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5" r:id="rId2"/>
  </p:sldMasterIdLst>
  <p:notesMasterIdLst>
    <p:notesMasterId r:id="rId9"/>
  </p:notesMasterIdLst>
  <p:sldIdLst>
    <p:sldId id="264" r:id="rId3"/>
    <p:sldId id="261" r:id="rId4"/>
    <p:sldId id="266" r:id="rId5"/>
    <p:sldId id="262" r:id="rId6"/>
    <p:sldId id="263" r:id="rId7"/>
    <p:sldId id="265" r:id="rId8"/>
  </p:sldIdLst>
  <p:sldSz cx="12192000" cy="6858000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imes" panose="020206030504050203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9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37B8-2DBC-4B29-AF6C-9F8CA8C906C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726F9-1272-4FDC-895A-73AFC0689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26F9-1272-4FDC-895A-73AFC0689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9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2BC3B-0766-4F58-B366-188C635C8E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2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26F9-1272-4FDC-895A-73AFC06890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26F9-1272-4FDC-895A-73AFC06890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26F9-1272-4FDC-895A-73AFC06890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6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ADE09-FE65-4D41-9A1C-C3905435AE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rgbClr val="2A2A82"/>
                </a:solidFill>
              </a:defRPr>
            </a:lvl1pPr>
          </a:lstStyle>
          <a:p>
            <a:pPr>
              <a:defRPr/>
            </a:pPr>
            <a:fld id="{92272C08-1EEB-4832-B4D9-7DEF778D62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2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6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1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2A476-382C-47BB-9874-F723725E1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0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rgbClr val="2A2A82"/>
                </a:solidFill>
              </a:defRPr>
            </a:lvl1pPr>
          </a:lstStyle>
          <a:p>
            <a:pPr>
              <a:defRPr/>
            </a:pPr>
            <a:fld id="{92272C08-1EEB-4832-B4D9-7DEF778D62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6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7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8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200A70"/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25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5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23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51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2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20DD-44E6-4775-8777-75105B5C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5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7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3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200A70"/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9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4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42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5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05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5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2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.png"/><Relationship Id="rId2" Type="http://schemas.openxmlformats.org/officeDocument/2006/relationships/tags" Target="../tags/tag81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8CC-A71A-49CD-AA6E-5D807DA37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300" y="596899"/>
            <a:ext cx="9144000" cy="168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Conservation of Current is Universal and Exact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AF82E-A1F6-496F-B40F-00F1C833E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2087562"/>
            <a:ext cx="9245600" cy="3078162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five slides</a:t>
            </a:r>
          </a:p>
          <a:p>
            <a:endParaRPr lang="en-US" sz="44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Eisenberg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11, 2018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Applied Mathematics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Institute of Technology  Chicago</a:t>
            </a:r>
          </a:p>
          <a:p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Physiology and Biophysics</a:t>
            </a:r>
          </a:p>
          <a:p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Rush University, Chicago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1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90000"/>
                <a:alpha val="79000"/>
              </a:schemeClr>
            </a:gs>
            <a:gs pos="50000">
              <a:schemeClr val="accent1">
                <a:shade val="67500"/>
                <a:satMod val="115000"/>
                <a:alpha val="62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A4F13-6D71-459F-9463-2F8DD679CF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3376" y="236539"/>
            <a:ext cx="8721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Maxwell’s Magnetism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1897501" y="3009590"/>
                <a:ext cx="8636000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Current is Conserved</a:t>
                </a:r>
                <a:br>
                  <a:rPr kumimoji="0" lang="en-US" alt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PERFECTLY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𝐝𝐢𝐯</m:t>
                      </m:r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𝐜𝐮𝐫𝐥</m:t>
                      </m:r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identity</m:t>
                      </m:r>
                    </m:oMath>
                  </m:oMathPara>
                </a14:m>
                <a:endParaRPr kumimoji="0" lang="en-US" alt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34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7501" y="3009590"/>
                <a:ext cx="8636000" cy="1692771"/>
              </a:xfrm>
              <a:prstGeom prst="rect">
                <a:avLst/>
              </a:prstGeom>
              <a:blipFill>
                <a:blip r:embed="rId7"/>
                <a:stretch>
                  <a:fillRect t="-6498" b="-50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E76B0A-68CB-47D0-84C8-97F3835A5D94}"/>
                  </a:ext>
                </a:extLst>
              </p:cNvPr>
              <p:cNvSpPr txBox="1"/>
              <p:nvPr/>
            </p:nvSpPr>
            <p:spPr>
              <a:xfrm>
                <a:off x="3188137" y="4735003"/>
                <a:ext cx="6557843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𝐝𝐢𝐯</m:t>
                      </m:r>
                      <m:r>
                        <a:rPr lang="en-US" sz="32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1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E76B0A-68CB-47D0-84C8-97F3835A5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37" y="4735003"/>
                <a:ext cx="6557843" cy="11988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11DE03-0155-4247-8F1F-D9071CBC9C04}"/>
                  </a:ext>
                </a:extLst>
              </p:cNvPr>
              <p:cNvSpPr txBox="1"/>
              <p:nvPr/>
            </p:nvSpPr>
            <p:spPr>
              <a:xfrm>
                <a:off x="2460297" y="1139832"/>
                <a:ext cx="8224347" cy="1075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𝐜𝐮𝐫𝐥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600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360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11DE03-0155-4247-8F1F-D9071CBC9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97" y="1139832"/>
                <a:ext cx="8224347" cy="10751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3F3D18B-DC16-4F9E-AF39-583EFFFA4850}"/>
              </a:ext>
            </a:extLst>
          </p:cNvPr>
          <p:cNvGrpSpPr/>
          <p:nvPr/>
        </p:nvGrpSpPr>
        <p:grpSpPr>
          <a:xfrm>
            <a:off x="4882794" y="2128237"/>
            <a:ext cx="5442308" cy="4463068"/>
            <a:chOff x="4501794" y="1892463"/>
            <a:chExt cx="5442308" cy="44630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313040-A11F-4FAE-BFC7-660DD32B4EC7}"/>
                </a:ext>
              </a:extLst>
            </p:cNvPr>
            <p:cNvSpPr txBox="1"/>
            <p:nvPr/>
          </p:nvSpPr>
          <p:spPr>
            <a:xfrm>
              <a:off x="5650858" y="5893866"/>
              <a:ext cx="1562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122689-0DC5-48B6-8F8E-9A091DCA8604}"/>
                </a:ext>
              </a:extLst>
            </p:cNvPr>
            <p:cNvGrpSpPr/>
            <p:nvPr/>
          </p:nvGrpSpPr>
          <p:grpSpPr>
            <a:xfrm>
              <a:off x="4501794" y="1892463"/>
              <a:ext cx="5442308" cy="4001403"/>
              <a:chOff x="4183530" y="1979145"/>
              <a:chExt cx="5442308" cy="400140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A7283E-522C-48B7-96B2-E422401C4E16}"/>
                  </a:ext>
                </a:extLst>
              </p:cNvPr>
              <p:cNvSpPr txBox="1"/>
              <p:nvPr/>
            </p:nvSpPr>
            <p:spPr>
              <a:xfrm>
                <a:off x="7148187" y="2260167"/>
                <a:ext cx="1562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</a:p>
            </p:txBody>
          </p:sp>
          <p:sp>
            <p:nvSpPr>
              <p:cNvPr id="4" name="Left Brace 3">
                <a:extLst>
                  <a:ext uri="{FF2B5EF4-FFF2-40B4-BE49-F238E27FC236}">
                    <a16:creationId xmlns:a16="http://schemas.microsoft.com/office/drawing/2014/main" id="{BD24BDDA-37BB-4FBC-A8AC-1AE7CCDEF2C9}"/>
                  </a:ext>
                </a:extLst>
              </p:cNvPr>
              <p:cNvSpPr/>
              <p:nvPr/>
            </p:nvSpPr>
            <p:spPr bwMode="auto">
              <a:xfrm rot="16200000">
                <a:off x="7571580" y="319169"/>
                <a:ext cx="394282" cy="3714234"/>
              </a:xfrm>
              <a:prstGeom prst="leftBrace">
                <a:avLst>
                  <a:gd name="adj1" fmla="val 92756"/>
                  <a:gd name="adj2" fmla="val 50000"/>
                </a:avLst>
              </a:prstGeom>
              <a:noFill/>
              <a:ln w="23876" cap="flat" cmpd="sng" algn="ctr">
                <a:solidFill>
                  <a:srgbClr val="002060">
                    <a:alpha val="99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Left Brace 18">
                <a:extLst>
                  <a:ext uri="{FF2B5EF4-FFF2-40B4-BE49-F238E27FC236}">
                    <a16:creationId xmlns:a16="http://schemas.microsoft.com/office/drawing/2014/main" id="{DDDAFE2A-CCC9-449F-A1D7-804BD5401884}"/>
                  </a:ext>
                </a:extLst>
              </p:cNvPr>
              <p:cNvSpPr/>
              <p:nvPr/>
            </p:nvSpPr>
            <p:spPr bwMode="auto">
              <a:xfrm rot="16200000">
                <a:off x="5677422" y="4095089"/>
                <a:ext cx="391567" cy="3379351"/>
              </a:xfrm>
              <a:prstGeom prst="leftBrace">
                <a:avLst>
                  <a:gd name="adj1" fmla="val 60546"/>
                  <a:gd name="adj2" fmla="val 50000"/>
                </a:avLst>
              </a:prstGeom>
              <a:noFill/>
              <a:ln w="158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2667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7662" y="426355"/>
            <a:ext cx="4336676" cy="106182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‘Charge’ has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 different Physics </a:t>
            </a: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different systems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93131" y="4518715"/>
            <a:ext cx="5263820" cy="1419619"/>
          </a:xfrm>
        </p:spPr>
        <p:txBody>
          <a:bodyPr>
            <a:spAutoFit/>
          </a:bodyPr>
          <a:lstStyle/>
          <a:p>
            <a:r>
              <a:rPr lang="en-US" sz="2100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but</a:t>
            </a:r>
            <a:r>
              <a:rPr lang="en-US" sz="27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Continuity of Current is Exact</a:t>
            </a:r>
            <a:br>
              <a:rPr lang="en-US" sz="27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2025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No matter what carries the current!</a:t>
            </a:r>
            <a:br>
              <a:rPr lang="en-US" sz="27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endParaRPr lang="en-US" sz="1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283254" y="3242392"/>
          <a:ext cx="667941" cy="22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1663560" imgH="558720" progId="Equation.DSMT4">
                  <p:embed/>
                </p:oleObj>
              </mc:Choice>
              <mc:Fallback>
                <p:oleObj name="Equation" r:id="rId4" imgW="1663560" imgH="55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3254" y="3242392"/>
                        <a:ext cx="667941" cy="225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473430" y="3248026"/>
          <a:ext cx="686990" cy="22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1714320" imgH="558720" progId="Equation.DSMT4">
                  <p:embed/>
                </p:oleObj>
              </mc:Choice>
              <mc:Fallback>
                <p:oleObj name="Equation" r:id="rId6" imgW="1714320" imgH="5587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430" y="3248026"/>
                        <a:ext cx="686990" cy="22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287798" y="3477333"/>
            <a:ext cx="105349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 = permittivity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/>
              </a:rPr>
              <a:t>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91193"/>
            <a:ext cx="6858000" cy="28756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3938587" y="2526030"/>
            <a:ext cx="11715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055746" y="2354581"/>
            <a:ext cx="38576" cy="39241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102870" rIns="68580" bIns="10287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083018" y="2331721"/>
            <a:ext cx="38576" cy="39241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102870" rIns="68580" bIns="10287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5121594" y="2510316"/>
            <a:ext cx="95726" cy="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910138" y="2664620"/>
            <a:ext cx="3843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 AgCl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02154" y="2664620"/>
            <a:ext cx="3843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 AgCl</a:t>
            </a:r>
          </a:p>
        </p:txBody>
      </p:sp>
    </p:spTree>
    <p:extLst>
      <p:ext uri="{BB962C8B-B14F-4D97-AF65-F5344CB8AC3E}">
        <p14:creationId xmlns:p14="http://schemas.microsoft.com/office/powerpoint/2010/main" val="106698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702" y="316745"/>
            <a:ext cx="9438290" cy="63079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Conservation of Current is Exact and Universal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125" y="3317593"/>
            <a:ext cx="7593106" cy="208327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 though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Physics of Charge Flow </a:t>
            </a:r>
            <a:b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Varies Profoundly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DE00B-2237-4962-B787-5CAEEF4DF6FB}"/>
              </a:ext>
            </a:extLst>
          </p:cNvPr>
          <p:cNvSpPr/>
          <p:nvPr/>
        </p:nvSpPr>
        <p:spPr>
          <a:xfrm rot="20645510">
            <a:off x="1905900" y="4302557"/>
            <a:ext cx="891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How can that possibly be?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2D4043-9495-43F1-9BDB-2833A8A2E674}"/>
              </a:ext>
            </a:extLst>
          </p:cNvPr>
          <p:cNvGrpSpPr/>
          <p:nvPr/>
        </p:nvGrpSpPr>
        <p:grpSpPr>
          <a:xfrm>
            <a:off x="2837791" y="1661655"/>
            <a:ext cx="5665077" cy="1412177"/>
            <a:chOff x="2753709" y="1199979"/>
            <a:chExt cx="5665077" cy="1412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CB4791A-E9CF-4C66-8A0F-4898126B4D4A}"/>
                    </a:ext>
                  </a:extLst>
                </p:cNvPr>
                <p:cNvSpPr txBox="1"/>
                <p:nvPr/>
              </p:nvSpPr>
              <p:spPr>
                <a:xfrm>
                  <a:off x="2753709" y="1199979"/>
                  <a:ext cx="5665077" cy="922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𝐝𝐢𝐯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  <m:r>
                              <a:rPr kumimoji="0" lang="en-US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𝐉</m:t>
                            </m:r>
                            <m:d>
                              <m:dPr>
                                <m:ctrlP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𝑥</m:t>
                                </m:r>
                                <m:r>
                                  <a:rPr kumimoji="0" lang="en-US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,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0" lang="en-US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𝐄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𝑥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</m:t>
                            </m:r>
                          </m:e>
                        </m:d>
                        <m:r>
                          <a:rPr lang="en-US" b="1">
                            <a:solidFill>
                              <a:srgbClr val="2D2D8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2D2D8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CB4791A-E9CF-4C66-8A0F-4898126B4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709" y="1199979"/>
                  <a:ext cx="5665077" cy="92217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F18524-CFF7-4335-B645-9EE4F3DD9A6E}"/>
                </a:ext>
              </a:extLst>
            </p:cNvPr>
            <p:cNvSpPr txBox="1"/>
            <p:nvPr/>
          </p:nvSpPr>
          <p:spPr>
            <a:xfrm>
              <a:off x="5074016" y="2212046"/>
              <a:ext cx="1177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Current</a:t>
              </a:r>
            </a:p>
          </p:txBody>
        </p:sp>
      </p:grpSp>
      <p:sp>
        <p:nvSpPr>
          <p:cNvPr id="14" name="Left Brace 13">
            <a:extLst>
              <a:ext uri="{FF2B5EF4-FFF2-40B4-BE49-F238E27FC236}">
                <a16:creationId xmlns:a16="http://schemas.microsoft.com/office/drawing/2014/main" id="{FABAC340-CAF7-481A-A3DC-30EB95DB17BB}"/>
              </a:ext>
            </a:extLst>
          </p:cNvPr>
          <p:cNvSpPr/>
          <p:nvPr/>
        </p:nvSpPr>
        <p:spPr bwMode="auto">
          <a:xfrm rot="16200000">
            <a:off x="5585361" y="1312239"/>
            <a:ext cx="322634" cy="2490819"/>
          </a:xfrm>
          <a:prstGeom prst="leftBrace">
            <a:avLst>
              <a:gd name="adj1" fmla="val 32582"/>
              <a:gd name="adj2" fmla="val 46000"/>
            </a:avLst>
          </a:prstGeom>
          <a:noFill/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25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B90A8-8A26-47C3-BA00-169A34B3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2E85B-D96E-4C64-8DCC-FF1FED9104FA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00A7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00A70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1FF02-FE97-409E-B0D3-1CBEAE4061F2}"/>
                  </a:ext>
                </a:extLst>
              </p:cNvPr>
              <p:cNvSpPr txBox="1"/>
              <p:nvPr/>
            </p:nvSpPr>
            <p:spPr>
              <a:xfrm>
                <a:off x="2453811" y="2564495"/>
                <a:ext cx="7287126" cy="291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m:t>Displacement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m:t>Current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is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Different in Each Device</a:t>
                </a:r>
                <a:b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because</a:t>
                </a: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2D8A">
                        <a:lumMod val="75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</a:rPr>
                </a:br>
                <a14:m>
                  <m:oMath xmlns:m="http://schemas.openxmlformats.org/officeDocument/2006/math">
                    <m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D2D8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𝐄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Different in every Device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so the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TOTAL Current is exactly equal 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at every time in every location and every device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71FF02-FE97-409E-B0D3-1CBEAE406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811" y="2564495"/>
                <a:ext cx="7287126" cy="2916183"/>
              </a:xfrm>
              <a:prstGeom prst="rect">
                <a:avLst/>
              </a:prstGeom>
              <a:blipFill>
                <a:blip r:embed="rId3"/>
                <a:stretch>
                  <a:fillRect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F9075CD-61B1-4FA8-A03E-2606ADB817C8}"/>
              </a:ext>
            </a:extLst>
          </p:cNvPr>
          <p:cNvSpPr/>
          <p:nvPr/>
        </p:nvSpPr>
        <p:spPr>
          <a:xfrm>
            <a:off x="3894221" y="3290500"/>
            <a:ext cx="22950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88048-9C55-4EB0-A24F-7CF8FD274981}"/>
              </a:ext>
            </a:extLst>
          </p:cNvPr>
          <p:cNvSpPr txBox="1"/>
          <p:nvPr/>
        </p:nvSpPr>
        <p:spPr>
          <a:xfrm>
            <a:off x="3629527" y="2475116"/>
            <a:ext cx="974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2E7E88-2C84-4534-ACD8-CFC17CE79E28}"/>
              </a:ext>
            </a:extLst>
          </p:cNvPr>
          <p:cNvSpPr txBox="1"/>
          <p:nvPr/>
        </p:nvSpPr>
        <p:spPr>
          <a:xfrm>
            <a:off x="3195035" y="5480678"/>
            <a:ext cx="5988519" cy="36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 Current = Displacement Current + Device Current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6828C8-1F40-4D4C-B38D-10D048AF14E1}"/>
              </a:ext>
            </a:extLst>
          </p:cNvPr>
          <p:cNvGrpSpPr/>
          <p:nvPr/>
        </p:nvGrpSpPr>
        <p:grpSpPr>
          <a:xfrm>
            <a:off x="3246176" y="987972"/>
            <a:ext cx="5491424" cy="934619"/>
            <a:chOff x="3246176" y="2547236"/>
            <a:chExt cx="5491424" cy="93461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E3726A-A2BC-4592-B1CC-92B5C7AC66AE}"/>
                </a:ext>
              </a:extLst>
            </p:cNvPr>
            <p:cNvGrpSpPr/>
            <p:nvPr/>
          </p:nvGrpSpPr>
          <p:grpSpPr>
            <a:xfrm>
              <a:off x="3246176" y="2547236"/>
              <a:ext cx="1876927" cy="914400"/>
              <a:chOff x="3246176" y="2547236"/>
              <a:chExt cx="1876927" cy="91440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4F29D8-E981-427B-BC24-7F53BF08615A}"/>
                  </a:ext>
                </a:extLst>
              </p:cNvPr>
              <p:cNvSpPr txBox="1"/>
              <p:nvPr/>
            </p:nvSpPr>
            <p:spPr>
              <a:xfrm>
                <a:off x="3580397" y="2874614"/>
                <a:ext cx="1118937" cy="30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Device 1</a:t>
                </a:r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D9C4DFF1-82A8-4B6B-8C2A-B970553F066F}"/>
                  </a:ext>
                </a:extLst>
              </p:cNvPr>
              <p:cNvSpPr/>
              <p:nvPr/>
            </p:nvSpPr>
            <p:spPr>
              <a:xfrm>
                <a:off x="3246176" y="2547236"/>
                <a:ext cx="1876927" cy="914400"/>
              </a:xfrm>
              <a:prstGeom prst="homePlate">
                <a:avLst>
                  <a:gd name="adj" fmla="val 63394"/>
                </a:avLst>
              </a:prstGeom>
              <a:ln w="38100">
                <a:solidFill>
                  <a:srgbClr val="002060"/>
                </a:solidFill>
              </a:ln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209CF9-ED9E-4E25-B349-33B777DFB00A}"/>
                </a:ext>
              </a:extLst>
            </p:cNvPr>
            <p:cNvCxnSpPr>
              <a:cxnSpLocks/>
              <a:endCxn id="29" idx="1"/>
            </p:cNvCxnSpPr>
            <p:nvPr/>
          </p:nvCxnSpPr>
          <p:spPr bwMode="auto">
            <a:xfrm>
              <a:off x="5078329" y="3004436"/>
              <a:ext cx="1782344" cy="20219"/>
            </a:xfrm>
            <a:prstGeom prst="straightConnector1">
              <a:avLst/>
            </a:prstGeom>
            <a:ln w="38100">
              <a:solidFill>
                <a:srgbClr val="002060"/>
              </a:solidFill>
            </a:ln>
          </p:spPr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B5FF80D-544B-4EB2-81B8-3F257D0BA525}"/>
                </a:ext>
              </a:extLst>
            </p:cNvPr>
            <p:cNvGrpSpPr/>
            <p:nvPr/>
          </p:nvGrpSpPr>
          <p:grpSpPr>
            <a:xfrm>
              <a:off x="6860673" y="2567455"/>
              <a:ext cx="1876927" cy="914400"/>
              <a:chOff x="3246176" y="2547236"/>
              <a:chExt cx="1876927" cy="91440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9B0878-1D54-4B8E-A75B-ACDB3C8BFDE9}"/>
                  </a:ext>
                </a:extLst>
              </p:cNvPr>
              <p:cNvSpPr txBox="1"/>
              <p:nvPr/>
            </p:nvSpPr>
            <p:spPr>
              <a:xfrm>
                <a:off x="3580397" y="2874614"/>
                <a:ext cx="1118937" cy="30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Device 2</a:t>
                </a:r>
              </a:p>
            </p:txBody>
          </p:sp>
          <p:sp>
            <p:nvSpPr>
              <p:cNvPr id="29" name="Arrow: Pentagon 28">
                <a:extLst>
                  <a:ext uri="{FF2B5EF4-FFF2-40B4-BE49-F238E27FC236}">
                    <a16:creationId xmlns:a16="http://schemas.microsoft.com/office/drawing/2014/main" id="{5A5D5621-157A-46AE-8190-71820A19697B}"/>
                  </a:ext>
                </a:extLst>
              </p:cNvPr>
              <p:cNvSpPr/>
              <p:nvPr/>
            </p:nvSpPr>
            <p:spPr>
              <a:xfrm>
                <a:off x="3246176" y="2547236"/>
                <a:ext cx="1876927" cy="914400"/>
              </a:xfrm>
              <a:prstGeom prst="homePlate">
                <a:avLst>
                  <a:gd name="adj" fmla="val 63394"/>
                </a:avLst>
              </a:prstGeom>
              <a:ln w="38100">
                <a:solidFill>
                  <a:srgbClr val="002060"/>
                </a:solidFill>
              </a:ln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508DB8-582C-4565-A3E4-7C4E11D41E2B}"/>
              </a:ext>
            </a:extLst>
          </p:cNvPr>
          <p:cNvGrpSpPr/>
          <p:nvPr/>
        </p:nvGrpSpPr>
        <p:grpSpPr>
          <a:xfrm>
            <a:off x="2841296" y="373786"/>
            <a:ext cx="5665077" cy="880522"/>
            <a:chOff x="2515584" y="-82779"/>
            <a:chExt cx="5665077" cy="880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BAE0EE5-A7FF-480F-9124-6FD9FAB11EF0}"/>
                    </a:ext>
                  </a:extLst>
                </p:cNvPr>
                <p:cNvSpPr txBox="1"/>
                <p:nvPr/>
              </p:nvSpPr>
              <p:spPr>
                <a:xfrm>
                  <a:off x="2515584" y="-82779"/>
                  <a:ext cx="5665077" cy="576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𝐝𝐢𝐯</m:t>
                        </m:r>
                        <m:r>
                          <a:rPr kumimoji="0" lang="en-US" sz="1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en-US" sz="1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𝐉</m:t>
                            </m:r>
                            <m:d>
                              <m:dPr>
                                <m:ctrlPr>
                                  <a:rPr kumimoji="0" 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𝑥</m:t>
                                </m:r>
                                <m:r>
                                  <a:rPr kumimoji="0" lang="en-US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,</m:t>
                                </m:r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0" lang="en-US" sz="1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2D8A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kumimoji="0" 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1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𝐄</m:t>
                                </m:r>
                                <m:d>
                                  <m:dPr>
                                    <m:ctrlP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𝑥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,</m:t>
                                    </m:r>
                                    <m:r>
                                      <a:rPr kumimoji="0" 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2D8A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0" 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𝜕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2D8A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r>
                          <a:rPr kumimoji="0" 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2D8A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𝟎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BAE0EE5-A7FF-480F-9124-6FD9FAB11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584" y="-82779"/>
                  <a:ext cx="5665077" cy="5763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D5AA04-BEAB-437E-8980-716263FCBA23}"/>
                </a:ext>
              </a:extLst>
            </p:cNvPr>
            <p:cNvSpPr txBox="1"/>
            <p:nvPr/>
          </p:nvSpPr>
          <p:spPr>
            <a:xfrm>
              <a:off x="4912348" y="489966"/>
              <a:ext cx="1177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Current</a:t>
              </a:r>
            </a:p>
          </p:txBody>
        </p: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C1673304-8DBD-47A9-A53A-C1BDAE46E1FA}"/>
              </a:ext>
            </a:extLst>
          </p:cNvPr>
          <p:cNvSpPr/>
          <p:nvPr/>
        </p:nvSpPr>
        <p:spPr bwMode="auto">
          <a:xfrm rot="16200000">
            <a:off x="5579048" y="195856"/>
            <a:ext cx="117250" cy="1400620"/>
          </a:xfrm>
          <a:prstGeom prst="leftBrace">
            <a:avLst>
              <a:gd name="adj1" fmla="val 65914"/>
              <a:gd name="adj2" fmla="val 48948"/>
            </a:avLst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19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Page </a:t>
            </a:r>
            <a:fld id="{CA40435A-464C-4450-A190-EC66BBA3BB21}" type="slidenum"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43595-C094-4E59-A197-F2192212B5D9}"/>
              </a:ext>
            </a:extLst>
          </p:cNvPr>
          <p:cNvGrpSpPr/>
          <p:nvPr/>
        </p:nvGrpSpPr>
        <p:grpSpPr>
          <a:xfrm>
            <a:off x="2295371" y="449618"/>
            <a:ext cx="8262255" cy="5567756"/>
            <a:chOff x="2295371" y="449618"/>
            <a:chExt cx="8262255" cy="55677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71FA54-A90C-4BA2-8DBA-0789B45F08B3}"/>
                </a:ext>
              </a:extLst>
            </p:cNvPr>
            <p:cNvGrpSpPr/>
            <p:nvPr/>
          </p:nvGrpSpPr>
          <p:grpSpPr>
            <a:xfrm>
              <a:off x="2295371" y="449618"/>
              <a:ext cx="8262255" cy="5567756"/>
              <a:chOff x="-143883" y="107608"/>
              <a:chExt cx="8262255" cy="556775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71B598-2160-45A1-9B51-7362F3FE1FFE}"/>
                  </a:ext>
                </a:extLst>
              </p:cNvPr>
              <p:cNvGrpSpPr/>
              <p:nvPr/>
            </p:nvGrpSpPr>
            <p:grpSpPr>
              <a:xfrm>
                <a:off x="-115781" y="107608"/>
                <a:ext cx="7629992" cy="5567756"/>
                <a:chOff x="-115781" y="107608"/>
                <a:chExt cx="7629992" cy="556775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-115781" y="107608"/>
                      <a:ext cx="7629992" cy="28381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 Electric Field takes on the </a:t>
                      </a:r>
                      <a:b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itchFamily="34" charset="0"/>
                        </a:rPr>
                        <a:t>  Value that Conserves 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36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𝐄</m:t>
                            </m:r>
                            <m:d>
                              <m:dPr>
                                <m:ctrlPr>
                                  <a:rPr kumimoji="0" lang="en-US" sz="3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𝑥</m:t>
                                </m:r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0" lang="en-US" sz="3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=</m:t>
                            </m:r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 </m:t>
                            </m:r>
                            <m:box>
                              <m:boxPr>
                                <m:ctrlPr>
                                  <a:rPr kumimoji="0" lang="en-US" sz="3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0" lang="en-US" sz="3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sz="3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kumimoji="0" lang="en-US" sz="3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kumimoji="0" lang="en-US" sz="3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kumimoji="0" lang="en-US" sz="36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𝐉</m:t>
                                </m:r>
                                <m:d>
                                  <m:dPr>
                                    <m:ctrlPr>
                                      <a:rPr kumimoji="0" lang="en-US" sz="36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3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𝑥</m:t>
                                    </m:r>
                                    <m:r>
                                      <a:rPr kumimoji="0" lang="en-US" sz="3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kumimoji="0" lang="en-US" sz="36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36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𝑑𝑡</m:t>
                                </m:r>
                              </m:e>
                            </m:nary>
                          </m:oMath>
                        </m:oMathPara>
                      </a14:m>
                      <a:b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15781" y="107608"/>
                      <a:ext cx="7629992" cy="283814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23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" name="Rectangle 8"/>
                <p:cNvSpPr/>
                <p:nvPr/>
              </p:nvSpPr>
              <p:spPr>
                <a:xfrm>
                  <a:off x="2053217" y="5029033"/>
                  <a:ext cx="3429000" cy="64633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Details and PROOF </a:t>
                  </a:r>
                  <a:b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</a:b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including quantum mechanics at </a:t>
                  </a:r>
                  <a:b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</a:br>
                  <a:r>
                    <a:rPr kumimoji="0" lang="en-US" sz="1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https://arxiv.org/abs/1609.09175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049C63D-7D1D-43EA-8AC3-AA2A743CC885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883" y="3157372"/>
                    <a:ext cx="8262255" cy="17543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Specifically,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</a:t>
                    </a:r>
                    <a:b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</a:b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        </a:t>
                    </a:r>
                    <a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itchFamily="34" charset="0"/>
                      </a:rPr>
                      <a:t>E</a:t>
                    </a:r>
                    <a:r>
                      <a: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changes the displacement current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l-GR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ε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𝑬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</a:t>
                    </a:r>
                  </a:p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24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b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</a:b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       </a:t>
                    </a:r>
                  </a:p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So total current </a:t>
                    </a:r>
                    <a14:m>
                      <m:oMath xmlns:m="http://schemas.openxmlformats.org/officeDocument/2006/math"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𝐉</m:t>
                        </m:r>
                        <m:d>
                          <m:dPr>
                            <m:ctrlPr>
                              <a:rPr kumimoji="0" lang="en-US" sz="2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,</m:t>
                            </m:r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𝑡</m:t>
                            </m:r>
                          </m:e>
                        </m:d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+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l-GR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ε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𝑬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𝜕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rPr>
                      <a:t> is always conserved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049C63D-7D1D-43EA-8AC3-AA2A743CC8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883" y="3157372"/>
                    <a:ext cx="8262255" cy="175432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736" b="-503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6D84AF-11D6-4DCD-B94C-BCC19EEB512D}"/>
                </a:ext>
              </a:extLst>
            </p:cNvPr>
            <p:cNvSpPr txBox="1"/>
            <p:nvPr/>
          </p:nvSpPr>
          <p:spPr>
            <a:xfrm>
              <a:off x="4026023" y="4289681"/>
              <a:ext cx="542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(that Maxwell called the polarization of the vacuum)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308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JfNkFiRF2cl5hHt35BfZ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GGCM1W0oWFImL6LUAw1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KbSohn3FshLFbj50Ry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heme/theme1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>
        <a:spAutoFit/>
      </a:bodyPr>
      <a:lstStyle>
        <a:defPPr algn="ctr">
          <a:defRPr i="1" dirty="0" smtClean="0"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>
        <a:spAutoFit/>
      </a:bodyPr>
      <a:lstStyle>
        <a:defPPr algn="ctr">
          <a:defRPr i="1" dirty="0" smtClean="0"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153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Cambria Math</vt:lpstr>
      <vt:lpstr>Arial Black</vt:lpstr>
      <vt:lpstr>Arial</vt:lpstr>
      <vt:lpstr>Times New Roman</vt:lpstr>
      <vt:lpstr>Calibri</vt:lpstr>
      <vt:lpstr>Times</vt:lpstr>
      <vt:lpstr>Symbol</vt:lpstr>
      <vt:lpstr>27_Blank</vt:lpstr>
      <vt:lpstr>29_Blank</vt:lpstr>
      <vt:lpstr>Equation</vt:lpstr>
      <vt:lpstr>Conservation of Current is Universal and Exact </vt:lpstr>
      <vt:lpstr>PowerPoint Presentation</vt:lpstr>
      <vt:lpstr>but Continuity of Current is Exact No matter what carries the current! </vt:lpstr>
      <vt:lpstr>Conservation of Current is Exact and Universal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Continuity of Current is Exact</dc:title>
  <dc:creator>Bob Eisenberg</dc:creator>
  <cp:lastModifiedBy>Bob Eisenberg</cp:lastModifiedBy>
  <cp:revision>37</cp:revision>
  <dcterms:created xsi:type="dcterms:W3CDTF">2017-10-31T12:01:36Z</dcterms:created>
  <dcterms:modified xsi:type="dcterms:W3CDTF">2018-01-11T07:29:44Z</dcterms:modified>
</cp:coreProperties>
</file>