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5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embeddedFontLst>
    <p:embeddedFont>
      <p:font typeface="Cambria Math" panose="02040503050406030204" pitchFamily="18" charset="0"/>
      <p:regular r:id="rId8"/>
    </p:embeddedFont>
    <p:embeddedFont>
      <p:font typeface="Arial Black" panose="020B0A0402010202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imes" panose="02020603050405020304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9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067F6-F34F-4E75-BE8D-8F9DAF6DF0C7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1F4D7-3847-42F2-BCEF-58B63F8EC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6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1F4D7-3847-42F2-BCEF-58B63F8ECB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7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1F4D7-3847-42F2-BCEF-58B63F8ECB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7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1F4D7-3847-42F2-BCEF-58B63F8ECB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69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ADE09-FE65-4D41-9A1C-C3905435AE2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3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rgbClr val="2A2A82"/>
                </a:solidFill>
              </a:defRPr>
            </a:lvl1pPr>
          </a:lstStyle>
          <a:p>
            <a:pPr>
              <a:defRPr/>
            </a:pPr>
            <a:fld id="{92272C08-1EEB-4832-B4D9-7DEF778D62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3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0ECC-3D5E-4B73-943A-0DC42EE077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0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A0A2-8747-44BA-B6C1-E39163FCA2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74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9D6F-9213-4DE5-841F-F0993A9AE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75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70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2A476-382C-47BB-9874-F723725E1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857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rgbClr val="2A2A82"/>
                </a:solidFill>
              </a:defRPr>
            </a:lvl1pPr>
          </a:lstStyle>
          <a:p>
            <a:pPr>
              <a:defRPr/>
            </a:pPr>
            <a:fld id="{92272C08-1EEB-4832-B4D9-7DEF778D62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40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36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4163-B5A5-4DD5-8C69-B98C23613D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8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E1895-8201-4283-9C42-A401A121A1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83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C888-B1CE-4718-AEA3-FE77C2F8D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6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4EFB2-E178-4E19-9164-D3C7EFBD35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34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200A70"/>
                </a:solidFill>
              </a:defRPr>
            </a:lvl1pPr>
          </a:lstStyle>
          <a:p>
            <a:pPr>
              <a:defRPr/>
            </a:pPr>
            <a:fld id="{E992E85B-D96E-4C64-8DCC-FF1FED9104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82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433A-BE4E-472D-8EBB-2809C00DBA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17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FD27-E0D7-477B-AA85-4BE2BE01C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48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0ECC-3D5E-4B73-943A-0DC42EE077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24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A0A2-8747-44BA-B6C1-E39163FCA2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81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9D6F-9213-4DE5-841F-F0993A9AE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34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20DD-44E6-4775-8777-75105B5CA3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8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4163-B5A5-4DD5-8C69-B98C23613D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3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E1895-8201-4283-9C42-A401A121A1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8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C888-B1CE-4718-AEA3-FE77C2F8D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1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4EFB2-E178-4E19-9164-D3C7EFBD35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2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200A70"/>
                </a:solidFill>
              </a:defRPr>
            </a:lvl1pPr>
          </a:lstStyle>
          <a:p>
            <a:pPr>
              <a:defRPr/>
            </a:pPr>
            <a:fld id="{E992E85B-D96E-4C64-8DCC-FF1FED9104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5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433A-BE4E-472D-8EBB-2809C00DBA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5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FD27-E0D7-477B-AA85-4BE2BE01C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1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ags" Target="../tags/tag45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44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42.xml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46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8"/>
            </p:custDataLst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9"/>
            </p:custDataLst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625118D7-FBA1-493B-9421-3A3F596335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2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05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05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5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625118D7-FBA1-493B-9421-3A3F596335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4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18CC-A71A-49CD-AA6E-5D807DA37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300" y="596899"/>
            <a:ext cx="9144000" cy="168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Conservation of Current is Universal and Exact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AF82E-A1F6-496F-B40F-00F1C833E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700" y="2087562"/>
            <a:ext cx="9245600" cy="3078162"/>
          </a:xfrm>
        </p:spPr>
        <p:txBody>
          <a:bodyPr>
            <a:normAutofit fontScale="77500" lnSpcReduction="20000"/>
          </a:bodyPr>
          <a:lstStyle/>
          <a:p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three slides</a:t>
            </a:r>
          </a:p>
          <a:p>
            <a:endParaRPr lang="en-US" sz="44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Eisenberg</a:t>
            </a:r>
          </a:p>
          <a:p>
            <a:r>
              <a:rPr lang="en-US" sz="19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11, 2018</a:t>
            </a:r>
            <a:endParaRPr lang="en-US" sz="19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Applied Mathematics</a:t>
            </a:r>
          </a:p>
          <a:p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Illinois Institute of Technology  Chicago</a:t>
            </a:r>
          </a:p>
          <a:p>
            <a:r>
              <a:rPr lang="en-US" sz="19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Physiology and Biophysics</a:t>
            </a:r>
          </a:p>
          <a:p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Rush University, Chicago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18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702" y="316745"/>
            <a:ext cx="9438290" cy="63079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Conservation of Current is Exact and Universal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125" y="3317593"/>
            <a:ext cx="7593106" cy="208327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even though 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Physics of Charge Flow </a:t>
            </a:r>
            <a:b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Varies Profoundly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ADE00B-2237-4962-B787-5CAEEF4DF6FB}"/>
              </a:ext>
            </a:extLst>
          </p:cNvPr>
          <p:cNvSpPr/>
          <p:nvPr/>
        </p:nvSpPr>
        <p:spPr>
          <a:xfrm rot="20645510">
            <a:off x="1905900" y="4302557"/>
            <a:ext cx="8917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How can that possibly be?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2D4043-9495-43F1-9BDB-2833A8A2E674}"/>
              </a:ext>
            </a:extLst>
          </p:cNvPr>
          <p:cNvGrpSpPr/>
          <p:nvPr/>
        </p:nvGrpSpPr>
        <p:grpSpPr>
          <a:xfrm>
            <a:off x="2837791" y="1661655"/>
            <a:ext cx="5665077" cy="1412177"/>
            <a:chOff x="2753709" y="1199979"/>
            <a:chExt cx="5665077" cy="1412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CB4791A-E9CF-4C66-8A0F-4898126B4D4A}"/>
                    </a:ext>
                  </a:extLst>
                </p:cNvPr>
                <p:cNvSpPr txBox="1"/>
                <p:nvPr/>
              </p:nvSpPr>
              <p:spPr>
                <a:xfrm>
                  <a:off x="2753709" y="1199979"/>
                  <a:ext cx="5665077" cy="9221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𝐝𝐢𝐯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 </m:t>
                        </m:r>
                        <m:d>
                          <m:d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D2D8A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D2D8A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 </m:t>
                            </m:r>
                            <m:r>
                              <a:rPr kumimoji="0" lang="en-US" sz="2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D2D8A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 </m:t>
                            </m:r>
                            <m:r>
                              <a:rPr kumimoji="0" lang="en-US" sz="2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2D8A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𝐉</m:t>
                            </m:r>
                            <m:d>
                              <m:dPr>
                                <m:ctrlP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d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𝑥</m:t>
                                </m:r>
                                <m:r>
                                  <a:rPr kumimoji="0" lang="en-US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,</m:t>
                                </m:r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𝑡</m:t>
                                </m:r>
                              </m:e>
                            </m:d>
                            <m:r>
                              <a:rPr kumimoji="0" lang="en-US" sz="2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2D8A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sub>
                            </m:sSub>
                            <m:f>
                              <m:fPr>
                                <m:ctrlP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fPr>
                              <m:num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𝜕</m:t>
                                </m:r>
                                <m:r>
                                  <a:rPr kumimoji="0" lang="en-US" sz="24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𝐄</m:t>
                                </m:r>
                                <m:d>
                                  <m:d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2D8A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2D8A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𝑥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2D8A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,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2D8A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𝜕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D2D8A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  </m:t>
                            </m:r>
                          </m:e>
                        </m:d>
                        <m:r>
                          <a:rPr kumimoji="0" lang="en-US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=</m:t>
                        </m:r>
                        <m:r>
                          <a:rPr kumimoji="0" lang="en-US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𝟎</m:t>
                        </m:r>
                      </m:oMath>
                    </m:oMathPara>
                  </a14:m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CB4791A-E9CF-4C66-8A0F-4898126B4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3709" y="1199979"/>
                  <a:ext cx="5665077" cy="92217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F18524-CFF7-4335-B645-9EE4F3DD9A6E}"/>
                </a:ext>
              </a:extLst>
            </p:cNvPr>
            <p:cNvSpPr txBox="1"/>
            <p:nvPr/>
          </p:nvSpPr>
          <p:spPr>
            <a:xfrm>
              <a:off x="5074016" y="2212046"/>
              <a:ext cx="11771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2D2D8A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Current</a:t>
              </a:r>
            </a:p>
          </p:txBody>
        </p:sp>
      </p:grpSp>
      <p:sp>
        <p:nvSpPr>
          <p:cNvPr id="14" name="Left Brace 13">
            <a:extLst>
              <a:ext uri="{FF2B5EF4-FFF2-40B4-BE49-F238E27FC236}">
                <a16:creationId xmlns:a16="http://schemas.microsoft.com/office/drawing/2014/main" id="{FABAC340-CAF7-481A-A3DC-30EB95DB17BB}"/>
              </a:ext>
            </a:extLst>
          </p:cNvPr>
          <p:cNvSpPr/>
          <p:nvPr/>
        </p:nvSpPr>
        <p:spPr bwMode="auto">
          <a:xfrm rot="16200000">
            <a:off x="5579387" y="1294994"/>
            <a:ext cx="334581" cy="2558982"/>
          </a:xfrm>
          <a:prstGeom prst="leftBrace">
            <a:avLst>
              <a:gd name="adj1" fmla="val 46932"/>
              <a:gd name="adj2" fmla="val 46000"/>
            </a:avLst>
          </a:prstGeom>
          <a:noFill/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25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4B90A8-8A26-47C3-BA00-169A34B3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92E85B-D96E-4C64-8DCC-FF1FED9104FA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00A70"/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00A70"/>
              </a:solidFill>
              <a:effectLst/>
              <a:uLnTx/>
              <a:uFillTx/>
              <a:latin typeface="Times" pitchFamily="18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71FF02-FE97-409E-B0D3-1CBEAE4061F2}"/>
                  </a:ext>
                </a:extLst>
              </p:cNvPr>
              <p:cNvSpPr txBox="1"/>
              <p:nvPr/>
            </p:nvSpPr>
            <p:spPr>
              <a:xfrm>
                <a:off x="2453811" y="2564495"/>
                <a:ext cx="7287126" cy="291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m:t>Displacement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m:t>Current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is</a:t>
                </a: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Different in Each Device</a:t>
                </a:r>
                <a:br>
                  <a:rPr kumimoji="0" lang="en-US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because</a:t>
                </a: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D2D8A">
                        <a:lumMod val="75000"/>
                      </a:srgbClr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/>
                  </a:rPr>
                </a:br>
                <a14:m>
                  <m:oMath xmlns:m="http://schemas.openxmlformats.org/officeDocument/2006/math">
                    <m:r>
                      <a:rPr kumimoji="0" lang="en-US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D2D8A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𝐄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𝑥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is Different in every Device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so the</a:t>
                </a: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TOTAL Current is exactly equal </a:t>
                </a: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at every time in every location and every device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71FF02-FE97-409E-B0D3-1CBEAE406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811" y="2564495"/>
                <a:ext cx="7287126" cy="2916183"/>
              </a:xfrm>
              <a:prstGeom prst="rect">
                <a:avLst/>
              </a:prstGeom>
              <a:blipFill>
                <a:blip r:embed="rId3"/>
                <a:stretch>
                  <a:fillRect b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1F9075CD-61B1-4FA8-A03E-2606ADB817C8}"/>
              </a:ext>
            </a:extLst>
          </p:cNvPr>
          <p:cNvSpPr/>
          <p:nvPr/>
        </p:nvSpPr>
        <p:spPr>
          <a:xfrm>
            <a:off x="3894221" y="3290500"/>
            <a:ext cx="229507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788048-9C55-4EB0-A24F-7CF8FD274981}"/>
              </a:ext>
            </a:extLst>
          </p:cNvPr>
          <p:cNvSpPr txBox="1"/>
          <p:nvPr/>
        </p:nvSpPr>
        <p:spPr>
          <a:xfrm>
            <a:off x="3629527" y="2475116"/>
            <a:ext cx="9745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2E7E88-2C84-4534-ACD8-CFC17CE79E28}"/>
              </a:ext>
            </a:extLst>
          </p:cNvPr>
          <p:cNvSpPr txBox="1"/>
          <p:nvPr/>
        </p:nvSpPr>
        <p:spPr>
          <a:xfrm>
            <a:off x="3195035" y="5480678"/>
            <a:ext cx="5988519" cy="36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Total Current = Displacement Current + Device Current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6828C8-1F40-4D4C-B38D-10D048AF14E1}"/>
              </a:ext>
            </a:extLst>
          </p:cNvPr>
          <p:cNvGrpSpPr/>
          <p:nvPr/>
        </p:nvGrpSpPr>
        <p:grpSpPr>
          <a:xfrm>
            <a:off x="3246176" y="987972"/>
            <a:ext cx="5491424" cy="934619"/>
            <a:chOff x="3246176" y="2547236"/>
            <a:chExt cx="5491424" cy="93461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FE3726A-A2BC-4592-B1CC-92B5C7AC66AE}"/>
                </a:ext>
              </a:extLst>
            </p:cNvPr>
            <p:cNvGrpSpPr/>
            <p:nvPr/>
          </p:nvGrpSpPr>
          <p:grpSpPr>
            <a:xfrm>
              <a:off x="3246176" y="2547236"/>
              <a:ext cx="1876927" cy="914400"/>
              <a:chOff x="3246176" y="2547236"/>
              <a:chExt cx="1876927" cy="91440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4F29D8-E981-427B-BC24-7F53BF08615A}"/>
                  </a:ext>
                </a:extLst>
              </p:cNvPr>
              <p:cNvSpPr txBox="1"/>
              <p:nvPr/>
            </p:nvSpPr>
            <p:spPr>
              <a:xfrm>
                <a:off x="3580397" y="2874614"/>
                <a:ext cx="1118937" cy="300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Device 1</a:t>
                </a:r>
              </a:p>
            </p:txBody>
          </p:sp>
          <p:sp>
            <p:nvSpPr>
              <p:cNvPr id="31" name="Arrow: Pentagon 30">
                <a:extLst>
                  <a:ext uri="{FF2B5EF4-FFF2-40B4-BE49-F238E27FC236}">
                    <a16:creationId xmlns:a16="http://schemas.microsoft.com/office/drawing/2014/main" id="{D9C4DFF1-82A8-4B6B-8C2A-B970553F066F}"/>
                  </a:ext>
                </a:extLst>
              </p:cNvPr>
              <p:cNvSpPr/>
              <p:nvPr/>
            </p:nvSpPr>
            <p:spPr>
              <a:xfrm>
                <a:off x="3246176" y="2547236"/>
                <a:ext cx="1876927" cy="914400"/>
              </a:xfrm>
              <a:prstGeom prst="homePlate">
                <a:avLst>
                  <a:gd name="adj" fmla="val 63394"/>
                </a:avLst>
              </a:prstGeom>
              <a:ln w="38100">
                <a:solidFill>
                  <a:srgbClr val="002060"/>
                </a:solidFill>
              </a:ln>
            </p:spPr>
            <p:txBody>
              <a:bodyPr rtlCol="0" anchor="ctr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B209CF9-ED9E-4E25-B349-33B777DFB00A}"/>
                </a:ext>
              </a:extLst>
            </p:cNvPr>
            <p:cNvCxnSpPr>
              <a:cxnSpLocks/>
              <a:endCxn id="29" idx="1"/>
            </p:cNvCxnSpPr>
            <p:nvPr/>
          </p:nvCxnSpPr>
          <p:spPr bwMode="auto">
            <a:xfrm>
              <a:off x="5078329" y="3004436"/>
              <a:ext cx="1782344" cy="20219"/>
            </a:xfrm>
            <a:prstGeom prst="straightConnector1">
              <a:avLst/>
            </a:prstGeom>
            <a:ln w="38100">
              <a:solidFill>
                <a:srgbClr val="002060"/>
              </a:solidFill>
            </a:ln>
          </p:spPr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B5FF80D-544B-4EB2-81B8-3F257D0BA525}"/>
                </a:ext>
              </a:extLst>
            </p:cNvPr>
            <p:cNvGrpSpPr/>
            <p:nvPr/>
          </p:nvGrpSpPr>
          <p:grpSpPr>
            <a:xfrm>
              <a:off x="6860673" y="2567455"/>
              <a:ext cx="1876927" cy="914400"/>
              <a:chOff x="3246176" y="2547236"/>
              <a:chExt cx="1876927" cy="91440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09B0878-1D54-4B8E-A75B-ACDB3C8BFDE9}"/>
                  </a:ext>
                </a:extLst>
              </p:cNvPr>
              <p:cNvSpPr txBox="1"/>
              <p:nvPr/>
            </p:nvSpPr>
            <p:spPr>
              <a:xfrm>
                <a:off x="3580397" y="2874614"/>
                <a:ext cx="1118937" cy="300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Device 2</a:t>
                </a:r>
              </a:p>
            </p:txBody>
          </p:sp>
          <p:sp>
            <p:nvSpPr>
              <p:cNvPr id="29" name="Arrow: Pentagon 28">
                <a:extLst>
                  <a:ext uri="{FF2B5EF4-FFF2-40B4-BE49-F238E27FC236}">
                    <a16:creationId xmlns:a16="http://schemas.microsoft.com/office/drawing/2014/main" id="{5A5D5621-157A-46AE-8190-71820A19697B}"/>
                  </a:ext>
                </a:extLst>
              </p:cNvPr>
              <p:cNvSpPr/>
              <p:nvPr/>
            </p:nvSpPr>
            <p:spPr>
              <a:xfrm>
                <a:off x="3246176" y="2547236"/>
                <a:ext cx="1876927" cy="914400"/>
              </a:xfrm>
              <a:prstGeom prst="homePlate">
                <a:avLst>
                  <a:gd name="adj" fmla="val 63394"/>
                </a:avLst>
              </a:prstGeom>
              <a:ln w="38100">
                <a:solidFill>
                  <a:srgbClr val="002060"/>
                </a:solidFill>
              </a:ln>
            </p:spPr>
            <p:txBody>
              <a:bodyPr rtlCol="0" anchor="ctr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508DB8-582C-4565-A3E4-7C4E11D41E2B}"/>
              </a:ext>
            </a:extLst>
          </p:cNvPr>
          <p:cNvGrpSpPr/>
          <p:nvPr/>
        </p:nvGrpSpPr>
        <p:grpSpPr>
          <a:xfrm>
            <a:off x="2841296" y="373786"/>
            <a:ext cx="5665077" cy="880522"/>
            <a:chOff x="2515584" y="-82779"/>
            <a:chExt cx="5665077" cy="8805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BAE0EE5-A7FF-480F-9124-6FD9FAB11EF0}"/>
                    </a:ext>
                  </a:extLst>
                </p:cNvPr>
                <p:cNvSpPr txBox="1"/>
                <p:nvPr/>
              </p:nvSpPr>
              <p:spPr>
                <a:xfrm>
                  <a:off x="2515584" y="-82779"/>
                  <a:ext cx="5665077" cy="576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𝐝𝐢𝐯</m:t>
                        </m:r>
                        <m:r>
                          <a:rPr kumimoji="0" lang="en-US" sz="1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 </m:t>
                        </m:r>
                        <m:d>
                          <m:dPr>
                            <m:ctrlPr>
                              <a:rPr kumimoji="0" lang="en-US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D2D8A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en-US" sz="1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2D8A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𝐉</m:t>
                            </m:r>
                            <m:d>
                              <m:dPr>
                                <m:ctrlPr>
                                  <a:rPr kumimoji="0" lang="en-US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dPr>
                              <m:e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𝑥</m:t>
                                </m:r>
                                <m:r>
                                  <a:rPr kumimoji="0" lang="en-US" sz="1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,</m:t>
                                </m:r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𝑡</m:t>
                                </m:r>
                              </m:e>
                            </m:d>
                            <m:r>
                              <a:rPr kumimoji="0" lang="en-US" sz="1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2D8A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sub>
                            </m:sSub>
                            <m:f>
                              <m:fPr>
                                <m:ctrlPr>
                                  <a:rPr kumimoji="0" lang="en-US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fPr>
                              <m:num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𝜕</m:t>
                                </m:r>
                                <m:r>
                                  <a:rPr kumimoji="0" lang="en-US" sz="14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𝐄</m:t>
                                </m:r>
                                <m:d>
                                  <m:dPr>
                                    <m:ctrlP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2D8A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2D8A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𝑥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2D8A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,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2D8A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𝜕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  <m:r>
                          <a:rPr kumimoji="0" lang="en-US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=</m:t>
                        </m:r>
                        <m:r>
                          <a:rPr kumimoji="0" lang="en-US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𝟎</m:t>
                        </m:r>
                      </m:oMath>
                    </m:oMathPara>
                  </a14:m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BAE0EE5-A7FF-480F-9124-6FD9FAB11E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584" y="-82779"/>
                  <a:ext cx="5665077" cy="57637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D5AA04-BEAB-437E-8980-716263FCBA23}"/>
                </a:ext>
              </a:extLst>
            </p:cNvPr>
            <p:cNvSpPr txBox="1"/>
            <p:nvPr/>
          </p:nvSpPr>
          <p:spPr>
            <a:xfrm>
              <a:off x="4912348" y="489966"/>
              <a:ext cx="1177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2D2D8A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Current</a:t>
              </a:r>
            </a:p>
          </p:txBody>
        </p: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C1673304-8DBD-47A9-A53A-C1BDAE46E1FA}"/>
              </a:ext>
            </a:extLst>
          </p:cNvPr>
          <p:cNvSpPr/>
          <p:nvPr/>
        </p:nvSpPr>
        <p:spPr bwMode="auto">
          <a:xfrm rot="16200000">
            <a:off x="5563606" y="170863"/>
            <a:ext cx="157683" cy="1410172"/>
          </a:xfrm>
          <a:prstGeom prst="leftBrace">
            <a:avLst>
              <a:gd name="adj1" fmla="val 65914"/>
              <a:gd name="adj2" fmla="val 48948"/>
            </a:avLst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19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rPr>
              <a:t>Page </a:t>
            </a:r>
            <a:fld id="{CA40435A-464C-4450-A190-EC66BBA3BB21}" type="slidenum"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" pitchFamily="18" charset="0"/>
              <a:ea typeface="+mn-ea"/>
              <a:cs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E43595-C094-4E59-A197-F2192212B5D9}"/>
              </a:ext>
            </a:extLst>
          </p:cNvPr>
          <p:cNvGrpSpPr/>
          <p:nvPr/>
        </p:nvGrpSpPr>
        <p:grpSpPr>
          <a:xfrm>
            <a:off x="2295371" y="449618"/>
            <a:ext cx="8262255" cy="5567756"/>
            <a:chOff x="2295371" y="449618"/>
            <a:chExt cx="8262255" cy="55677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D71FA54-A90C-4BA2-8DBA-0789B45F08B3}"/>
                </a:ext>
              </a:extLst>
            </p:cNvPr>
            <p:cNvGrpSpPr/>
            <p:nvPr/>
          </p:nvGrpSpPr>
          <p:grpSpPr>
            <a:xfrm>
              <a:off x="2295371" y="449618"/>
              <a:ext cx="8262255" cy="5567756"/>
              <a:chOff x="-143883" y="107608"/>
              <a:chExt cx="8262255" cy="556775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A71B598-2160-45A1-9B51-7362F3FE1FFE}"/>
                  </a:ext>
                </a:extLst>
              </p:cNvPr>
              <p:cNvGrpSpPr/>
              <p:nvPr/>
            </p:nvGrpSpPr>
            <p:grpSpPr>
              <a:xfrm>
                <a:off x="-115781" y="107608"/>
                <a:ext cx="7629992" cy="5567756"/>
                <a:chOff x="-115781" y="107608"/>
                <a:chExt cx="7629992" cy="556775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-115781" y="107608"/>
                      <a:ext cx="7629992" cy="28381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itchFamily="34" charset="0"/>
                        </a:rPr>
                        <a:t>  Electric Field takes on the </a:t>
                      </a:r>
                      <a:b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itchFamily="34" charset="0"/>
                        </a:rPr>
                        <a:t>  Value that Conserves 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3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𝐄</m:t>
                            </m:r>
                            <m:d>
                              <m:dPr>
                                <m:ctrlPr>
                                  <a:rPr kumimoji="0" lang="en-US" sz="36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itchFamily="34" charset="0"/>
                                  </a:rPr>
                                  <m:t>𝑥</m:t>
                                </m:r>
                                <m:r>
                                  <a:rPr kumimoji="0" 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itchFamily="34" charset="0"/>
                                  </a:rPr>
                                  <m:t>,</m:t>
                                </m:r>
                                <m:r>
                                  <a:rPr kumimoji="0" 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itchFamily="34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kumimoji="0" lang="en-US" sz="3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=</m:t>
                            </m:r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 </m:t>
                            </m:r>
                            <m:box>
                              <m:boxPr>
                                <m:ctrlPr>
                                  <a:rPr kumimoji="0" lang="en-US" sz="3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itchFamily="34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kumimoji="0" lang="en-US" sz="3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3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en-US" sz="3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kumimoji="0" lang="en-US" sz="3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box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kumimoji="0" lang="en-US" sz="36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itchFamily="34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kumimoji="0" lang="en-US" sz="36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itchFamily="34" charset="0"/>
                                  </a:rPr>
                                  <m:t>𝐉</m:t>
                                </m:r>
                                <m:d>
                                  <m:dPr>
                                    <m:ctrlPr>
                                      <a:rPr kumimoji="0" lang="en-US" sz="36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36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itchFamily="34" charset="0"/>
                                      </a:rPr>
                                      <m:t>𝑥</m:t>
                                    </m:r>
                                    <m:r>
                                      <a:rPr kumimoji="0" lang="en-US" sz="36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itchFamily="34" charset="0"/>
                                      </a:rPr>
                                      <m:t>,</m:t>
                                    </m:r>
                                    <m:r>
                                      <a:rPr kumimoji="0" lang="en-US" sz="36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itchFamily="34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kumimoji="0" 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itchFamily="34" charset="0"/>
                                  </a:rPr>
                                  <m:t>𝑑𝑡</m:t>
                                </m:r>
                              </m:e>
                            </m:nary>
                          </m:oMath>
                        </m:oMathPara>
                      </a14:m>
                      <a:b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15781" y="107608"/>
                      <a:ext cx="7629992" cy="283814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t="-236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" name="Rectangle 8"/>
                <p:cNvSpPr/>
                <p:nvPr/>
              </p:nvSpPr>
              <p:spPr>
                <a:xfrm>
                  <a:off x="2053217" y="5029033"/>
                  <a:ext cx="3429000" cy="64633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Details and PROOF </a:t>
                  </a:r>
                  <a:b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</a:b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including quantum mechanics at </a:t>
                  </a:r>
                  <a:b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</a:br>
                  <a:r>
                    <a:rPr kumimoji="0" lang="en-US" sz="1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https://arxiv.org/abs/1609.09175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7049C63D-7D1D-43EA-8AC3-AA2A743CC885}"/>
                      </a:ext>
                    </a:extLst>
                  </p:cNvPr>
                  <p:cNvSpPr txBox="1"/>
                  <p:nvPr/>
                </p:nvSpPr>
                <p:spPr>
                  <a:xfrm>
                    <a:off x="-143883" y="3157372"/>
                    <a:ext cx="8262255" cy="17543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  <a:t>Specifically,</a:t>
                    </a: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  <a:t> </a:t>
                    </a:r>
                    <a:b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</a:b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  <a:t>         </a:t>
                    </a:r>
                    <a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itchFamily="34" charset="0"/>
                      </a:rPr>
                      <a:t>E</a:t>
                    </a:r>
                    <a:r>
                      <a: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  <a:t> changes the displacement current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kumimoji="0" lang="el-GR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ε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0</m:t>
                            </m:r>
                          </m:sub>
                        </m:sSub>
                        <m:f>
                          <m:fPr>
                            <m:type m:val="lin"/>
                            <m:ctrlP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𝜕</m:t>
                            </m:r>
                            <m:r>
                              <a:rPr kumimoji="0" lang="en-US" sz="24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𝑬</m:t>
                            </m:r>
                          </m:num>
                          <m:den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𝜕</m:t>
                            </m:r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  <a:t> </a:t>
                    </a:r>
                  </a:p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24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b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</a:b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  <a:t>        </a:t>
                    </a:r>
                  </a:p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  <a:t>So total current </a:t>
                    </a:r>
                    <a14:m>
                      <m:oMath xmlns:m="http://schemas.openxmlformats.org/officeDocument/2006/math"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𝐉</m:t>
                        </m:r>
                        <m:d>
                          <m:dPr>
                            <m:ctrlPr>
                              <a:rPr kumimoji="0" lang="en-US" sz="24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𝑥</m:t>
                            </m:r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,</m:t>
                            </m:r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𝑡</m:t>
                            </m:r>
                          </m:e>
                        </m:d>
                      </m:oMath>
                    </a14:m>
                    <a: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  <a:t> +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kumimoji="0" lang="el-GR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ε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0</m:t>
                            </m:r>
                          </m:sub>
                        </m:sSub>
                        <m:f>
                          <m:fPr>
                            <m:type m:val="lin"/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𝜕</m:t>
                            </m:r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𝑬</m:t>
                            </m:r>
                          </m:num>
                          <m:den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𝜕</m:t>
                            </m:r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  <a:t> is always conserved</a:t>
                    </a: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7049C63D-7D1D-43EA-8AC3-AA2A743CC8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43883" y="3157372"/>
                    <a:ext cx="8262255" cy="175432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736" b="-503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6D84AF-11D6-4DCD-B94C-BCC19EEB512D}"/>
                </a:ext>
              </a:extLst>
            </p:cNvPr>
            <p:cNvSpPr txBox="1"/>
            <p:nvPr/>
          </p:nvSpPr>
          <p:spPr>
            <a:xfrm>
              <a:off x="4026023" y="4289681"/>
              <a:ext cx="5429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(that </a:t>
              </a:r>
              <a:r>
                <a:rPr lang="en-US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Maxwell called the polarization of </a:t>
              </a:r>
              <a:r>
                <a:rPr lang="en-US" i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the vacuum)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14306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eJ7KxVLEBtNY3Icpsvv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eyWfMcmh4qDqVPZuySx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eJ7KxVLEBtNY3Icpsvv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eyWfMcmh4qDqVPZuySx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ud1zue3pJgI7W0uGiCZ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heme/theme1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</a:ln>
      </a:spPr>
      <a:bodyPr>
        <a:spAutoFit/>
      </a:bodyPr>
      <a:lstStyle>
        <a:defPPr algn="ctr">
          <a:defRPr i="1" dirty="0" smtClean="0"/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</a:ln>
      </a:spPr>
      <a:bodyPr>
        <a:spAutoFit/>
      </a:bodyPr>
      <a:lstStyle>
        <a:defPPr algn="ctr">
          <a:defRPr i="1" dirty="0" smtClean="0"/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109</Words>
  <Application>Microsoft Office PowerPoint</Application>
  <PresentationFormat>Widescreen</PresentationFormat>
  <Paragraphs>43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Cambria Math</vt:lpstr>
      <vt:lpstr>Arial Black</vt:lpstr>
      <vt:lpstr>Arial</vt:lpstr>
      <vt:lpstr>Times New Roman</vt:lpstr>
      <vt:lpstr>Calibri</vt:lpstr>
      <vt:lpstr>Times</vt:lpstr>
      <vt:lpstr>27_Blank</vt:lpstr>
      <vt:lpstr>29_Blank</vt:lpstr>
      <vt:lpstr>Conservation of Current is Universal and Exact </vt:lpstr>
      <vt:lpstr>Conservation of Current is Exact and Universal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of Current is Universal and Exact</dc:title>
  <dc:creator>Bob Eisenberg</dc:creator>
  <cp:lastModifiedBy>Bob Eisenberg</cp:lastModifiedBy>
  <cp:revision>8</cp:revision>
  <dcterms:created xsi:type="dcterms:W3CDTF">2017-11-13T09:20:12Z</dcterms:created>
  <dcterms:modified xsi:type="dcterms:W3CDTF">2018-01-11T04:31:47Z</dcterms:modified>
</cp:coreProperties>
</file>