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3.xml" ContentType="application/vnd.openxmlformats-officedocument.them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4.xml" ContentType="application/vnd.openxmlformats-officedocument.theme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5.xml" ContentType="application/vnd.openxmlformats-officedocument.theme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6.xml" ContentType="application/vnd.openxmlformats-officedocument.theme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7.xml" ContentType="application/vnd.openxmlformats-officedocument.theme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notesSlides/notesSlide12.xml" ContentType="application/vnd.openxmlformats-officedocument.presentationml.notesSlide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notesSlides/notesSlide13.xml" ContentType="application/vnd.openxmlformats-officedocument.presentationml.notesSlide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tags/tag934.xml" ContentType="application/vnd.openxmlformats-officedocument.presentationml.tags+xml"/>
  <Override PartName="/ppt/theme/themeOverride15.xml" ContentType="application/vnd.openxmlformats-officedocument.themeOverride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notesSlides/notesSlide18.xml" ContentType="application/vnd.openxmlformats-officedocument.presentationml.notesSlide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4" r:id="rId1"/>
    <p:sldMasterId id="2147483657" r:id="rId2"/>
    <p:sldMasterId id="2147485419" r:id="rId3"/>
    <p:sldMasterId id="2147486304" r:id="rId4"/>
    <p:sldMasterId id="2147486964" r:id="rId5"/>
    <p:sldMasterId id="2147487082" r:id="rId6"/>
    <p:sldMasterId id="2147487144" r:id="rId7"/>
    <p:sldMasterId id="2147497676" r:id="rId8"/>
    <p:sldMasterId id="2147497732" r:id="rId9"/>
    <p:sldMasterId id="2147509577" r:id="rId10"/>
    <p:sldMasterId id="2147509655" r:id="rId11"/>
    <p:sldMasterId id="2147516030" r:id="rId12"/>
    <p:sldMasterId id="2147517327" r:id="rId13"/>
    <p:sldMasterId id="2147517390" r:id="rId14"/>
    <p:sldMasterId id="2147517403" r:id="rId15"/>
    <p:sldMasterId id="2147517417" r:id="rId16"/>
    <p:sldMasterId id="2147517442" r:id="rId17"/>
    <p:sldMasterId id="2147517457" r:id="rId18"/>
    <p:sldMasterId id="2147517470" r:id="rId19"/>
    <p:sldMasterId id="2147517474" r:id="rId20"/>
    <p:sldMasterId id="2147517486" r:id="rId21"/>
    <p:sldMasterId id="2147517506" r:id="rId22"/>
    <p:sldMasterId id="2147517518" r:id="rId23"/>
    <p:sldMasterId id="2147517532" r:id="rId24"/>
    <p:sldMasterId id="2147517544" r:id="rId25"/>
    <p:sldMasterId id="2147517558" r:id="rId26"/>
    <p:sldMasterId id="2147517570" r:id="rId27"/>
    <p:sldMasterId id="2147517584" r:id="rId28"/>
  </p:sldMasterIdLst>
  <p:notesMasterIdLst>
    <p:notesMasterId r:id="rId91"/>
  </p:notesMasterIdLst>
  <p:sldIdLst>
    <p:sldId id="1890" r:id="rId29"/>
    <p:sldId id="1882" r:id="rId30"/>
    <p:sldId id="1856" r:id="rId31"/>
    <p:sldId id="1889" r:id="rId32"/>
    <p:sldId id="1881" r:id="rId33"/>
    <p:sldId id="1886" r:id="rId34"/>
    <p:sldId id="1832" r:id="rId35"/>
    <p:sldId id="1888" r:id="rId36"/>
    <p:sldId id="1828" r:id="rId37"/>
    <p:sldId id="1887" r:id="rId38"/>
    <p:sldId id="1873" r:id="rId39"/>
    <p:sldId id="1891" r:id="rId40"/>
    <p:sldId id="1872" r:id="rId41"/>
    <p:sldId id="1848" r:id="rId42"/>
    <p:sldId id="1838" r:id="rId43"/>
    <p:sldId id="1850" r:id="rId44"/>
    <p:sldId id="1852" r:id="rId45"/>
    <p:sldId id="1851" r:id="rId46"/>
    <p:sldId id="1849" r:id="rId47"/>
    <p:sldId id="1839" r:id="rId48"/>
    <p:sldId id="1847" r:id="rId49"/>
    <p:sldId id="1853" r:id="rId50"/>
    <p:sldId id="1826" r:id="rId51"/>
    <p:sldId id="1854" r:id="rId52"/>
    <p:sldId id="1903" r:id="rId53"/>
    <p:sldId id="1892" r:id="rId54"/>
    <p:sldId id="1879" r:id="rId55"/>
    <p:sldId id="1876" r:id="rId56"/>
    <p:sldId id="1860" r:id="rId57"/>
    <p:sldId id="1840" r:id="rId58"/>
    <p:sldId id="1894" r:id="rId59"/>
    <p:sldId id="1893" r:id="rId60"/>
    <p:sldId id="1895" r:id="rId61"/>
    <p:sldId id="1899" r:id="rId62"/>
    <p:sldId id="1901" r:id="rId63"/>
    <p:sldId id="1897" r:id="rId64"/>
    <p:sldId id="1896" r:id="rId65"/>
    <p:sldId id="1898" r:id="rId66"/>
    <p:sldId id="1902" r:id="rId67"/>
    <p:sldId id="1862" r:id="rId68"/>
    <p:sldId id="1863" r:id="rId69"/>
    <p:sldId id="1864" r:id="rId70"/>
    <p:sldId id="1845" r:id="rId71"/>
    <p:sldId id="1884" r:id="rId72"/>
    <p:sldId id="1885" r:id="rId73"/>
    <p:sldId id="1842" r:id="rId74"/>
    <p:sldId id="1883" r:id="rId75"/>
    <p:sldId id="1843" r:id="rId76"/>
    <p:sldId id="1841" r:id="rId77"/>
    <p:sldId id="1858" r:id="rId78"/>
    <p:sldId id="1880" r:id="rId79"/>
    <p:sldId id="1865" r:id="rId80"/>
    <p:sldId id="1866" r:id="rId81"/>
    <p:sldId id="1867" r:id="rId82"/>
    <p:sldId id="1868" r:id="rId83"/>
    <p:sldId id="1870" r:id="rId84"/>
    <p:sldId id="1869" r:id="rId85"/>
    <p:sldId id="1877" r:id="rId86"/>
    <p:sldId id="1878" r:id="rId87"/>
    <p:sldId id="1874" r:id="rId88"/>
    <p:sldId id="1875" r:id="rId89"/>
    <p:sldId id="1871" r:id="rId90"/>
  </p:sldIdLst>
  <p:sldSz cx="9144000" cy="6858000" type="screen4x3"/>
  <p:notesSz cx="7315200" cy="9601200"/>
  <p:embeddedFontLst>
    <p:embeddedFont>
      <p:font typeface="Times" panose="02020603050405020304" pitchFamily="18" charset="0"/>
      <p:regular r:id="rId92"/>
      <p:bold r:id="rId93"/>
      <p:italic r:id="rId94"/>
      <p:boldItalic r:id="rId95"/>
    </p:embeddedFont>
    <p:embeddedFont>
      <p:font typeface="Gulim" panose="020B0604020202020204" charset="-127"/>
      <p:regular r:id="rId96"/>
    </p:embeddedFont>
    <p:embeddedFont>
      <p:font typeface="Arial Narrow" panose="020B0606020202030204" pitchFamily="34" charset="0"/>
      <p:regular r:id="rId97"/>
      <p:bold r:id="rId98"/>
      <p:italic r:id="rId99"/>
      <p:boldItalic r:id="rId100"/>
    </p:embeddedFont>
    <p:embeddedFont>
      <p:font typeface="Arial Black" panose="020B0A04020102020204" pitchFamily="34" charset="0"/>
      <p:bold r:id="rId101"/>
    </p:embeddedFont>
    <p:embeddedFont>
      <p:font typeface="Gulim" panose="020B0604020202020204" charset="-127"/>
      <p:regular r:id="rId96"/>
    </p:embeddedFont>
    <p:embeddedFont>
      <p:font typeface="Calibri" panose="020F0502020204030204" pitchFamily="34" charset="0"/>
      <p:regular r:id="rId102"/>
      <p:bold r:id="rId103"/>
      <p:italic r:id="rId104"/>
      <p:boldItalic r:id="rId10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66A"/>
    <a:srgbClr val="640000"/>
    <a:srgbClr val="002D86"/>
    <a:srgbClr val="008080"/>
    <a:srgbClr val="262674"/>
    <a:srgbClr val="1F1F5F"/>
    <a:srgbClr val="FFFFFF"/>
    <a:srgbClr val="1407B9"/>
    <a:srgbClr val="A2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23086" autoAdjust="0"/>
    <p:restoredTop sz="96524" autoAdjust="0"/>
  </p:normalViewPr>
  <p:slideViewPr>
    <p:cSldViewPr snapToGrid="0">
      <p:cViewPr varScale="1">
        <p:scale>
          <a:sx n="75" d="100"/>
          <a:sy n="75" d="100"/>
        </p:scale>
        <p:origin x="12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258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slide" Target="slides/slide56.xml"/><Relationship Id="rId89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slide" Target="slides/slide59.xml"/><Relationship Id="rId102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slide" Target="slides/slide62.xml"/><Relationship Id="rId95" Type="http://schemas.openxmlformats.org/officeDocument/2006/relationships/font" Target="fonts/font4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100" Type="http://schemas.openxmlformats.org/officeDocument/2006/relationships/font" Target="fonts/font9.fntdata"/><Relationship Id="rId105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103" Type="http://schemas.openxmlformats.org/officeDocument/2006/relationships/font" Target="fonts/font12.fntdata"/><Relationship Id="rId108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94" Type="http://schemas.openxmlformats.org/officeDocument/2006/relationships/font" Target="fonts/font3.fntdata"/><Relationship Id="rId99" Type="http://schemas.openxmlformats.org/officeDocument/2006/relationships/font" Target="fonts/font8.fntdata"/><Relationship Id="rId10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109" Type="http://schemas.openxmlformats.org/officeDocument/2006/relationships/tableStyles" Target="tableStyles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97" Type="http://schemas.openxmlformats.org/officeDocument/2006/relationships/font" Target="fonts/font6.fntdata"/><Relationship Id="rId104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2475"/>
            <a:ext cx="58515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EBCA75-CDC5-4608-88B6-B01EA2EA7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13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63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318E3-27E4-476F-A693-D73C2F6E57DE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63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1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63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DF675-550F-4D5A-96A3-2AAAD8BA4A45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63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4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63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219EB-7392-4F10-949F-CF938B5DB79C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63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6A99FC-AA6D-4B61-8B34-40CF4E2B0EE2}" type="slidenum">
              <a:rPr lang="en-US" sz="1300">
                <a:solidFill>
                  <a:srgbClr val="000000"/>
                </a:solidFill>
              </a:rPr>
              <a:pPr eaLnBrk="1" hangingPunct="1"/>
              <a:t>49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DB326-7D09-467E-B897-5B7766DD9D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1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88" indent="-285687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750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849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50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0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150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2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3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DF1A24-2433-4EBC-9892-925CCDDDE29F}" type="slidenum">
              <a:rPr lang="en-US" sz="1300">
                <a:solidFill>
                  <a:srgbClr val="000000"/>
                </a:solidFill>
              </a:rPr>
              <a:pPr eaLnBrk="1" hangingPunct="1"/>
              <a:t>52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78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20CE12-1C02-48C6-B0D1-9E07FC0656DB}" type="slidenum">
              <a:rPr lang="en-US" altLang="en-US" sz="1300" smtClean="0">
                <a:solidFill>
                  <a:srgbClr val="000000"/>
                </a:solidFill>
              </a:rPr>
              <a:pPr eaLnBrk="1" hangingPunct="1"/>
              <a:t>53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76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5F2171-5A8F-4CA4-99F8-61EDD02AB3F6}" type="slidenum">
              <a:rPr lang="en-US" sz="1300">
                <a:solidFill>
                  <a:srgbClr val="000000"/>
                </a:solidFill>
              </a:rPr>
              <a:pPr eaLnBrk="1" hangingPunct="1"/>
              <a:t>55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95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94A2-7DFA-45EA-9D4E-491E57ABD5FC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3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3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4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4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1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4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9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0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328D5-BDCA-442E-B34D-7D5FA4498C1A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5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63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318E3-27E4-476F-A693-D73C2F6E57DE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636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4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4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4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4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4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4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4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4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4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4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4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4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4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4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4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4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4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4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4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4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4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4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4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4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4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4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4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53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4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4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4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4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4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4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4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4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4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4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4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588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4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591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4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4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4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4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4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4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4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4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618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4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4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634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4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637.xml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4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4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4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4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4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tags" Target="../tags/tag652.xml"/><Relationship Id="rId2" Type="http://schemas.openxmlformats.org/officeDocument/2006/relationships/tags" Target="../tags/tag651.xml"/><Relationship Id="rId1" Type="http://schemas.openxmlformats.org/officeDocument/2006/relationships/tags" Target="../tags/tag650.xml"/><Relationship Id="rId4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655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4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658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4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4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664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4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667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4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675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4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4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681.xml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4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4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687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4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4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4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696.xml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4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tags" Target="../tags/tag699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4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4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705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4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" Type="http://schemas.openxmlformats.org/officeDocument/2006/relationships/tags" Target="../tags/tag711.xml"/><Relationship Id="rId4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4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4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tags" Target="../tags/tag722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4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4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4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731.xml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4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4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4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4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tags" Target="../tags/tag743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4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tags" Target="../tags/tag746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4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4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4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760.xml"/><Relationship Id="rId2" Type="http://schemas.openxmlformats.org/officeDocument/2006/relationships/tags" Target="../tags/tag759.xml"/><Relationship Id="rId1" Type="http://schemas.openxmlformats.org/officeDocument/2006/relationships/tags" Target="../tags/tag758.xml"/><Relationship Id="rId4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tags" Target="../tags/tag763.xml"/><Relationship Id="rId2" Type="http://schemas.openxmlformats.org/officeDocument/2006/relationships/tags" Target="../tags/tag762.xml"/><Relationship Id="rId1" Type="http://schemas.openxmlformats.org/officeDocument/2006/relationships/tags" Target="../tags/tag761.xml"/><Relationship Id="rId4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766.xml"/><Relationship Id="rId2" Type="http://schemas.openxmlformats.org/officeDocument/2006/relationships/tags" Target="../tags/tag765.xml"/><Relationship Id="rId1" Type="http://schemas.openxmlformats.org/officeDocument/2006/relationships/tags" Target="../tags/tag764.xml"/><Relationship Id="rId4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4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tags" Target="../tags/tag772.xml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4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" Type="http://schemas.openxmlformats.org/officeDocument/2006/relationships/tags" Target="../tags/tag773.xml"/><Relationship Id="rId4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tags" Target="../tags/tag778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4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" Type="http://schemas.openxmlformats.org/officeDocument/2006/relationships/tags" Target="../tags/tag779.xml"/><Relationship Id="rId4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tags" Target="../tags/tag784.xml"/><Relationship Id="rId2" Type="http://schemas.openxmlformats.org/officeDocument/2006/relationships/tags" Target="../tags/tag783.xml"/><Relationship Id="rId1" Type="http://schemas.openxmlformats.org/officeDocument/2006/relationships/tags" Target="../tags/tag782.xml"/><Relationship Id="rId4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787.xml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4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4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4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801.xml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4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tags" Target="../tags/tag804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4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tags" Target="../tags/tag807.xml"/><Relationship Id="rId2" Type="http://schemas.openxmlformats.org/officeDocument/2006/relationships/tags" Target="../tags/tag806.xml"/><Relationship Id="rId1" Type="http://schemas.openxmlformats.org/officeDocument/2006/relationships/tags" Target="../tags/tag805.xml"/><Relationship Id="rId4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4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813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4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816.xml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4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tags" Target="../tags/tag819.xml"/><Relationship Id="rId2" Type="http://schemas.openxmlformats.org/officeDocument/2006/relationships/tags" Target="../tags/tag818.xml"/><Relationship Id="rId1" Type="http://schemas.openxmlformats.org/officeDocument/2006/relationships/tags" Target="../tags/tag817.xml"/><Relationship Id="rId4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822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4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825.xml"/><Relationship Id="rId2" Type="http://schemas.openxmlformats.org/officeDocument/2006/relationships/tags" Target="../tags/tag824.xml"/><Relationship Id="rId1" Type="http://schemas.openxmlformats.org/officeDocument/2006/relationships/tags" Target="../tags/tag823.xml"/><Relationship Id="rId4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828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4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831.xml"/><Relationship Id="rId2" Type="http://schemas.openxmlformats.org/officeDocument/2006/relationships/tags" Target="../tags/tag830.xml"/><Relationship Id="rId1" Type="http://schemas.openxmlformats.org/officeDocument/2006/relationships/tags" Target="../tags/tag829.xml"/><Relationship Id="rId4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tags" Target="../tags/tag839.xml"/><Relationship Id="rId2" Type="http://schemas.openxmlformats.org/officeDocument/2006/relationships/tags" Target="../tags/tag838.xml"/><Relationship Id="rId1" Type="http://schemas.openxmlformats.org/officeDocument/2006/relationships/tags" Target="../tags/tag837.xml"/><Relationship Id="rId4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842.xml"/><Relationship Id="rId2" Type="http://schemas.openxmlformats.org/officeDocument/2006/relationships/tags" Target="../tags/tag841.xml"/><Relationship Id="rId1" Type="http://schemas.openxmlformats.org/officeDocument/2006/relationships/tags" Target="../tags/tag840.xml"/><Relationship Id="rId4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845.xml"/><Relationship Id="rId2" Type="http://schemas.openxmlformats.org/officeDocument/2006/relationships/tags" Target="../tags/tag844.xml"/><Relationship Id="rId1" Type="http://schemas.openxmlformats.org/officeDocument/2006/relationships/tags" Target="../tags/tag843.xml"/><Relationship Id="rId4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tags" Target="../tags/tag848.xml"/><Relationship Id="rId2" Type="http://schemas.openxmlformats.org/officeDocument/2006/relationships/tags" Target="../tags/tag847.xml"/><Relationship Id="rId1" Type="http://schemas.openxmlformats.org/officeDocument/2006/relationships/tags" Target="../tags/tag846.xml"/><Relationship Id="rId4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tags" Target="../tags/tag851.xml"/><Relationship Id="rId2" Type="http://schemas.openxmlformats.org/officeDocument/2006/relationships/tags" Target="../tags/tag850.xml"/><Relationship Id="rId1" Type="http://schemas.openxmlformats.org/officeDocument/2006/relationships/tags" Target="../tags/tag849.xml"/><Relationship Id="rId4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tags" Target="../tags/tag854.xml"/><Relationship Id="rId2" Type="http://schemas.openxmlformats.org/officeDocument/2006/relationships/tags" Target="../tags/tag853.xml"/><Relationship Id="rId1" Type="http://schemas.openxmlformats.org/officeDocument/2006/relationships/tags" Target="../tags/tag852.xml"/><Relationship Id="rId4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tags" Target="../tags/tag857.xml"/><Relationship Id="rId2" Type="http://schemas.openxmlformats.org/officeDocument/2006/relationships/tags" Target="../tags/tag856.xml"/><Relationship Id="rId1" Type="http://schemas.openxmlformats.org/officeDocument/2006/relationships/tags" Target="../tags/tag855.xml"/><Relationship Id="rId4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tags" Target="../tags/tag860.xml"/><Relationship Id="rId2" Type="http://schemas.openxmlformats.org/officeDocument/2006/relationships/tags" Target="../tags/tag859.xml"/><Relationship Id="rId1" Type="http://schemas.openxmlformats.org/officeDocument/2006/relationships/tags" Target="../tags/tag858.xml"/><Relationship Id="rId4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tags" Target="../tags/tag863.xml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4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tags" Target="../tags/tag866.xml"/><Relationship Id="rId2" Type="http://schemas.openxmlformats.org/officeDocument/2006/relationships/tags" Target="../tags/tag865.xml"/><Relationship Id="rId1" Type="http://schemas.openxmlformats.org/officeDocument/2006/relationships/tags" Target="../tags/tag864.xml"/><Relationship Id="rId4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tags" Target="../tags/tag869.xml"/><Relationship Id="rId2" Type="http://schemas.openxmlformats.org/officeDocument/2006/relationships/tags" Target="../tags/tag868.xml"/><Relationship Id="rId1" Type="http://schemas.openxmlformats.org/officeDocument/2006/relationships/tags" Target="../tags/tag867.xml"/><Relationship Id="rId4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tags" Target="../tags/tag877.xml"/><Relationship Id="rId2" Type="http://schemas.openxmlformats.org/officeDocument/2006/relationships/tags" Target="../tags/tag876.xml"/><Relationship Id="rId1" Type="http://schemas.openxmlformats.org/officeDocument/2006/relationships/tags" Target="../tags/tag875.xml"/><Relationship Id="rId4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tags" Target="../tags/tag880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4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883.xml"/><Relationship Id="rId2" Type="http://schemas.openxmlformats.org/officeDocument/2006/relationships/tags" Target="../tags/tag882.xml"/><Relationship Id="rId1" Type="http://schemas.openxmlformats.org/officeDocument/2006/relationships/tags" Target="../tags/tag881.xml"/><Relationship Id="rId4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tags" Target="../tags/tag886.xml"/><Relationship Id="rId2" Type="http://schemas.openxmlformats.org/officeDocument/2006/relationships/tags" Target="../tags/tag885.xml"/><Relationship Id="rId1" Type="http://schemas.openxmlformats.org/officeDocument/2006/relationships/tags" Target="../tags/tag884.xml"/><Relationship Id="rId4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889.xml"/><Relationship Id="rId2" Type="http://schemas.openxmlformats.org/officeDocument/2006/relationships/tags" Target="../tags/tag888.xml"/><Relationship Id="rId1" Type="http://schemas.openxmlformats.org/officeDocument/2006/relationships/tags" Target="../tags/tag887.xml"/><Relationship Id="rId4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892.xml"/><Relationship Id="rId2" Type="http://schemas.openxmlformats.org/officeDocument/2006/relationships/tags" Target="../tags/tag891.xml"/><Relationship Id="rId1" Type="http://schemas.openxmlformats.org/officeDocument/2006/relationships/tags" Target="../tags/tag890.xml"/><Relationship Id="rId4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tags" Target="../tags/tag895.xml"/><Relationship Id="rId2" Type="http://schemas.openxmlformats.org/officeDocument/2006/relationships/tags" Target="../tags/tag894.xml"/><Relationship Id="rId1" Type="http://schemas.openxmlformats.org/officeDocument/2006/relationships/tags" Target="../tags/tag893.xml"/><Relationship Id="rId4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898.xml"/><Relationship Id="rId2" Type="http://schemas.openxmlformats.org/officeDocument/2006/relationships/tags" Target="../tags/tag897.xml"/><Relationship Id="rId1" Type="http://schemas.openxmlformats.org/officeDocument/2006/relationships/tags" Target="../tags/tag896.xml"/><Relationship Id="rId4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901.xml"/><Relationship Id="rId2" Type="http://schemas.openxmlformats.org/officeDocument/2006/relationships/tags" Target="../tags/tag900.xml"/><Relationship Id="rId1" Type="http://schemas.openxmlformats.org/officeDocument/2006/relationships/tags" Target="../tags/tag899.xml"/><Relationship Id="rId4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904.xml"/><Relationship Id="rId2" Type="http://schemas.openxmlformats.org/officeDocument/2006/relationships/tags" Target="../tags/tag903.xml"/><Relationship Id="rId1" Type="http://schemas.openxmlformats.org/officeDocument/2006/relationships/tags" Target="../tags/tag902.xml"/><Relationship Id="rId4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907.xml"/><Relationship Id="rId2" Type="http://schemas.openxmlformats.org/officeDocument/2006/relationships/tags" Target="../tags/tag906.xml"/><Relationship Id="rId1" Type="http://schemas.openxmlformats.org/officeDocument/2006/relationships/tags" Target="../tags/tag905.xml"/><Relationship Id="rId4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tags" Target="../tags/tag910.xml"/><Relationship Id="rId2" Type="http://schemas.openxmlformats.org/officeDocument/2006/relationships/tags" Target="../tags/tag909.xml"/><Relationship Id="rId1" Type="http://schemas.openxmlformats.org/officeDocument/2006/relationships/tags" Target="../tags/tag908.xml"/><Relationship Id="rId4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4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4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42F-E41B-426A-B364-D00EB8E159A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8FDC-1F0D-45EA-A195-BC94DBCD30A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5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07FD-4104-463A-B54A-023F23248A3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A5D3-8792-4EED-A672-8945CAA44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81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A91E-CD8A-48A3-9B0E-9CCE453487E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EAA-DB15-4951-9306-256E3A40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036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FA26-C7C8-4D78-A46F-CD2B1C0CFA75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4CB7-1952-478A-A8AF-94B1930C5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575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AFCC-5ED0-44F2-86AD-7DE89AA8D098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C952-2DCC-4B63-AF55-83D0EDE6E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44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A18A-5115-4E93-A3D1-3ED245BFB15D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3987-85F7-4FAA-8D18-F8BC95D24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79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BE7-4711-4B4D-AE55-547A4CA1F7E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C45D-530F-4906-BD68-C23B4A98E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09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0AFE-261C-47B6-92DD-7461D92580F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5AA-22FC-4880-98BE-C34A4DB52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779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B74E-E8BE-4255-95F6-D1BA639F14E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AD97-A40F-4FAB-ABB0-915BA34B4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0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552F-B915-4A92-B9EE-018D63B3B97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0390-B53D-4B3F-89BD-2757B748A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61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1C28-BC40-4F93-807A-BD8601A9E04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6529-FB9D-4888-9393-E7CA5D63B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7B3D-14A7-4BF0-AAB5-2E4D2AC36D2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969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CA14-44A6-4682-B3E4-93E6A1B75A0C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94B2-BB1A-4C83-BB94-7825B436D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801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9E58-ECCA-4B29-813D-63802E13C3EB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F3E7-48E6-4C6A-ADBE-7B576816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58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1D46-C7D4-4572-BB80-20565F7DD4D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011-F106-4C25-93EF-53932F303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467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774-0602-4CBA-BF62-4884D47AC078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5398-BCC2-4DCB-834F-5AAA31601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010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8174-979A-4018-9242-81B8F671449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A5F8-FB01-4B64-9E91-38DF302DE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479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5AB1-E9F2-4353-8E64-FBD29A969B4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0367-6FA7-4457-B127-DBF1D46B8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40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897C-6ACA-4ECF-937F-508E7D64DEC8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5EB3-800A-4B29-AF46-43A4823C8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12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A0B4-D4F2-4CAB-9ECA-8830520B8A95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D306-3916-4490-ABF3-7E5E0F950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136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EF07-F4A0-4796-B38A-8B1F325D520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EA70-1684-4291-B55D-EE5AE0ADA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8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97F5-506A-4888-9738-6F96123A950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A746-3F2B-402D-A385-4D79542FF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8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789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2A7B-761C-4EAC-B4D5-655E7859FDF6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F4B-4FF2-4410-B0EE-72F26888B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91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AA82-17A6-47BE-B7AD-DD34E908FEEF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226-AB74-46D1-B293-9D64DDB96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588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05BC-1CBA-4C51-9A70-7DE4C6A400F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9B86-22B7-41B7-B1F6-BCE5ADB98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52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62DE-2EDA-4B5C-AB3A-5A1576C8C11D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1464-47A5-4183-B3C3-51510FD4E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26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8677-E491-47BC-996E-AFEF1BEA4DA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6F74-F15E-4BCF-8F97-55CD9D880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46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06F-FF3B-4079-A9F0-7BD76CE3344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98DA-FBD6-48E2-AE4B-5247E1A9A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56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7346-F5E1-4590-B771-D285D1180D6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53EB-85E0-4687-A954-7E276097E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802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B4EF-4DCA-4579-9902-530455DE6CEA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A726-ED71-47BD-9D13-EE6621816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3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31D6-8937-439C-893E-54B627671C1B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74FC-4395-4C94-8E60-19C727B14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30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4890-56BD-48B6-A554-395240F78B3D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45F2-8C73-43D7-90FD-1A8BBCEC1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7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452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6247-B54E-43D4-AE2E-3CEA13A9840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CBD-88A2-4B7F-B136-12A4D41C1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19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E7E3-9D92-4797-8410-48FE8E06C84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ED20-1A6D-4E9C-BFBC-8113799E8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100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0B80-AA81-4840-982E-0EA5755E70FA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AF69-36A3-46B0-BAC6-D1B7A5B85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04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6308-4437-42ED-9A2E-8E9B74BA2B7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DED7-E096-474B-95FE-79DB105D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8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EC9F-BD25-494A-AE3F-BD9031F8C8CC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1C6-AE2F-413F-AD98-8046DC026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451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071C-AEEE-4EA0-B3B8-DDE6B831DA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2D59-19CE-486E-98D1-D1700EB59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602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4353-6495-48BA-B5D9-21F30C0A9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16A-2D64-454C-8BA9-D3841AA8A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8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2CE8-A15A-4CF7-9680-0803DEE13B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CDA-AD78-4B24-BA6C-EFEE3262C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91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B0A2-3FE5-4DCE-B013-4667097CB1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DF0-FB1F-4123-A6B4-3A6DA63F9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66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0CF0-14CF-425B-989B-352071F1B1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B71-882D-4397-8927-66A5E0BAC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52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4D76-BAAD-4609-950D-F8CC9450CC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BA6-2B14-44B8-97D5-188EC2FCFB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CF36-26A4-4367-9539-C985582DE0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5C2-2337-4092-BD54-778835E3B7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92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285-1348-40F6-89F2-8C4B03FD1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3B5-B1B0-488A-BD87-4ADA2572B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11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1932-9745-4441-ABBA-733B55AE0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7A3D-B25E-4A7E-AFA3-2F2060F28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37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295D-8163-4BD5-8F6B-69C3DDDB6B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6A1-E764-41C9-8311-38DF39B51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986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9567-B224-4B6B-8B85-9A745785BF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1862-81B5-4306-AE77-C1D409D976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23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632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537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218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7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80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338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684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537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38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331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929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872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431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725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D174163-B5A5-4DD5-8C69-B98C23613DBB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3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47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A2E1895-8201-4283-9C42-A401A121A175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35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09FC888-B1CE-4718-AEA3-FE77C2F8D6B6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88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614EFB2-E178-4E19-9164-D3C7EFBD3576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709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992E85B-D96E-4C64-8DCC-FF1FED9104FA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905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60A433A-BE4E-472D-8EBB-2809C00DBA53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41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F59FD27-E0D7-477B-AA85-4BE2BE01C482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702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490ECC-3D5E-4B73-943A-0DC42EE07747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15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6DBA0A2-8747-44BA-B6C1-E39163FCA2FC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87D9D6F-9213-4DE5-841F-F0993A9AE54D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335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1C320DD-44E6-4775-8777-75105B5CA368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7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63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FB17-8694-49A9-876B-92C7D74F1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63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A35A-745C-4FEC-A617-C883BFC39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163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9CDCD-73AB-4F6C-8BBA-B7A939106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837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2354-794D-4096-95BB-57AE6DC6B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625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6D95-B906-4ADE-9367-AE6680B22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3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308E-39F2-41CB-9B29-732CA94E8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763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4F8C-1CBF-4835-B077-A6D9A8A5A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545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E8C6-E1D7-4752-A837-AF3CD7DF3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611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7C05-BE90-4719-AE65-BBDF70E3E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854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CE8D-E7A5-4B5F-B1EE-41D2B46A3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34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D19E-ABF1-4F4C-8D04-3EE3110F5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585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971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E8173-0ED9-4265-8738-A7B0E2DC9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542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BD971-E097-440C-85FC-04C82CD16B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824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E4C8-93B1-4A05-8F96-9835F9BA4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04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DCF0-5520-4FC2-80F6-71639A70C8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80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3F35-686F-4FAE-8663-3437C41EC0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92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7997-38A9-46DA-9726-7677BA4DC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60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F204C-F869-4D26-BB66-777823402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F1C70-5319-41F1-B1CD-85B3549FA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01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73A0-3336-4B82-967A-0966E49FB1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22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FD63-A61A-479F-9F2F-E45DD2EBB8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81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666F-C5FD-42BB-A962-820F79B72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096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6C00CDC5-5040-4A5A-A152-0AC88E9839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803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74B3C030-66CD-4AF0-A5BB-947E218F0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782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0DA0C60B-7419-43B7-B2C8-2EC8E1902C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105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5142-4B92-47D6-BEC1-5F35BFCC0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51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BF4-411F-4206-8906-6D8616956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4715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D1DC-830E-44FD-AAE1-F75E0B01F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25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EC20-432B-4E4C-BDFE-97F881DF1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3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0BC7-2F43-4E5E-B057-2241640EC61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94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C5E9-9845-49E5-8248-2E9BE65F7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7783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35D-9BDF-4D63-8C84-157F601AA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454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B8D54E-0229-453C-BF30-68CF99A66CF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771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7F8DFB-4EA2-4157-A7D0-D02166F3B87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339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1814F16-6982-443D-98A4-902230C07734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005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7231-D1EB-44F2-AFF1-1D19A1CF2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467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8696-657B-49CA-9DC2-F407B1E1B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170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740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8ADC-369A-42DA-8ED5-926CEEB15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09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655894-1A4D-415D-8717-5A573959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8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87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3033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42F-E41B-426A-B364-D00EB8E15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2336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0BC7-2F43-4E5E-B057-2241640EC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194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A27-EABD-4594-AF89-1A4F8662C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36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F1C-4807-479A-B5D7-8E3132A45F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8361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5D0A-7824-400F-A012-C3468EA7DD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92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F116-3B5B-4719-B91F-EA0FCD7F37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271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CE59-8D5F-42F8-BC91-D3A2C60F50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867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C91-CF78-4FCF-8BB4-4BC5670B48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4263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BB7-03D7-430C-86FC-FC5C94E4E8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13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96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8FDC-1F0D-45EA-A195-BC94DBCD30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6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7B3D-14A7-4BF0-AAB5-2E4D2AC36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221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2E1BDD03-BAA0-4433-B3A4-ACB30E7D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5077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1BBB34F8-20DA-41FB-9C87-02A43B846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7810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F021BE26-F2C9-491A-B9F8-CDD1EBA86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062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7310447-210B-4D0F-96F3-4070F6545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3855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D2E1E8A-8739-47D1-96CD-2A1BA0539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350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81884A9-1760-4CD1-810F-495C87513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936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D1913AAC-2E23-4754-95F6-7B2EC0562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1257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1F86C3C-3597-424B-A119-A37CA0C6FB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91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C48A-33EC-47A4-B7D1-5CD665EF6D9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660C-6C98-4D42-A420-8CEA309E3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57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D65179F-771D-46F9-91A0-B5E3A618C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705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F0361061-086B-4EED-895E-95A4DE1D8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31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C4BA477-5736-4102-8A1F-46EB620237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6580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726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7178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3772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5" indent="0" algn="ctr">
              <a:buNone/>
              <a:defRPr/>
            </a:lvl2pPr>
            <a:lvl3pPr marL="913453" indent="0" algn="ctr">
              <a:buNone/>
              <a:defRPr/>
            </a:lvl3pPr>
            <a:lvl4pPr marL="1370180" indent="0" algn="ctr">
              <a:buNone/>
              <a:defRPr/>
            </a:lvl4pPr>
            <a:lvl5pPr marL="1826905" indent="0" algn="ctr">
              <a:buNone/>
              <a:defRPr/>
            </a:lvl5pPr>
            <a:lvl6pPr marL="2283632" indent="0" algn="ctr">
              <a:buNone/>
              <a:defRPr/>
            </a:lvl6pPr>
            <a:lvl7pPr marL="2740358" indent="0" algn="ctr">
              <a:buNone/>
              <a:defRPr/>
            </a:lvl7pPr>
            <a:lvl8pPr marL="3197080" indent="0" algn="ctr">
              <a:buNone/>
              <a:defRPr/>
            </a:lvl8pPr>
            <a:lvl9pPr marL="3653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1389A-923B-439E-9719-9D26D9CCB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8153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CCC7-43F8-45B1-98F1-7B7F1932E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7880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5" indent="0">
              <a:buNone/>
              <a:defRPr sz="1800"/>
            </a:lvl2pPr>
            <a:lvl3pPr marL="913453" indent="0">
              <a:buNone/>
              <a:defRPr sz="1600"/>
            </a:lvl3pPr>
            <a:lvl4pPr marL="1370180" indent="0">
              <a:buNone/>
              <a:defRPr sz="1400"/>
            </a:lvl4pPr>
            <a:lvl5pPr marL="1826905" indent="0">
              <a:buNone/>
              <a:defRPr sz="1400"/>
            </a:lvl5pPr>
            <a:lvl6pPr marL="2283632" indent="0">
              <a:buNone/>
              <a:defRPr sz="1400"/>
            </a:lvl6pPr>
            <a:lvl7pPr marL="2740358" indent="0">
              <a:buNone/>
              <a:defRPr sz="1400"/>
            </a:lvl7pPr>
            <a:lvl8pPr marL="3197080" indent="0">
              <a:buNone/>
              <a:defRPr sz="1400"/>
            </a:lvl8pPr>
            <a:lvl9pPr marL="36538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8383-E840-418A-842C-C74F879B2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1986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51F7-9EF1-49A1-8F82-063AEBE9C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38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671-F4A2-4F9B-BA2C-2C25FB0592F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4785-3F6D-40CE-B31B-AAE5B1AC3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48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1856-DC7F-496B-9006-2C5F20086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7845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287C-E4CF-4F04-B6FE-916352548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73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D263-606F-4B1E-B1C7-4C57675DD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539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5B0-986F-4462-912E-B6C130102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887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DF13-EB70-4C76-A452-61B77A8EE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396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7177-8DA8-4B22-95D4-5577BF7AC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4217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2ACA-CE11-41A5-962D-C71423612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1635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8421426-EB6B-43F0-9ECF-691B7156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020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00A61DA-D1F6-421D-B020-48596C4CA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06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4A0020F-05E0-4EE6-9E46-EE79A0EFC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85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99DF8-06F7-4008-B241-5C2B7FFABAF5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22AF-2601-49CD-A86A-9CA066CF7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2A52A82-38BC-46E0-A3E5-DD7E986C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902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79FB982-4DB2-4184-96EA-A9A22FBF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34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627BC2D-B90C-43E5-9403-DD3D009AD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632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50D76C0-B5DD-45EC-80C4-FE9E12A8A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12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7401777-E638-437D-98B8-1664CED0C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77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0D25745-8ED9-48E4-ACB4-1FA87E4D4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9110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906AF46-D671-4F22-8674-1AF0A8762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511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2A2FCD4-7ED6-477F-96FB-A8B059565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54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E33117-18AF-412B-B8BA-AC40CB68F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68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350D0F-C46D-4E6C-8846-C90C5754C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9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5911-27BE-4289-A645-FB4BE79E5836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71C3-7078-4621-8833-0A155A079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85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9734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B6BF-3F19-48DE-AB00-27E3E40B9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17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658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029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809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835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85B-D96E-4C64-8DCC-FF1FED91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1731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593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66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9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428B-8E31-475E-AE2E-F3CFA16C479C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B345-4FF4-4DB6-882D-E4846648C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548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963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D225-194C-4B96-B701-2ACC75B02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231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6840-BF3F-481F-A92A-9E7B4378A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7671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09A4-EB3E-411F-8F2E-4B5FBDCB6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4766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9418C-F94D-4C99-838C-2BB251D6D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2905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5479-67C7-4203-9DA2-6B665BE77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1552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5218-1CC4-4A1D-B293-CC0D7A8A3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8979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526F-0174-4CB1-972D-92A668FF1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1764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00B6-0522-430B-B5E8-5F31809DF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0660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B94A-B074-455E-98E6-212769D45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4BE0-E9F5-4E85-9171-98640100F01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E287-73E2-4192-91A2-D452DDF5F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0989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3FF1-666A-44F1-B375-AEEEB7647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101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EA33-93FA-4412-B6CB-A8973E19B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4112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49FE31-2F20-4DC7-AD22-0F0E57F7C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8461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D315C1-A5F2-47B0-9DBD-86F810F3F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312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758C-C2B6-4EE1-B4A2-5152D8A29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795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C239-461B-4B2E-B631-35F101656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80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0027-322C-4225-938D-66A3032EB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1792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E12A-D4A2-453E-9627-BC266F407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04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51D9-9A2B-4347-83A4-BB20C8F6B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639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2074-CA32-4024-BFC4-B2402C655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65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ED48-B17C-4517-9FE9-355D64EA81DD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1517-2AE1-4B53-8CE2-CFF75E2F8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1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0B78-CAFE-4CF1-A668-B28DA0590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8324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CDFD-06F7-42F4-AEF5-5D5921D75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9280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9159-BCA4-4461-8982-6A39A9C54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4332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C79BC-EE09-47B4-895D-F04511762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1643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50CB-BA33-4FCB-9760-686FAD31C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8867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9126-07EA-47E9-AF33-CB89DE7D8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2774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2E43-8EDF-46C1-B11A-BCE0797F7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6224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ADF3-D018-4483-AD27-56F611281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771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18FB-FBC6-46C2-AA1A-0DEB0156A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6968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4C04-CC75-4FC6-979F-C4B36A99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A27-EABD-4594-AF89-1A4F8662C73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85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D11D-6BD9-4E10-B056-E36A269E9FE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02C6-A6C4-4F0F-9239-E00BFA189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907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2AA6-125C-4115-911F-17A304662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341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170F-9685-414B-BBC7-409350DB3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902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10E45-6A46-414E-8BAB-05842C748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84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D69D-7D20-4612-A194-82EE179F1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7056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8449-A7DB-4687-B10A-ED1739631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4550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6D09-FB0F-4909-9624-546F130BC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6025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9696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3613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5" indent="0" algn="ctr">
              <a:buNone/>
              <a:defRPr/>
            </a:lvl2pPr>
            <a:lvl3pPr marL="913453" indent="0" algn="ctr">
              <a:buNone/>
              <a:defRPr/>
            </a:lvl3pPr>
            <a:lvl4pPr marL="1370180" indent="0" algn="ctr">
              <a:buNone/>
              <a:defRPr/>
            </a:lvl4pPr>
            <a:lvl5pPr marL="1826905" indent="0" algn="ctr">
              <a:buNone/>
              <a:defRPr/>
            </a:lvl5pPr>
            <a:lvl6pPr marL="2283632" indent="0" algn="ctr">
              <a:buNone/>
              <a:defRPr/>
            </a:lvl6pPr>
            <a:lvl7pPr marL="2740358" indent="0" algn="ctr">
              <a:buNone/>
              <a:defRPr/>
            </a:lvl7pPr>
            <a:lvl8pPr marL="3197080" indent="0" algn="ctr">
              <a:buNone/>
              <a:defRPr/>
            </a:lvl8pPr>
            <a:lvl9pPr marL="3653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710B-15FA-4E86-96C8-5F0AA33CE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0908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D085-39C6-4616-89F7-657B46469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89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580B-D35A-4015-8C59-CC94489FA36C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6FB4-DFFE-415A-9E3D-12A15BE00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443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5" indent="0">
              <a:buNone/>
              <a:defRPr sz="1800"/>
            </a:lvl2pPr>
            <a:lvl3pPr marL="913453" indent="0">
              <a:buNone/>
              <a:defRPr sz="1600"/>
            </a:lvl3pPr>
            <a:lvl4pPr marL="1370180" indent="0">
              <a:buNone/>
              <a:defRPr sz="1400"/>
            </a:lvl4pPr>
            <a:lvl5pPr marL="1826905" indent="0">
              <a:buNone/>
              <a:defRPr sz="1400"/>
            </a:lvl5pPr>
            <a:lvl6pPr marL="2283632" indent="0">
              <a:buNone/>
              <a:defRPr sz="1400"/>
            </a:lvl6pPr>
            <a:lvl7pPr marL="2740358" indent="0">
              <a:buNone/>
              <a:defRPr sz="1400"/>
            </a:lvl7pPr>
            <a:lvl8pPr marL="3197080" indent="0">
              <a:buNone/>
              <a:defRPr sz="1400"/>
            </a:lvl8pPr>
            <a:lvl9pPr marL="36538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0ED1-8BBD-44F3-BB73-329499A81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986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08044-0E5B-485D-8983-7D6AD0682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3482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E5FF-512E-492C-B16F-6555CA7C7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8125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F8FC-1160-4FAC-B729-B5BD37E08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5834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587A-D855-4111-97A9-CFFD3CFB4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8089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5D75-C989-4C07-9E0C-9B1BEA60B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1529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29F2-E732-4B42-8321-2989CD6BD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214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1CECB-C57C-4961-B620-FDE05DF4A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487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0E0A-A707-49D6-8720-0B3DCBF09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3582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D92E-2914-4D0C-9A18-BA4A66C94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8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D21B-BD58-4C77-A860-49144F79B83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E904-0F03-4BAE-BEB6-29356CFC6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DE0C-6370-4B10-B488-91532D95FF2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880D-0C24-4222-8CAB-B40B434E1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2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levelFifth</a:t>
            </a:r>
            <a:r>
              <a:rPr lang="en-US" dirty="0"/>
              <a:t> level</a:t>
            </a:r>
          </a:p>
          <a:p>
            <a:pPr lvl="3"/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5952-9649-4C09-8DAF-B0B86314C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6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45E6-32D1-4C3E-A366-745E528D89DF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2386-3C8C-4EF9-82EB-2EC034509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45E1-F707-410A-A6B7-9DB19541599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D6E4-69CF-4917-8B2C-0FED2166C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86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796A-44BC-4187-BA55-51FA4FD10AF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D7E4-7B8F-41AE-8A47-3923EC65D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30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5BAF-8841-4142-9CD4-BC3E8E1FE26B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C7E3-FC18-4198-8EA4-A076B9B20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3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98FC-EDB0-4265-A976-E1B7498D5E5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0ED9-AA2E-43DD-AE1C-13BD0AC61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F1C-4807-479A-B5D7-8E3132A45F4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80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A9E2-780D-43B5-8314-B36AD55C731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DDBC-49FF-45BB-B1D1-8A430C4BA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16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7190-76AC-462A-910A-E6B6C20B347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C17B-5A69-471D-9ACA-67FE7B6B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95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2A1A-3D4D-4678-ADDA-618E920828C5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CC69-10D1-4674-BB2B-70039EFFF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0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4F2A-1212-46A2-BA6A-F1B46A30A50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4039-BF92-4B1D-A072-329A9D990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9200-DD16-4C40-B3AF-0324D7604D08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A859-AF5D-4B3F-AFFD-FBAA4F3A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0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5CD2-D610-428F-819C-868D0B2D3AD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2CCD-B908-4234-9324-B512DF1F3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2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C9E9-2556-4581-8C38-6B86964DA05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6ED1-9AEE-4ECD-8B57-0370ACE13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8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FB2C-5490-4AE0-9D57-224E79080FDB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2761-9941-4F9D-89C0-567D39F0F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33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5B7B-DA77-4D19-B248-D9F052C6F9E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2B1E-6ED0-4DAB-BE3D-ACA463A45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24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86ED-FE6E-4447-90EE-8FFABFA70DA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D5F4-BB9E-4B6B-8028-1A6FC50EE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5D0A-7824-400F-A012-C3468EA7DD28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5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BED6-171D-403A-9ABD-7846D127E20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F2EB-0C65-46BE-A46F-1726CED83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D286-B089-45D2-8631-F4950E9F7FA0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6E02-65A7-44C3-A583-2E9F9512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0E5D-3470-4892-ACFA-FEA3E351475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644D-13DD-4AED-9146-B749D89DE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12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4ED5-E7BA-4B39-A1CC-94C5AF8C922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29C3-8055-4689-BCA1-DB5D114D2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1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9FFF-9936-4C02-9872-7513855ACBD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F86D-831D-4740-9254-FBB65796C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6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A837-A255-439D-A2B9-16B630BAB30F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4F93-D530-40C9-99DD-9276EEDE1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74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F18A-C411-4B3C-8C91-1BB7176B054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E7D7-7AE0-4904-A815-51CC17D94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12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63BE-EEDC-48EF-B0BA-0102C4D3F37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8A76-F847-456C-81CC-8C3D972BE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8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0559-5178-4019-B6D9-09DB0B692C6F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FC0F-5E2D-46AD-9BB7-17605F28C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94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79CB-AB9B-4A96-A755-27F80871C7B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3AFE-27D5-4A63-BEF1-69741FB92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F116-3B5B-4719-B91F-EA0FCD7F372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100F-98A7-407B-8347-A0C929ED13D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A139-AC57-4EBE-84D3-0D23EB78C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9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E417-869C-40CC-B620-FD7E6FC6157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EFFB-E2B2-4268-98B4-68FED6163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19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83E1-53C6-40E9-89D5-5492A091539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655F-D1D3-461D-A127-2C78731E3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5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73CC-9210-4858-B467-542C595AAD0C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E5CFC81-1B13-41B6-9CB7-11DEBCC258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514C-1543-4F52-9F4B-55FC1C16746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156511-9F75-4706-8CBF-681C1B8A8D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0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FE40-4EDD-414E-99BB-5D7D81C690A5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FD5-C9EF-4F03-91FB-11A9B4507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0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6D98-1976-4688-867D-1E90B109445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C3E2-6EA8-4B53-BE41-29C5A3D44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2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65E7-ADF4-4B33-BEED-5E46DA50909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A629-85BE-44EB-A67D-212480022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3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7203-91F2-416B-AB22-6BD7B16FE4B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C22D-5CF8-4089-824E-9F7D4183A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79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9111-4699-4534-9059-BC306CCFC39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D04A-7EEE-45C8-B4FF-18D5C7D2E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CE59-8D5F-42F8-BC91-D3A2C60F50A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0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4511-C06A-4B56-93CA-3D8BA51D6100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E3D0-D5DE-4B5A-8BA4-0913D6D1E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4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86C-9ECA-4C8D-85FA-856F70C94355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5263-B40C-4BFA-A39F-3F1EECC17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90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FC1D-9FD6-4373-A30A-51B8E000F30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CFFA-4620-4EC1-88A6-E0BFFCD01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00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C5FE-8D3E-41DA-A150-EF2B4734C824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E826-C483-468A-962E-D141B344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0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A15A-4BCF-419D-83EC-AB8716C58A9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E902-1434-49B6-A6B7-BA50EDF82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3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0D1C-7674-437A-BDB3-4FCFE468FDEA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871-E8C7-4757-95FC-92E485092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53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A3E3-718E-438D-8016-87D14A511C6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71B8-3795-4A12-BD04-3B81B5F88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19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3EEF-9336-4C1E-831B-A8F249BE733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E265-EE58-4E9A-9589-8C50FC274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4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650-56B7-403B-886C-A98134EB57B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3F7E-D8E9-40BF-B64A-78338FF6F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4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0E70-314A-45BA-9A05-9F899E76E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C91-CF78-4FCF-8BB4-4BC5670B488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335E-B281-47FE-8A10-6494D64D3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63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8F13-DF64-438A-88B5-51A830836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6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F115-8A75-47B4-B185-7B2E7C832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18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BA57-F2E9-4176-99AF-70BB60B9C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3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2555-EADA-4E88-B10D-09B8B2783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42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06A4-8762-44BC-ADF1-6606C8A08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3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ADD1-10BD-4153-B0F9-FC9CC587C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201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E66B-EE21-4F0C-A090-02CE9AA4B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1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E8B0-C7D0-4081-9855-26C534195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13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CBF4-1AF0-4F08-B707-8BAEAA972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BB7-03D7-430C-86FC-FC5C94E4E887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96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9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98D2-02F4-4953-A44C-F2DA17891B18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74E1-72FC-49E7-8784-4732B553E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7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D103-2D2E-4973-97A7-A8C5C48EFE1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3F02-B3CE-41D7-8300-E964959B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12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88ED-537E-4C0F-AE84-0CD6C621919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C767-1099-4627-A269-EBA10D2D3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83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49F8-ECE6-4230-85FF-34AFD20657A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2784-69A9-4E68-8B78-ADE0D7467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5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DD82-5594-41F3-A1A9-B55064868AC6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E526-D739-4181-BAA8-EB2CAF2A6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62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885F-8592-48C6-83C5-7960166EA62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1B1-142F-4A2F-9DD3-3EEC7DDFB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3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E14F-64D5-4519-858C-D5967116BCC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7C84-6008-44E8-8C02-D579CDBEE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96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725B-7285-4A04-A27E-D876B1940976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2607-E816-414C-9D6D-4B0B8C34B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4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69DC-8681-495F-8657-B56E4BAD799A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5C85-45F0-4463-81F4-42E481DA7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ags" Target="../tags/tag34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17" Type="http://schemas.openxmlformats.org/officeDocument/2006/relationships/tags" Target="../tags/tag353.xml"/><Relationship Id="rId2" Type="http://schemas.openxmlformats.org/officeDocument/2006/relationships/slideLayout" Target="../slideLayouts/slideLayout103.xml"/><Relationship Id="rId16" Type="http://schemas.openxmlformats.org/officeDocument/2006/relationships/tags" Target="../tags/tag352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ags" Target="../tags/tag351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ags" Target="../tags/tag3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ags" Target="../tags/tag38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17" Type="http://schemas.openxmlformats.org/officeDocument/2006/relationships/tags" Target="../tags/tag391.xml"/><Relationship Id="rId2" Type="http://schemas.openxmlformats.org/officeDocument/2006/relationships/slideLayout" Target="../slideLayouts/slideLayout114.xml"/><Relationship Id="rId16" Type="http://schemas.openxmlformats.org/officeDocument/2006/relationships/tags" Target="../tags/tag390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ags" Target="../tags/tag38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ags" Target="../tags/tag3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ags" Target="../tags/tag425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17" Type="http://schemas.openxmlformats.org/officeDocument/2006/relationships/tags" Target="../tags/tag429.xml"/><Relationship Id="rId2" Type="http://schemas.openxmlformats.org/officeDocument/2006/relationships/slideLayout" Target="../slideLayouts/slideLayout136.xml"/><Relationship Id="rId16" Type="http://schemas.openxmlformats.org/officeDocument/2006/relationships/tags" Target="../tags/tag428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ags" Target="../tags/tag427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ags" Target="../tags/tag4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ags" Target="../tags/tag46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17" Type="http://schemas.openxmlformats.org/officeDocument/2006/relationships/tags" Target="../tags/tag467.xml"/><Relationship Id="rId2" Type="http://schemas.openxmlformats.org/officeDocument/2006/relationships/slideLayout" Target="../slideLayouts/slideLayout147.xml"/><Relationship Id="rId16" Type="http://schemas.openxmlformats.org/officeDocument/2006/relationships/tags" Target="../tags/tag466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tags" Target="../tags/tag465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ags" Target="../tags/tag4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tags" Target="../tags/tag50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ags" Target="../tags/tag503.xml"/><Relationship Id="rId2" Type="http://schemas.openxmlformats.org/officeDocument/2006/relationships/slideLayout" Target="../slideLayouts/slideLayout158.xml"/><Relationship Id="rId16" Type="http://schemas.openxmlformats.org/officeDocument/2006/relationships/tags" Target="../tags/tag50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tags" Target="../tags/tag501.xml"/><Relationship Id="rId10" Type="http://schemas.openxmlformats.org/officeDocument/2006/relationships/slideLayout" Target="../slideLayouts/slideLayout166.xml"/><Relationship Id="rId19" Type="http://schemas.openxmlformats.org/officeDocument/2006/relationships/tags" Target="../tags/tag50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18" Type="http://schemas.openxmlformats.org/officeDocument/2006/relationships/tags" Target="../tags/tag544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tags" Target="../tags/tag543.xml"/><Relationship Id="rId2" Type="http://schemas.openxmlformats.org/officeDocument/2006/relationships/slideLayout" Target="../slideLayouts/slideLayout171.xml"/><Relationship Id="rId16" Type="http://schemas.openxmlformats.org/officeDocument/2006/relationships/tags" Target="../tags/tag542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tags" Target="../tags/tag541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ags" Target="../tags/tag54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8.xml"/><Relationship Id="rId18" Type="http://schemas.openxmlformats.org/officeDocument/2006/relationships/tags" Target="../tags/tag582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tags" Target="../tags/tag581.xml"/><Relationship Id="rId2" Type="http://schemas.openxmlformats.org/officeDocument/2006/relationships/slideLayout" Target="../slideLayouts/slideLayout197.xml"/><Relationship Id="rId16" Type="http://schemas.openxmlformats.org/officeDocument/2006/relationships/tags" Target="../tags/tag580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tags" Target="../tags/tag579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ags" Target="../tags/tag5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3" Type="http://schemas.openxmlformats.org/officeDocument/2006/relationships/slideLayout" Target="../slideLayouts/slideLayout210.xml"/><Relationship Id="rId7" Type="http://schemas.openxmlformats.org/officeDocument/2006/relationships/tags" Target="../tags/tag621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heme" Target="../theme/theme19.xml"/><Relationship Id="rId9" Type="http://schemas.openxmlformats.org/officeDocument/2006/relationships/tags" Target="../tags/tag6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4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ags" Target="../tags/tag627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17" Type="http://schemas.openxmlformats.org/officeDocument/2006/relationships/tags" Target="../tags/tag631.xml"/><Relationship Id="rId2" Type="http://schemas.openxmlformats.org/officeDocument/2006/relationships/slideLayout" Target="../slideLayouts/slideLayout212.xml"/><Relationship Id="rId16" Type="http://schemas.openxmlformats.org/officeDocument/2006/relationships/tags" Target="../tags/tag630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ags" Target="../tags/tag629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tags" Target="../tags/tag62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ags" Target="../tags/tag66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7" Type="http://schemas.openxmlformats.org/officeDocument/2006/relationships/tags" Target="../tags/tag672.xml"/><Relationship Id="rId2" Type="http://schemas.openxmlformats.org/officeDocument/2006/relationships/slideLayout" Target="../slideLayouts/slideLayout237.xml"/><Relationship Id="rId16" Type="http://schemas.openxmlformats.org/officeDocument/2006/relationships/tags" Target="../tags/tag671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tags" Target="../tags/tag67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tags" Target="../tags/tag66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9.xml"/><Relationship Id="rId18" Type="http://schemas.openxmlformats.org/officeDocument/2006/relationships/tags" Target="../tags/tag709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17" Type="http://schemas.openxmlformats.org/officeDocument/2006/relationships/tags" Target="../tags/tag708.xml"/><Relationship Id="rId2" Type="http://schemas.openxmlformats.org/officeDocument/2006/relationships/slideLayout" Target="../slideLayouts/slideLayout248.xml"/><Relationship Id="rId16" Type="http://schemas.openxmlformats.org/officeDocument/2006/relationships/tags" Target="../tags/tag707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5" Type="http://schemas.openxmlformats.org/officeDocument/2006/relationships/tags" Target="../tags/tag706.xml"/><Relationship Id="rId10" Type="http://schemas.openxmlformats.org/officeDocument/2006/relationships/slideLayout" Target="../slideLayouts/slideLayout256.xml"/><Relationship Id="rId19" Type="http://schemas.openxmlformats.org/officeDocument/2006/relationships/tags" Target="../tags/tag710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ags" Target="../tags/tag750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4.xml"/><Relationship Id="rId17" Type="http://schemas.openxmlformats.org/officeDocument/2006/relationships/tags" Target="../tags/tag754.xml"/><Relationship Id="rId2" Type="http://schemas.openxmlformats.org/officeDocument/2006/relationships/slideLayout" Target="../slideLayouts/slideLayout261.xml"/><Relationship Id="rId16" Type="http://schemas.openxmlformats.org/officeDocument/2006/relationships/tags" Target="../tags/tag753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5" Type="http://schemas.openxmlformats.org/officeDocument/2006/relationships/tags" Target="../tags/tag752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tags" Target="../tags/tag75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18" Type="http://schemas.openxmlformats.org/officeDocument/2006/relationships/tags" Target="../tags/tag791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tags" Target="../tags/tag790.xml"/><Relationship Id="rId2" Type="http://schemas.openxmlformats.org/officeDocument/2006/relationships/slideLayout" Target="../slideLayouts/slideLayout272.xml"/><Relationship Id="rId16" Type="http://schemas.openxmlformats.org/officeDocument/2006/relationships/tags" Target="../tags/tag789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tags" Target="../tags/tag788.xml"/><Relationship Id="rId10" Type="http://schemas.openxmlformats.org/officeDocument/2006/relationships/slideLayout" Target="../slideLayouts/slideLayout280.xml"/><Relationship Id="rId19" Type="http://schemas.openxmlformats.org/officeDocument/2006/relationships/tags" Target="../tags/tag792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ags" Target="../tags/tag832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6.xml"/><Relationship Id="rId17" Type="http://schemas.openxmlformats.org/officeDocument/2006/relationships/tags" Target="../tags/tag836.xml"/><Relationship Id="rId2" Type="http://schemas.openxmlformats.org/officeDocument/2006/relationships/slideLayout" Target="../slideLayouts/slideLayout285.xml"/><Relationship Id="rId16" Type="http://schemas.openxmlformats.org/officeDocument/2006/relationships/tags" Target="../tags/tag83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tags" Target="../tags/tag834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tags" Target="../tags/tag83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slideLayout" Target="../slideLayouts/slideLayout307.xml"/><Relationship Id="rId18" Type="http://schemas.openxmlformats.org/officeDocument/2006/relationships/tags" Target="../tags/tag87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17" Type="http://schemas.openxmlformats.org/officeDocument/2006/relationships/tags" Target="../tags/tag872.xml"/><Relationship Id="rId2" Type="http://schemas.openxmlformats.org/officeDocument/2006/relationships/slideLayout" Target="../slideLayouts/slideLayout296.xml"/><Relationship Id="rId16" Type="http://schemas.openxmlformats.org/officeDocument/2006/relationships/tags" Target="../tags/tag871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5" Type="http://schemas.openxmlformats.org/officeDocument/2006/relationships/tags" Target="../tags/tag870.xml"/><Relationship Id="rId10" Type="http://schemas.openxmlformats.org/officeDocument/2006/relationships/slideLayout" Target="../slideLayouts/slideLayout304.xml"/><Relationship Id="rId19" Type="http://schemas.openxmlformats.org/officeDocument/2006/relationships/tags" Target="../tags/tag87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tags" Target="../tags/tag8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ags" Target="../tags/tag8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7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18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tags" Target="../tags/tag122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121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20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5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tags" Target="../tags/tag160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15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158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1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ags" Target="../tags/tag19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tags" Target="../tags/tag198.xml"/><Relationship Id="rId2" Type="http://schemas.openxmlformats.org/officeDocument/2006/relationships/slideLayout" Target="../slideLayouts/slideLayout58.xml"/><Relationship Id="rId16" Type="http://schemas.openxmlformats.org/officeDocument/2006/relationships/tags" Target="../tags/tag1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19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1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ags" Target="../tags/tag23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tags" Target="../tags/tag236.xml"/><Relationship Id="rId2" Type="http://schemas.openxmlformats.org/officeDocument/2006/relationships/slideLayout" Target="../slideLayouts/slideLayout69.xml"/><Relationship Id="rId16" Type="http://schemas.openxmlformats.org/officeDocument/2006/relationships/tags" Target="../tags/tag235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23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2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8" Type="http://schemas.openxmlformats.org/officeDocument/2006/relationships/tags" Target="../tags/tag274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ags" Target="../tags/tag273.xml"/><Relationship Id="rId2" Type="http://schemas.openxmlformats.org/officeDocument/2006/relationships/slideLayout" Target="../slideLayouts/slideLayout80.xml"/><Relationship Id="rId16" Type="http://schemas.openxmlformats.org/officeDocument/2006/relationships/tags" Target="../tags/tag272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ags" Target="../tags/tag271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2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ags" Target="../tags/tag311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17" Type="http://schemas.openxmlformats.org/officeDocument/2006/relationships/tags" Target="../tags/tag315.xml"/><Relationship Id="rId2" Type="http://schemas.openxmlformats.org/officeDocument/2006/relationships/slideLayout" Target="../slideLayouts/slideLayout92.xml"/><Relationship Id="rId16" Type="http://schemas.openxmlformats.org/officeDocument/2006/relationships/tags" Target="../tags/tag314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ags" Target="../tags/tag313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ags" Target="../tags/tag3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F508B-50B2-4B20-B30E-163B98B3304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20" r:id="rId1"/>
    <p:sldLayoutId id="2147516621" r:id="rId2"/>
    <p:sldLayoutId id="2147516622" r:id="rId3"/>
    <p:sldLayoutId id="2147516623" r:id="rId4"/>
    <p:sldLayoutId id="2147516624" r:id="rId5"/>
    <p:sldLayoutId id="2147516625" r:id="rId6"/>
    <p:sldLayoutId id="2147517105" r:id="rId7"/>
    <p:sldLayoutId id="2147516626" r:id="rId8"/>
    <p:sldLayoutId id="2147516627" r:id="rId9"/>
    <p:sldLayoutId id="2147516628" r:id="rId10"/>
    <p:sldLayoutId id="21475166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DE88F6-53B1-473F-BD95-6D7EF35104CE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83B51B-D023-4CFF-B864-CE639451D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93" r:id="rId1"/>
    <p:sldLayoutId id="2147516794" r:id="rId2"/>
    <p:sldLayoutId id="2147516795" r:id="rId3"/>
    <p:sldLayoutId id="2147516796" r:id="rId4"/>
    <p:sldLayoutId id="2147516797" r:id="rId5"/>
    <p:sldLayoutId id="2147516798" r:id="rId6"/>
    <p:sldLayoutId id="2147517124" r:id="rId7"/>
    <p:sldLayoutId id="2147516799" r:id="rId8"/>
    <p:sldLayoutId id="2147516800" r:id="rId9"/>
    <p:sldLayoutId id="2147516801" r:id="rId10"/>
    <p:sldLayoutId id="2147516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B1C1BF-40A7-48D2-85E8-A4BCDDAF3AC3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3557CA-1B48-4366-B807-A5F4396D5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03" r:id="rId1"/>
    <p:sldLayoutId id="2147516804" r:id="rId2"/>
    <p:sldLayoutId id="2147516805" r:id="rId3"/>
    <p:sldLayoutId id="2147516806" r:id="rId4"/>
    <p:sldLayoutId id="2147516807" r:id="rId5"/>
    <p:sldLayoutId id="2147516808" r:id="rId6"/>
    <p:sldLayoutId id="2147517125" r:id="rId7"/>
    <p:sldLayoutId id="2147516809" r:id="rId8"/>
    <p:sldLayoutId id="2147516810" r:id="rId9"/>
    <p:sldLayoutId id="2147516811" r:id="rId10"/>
    <p:sldLayoutId id="2147516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EFF34-5CF5-4A86-9E39-DAFB19796A89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0975CA-6306-49B8-BBC3-4FB72C20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13" r:id="rId1"/>
    <p:sldLayoutId id="2147516814" r:id="rId2"/>
    <p:sldLayoutId id="2147516815" r:id="rId3"/>
    <p:sldLayoutId id="2147516816" r:id="rId4"/>
    <p:sldLayoutId id="2147516817" r:id="rId5"/>
    <p:sldLayoutId id="2147516818" r:id="rId6"/>
    <p:sldLayoutId id="2147517127" r:id="rId7"/>
    <p:sldLayoutId id="2147516819" r:id="rId8"/>
    <p:sldLayoutId id="2147516820" r:id="rId9"/>
    <p:sldLayoutId id="2147516821" r:id="rId10"/>
    <p:sldLayoutId id="2147516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E69A-6BC3-4C4C-B4E7-3DD22BD034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85EDC-2C75-422B-8A76-FF6F447A1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28" r:id="rId1"/>
    <p:sldLayoutId id="2147517329" r:id="rId2"/>
    <p:sldLayoutId id="2147517330" r:id="rId3"/>
    <p:sldLayoutId id="2147517331" r:id="rId4"/>
    <p:sldLayoutId id="2147517332" r:id="rId5"/>
    <p:sldLayoutId id="2147517333" r:id="rId6"/>
    <p:sldLayoutId id="2147517334" r:id="rId7"/>
    <p:sldLayoutId id="2147517335" r:id="rId8"/>
    <p:sldLayoutId id="2147517336" r:id="rId9"/>
    <p:sldLayoutId id="2147517337" r:id="rId10"/>
    <p:sldLayoutId id="2147517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6BAEE32C-605D-4622-B08E-2825DA003A08}" type="datetimeFigureOut">
              <a:rPr lang="en-US" smtClean="0"/>
              <a:pPr fontAlgn="auto">
                <a:spcAft>
                  <a:spcPts val="0"/>
                </a:spcAft>
              </a:pPr>
              <a:t>9/28/2016</a:t>
            </a:fld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1BF3F1B8-603C-4B63-A8E0-4F74422C0E1E}" type="slidenum">
              <a:rPr lang="en-US" smtClean="0"/>
              <a:pPr fontAlgn="auto"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7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91" r:id="rId1"/>
    <p:sldLayoutId id="2147517392" r:id="rId2"/>
    <p:sldLayoutId id="2147517393" r:id="rId3"/>
    <p:sldLayoutId id="2147517394" r:id="rId4"/>
    <p:sldLayoutId id="2147517395" r:id="rId5"/>
    <p:sldLayoutId id="2147517396" r:id="rId6"/>
    <p:sldLayoutId id="2147517397" r:id="rId7"/>
    <p:sldLayoutId id="2147517398" r:id="rId8"/>
    <p:sldLayoutId id="2147517399" r:id="rId9"/>
    <p:sldLayoutId id="2147517400" r:id="rId10"/>
    <p:sldLayoutId id="21475174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04" r:id="rId1"/>
    <p:sldLayoutId id="2147517405" r:id="rId2"/>
    <p:sldLayoutId id="2147517406" r:id="rId3"/>
    <p:sldLayoutId id="2147517407" r:id="rId4"/>
    <p:sldLayoutId id="2147517408" r:id="rId5"/>
    <p:sldLayoutId id="2147517409" r:id="rId6"/>
    <p:sldLayoutId id="2147517410" r:id="rId7"/>
    <p:sldLayoutId id="2147517411" r:id="rId8"/>
    <p:sldLayoutId id="2147517412" r:id="rId9"/>
    <p:sldLayoutId id="2147517413" r:id="rId10"/>
    <p:sldLayoutId id="2147517414" r:id="rId11"/>
    <p:sldLayoutId id="2147517415" r:id="rId12"/>
    <p:sldLayoutId id="214751741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1D80083-EADD-47B1-AD2F-6C1481B8C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9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18" r:id="rId1"/>
    <p:sldLayoutId id="2147517419" r:id="rId2"/>
    <p:sldLayoutId id="2147517420" r:id="rId3"/>
    <p:sldLayoutId id="2147517421" r:id="rId4"/>
    <p:sldLayoutId id="2147517422" r:id="rId5"/>
    <p:sldLayoutId id="2147517423" r:id="rId6"/>
    <p:sldLayoutId id="2147517424" r:id="rId7"/>
    <p:sldLayoutId id="2147517425" r:id="rId8"/>
    <p:sldLayoutId id="2147517426" r:id="rId9"/>
    <p:sldLayoutId id="2147517427" r:id="rId10"/>
    <p:sldLayoutId id="2147517428" r:id="rId11"/>
    <p:sldLayoutId id="214751742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2750" y="6199188"/>
            <a:ext cx="1111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69498EE-1158-4DD0-9B3C-E1ED0744A022}" type="slidenum">
              <a:rPr lang="en-US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6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43" r:id="rId1"/>
    <p:sldLayoutId id="2147517444" r:id="rId2"/>
    <p:sldLayoutId id="2147517445" r:id="rId3"/>
    <p:sldLayoutId id="2147517446" r:id="rId4"/>
    <p:sldLayoutId id="2147517447" r:id="rId5"/>
    <p:sldLayoutId id="2147517448" r:id="rId6"/>
    <p:sldLayoutId id="2147517449" r:id="rId7"/>
    <p:sldLayoutId id="2147517450" r:id="rId8"/>
    <p:sldLayoutId id="2147517451" r:id="rId9"/>
    <p:sldLayoutId id="2147517452" r:id="rId10"/>
    <p:sldLayoutId id="2147517453" r:id="rId11"/>
    <p:sldLayoutId id="2147517454" r:id="rId12"/>
    <p:sldLayoutId id="2147517455" r:id="rId13"/>
    <p:sldLayoutId id="2147517456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D8E01BA-A4A9-4529-BA2D-ACD7A76A1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58" r:id="rId1"/>
    <p:sldLayoutId id="2147517459" r:id="rId2"/>
    <p:sldLayoutId id="2147517460" r:id="rId3"/>
    <p:sldLayoutId id="2147517461" r:id="rId4"/>
    <p:sldLayoutId id="2147517462" r:id="rId5"/>
    <p:sldLayoutId id="2147517463" r:id="rId6"/>
    <p:sldLayoutId id="2147517464" r:id="rId7"/>
    <p:sldLayoutId id="2147517465" r:id="rId8"/>
    <p:sldLayoutId id="2147517466" r:id="rId9"/>
    <p:sldLayoutId id="2147517467" r:id="rId10"/>
    <p:sldLayoutId id="2147517468" r:id="rId11"/>
    <p:sldLayoutId id="214751746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843719A-AA27-4EC9-9258-BA7D18327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5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71" r:id="rId1"/>
    <p:sldLayoutId id="2147517472" r:id="rId2"/>
    <p:sldLayoutId id="214751747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30" r:id="rId1"/>
    <p:sldLayoutId id="2147516631" r:id="rId2"/>
    <p:sldLayoutId id="2147516632" r:id="rId3"/>
    <p:sldLayoutId id="2147516633" r:id="rId4"/>
    <p:sldLayoutId id="2147516634" r:id="rId5"/>
    <p:sldLayoutId id="2147516635" r:id="rId6"/>
    <p:sldLayoutId id="2147516636" r:id="rId7"/>
    <p:sldLayoutId id="2147516637" r:id="rId8"/>
    <p:sldLayoutId id="2147516638" r:id="rId9"/>
    <p:sldLayoutId id="2147516639" r:id="rId10"/>
    <p:sldLayoutId id="21475166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F508B-50B2-4B20-B30E-163B98B330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2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75" r:id="rId1"/>
    <p:sldLayoutId id="2147517476" r:id="rId2"/>
    <p:sldLayoutId id="2147517477" r:id="rId3"/>
    <p:sldLayoutId id="2147517478" r:id="rId4"/>
    <p:sldLayoutId id="2147517479" r:id="rId5"/>
    <p:sldLayoutId id="2147517480" r:id="rId6"/>
    <p:sldLayoutId id="2147517481" r:id="rId7"/>
    <p:sldLayoutId id="2147517482" r:id="rId8"/>
    <p:sldLayoutId id="2147517483" r:id="rId9"/>
    <p:sldLayoutId id="2147517484" r:id="rId10"/>
    <p:sldLayoutId id="21475174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817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Page </a:t>
            </a:r>
            <a:fld id="{20015337-8B21-451E-BD2D-CACFF625CFB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6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87" r:id="rId1"/>
    <p:sldLayoutId id="2147517488" r:id="rId2"/>
    <p:sldLayoutId id="2147517489" r:id="rId3"/>
    <p:sldLayoutId id="2147517490" r:id="rId4"/>
    <p:sldLayoutId id="2147517491" r:id="rId5"/>
    <p:sldLayoutId id="2147517492" r:id="rId6"/>
    <p:sldLayoutId id="2147517493" r:id="rId7"/>
    <p:sldLayoutId id="2147517494" r:id="rId8"/>
    <p:sldLayoutId id="2147517495" r:id="rId9"/>
    <p:sldLayoutId id="2147517496" r:id="rId10"/>
    <p:sldLayoutId id="2147517497" r:id="rId11"/>
    <p:sldLayoutId id="2147517498" r:id="rId12"/>
    <p:sldLayoutId id="2147517499" r:id="rId13"/>
    <p:sldLayoutId id="214751750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F657690-D858-4546-831D-ADD5D2DD1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1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07" r:id="rId1"/>
    <p:sldLayoutId id="2147517508" r:id="rId2"/>
    <p:sldLayoutId id="2147517509" r:id="rId3"/>
    <p:sldLayoutId id="2147517510" r:id="rId4"/>
    <p:sldLayoutId id="2147517511" r:id="rId5"/>
    <p:sldLayoutId id="2147517512" r:id="rId6"/>
    <p:sldLayoutId id="2147517513" r:id="rId7"/>
    <p:sldLayoutId id="2147517514" r:id="rId8"/>
    <p:sldLayoutId id="2147517515" r:id="rId9"/>
    <p:sldLayoutId id="2147517516" r:id="rId10"/>
    <p:sldLayoutId id="21475175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995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722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448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174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EBF52DE3-E719-4BD8-BFD6-125A1FC58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19" r:id="rId1"/>
    <p:sldLayoutId id="2147517520" r:id="rId2"/>
    <p:sldLayoutId id="2147517521" r:id="rId3"/>
    <p:sldLayoutId id="2147517522" r:id="rId4"/>
    <p:sldLayoutId id="2147517523" r:id="rId5"/>
    <p:sldLayoutId id="2147517524" r:id="rId6"/>
    <p:sldLayoutId id="2147517525" r:id="rId7"/>
    <p:sldLayoutId id="2147517526" r:id="rId8"/>
    <p:sldLayoutId id="2147517527" r:id="rId9"/>
    <p:sldLayoutId id="2147517528" r:id="rId10"/>
    <p:sldLayoutId id="2147517529" r:id="rId11"/>
    <p:sldLayoutId id="2147517530" r:id="rId12"/>
    <p:sldLayoutId id="21475175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33" r:id="rId1"/>
    <p:sldLayoutId id="2147517534" r:id="rId2"/>
    <p:sldLayoutId id="2147517535" r:id="rId3"/>
    <p:sldLayoutId id="2147517536" r:id="rId4"/>
    <p:sldLayoutId id="2147517537" r:id="rId5"/>
    <p:sldLayoutId id="2147517538" r:id="rId6"/>
    <p:sldLayoutId id="2147517539" r:id="rId7"/>
    <p:sldLayoutId id="2147517540" r:id="rId8"/>
    <p:sldLayoutId id="2147517541" r:id="rId9"/>
    <p:sldLayoutId id="2147517542" r:id="rId10"/>
    <p:sldLayoutId id="21475175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C9843A8-115D-4FB9-A31E-8F3281B21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45" r:id="rId1"/>
    <p:sldLayoutId id="2147517546" r:id="rId2"/>
    <p:sldLayoutId id="2147517547" r:id="rId3"/>
    <p:sldLayoutId id="2147517548" r:id="rId4"/>
    <p:sldLayoutId id="2147517549" r:id="rId5"/>
    <p:sldLayoutId id="2147517550" r:id="rId6"/>
    <p:sldLayoutId id="2147517551" r:id="rId7"/>
    <p:sldLayoutId id="2147517552" r:id="rId8"/>
    <p:sldLayoutId id="2147517553" r:id="rId9"/>
    <p:sldLayoutId id="2147517554" r:id="rId10"/>
    <p:sldLayoutId id="2147517555" r:id="rId11"/>
    <p:sldLayoutId id="2147517556" r:id="rId12"/>
    <p:sldLayoutId id="214751755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F45CBB2-B7BB-4169-A559-44A6789E4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59" r:id="rId1"/>
    <p:sldLayoutId id="2147517560" r:id="rId2"/>
    <p:sldLayoutId id="2147517561" r:id="rId3"/>
    <p:sldLayoutId id="2147517562" r:id="rId4"/>
    <p:sldLayoutId id="2147517563" r:id="rId5"/>
    <p:sldLayoutId id="2147517564" r:id="rId6"/>
    <p:sldLayoutId id="2147517565" r:id="rId7"/>
    <p:sldLayoutId id="2147517566" r:id="rId8"/>
    <p:sldLayoutId id="2147517567" r:id="rId9"/>
    <p:sldLayoutId id="2147517568" r:id="rId10"/>
    <p:sldLayoutId id="21475175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474A29D-D077-47AE-897C-5DBF64481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71" r:id="rId1"/>
    <p:sldLayoutId id="2147517572" r:id="rId2"/>
    <p:sldLayoutId id="2147517573" r:id="rId3"/>
    <p:sldLayoutId id="2147517574" r:id="rId4"/>
    <p:sldLayoutId id="2147517575" r:id="rId5"/>
    <p:sldLayoutId id="2147517576" r:id="rId6"/>
    <p:sldLayoutId id="2147517577" r:id="rId7"/>
    <p:sldLayoutId id="2147517578" r:id="rId8"/>
    <p:sldLayoutId id="2147517579" r:id="rId9"/>
    <p:sldLayoutId id="2147517580" r:id="rId10"/>
    <p:sldLayoutId id="2147517581" r:id="rId11"/>
    <p:sldLayoutId id="2147517582" r:id="rId12"/>
    <p:sldLayoutId id="214751758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1C25350-0D7D-4E65-A23F-02A999DAA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85" r:id="rId1"/>
    <p:sldLayoutId id="2147517586" r:id="rId2"/>
    <p:sldLayoutId id="2147517587" r:id="rId3"/>
    <p:sldLayoutId id="2147517588" r:id="rId4"/>
    <p:sldLayoutId id="2147517589" r:id="rId5"/>
    <p:sldLayoutId id="2147517590" r:id="rId6"/>
    <p:sldLayoutId id="2147517591" r:id="rId7"/>
    <p:sldLayoutId id="2147517592" r:id="rId8"/>
    <p:sldLayoutId id="2147517593" r:id="rId9"/>
    <p:sldLayoutId id="2147517594" r:id="rId10"/>
    <p:sldLayoutId id="2147517595" r:id="rId11"/>
    <p:sldLayoutId id="21475175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995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722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448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174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C27F78-B976-4A82-8E73-2A4D37BDD3AF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30F7A-1BE2-40DB-B38C-9E3BF8E19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63" r:id="rId1"/>
    <p:sldLayoutId id="2147516664" r:id="rId2"/>
    <p:sldLayoutId id="2147516665" r:id="rId3"/>
    <p:sldLayoutId id="2147516666" r:id="rId4"/>
    <p:sldLayoutId id="2147516667" r:id="rId5"/>
    <p:sldLayoutId id="2147516668" r:id="rId6"/>
    <p:sldLayoutId id="2147517106" r:id="rId7"/>
    <p:sldLayoutId id="2147516669" r:id="rId8"/>
    <p:sldLayoutId id="2147516670" r:id="rId9"/>
    <p:sldLayoutId id="2147516671" r:id="rId10"/>
    <p:sldLayoutId id="2147516672" r:id="rId11"/>
    <p:sldLayoutId id="21475171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10670-EB04-43BD-8FBD-00DD8FA144EF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8627AB-3423-4224-8717-7D1790FE2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73" r:id="rId1"/>
    <p:sldLayoutId id="2147516674" r:id="rId2"/>
    <p:sldLayoutId id="2147516675" r:id="rId3"/>
    <p:sldLayoutId id="2147516676" r:id="rId4"/>
    <p:sldLayoutId id="2147516677" r:id="rId5"/>
    <p:sldLayoutId id="2147516678" r:id="rId6"/>
    <p:sldLayoutId id="2147517108" r:id="rId7"/>
    <p:sldLayoutId id="2147516679" r:id="rId8"/>
    <p:sldLayoutId id="2147516680" r:id="rId9"/>
    <p:sldLayoutId id="2147516681" r:id="rId10"/>
    <p:sldLayoutId id="2147516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350604-85D6-4EBD-895E-C3166B93B3F2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10DA1-95E8-4223-BE6E-1A18A5295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83" r:id="rId1"/>
    <p:sldLayoutId id="2147516684" r:id="rId2"/>
    <p:sldLayoutId id="2147516685" r:id="rId3"/>
    <p:sldLayoutId id="2147516686" r:id="rId4"/>
    <p:sldLayoutId id="2147516687" r:id="rId5"/>
    <p:sldLayoutId id="2147516688" r:id="rId6"/>
    <p:sldLayoutId id="2147517109" r:id="rId7"/>
    <p:sldLayoutId id="2147516689" r:id="rId8"/>
    <p:sldLayoutId id="2147516690" r:id="rId9"/>
    <p:sldLayoutId id="2147516691" r:id="rId10"/>
    <p:sldLayoutId id="2147516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3E779A-16DC-493E-8BF3-244B24E81891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D4510-3D0E-4F42-A9E3-29DB8A8C2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05" r:id="rId1"/>
    <p:sldLayoutId id="2147516706" r:id="rId2"/>
    <p:sldLayoutId id="2147516707" r:id="rId3"/>
    <p:sldLayoutId id="2147516708" r:id="rId4"/>
    <p:sldLayoutId id="2147516709" r:id="rId5"/>
    <p:sldLayoutId id="2147516710" r:id="rId6"/>
    <p:sldLayoutId id="2147517110" r:id="rId7"/>
    <p:sldLayoutId id="2147516711" r:id="rId8"/>
    <p:sldLayoutId id="2147516712" r:id="rId9"/>
    <p:sldLayoutId id="2147516713" r:id="rId10"/>
    <p:sldLayoutId id="2147516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F6D6A5-E1C8-44DB-8ACD-ACE0B78D27CA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B7668-A2CB-49E1-915C-45B7AECD7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15" r:id="rId1"/>
    <p:sldLayoutId id="2147516716" r:id="rId2"/>
    <p:sldLayoutId id="2147516717" r:id="rId3"/>
    <p:sldLayoutId id="2147516718" r:id="rId4"/>
    <p:sldLayoutId id="2147516719" r:id="rId5"/>
    <p:sldLayoutId id="2147516720" r:id="rId6"/>
    <p:sldLayoutId id="2147517122" r:id="rId7"/>
    <p:sldLayoutId id="2147516721" r:id="rId8"/>
    <p:sldLayoutId id="2147516722" r:id="rId9"/>
    <p:sldLayoutId id="2147516723" r:id="rId10"/>
    <p:sldLayoutId id="2147516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8F56D6-5DED-4FAA-A120-D1BAF53D2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71" r:id="rId1"/>
    <p:sldLayoutId id="2147516772" r:id="rId2"/>
    <p:sldLayoutId id="2147516773" r:id="rId3"/>
    <p:sldLayoutId id="2147516774" r:id="rId4"/>
    <p:sldLayoutId id="2147516775" r:id="rId5"/>
    <p:sldLayoutId id="2147516776" r:id="rId6"/>
    <p:sldLayoutId id="2147516777" r:id="rId7"/>
    <p:sldLayoutId id="2147516778" r:id="rId8"/>
    <p:sldLayoutId id="2147516779" r:id="rId9"/>
    <p:sldLayoutId id="2147516780" r:id="rId10"/>
    <p:sldLayoutId id="2147516781" r:id="rId11"/>
    <p:sldLayoutId id="214751678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904AC-09EB-481D-A566-76C89BF531FA}" type="datetimeFigureOut">
              <a:rPr lang="en-US"/>
              <a:pPr>
                <a:defRPr/>
              </a:pPr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9D58DF-6890-482B-AF3A-428267240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83" r:id="rId1"/>
    <p:sldLayoutId id="2147516784" r:id="rId2"/>
    <p:sldLayoutId id="2147516785" r:id="rId3"/>
    <p:sldLayoutId id="2147516786" r:id="rId4"/>
    <p:sldLayoutId id="2147516787" r:id="rId5"/>
    <p:sldLayoutId id="2147516788" r:id="rId6"/>
    <p:sldLayoutId id="2147517123" r:id="rId7"/>
    <p:sldLayoutId id="2147516789" r:id="rId8"/>
    <p:sldLayoutId id="2147516790" r:id="rId9"/>
    <p:sldLayoutId id="2147516791" r:id="rId10"/>
    <p:sldLayoutId id="2147516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146.xml"/><Relationship Id="rId7" Type="http://schemas.openxmlformats.org/officeDocument/2006/relationships/oleObject" Target="../embeddings/oleObject12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15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7.xml"/><Relationship Id="rId1" Type="http://schemas.openxmlformats.org/officeDocument/2006/relationships/themeOverride" Target="../theme/themeOverrid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6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4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8.xml"/><Relationship Id="rId1" Type="http://schemas.openxmlformats.org/officeDocument/2006/relationships/themeOverride" Target="../theme/themeOverr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65.xml"/><Relationship Id="rId1" Type="http://schemas.openxmlformats.org/officeDocument/2006/relationships/themeOverride" Target="../theme/themeOverride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912.xml"/><Relationship Id="rId7" Type="http://schemas.openxmlformats.org/officeDocument/2006/relationships/slideLayout" Target="../slideLayouts/slideLayout285.xml"/><Relationship Id="rId2" Type="http://schemas.openxmlformats.org/officeDocument/2006/relationships/tags" Target="../tags/tag911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915.xml"/><Relationship Id="rId5" Type="http://schemas.openxmlformats.org/officeDocument/2006/relationships/tags" Target="../tags/tag914.xml"/><Relationship Id="rId4" Type="http://schemas.openxmlformats.org/officeDocument/2006/relationships/tags" Target="../tags/tag91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tags" Target="../tags/tag917.xml"/><Relationship Id="rId7" Type="http://schemas.openxmlformats.org/officeDocument/2006/relationships/tags" Target="../tags/tag921.xml"/><Relationship Id="rId2" Type="http://schemas.openxmlformats.org/officeDocument/2006/relationships/tags" Target="../tags/tag916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920.xml"/><Relationship Id="rId5" Type="http://schemas.openxmlformats.org/officeDocument/2006/relationships/tags" Target="../tags/tag919.xml"/><Relationship Id="rId4" Type="http://schemas.openxmlformats.org/officeDocument/2006/relationships/tags" Target="../tags/tag918.xml"/><Relationship Id="rId9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1.xml"/><Relationship Id="rId1" Type="http://schemas.openxmlformats.org/officeDocument/2006/relationships/themeOverride" Target="../theme/themeOverrid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2.xml"/><Relationship Id="rId1" Type="http://schemas.openxmlformats.org/officeDocument/2006/relationships/themeOverride" Target="../theme/themeOverride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922.xml"/><Relationship Id="rId7" Type="http://schemas.openxmlformats.org/officeDocument/2006/relationships/slideLayout" Target="../slideLayouts/slideLayout314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3.xml"/><Relationship Id="rId6" Type="http://schemas.openxmlformats.org/officeDocument/2006/relationships/tags" Target="../tags/tag925.xml"/><Relationship Id="rId11" Type="http://schemas.openxmlformats.org/officeDocument/2006/relationships/image" Target="../media/image34.wmf"/><Relationship Id="rId5" Type="http://schemas.openxmlformats.org/officeDocument/2006/relationships/tags" Target="../tags/tag924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923.xml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928.xml"/><Relationship Id="rId7" Type="http://schemas.openxmlformats.org/officeDocument/2006/relationships/slideLayout" Target="../slideLayouts/slideLayout147.xml"/><Relationship Id="rId2" Type="http://schemas.openxmlformats.org/officeDocument/2006/relationships/tags" Target="../tags/tag927.xml"/><Relationship Id="rId1" Type="http://schemas.openxmlformats.org/officeDocument/2006/relationships/tags" Target="../tags/tag926.xml"/><Relationship Id="rId6" Type="http://schemas.openxmlformats.org/officeDocument/2006/relationships/tags" Target="../tags/tag931.xml"/><Relationship Id="rId5" Type="http://schemas.openxmlformats.org/officeDocument/2006/relationships/tags" Target="../tags/tag930.xml"/><Relationship Id="rId4" Type="http://schemas.openxmlformats.org/officeDocument/2006/relationships/tags" Target="../tags/tag9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tags" Target="../tags/tag933.xml"/><Relationship Id="rId7" Type="http://schemas.openxmlformats.org/officeDocument/2006/relationships/oleObject" Target="../embeddings/oleObject27.bin"/><Relationship Id="rId2" Type="http://schemas.openxmlformats.org/officeDocument/2006/relationships/tags" Target="../tags/tag93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2.xml"/><Relationship Id="rId2" Type="http://schemas.openxmlformats.org/officeDocument/2006/relationships/tags" Target="../tags/tag934.xml"/><Relationship Id="rId1" Type="http://schemas.openxmlformats.org/officeDocument/2006/relationships/themeOverride" Target="../theme/themeOverride1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oleObject" Target="../embeddings/oleObject30.bin"/><Relationship Id="rId3" Type="http://schemas.openxmlformats.org/officeDocument/2006/relationships/tags" Target="../tags/tag935.xml"/><Relationship Id="rId7" Type="http://schemas.openxmlformats.org/officeDocument/2006/relationships/slideLayout" Target="../slideLayouts/slideLayout202.xml"/><Relationship Id="rId12" Type="http://schemas.openxmlformats.org/officeDocument/2006/relationships/image" Target="../media/image39.w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938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937.xml"/><Relationship Id="rId10" Type="http://schemas.openxmlformats.org/officeDocument/2006/relationships/image" Target="../media/image38.wmf"/><Relationship Id="rId4" Type="http://schemas.openxmlformats.org/officeDocument/2006/relationships/tags" Target="../tags/tag936.xml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0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0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944.xml"/><Relationship Id="rId13" Type="http://schemas.openxmlformats.org/officeDocument/2006/relationships/tags" Target="../tags/tag949.xml"/><Relationship Id="rId18" Type="http://schemas.openxmlformats.org/officeDocument/2006/relationships/tags" Target="../tags/tag954.xml"/><Relationship Id="rId26" Type="http://schemas.openxmlformats.org/officeDocument/2006/relationships/oleObject" Target="../embeddings/oleObject37.bin"/><Relationship Id="rId3" Type="http://schemas.openxmlformats.org/officeDocument/2006/relationships/tags" Target="../tags/tag939.xml"/><Relationship Id="rId21" Type="http://schemas.openxmlformats.org/officeDocument/2006/relationships/tags" Target="../tags/tag957.xml"/><Relationship Id="rId7" Type="http://schemas.openxmlformats.org/officeDocument/2006/relationships/tags" Target="../tags/tag943.xml"/><Relationship Id="rId12" Type="http://schemas.openxmlformats.org/officeDocument/2006/relationships/tags" Target="../tags/tag948.xml"/><Relationship Id="rId17" Type="http://schemas.openxmlformats.org/officeDocument/2006/relationships/tags" Target="../tags/tag953.xml"/><Relationship Id="rId25" Type="http://schemas.openxmlformats.org/officeDocument/2006/relationships/image" Target="../media/image45.wmf"/><Relationship Id="rId2" Type="http://schemas.openxmlformats.org/officeDocument/2006/relationships/vmlDrawing" Target="../drawings/vmlDrawing17.vml"/><Relationship Id="rId16" Type="http://schemas.openxmlformats.org/officeDocument/2006/relationships/tags" Target="../tags/tag952.xml"/><Relationship Id="rId20" Type="http://schemas.openxmlformats.org/officeDocument/2006/relationships/tags" Target="../tags/tag956.xml"/><Relationship Id="rId1" Type="http://schemas.openxmlformats.org/officeDocument/2006/relationships/themeOverride" Target="../theme/themeOverride16.xml"/><Relationship Id="rId6" Type="http://schemas.openxmlformats.org/officeDocument/2006/relationships/tags" Target="../tags/tag942.xml"/><Relationship Id="rId11" Type="http://schemas.openxmlformats.org/officeDocument/2006/relationships/tags" Target="../tags/tag947.xml"/><Relationship Id="rId24" Type="http://schemas.openxmlformats.org/officeDocument/2006/relationships/oleObject" Target="../embeddings/oleObject36.bin"/><Relationship Id="rId5" Type="http://schemas.openxmlformats.org/officeDocument/2006/relationships/tags" Target="../tags/tag941.xml"/><Relationship Id="rId15" Type="http://schemas.openxmlformats.org/officeDocument/2006/relationships/tags" Target="../tags/tag951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946.xml"/><Relationship Id="rId19" Type="http://schemas.openxmlformats.org/officeDocument/2006/relationships/tags" Target="../tags/tag955.xml"/><Relationship Id="rId4" Type="http://schemas.openxmlformats.org/officeDocument/2006/relationships/tags" Target="../tags/tag940.xml"/><Relationship Id="rId9" Type="http://schemas.openxmlformats.org/officeDocument/2006/relationships/tags" Target="../tags/tag945.xml"/><Relationship Id="rId14" Type="http://schemas.openxmlformats.org/officeDocument/2006/relationships/tags" Target="../tags/tag950.xml"/><Relationship Id="rId22" Type="http://schemas.openxmlformats.org/officeDocument/2006/relationships/slideLayout" Target="../slideLayouts/slideLayout202.xml"/><Relationship Id="rId27" Type="http://schemas.openxmlformats.org/officeDocument/2006/relationships/image" Target="../media/image4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964.xml"/><Relationship Id="rId13" Type="http://schemas.openxmlformats.org/officeDocument/2006/relationships/tags" Target="../tags/tag969.xml"/><Relationship Id="rId18" Type="http://schemas.openxmlformats.org/officeDocument/2006/relationships/tags" Target="../tags/tag974.xml"/><Relationship Id="rId26" Type="http://schemas.openxmlformats.org/officeDocument/2006/relationships/oleObject" Target="../embeddings/oleObject40.bin"/><Relationship Id="rId3" Type="http://schemas.openxmlformats.org/officeDocument/2006/relationships/tags" Target="../tags/tag959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963.xml"/><Relationship Id="rId12" Type="http://schemas.openxmlformats.org/officeDocument/2006/relationships/tags" Target="../tags/tag968.xml"/><Relationship Id="rId17" Type="http://schemas.openxmlformats.org/officeDocument/2006/relationships/tags" Target="../tags/tag973.xml"/><Relationship Id="rId25" Type="http://schemas.openxmlformats.org/officeDocument/2006/relationships/image" Target="../media/image48.wmf"/><Relationship Id="rId2" Type="http://schemas.openxmlformats.org/officeDocument/2006/relationships/tags" Target="../tags/tag958.xml"/><Relationship Id="rId16" Type="http://schemas.openxmlformats.org/officeDocument/2006/relationships/tags" Target="../tags/tag972.xml"/><Relationship Id="rId20" Type="http://schemas.openxmlformats.org/officeDocument/2006/relationships/slideLayout" Target="../slideLayouts/slideLayout207.xml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18.vml"/><Relationship Id="rId6" Type="http://schemas.openxmlformats.org/officeDocument/2006/relationships/tags" Target="../tags/tag962.xml"/><Relationship Id="rId11" Type="http://schemas.openxmlformats.org/officeDocument/2006/relationships/tags" Target="../tags/tag967.xml"/><Relationship Id="rId24" Type="http://schemas.openxmlformats.org/officeDocument/2006/relationships/oleObject" Target="../embeddings/oleObject39.bin"/><Relationship Id="rId5" Type="http://schemas.openxmlformats.org/officeDocument/2006/relationships/tags" Target="../tags/tag961.xml"/><Relationship Id="rId15" Type="http://schemas.openxmlformats.org/officeDocument/2006/relationships/tags" Target="../tags/tag971.xml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41.bin"/><Relationship Id="rId10" Type="http://schemas.openxmlformats.org/officeDocument/2006/relationships/tags" Target="../tags/tag966.xml"/><Relationship Id="rId19" Type="http://schemas.openxmlformats.org/officeDocument/2006/relationships/tags" Target="../tags/tag975.xml"/><Relationship Id="rId31" Type="http://schemas.openxmlformats.org/officeDocument/2006/relationships/image" Target="../media/image51.wmf"/><Relationship Id="rId4" Type="http://schemas.openxmlformats.org/officeDocument/2006/relationships/tags" Target="../tags/tag960.xml"/><Relationship Id="rId9" Type="http://schemas.openxmlformats.org/officeDocument/2006/relationships/tags" Target="../tags/tag965.xml"/><Relationship Id="rId14" Type="http://schemas.openxmlformats.org/officeDocument/2006/relationships/tags" Target="../tags/tag970.xml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9.wmf"/><Relationship Id="rId30" Type="http://schemas.openxmlformats.org/officeDocument/2006/relationships/oleObject" Target="../embeddings/oleObject4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2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2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7.xml"/><Relationship Id="rId1" Type="http://schemas.openxmlformats.org/officeDocument/2006/relationships/themeOverride" Target="../theme/themeOverride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5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6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19" y="2103986"/>
            <a:ext cx="7593106" cy="11234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Bob Eisenberg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Penn State August 2016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910" y="406177"/>
            <a:ext cx="7146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Electricity is Different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0662" y="5539665"/>
            <a:ext cx="3046478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4853563">
            <a:off x="4738209" y="4834947"/>
            <a:ext cx="391962" cy="446742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8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02880" y="353638"/>
            <a:ext cx="823909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Parameterization is not Possible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under more than one condition </a:t>
            </a:r>
          </a:p>
          <a:p>
            <a:pPr algn="ctr"/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because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Electric Field is Global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1296" y="3297005"/>
            <a:ext cx="2798473" cy="3216666"/>
            <a:chOff x="2276242" y="1039906"/>
            <a:chExt cx="4782620" cy="6192269"/>
          </a:xfrm>
        </p:grpSpPr>
        <p:grpSp>
          <p:nvGrpSpPr>
            <p:cNvPr id="5" name="Group 4"/>
            <p:cNvGrpSpPr/>
            <p:nvPr/>
          </p:nvGrpSpPr>
          <p:grpSpPr>
            <a:xfrm>
              <a:off x="2276242" y="1039906"/>
              <a:ext cx="4782620" cy="5238399"/>
              <a:chOff x="2276242" y="1039906"/>
              <a:chExt cx="4782620" cy="523839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76242" y="1039906"/>
                <a:ext cx="4782620" cy="5238399"/>
                <a:chOff x="793019" y="-457200"/>
                <a:chExt cx="5181045" cy="5958453"/>
              </a:xfrm>
              <a:solidFill>
                <a:schemeClr val="bg1">
                  <a:lumMod val="95000"/>
                </a:schemeClr>
              </a:solidFill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19" y="-457200"/>
                  <a:ext cx="5173793" cy="5958453"/>
                </a:xfrm>
                <a:prstGeom prst="rect">
                  <a:avLst/>
                </a:prstGeom>
                <a:grpFill/>
              </p:spPr>
            </p:pic>
            <p:sp useBgFill="1">
              <p:nvSpPr>
                <p:cNvPr id="10" name="Rectangle 9"/>
                <p:cNvSpPr/>
                <p:nvPr/>
              </p:nvSpPr>
              <p:spPr>
                <a:xfrm>
                  <a:off x="793019" y="5195236"/>
                  <a:ext cx="5181045" cy="21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90051" y="1625730"/>
              <a:ext cx="1578041" cy="5316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4199" name="Equation" r:id="rId4" imgW="1663560" imgH="558720" progId="Equation.DSMT4">
                      <p:embed/>
                    </p:oleObj>
                  </mc:Choice>
                  <mc:Fallback>
                    <p:oleObj name="Equation" r:id="rId4" imgW="1663560" imgH="558720" progId="Equation.DSMT4">
                      <p:embed/>
                      <p:pic>
                        <p:nvPicPr>
                          <p:cNvPr id="8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0051" y="1625730"/>
                            <a:ext cx="1578041" cy="5316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TextBox 5"/>
            <p:cNvSpPr txBox="1"/>
            <p:nvPr/>
          </p:nvSpPr>
          <p:spPr bwMode="auto">
            <a:xfrm>
              <a:off x="2682067" y="6698936"/>
              <a:ext cx="3964276" cy="53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640000"/>
                  </a:solidFill>
                </a:rPr>
                <a:t>*speaking loosely</a:t>
              </a:r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3696057" y="3324321"/>
            <a:ext cx="1380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SPARKS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4689537" y="4129503"/>
            <a:ext cx="137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92500" lnSpcReduction="10000"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A27B00"/>
                    </a:gs>
                    <a:gs pos="75000">
                      <a:srgbClr val="FFFF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Pop!</a:t>
            </a: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2459">
            <a:off x="3419166" y="3928274"/>
            <a:ext cx="338829" cy="4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4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82075"/>
              </p:ext>
            </p:extLst>
          </p:nvPr>
        </p:nvGraphicFramePr>
        <p:xfrm>
          <a:off x="821671" y="3180188"/>
          <a:ext cx="8905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6" name="Equation" r:id="rId4" imgW="1663560" imgH="558720" progId="Equation.DSMT4">
                  <p:embed/>
                </p:oleObj>
              </mc:Choice>
              <mc:Fallback>
                <p:oleObj name="Equation" r:id="rId4" imgW="1663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671" y="3180188"/>
                        <a:ext cx="890588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511922"/>
            <a:ext cx="9144000" cy="3834156"/>
            <a:chOff x="0" y="1511922"/>
            <a:chExt cx="9144000" cy="38341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922"/>
              <a:ext cx="9144000" cy="3834156"/>
            </a:xfrm>
            <a:prstGeom prst="rect">
              <a:avLst/>
            </a:prstGeom>
          </p:spPr>
        </p:pic>
        <p:sp useBgFill="1">
          <p:nvSpPr>
            <p:cNvPr id="4" name="Rectangle 3"/>
            <p:cNvSpPr/>
            <p:nvPr/>
          </p:nvSpPr>
          <p:spPr bwMode="auto">
            <a:xfrm>
              <a:off x="1635443" y="3125802"/>
              <a:ext cx="256222" cy="162370"/>
            </a:xfrm>
            <a:prstGeom prst="rect">
              <a:avLst/>
            </a:prstGeom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37160" rIns="91440" bIns="13716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2259" y="154272"/>
            <a:ext cx="5782235" cy="1384995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with different Physics </a:t>
            </a:r>
            <a:b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in different systems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4839" y="4897341"/>
            <a:ext cx="7018427" cy="1862048"/>
          </a:xfrm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but</a:t>
            </a:r>
            <a:r>
              <a:rPr lang="en-US" sz="36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Continuity of Current is Exact</a:t>
            </a:r>
            <a:b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2700" b="1" i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No matter what carries the current!</a:t>
            </a:r>
            <a:br>
              <a:rPr lang="en-US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endParaRPr lang="en-US" sz="16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86560"/>
              </p:ext>
            </p:extLst>
          </p:nvPr>
        </p:nvGraphicFramePr>
        <p:xfrm>
          <a:off x="5075238" y="3187700"/>
          <a:ext cx="9159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7" name="Equation" r:id="rId7" imgW="1714320" imgH="558720" progId="Equation.DSMT4">
                  <p:embed/>
                </p:oleObj>
              </mc:Choice>
              <mc:Fallback>
                <p:oleObj name="Equation" r:id="rId7" imgW="17143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187700"/>
                        <a:ext cx="9159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827731" y="3493441"/>
            <a:ext cx="13388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D = permittivity </a:t>
            </a:r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  <a:sym typeface="Symbol"/>
              </a:rPr>
              <a:t></a:t>
            </a:r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 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695450" y="2225040"/>
            <a:ext cx="15621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851661" y="1996440"/>
            <a:ext cx="51434" cy="44386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21355" y="1965960"/>
            <a:ext cx="51435" cy="47434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3272790" y="2204085"/>
            <a:ext cx="127635" cy="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2990849" y="2409825"/>
            <a:ext cx="5124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solidFill>
                  <a:srgbClr val="000000"/>
                </a:solidFill>
                <a:latin typeface="Arial"/>
                <a:cs typeface="Arial"/>
              </a:rPr>
              <a:t>Ag AgCl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646871" y="2409825"/>
            <a:ext cx="5124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solidFill>
                  <a:srgbClr val="000000"/>
                </a:solidFill>
                <a:latin typeface="Arial"/>
                <a:cs typeface="Arial"/>
              </a:rPr>
              <a:t>Ag AgCl</a:t>
            </a:r>
          </a:p>
        </p:txBody>
      </p:sp>
    </p:spTree>
    <p:extLst>
      <p:ext uri="{BB962C8B-B14F-4D97-AF65-F5344CB8AC3E}">
        <p14:creationId xmlns:p14="http://schemas.microsoft.com/office/powerpoint/2010/main" val="194590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0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3" y="119641"/>
            <a:ext cx="8302239" cy="1879111"/>
          </a:xfrm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Electrodynamics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3200" dirty="0">
                <a:latin typeface="+mn-lt"/>
              </a:rPr>
              <a:t>and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Ions in Chemistry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34C01-923F-4C55-96AD-9879551E20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57026" name="Picture 2" descr="Pic 1 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17" y="2618069"/>
            <a:ext cx="52387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0946" y="3398674"/>
            <a:ext cx="3674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Applied Electric Field ZERO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0945" y="4747484"/>
            <a:ext cx="36746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Applied Electric Field </a:t>
            </a:r>
            <a:br>
              <a:rPr lang="en-US" sz="1800" b="1" dirty="0"/>
            </a:br>
            <a:r>
              <a:rPr lang="en-US" sz="1800" b="1" dirty="0"/>
              <a:t>NOT ZERO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10669" y="2618069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18292" y="2618068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946449" y="2618067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603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14</a:t>
            </a:fld>
            <a:endParaRPr lang="en-US" dirty="0">
              <a:solidFill>
                <a:srgbClr val="19066A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6741" y="1564434"/>
            <a:ext cx="676724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Chemistry </a:t>
            </a:r>
            <a:b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about </a:t>
            </a:r>
            <a:br>
              <a:rPr lang="en-US" sz="32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Chemicals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not signals</a:t>
            </a:r>
            <a:endParaRPr lang="en-US" sz="2400" b="1" i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948" y="598206"/>
            <a:ext cx="314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How can this be?</a:t>
            </a:r>
          </a:p>
        </p:txBody>
      </p:sp>
    </p:spTree>
    <p:extLst>
      <p:ext uri="{BB962C8B-B14F-4D97-AF65-F5344CB8AC3E}">
        <p14:creationId xmlns:p14="http://schemas.microsoft.com/office/powerpoint/2010/main" val="354508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52926" y="385187"/>
            <a:ext cx="676724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Law of Mass Action</a:t>
            </a:r>
            <a:endParaRPr lang="en-US" sz="28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how chemists have described chemicals,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not flows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15</a:t>
            </a:fld>
            <a:endParaRPr lang="en-US" dirty="0">
              <a:solidFill>
                <a:srgbClr val="19066A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19957"/>
              </p:ext>
            </p:extLst>
          </p:nvPr>
        </p:nvGraphicFramePr>
        <p:xfrm>
          <a:off x="3588337" y="2529554"/>
          <a:ext cx="1746127" cy="81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28" name="Equation" r:id="rId4" imgW="1981080" imgH="952200" progId="Equation.DSMT4">
                  <p:embed/>
                </p:oleObj>
              </mc:Choice>
              <mc:Fallback>
                <p:oleObj name="Equation" r:id="rId4" imgW="19810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337" y="2529554"/>
                        <a:ext cx="1746127" cy="8115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47806"/>
              </p:ext>
            </p:extLst>
          </p:nvPr>
        </p:nvGraphicFramePr>
        <p:xfrm>
          <a:off x="1889125" y="3609975"/>
          <a:ext cx="51736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29" name="Equation" r:id="rId6" imgW="6895800" imgH="1625400" progId="Equation.DSMT4">
                  <p:embed/>
                </p:oleObj>
              </mc:Choice>
              <mc:Fallback>
                <p:oleObj name="Equation" r:id="rId6" imgW="689580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3609975"/>
                        <a:ext cx="5173663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1588194" y="4992808"/>
            <a:ext cx="589670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>
                <a:solidFill>
                  <a:srgbClr val="002060"/>
                </a:solidFill>
                <a:latin typeface="Arial"/>
                <a:cs typeface="Arial"/>
              </a:rPr>
              <a:t>k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is constant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[ A] means the activity or approximately the concentration of species A, i.e., the number density of  A</a:t>
            </a:r>
          </a:p>
        </p:txBody>
      </p:sp>
    </p:spTree>
    <p:extLst>
      <p:ext uri="{BB962C8B-B14F-4D97-AF65-F5344CB8AC3E}">
        <p14:creationId xmlns:p14="http://schemas.microsoft.com/office/powerpoint/2010/main" val="272671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3305714" y="3189911"/>
            <a:ext cx="1829981" cy="731520"/>
          </a:xfrm>
          <a:prstGeom prst="ellipse">
            <a:avLst/>
          </a:prstGeom>
          <a:solidFill>
            <a:schemeClr val="accent1"/>
          </a:solidFill>
          <a:ln w="15875" cap="flat" cmpd="sng" algn="ctr">
            <a:solidFill>
              <a:srgbClr val="262674"/>
            </a:solidFill>
            <a:prstDash val="solid"/>
            <a:round/>
            <a:headEnd type="none" w="lg" len="med"/>
            <a:tailEnd type="none" w="lg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77945" y="111339"/>
            <a:ext cx="6238430" cy="6561056"/>
            <a:chOff x="1108490" y="367648"/>
            <a:chExt cx="6238430" cy="6561056"/>
          </a:xfrm>
        </p:grpSpPr>
        <p:sp>
          <p:nvSpPr>
            <p:cNvPr id="4" name="Rectangle 3"/>
            <p:cNvSpPr/>
            <p:nvPr/>
          </p:nvSpPr>
          <p:spPr>
            <a:xfrm>
              <a:off x="1108490" y="367648"/>
              <a:ext cx="623843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‘Current-in’ </a:t>
              </a:r>
              <a:br>
                <a:rPr lang="en-US" sz="36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</a:br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does not equal </a:t>
              </a:r>
              <a:br>
                <a:rPr lang="en-US" sz="36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</a:br>
              <a:r>
                <a:rPr lang="en-US" sz="36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‘Current-out’ </a:t>
              </a:r>
            </a:p>
            <a:p>
              <a:pPr algn="ctr"/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in Rate Models</a:t>
              </a:r>
            </a:p>
            <a:p>
              <a:pPr algn="ctr"/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>if rate constants are independent  </a:t>
              </a:r>
              <a:b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>and </a:t>
              </a:r>
              <a:b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>Currents are Uncorrelated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518512"/>
                </p:ext>
              </p:extLst>
            </p:nvPr>
          </p:nvGraphicFramePr>
          <p:xfrm>
            <a:off x="1296924" y="4160104"/>
            <a:ext cx="5708650" cy="276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34" name="Equation" r:id="rId3" imgW="7492680" imgH="3632040" progId="Equation.DSMT4">
                    <p:embed/>
                  </p:oleObj>
                </mc:Choice>
                <mc:Fallback>
                  <p:oleObj name="Equation" r:id="rId3" imgW="7492680" imgH="3632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24" y="4160104"/>
                          <a:ext cx="5708650" cy="276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44671"/>
              </p:ext>
            </p:extLst>
          </p:nvPr>
        </p:nvGraphicFramePr>
        <p:xfrm>
          <a:off x="3377432" y="3316035"/>
          <a:ext cx="1619624" cy="44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5" name="Equation" r:id="rId5" imgW="1930320" imgH="533160" progId="Equation.DSMT4">
                  <p:embed/>
                </p:oleObj>
              </mc:Choice>
              <mc:Fallback>
                <p:oleObj name="Equation" r:id="rId5" imgW="1930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7432" y="3316035"/>
                        <a:ext cx="1619624" cy="44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H="1">
            <a:off x="2204815" y="3616798"/>
            <a:ext cx="955623" cy="304633"/>
          </a:xfrm>
          <a:prstGeom prst="line">
            <a:avLst/>
          </a:prstGeom>
          <a:noFill/>
          <a:ln w="15875" cap="flat" cmpd="sng" algn="ctr">
            <a:solidFill>
              <a:srgbClr val="262674"/>
            </a:solidFill>
            <a:prstDash val="dash"/>
            <a:round/>
            <a:headEnd type="none" w="lg" len="med"/>
            <a:tailEnd type="none" w="lg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135695" y="3683237"/>
            <a:ext cx="786541" cy="238194"/>
          </a:xfrm>
          <a:prstGeom prst="line">
            <a:avLst/>
          </a:prstGeom>
          <a:noFill/>
          <a:ln w="15875" cap="flat" cmpd="sng" algn="ctr">
            <a:solidFill>
              <a:srgbClr val="262674"/>
            </a:solidFill>
            <a:prstDash val="dash"/>
            <a:round/>
            <a:headEnd type="none" w="lg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993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62674"/>
                </a:solidFill>
              </a:rPr>
              <a:t>Page </a:t>
            </a:r>
            <a:fld id="{D1913AAC-2E23-4754-95F6-7B2EC056241A}" type="slidenum">
              <a:rPr lang="en-US" smtClean="0">
                <a:solidFill>
                  <a:srgbClr val="262674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2626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82" y="1389254"/>
            <a:ext cx="884872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62674"/>
                </a:solidFill>
                <a:latin typeface="Arial Black" panose="020B0A04020102020204" pitchFamily="34" charset="0"/>
              </a:rPr>
              <a:t>Correlation</a:t>
            </a:r>
            <a:r>
              <a:rPr lang="en-US" sz="3200" b="1" dirty="0">
                <a:solidFill>
                  <a:srgbClr val="262674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262674"/>
                </a:solidFill>
              </a:rPr>
              <a:t>between </a:t>
            </a:r>
            <a:r>
              <a:rPr lang="en-US" sz="2800" b="1" dirty="0">
                <a:solidFill>
                  <a:srgbClr val="262674"/>
                </a:solidFill>
              </a:rPr>
              <a:t>currents</a:t>
            </a:r>
            <a:br>
              <a:rPr lang="en-US" sz="2800" b="1" dirty="0">
                <a:solidFill>
                  <a:srgbClr val="262674"/>
                </a:solidFill>
              </a:rPr>
            </a:br>
            <a:r>
              <a:rPr lang="en-US" sz="1800" b="1" dirty="0">
                <a:solidFill>
                  <a:srgbClr val="262674"/>
                </a:solidFill>
              </a:rPr>
              <a:t>is in fact</a:t>
            </a:r>
          </a:p>
          <a:p>
            <a:pPr algn="ctr"/>
            <a:r>
              <a:rPr lang="en-US" sz="2400" b="1" dirty="0">
                <a:solidFill>
                  <a:srgbClr val="262674"/>
                </a:solidFill>
              </a:rPr>
              <a:t>ALWAYS</a:t>
            </a:r>
            <a:r>
              <a:rPr lang="en-US" sz="2000" b="1" dirty="0">
                <a:solidFill>
                  <a:srgbClr val="262674"/>
                </a:solidFill>
              </a:rPr>
              <a:t> </a:t>
            </a:r>
            <a:endParaRPr lang="en-US" sz="3600" b="1" dirty="0">
              <a:solidFill>
                <a:srgbClr val="262674"/>
              </a:solidFill>
            </a:endParaRPr>
          </a:p>
          <a:p>
            <a:pPr algn="ctr"/>
            <a:r>
              <a:rPr lang="en-US" sz="3200" b="1" dirty="0">
                <a:solidFill>
                  <a:srgbClr val="262674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rgbClr val="262674"/>
                </a:solidFill>
                <a:latin typeface="Arial Black" panose="020B0A04020102020204" pitchFamily="34" charset="0"/>
              </a:rPr>
              <a:t>0.999 999 999 999 999 99</a:t>
            </a:r>
            <a:r>
              <a:rPr lang="en-US" sz="3600" b="1" dirty="0">
                <a:solidFill>
                  <a:srgbClr val="262674"/>
                </a:solidFill>
              </a:rPr>
              <a:t>9</a:t>
            </a:r>
          </a:p>
          <a:p>
            <a:pPr algn="ctr"/>
            <a:r>
              <a:rPr lang="en-US" sz="2400" b="1" dirty="0">
                <a:solidFill>
                  <a:srgbClr val="262674"/>
                </a:solidFill>
              </a:rPr>
              <a:t>because </a:t>
            </a:r>
          </a:p>
          <a:p>
            <a:pPr algn="ctr"/>
            <a:r>
              <a:rPr lang="en-US" sz="3600" b="1" dirty="0">
                <a:solidFill>
                  <a:srgbClr val="262674"/>
                </a:solidFill>
                <a:latin typeface="Arial Black" panose="020B0A04020102020204" pitchFamily="34" charset="0"/>
              </a:rPr>
              <a:t>Continuity of Current is Exact</a:t>
            </a:r>
            <a:endParaRPr lang="en-US" dirty="0">
              <a:solidFill>
                <a:srgbClr val="262674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rgbClr val="262674"/>
                </a:solidFill>
              </a:rPr>
              <a:t> </a:t>
            </a:r>
          </a:p>
          <a:p>
            <a:pPr algn="ctr"/>
            <a:endParaRPr lang="en-US" sz="2400" b="1" u="sng" dirty="0">
              <a:solidFill>
                <a:srgbClr val="262674"/>
              </a:solidFill>
            </a:endParaRPr>
          </a:p>
          <a:p>
            <a:pPr algn="ctr"/>
            <a:endParaRPr lang="en-US" sz="2400" b="1" u="sng" dirty="0">
              <a:solidFill>
                <a:srgbClr val="262674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US" sz="2400" b="1" dirty="0">
              <a:solidFill>
                <a:srgbClr val="262674"/>
              </a:solidFill>
            </a:endParaRPr>
          </a:p>
          <a:p>
            <a:pPr algn="ctr"/>
            <a:r>
              <a:rPr lang="en-US" sz="1800" b="1" dirty="0">
                <a:solidFill>
                  <a:srgbClr val="262674"/>
                </a:solidFill>
              </a:rPr>
              <a:t>Kirchoff Continuity of Current Law</a:t>
            </a:r>
            <a:br>
              <a:rPr lang="en-US" sz="1800" b="1" dirty="0">
                <a:solidFill>
                  <a:srgbClr val="262674"/>
                </a:solidFill>
              </a:rPr>
            </a:br>
            <a:r>
              <a:rPr lang="en-US" sz="1200" b="1" dirty="0">
                <a:solidFill>
                  <a:srgbClr val="262674"/>
                </a:solidFill>
              </a:rPr>
              <a:t>including displacement current</a:t>
            </a:r>
          </a:p>
          <a:p>
            <a:pPr algn="ctr"/>
            <a:r>
              <a:rPr lang="en-US" sz="1400" b="1" dirty="0">
                <a:solidFill>
                  <a:srgbClr val="262674"/>
                </a:solidFill>
              </a:rPr>
              <a:t>is another form of Maxwell’s Equations</a:t>
            </a:r>
            <a:br>
              <a:rPr lang="en-US" sz="1400" b="1" dirty="0">
                <a:solidFill>
                  <a:srgbClr val="262674"/>
                </a:solidFill>
              </a:rPr>
            </a:br>
            <a:r>
              <a:rPr lang="en-US" sz="1200" b="1" dirty="0">
                <a:solidFill>
                  <a:srgbClr val="262674"/>
                </a:solidFill>
              </a:rPr>
              <a:t>Heras, J.A.: Am J Phys  75: 652 (2007); Eur J Phys 30: 845 (2009);  Am J Ph79: 409 (2011) </a:t>
            </a:r>
          </a:p>
        </p:txBody>
      </p:sp>
    </p:spTree>
    <p:extLst>
      <p:ext uri="{BB962C8B-B14F-4D97-AF65-F5344CB8AC3E}">
        <p14:creationId xmlns:p14="http://schemas.microsoft.com/office/powerpoint/2010/main" val="256938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602121"/>
              </p:ext>
            </p:extLst>
          </p:nvPr>
        </p:nvGraphicFramePr>
        <p:xfrm>
          <a:off x="642573" y="725675"/>
          <a:ext cx="8076136" cy="165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1" name="Equation" r:id="rId3" imgW="6933960" imgH="1422360" progId="Equation.DSMT4">
                  <p:embed/>
                </p:oleObj>
              </mc:Choice>
              <mc:Fallback>
                <p:oleObj name="Equation" r:id="rId3" imgW="693396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73" y="725675"/>
                        <a:ext cx="8076136" cy="1659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2888054" y="162960"/>
            <a:ext cx="3585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More specifically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5914"/>
              </p:ext>
            </p:extLst>
          </p:nvPr>
        </p:nvGraphicFramePr>
        <p:xfrm>
          <a:off x="2586744" y="2052481"/>
          <a:ext cx="43307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2" name="Equation" r:id="rId5" imgW="4330440" imgH="1422360" progId="Equation.DSMT4">
                  <p:embed/>
                </p:oleObj>
              </mc:Choice>
              <mc:Fallback>
                <p:oleObj name="Equation" r:id="rId5" imgW="433044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6744" y="2052481"/>
                        <a:ext cx="43307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00149"/>
              </p:ext>
            </p:extLst>
          </p:nvPr>
        </p:nvGraphicFramePr>
        <p:xfrm>
          <a:off x="3521797" y="4013326"/>
          <a:ext cx="182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3" name="Equation" r:id="rId7" imgW="1828800" imgH="533160" progId="Equation.DSMT4">
                  <p:embed/>
                </p:oleObj>
              </mc:Choice>
              <mc:Fallback>
                <p:oleObj name="Equation" r:id="rId7" imgW="1828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1797" y="4013326"/>
                        <a:ext cx="1828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995881" y="4074059"/>
            <a:ext cx="2000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</a:rPr>
              <a:t>In general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75862" y="5219484"/>
            <a:ext cx="77537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The discussion assumes the reactants </a:t>
            </a:r>
            <a:r>
              <a:rPr lang="en-US" sz="1400" b="1" i="1" dirty="0">
                <a:solidFill>
                  <a:srgbClr val="002060"/>
                </a:solidFill>
              </a:rPr>
              <a:t>A, B, …. </a:t>
            </a:r>
            <a:r>
              <a:rPr lang="en-US" sz="1400" b="1" dirty="0">
                <a:solidFill>
                  <a:srgbClr val="002060"/>
                </a:solidFill>
              </a:rPr>
              <a:t>are at different spatial locations. </a:t>
            </a:r>
            <a:br>
              <a:rPr lang="en-US" sz="1400" b="1" dirty="0">
                <a:solidFill>
                  <a:srgbClr val="002060"/>
                </a:solidFill>
              </a:rPr>
            </a:b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The discussion assumes reactants are charged, 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as they almost always are with fixed and/or permanent dipole charges</a:t>
            </a:r>
          </a:p>
        </p:txBody>
      </p:sp>
    </p:spTree>
    <p:extLst>
      <p:ext uri="{BB962C8B-B14F-4D97-AF65-F5344CB8AC3E}">
        <p14:creationId xmlns:p14="http://schemas.microsoft.com/office/powerpoint/2010/main" val="141547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19</a:t>
            </a:fld>
            <a:endParaRPr lang="en-US" dirty="0">
              <a:solidFill>
                <a:srgbClr val="19066A"/>
              </a:solidFill>
            </a:endParaRP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047418" y="1229248"/>
            <a:ext cx="676724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Engineering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is about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Signal Flow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333399">
                    <a:lumMod val="75000"/>
                  </a:srgbClr>
                </a:solidFill>
              </a:rPr>
              <a:t>not  chemicals</a:t>
            </a:r>
            <a:endParaRPr lang="en-US" sz="1100" b="1" i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9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81080" y="353260"/>
            <a:ext cx="7158736" cy="6037698"/>
            <a:chOff x="1746840" y="231340"/>
            <a:chExt cx="7158736" cy="6037698"/>
          </a:xfrm>
        </p:grpSpPr>
        <p:grpSp>
          <p:nvGrpSpPr>
            <p:cNvPr id="10" name="Group 9"/>
            <p:cNvGrpSpPr/>
            <p:nvPr/>
          </p:nvGrpSpPr>
          <p:grpSpPr>
            <a:xfrm>
              <a:off x="1746840" y="231340"/>
              <a:ext cx="6452279" cy="6037698"/>
              <a:chOff x="1908765" y="231340"/>
              <a:chExt cx="6452279" cy="6037698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9569849"/>
                  </p:ext>
                </p:extLst>
              </p:nvPr>
            </p:nvGraphicFramePr>
            <p:xfrm>
              <a:off x="2979738" y="4022725"/>
              <a:ext cx="3098800" cy="2246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197" name="Equation" r:id="rId4" imgW="6286320" imgH="4559040" progId="Equation.DSMT4">
                      <p:embed/>
                    </p:oleObj>
                  </mc:Choice>
                  <mc:Fallback>
                    <p:oleObj name="Equation" r:id="rId4" imgW="6286320" imgH="4559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979738" y="4022725"/>
                            <a:ext cx="3098800" cy="22463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8"/>
              <p:cNvGrpSpPr/>
              <p:nvPr/>
            </p:nvGrpSpPr>
            <p:grpSpPr>
              <a:xfrm>
                <a:off x="1908765" y="231340"/>
                <a:ext cx="6452279" cy="3477060"/>
                <a:chOff x="1908765" y="231340"/>
                <a:chExt cx="6452279" cy="347706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908765" y="1332185"/>
                  <a:ext cx="5859939" cy="2376215"/>
                  <a:chOff x="1908765" y="1332185"/>
                  <a:chExt cx="5859939" cy="2376215"/>
                </a:xfrm>
              </p:grpSpPr>
              <p:graphicFrame>
                <p:nvGraphicFramePr>
                  <p:cNvPr id="2" name="Object 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69917917"/>
                      </p:ext>
                    </p:extLst>
                  </p:nvPr>
                </p:nvGraphicFramePr>
                <p:xfrm>
                  <a:off x="2201319" y="1332185"/>
                  <a:ext cx="1625600" cy="9779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198" name="Equation" r:id="rId6" imgW="1625400" imgH="977760" progId="Equation.DSMT4">
                          <p:embed/>
                        </p:oleObj>
                      </mc:Choice>
                      <mc:Fallback>
                        <p:oleObj name="Equation" r:id="rId6" imgW="1625400" imgH="9777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01319" y="1332185"/>
                                <a:ext cx="1625600" cy="9779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" name="Object 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22766669"/>
                      </p:ext>
                    </p:extLst>
                  </p:nvPr>
                </p:nvGraphicFramePr>
                <p:xfrm>
                  <a:off x="5356316" y="1584870"/>
                  <a:ext cx="1308100" cy="330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199" name="Equation" r:id="rId8" imgW="1307880" imgH="330120" progId="Equation.DSMT4">
                          <p:embed/>
                        </p:oleObj>
                      </mc:Choice>
                      <mc:Fallback>
                        <p:oleObj name="Equation" r:id="rId8" imgW="130788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56316" y="1584870"/>
                                <a:ext cx="1308100" cy="330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3415186"/>
                      </p:ext>
                    </p:extLst>
                  </p:nvPr>
                </p:nvGraphicFramePr>
                <p:xfrm>
                  <a:off x="1908765" y="2507480"/>
                  <a:ext cx="1955800" cy="889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200" name="Equation" r:id="rId10" imgW="1955520" imgH="888840" progId="Equation.DSMT4">
                          <p:embed/>
                        </p:oleObj>
                      </mc:Choice>
                      <mc:Fallback>
                        <p:oleObj name="Equation" r:id="rId10" imgW="1955520" imgH="8888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08765" y="2507480"/>
                                <a:ext cx="1955800" cy="889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" name="Object 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84603620"/>
                      </p:ext>
                    </p:extLst>
                  </p:nvPr>
                </p:nvGraphicFramePr>
                <p:xfrm>
                  <a:off x="4390504" y="2489200"/>
                  <a:ext cx="3378200" cy="1219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201" name="Equation" r:id="rId12" imgW="3377880" imgH="1218960" progId="Equation.DSMT4">
                          <p:embed/>
                        </p:oleObj>
                      </mc:Choice>
                      <mc:Fallback>
                        <p:oleObj name="Equation" r:id="rId12" imgW="3377880" imgH="12189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90504" y="2489200"/>
                                <a:ext cx="3378200" cy="1219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2116591" y="231340"/>
                  <a:ext cx="6244453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+mn-cs"/>
                    </a:rPr>
                    <a:t>Maxwell Equations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i="1" dirty="0">
                      <a:solidFill>
                        <a:prstClr val="black"/>
                      </a:solidFill>
                      <a:latin typeface="+mn-lt"/>
                      <a:cs typeface="+mn-cs"/>
                    </a:rPr>
                    <a:t>as written by Heaviside, using Gibbs notation</a:t>
                  </a:r>
                  <a:endParaRPr lang="en-US" sz="1800" i="1" dirty="0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6896456" y="4033615"/>
              <a:ext cx="2009120" cy="1093862"/>
              <a:chOff x="6896456" y="4033615"/>
              <a:chExt cx="2009120" cy="1093862"/>
            </a:xfrm>
          </p:grpSpPr>
          <p:sp>
            <p:nvSpPr>
              <p:cNvPr id="11" name="Cloud Callout 10"/>
              <p:cNvSpPr/>
              <p:nvPr/>
            </p:nvSpPr>
            <p:spPr bwMode="auto">
              <a:xfrm>
                <a:off x="6896456" y="4033615"/>
                <a:ext cx="2009120" cy="1093862"/>
              </a:xfrm>
              <a:prstGeom prst="cloudCallout">
                <a:avLst>
                  <a:gd name="adj1" fmla="val -33572"/>
                  <a:gd name="adj2" fmla="val -89331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137160" rIns="91440" bIns="13716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 bwMode="auto">
              <a:xfrm>
                <a:off x="7007550" y="4226603"/>
                <a:ext cx="189802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9066A"/>
                    </a:solidFill>
                    <a:latin typeface="Arial Black" panose="020B0A04020102020204" pitchFamily="34" charset="0"/>
                  </a:rPr>
                  <a:t>Displacement Current </a:t>
                </a:r>
              </a:p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Everywhere</a:t>
                </a:r>
                <a:r>
                  <a:rPr lang="en-US" b="1" dirty="0">
                    <a:solidFill>
                      <a:srgbClr val="C00000"/>
                    </a:solidFill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678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20</a:t>
            </a:fld>
            <a:endParaRPr lang="en-US" dirty="0">
              <a:solidFill>
                <a:srgbClr val="19066A"/>
              </a:solidFill>
            </a:endParaRP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196887" y="648955"/>
            <a:ext cx="676724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Maxwell’s Equations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</a:rPr>
              <a:t>Kirchoff’s Current Law</a:t>
            </a:r>
            <a:endParaRPr lang="en-US" sz="28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compute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3399">
                    <a:lumMod val="75000"/>
                  </a:srgbClr>
                </a:solidFill>
              </a:rPr>
              <a:t>Signals</a:t>
            </a:r>
            <a:br>
              <a:rPr lang="en-US" sz="4800" b="1" dirty="0">
                <a:solidFill>
                  <a:srgbClr val="333399">
                    <a:lumMod val="75000"/>
                  </a:srgbClr>
                </a:solidFill>
              </a:rPr>
            </a:b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from Conservation </a:t>
            </a:r>
            <a:r>
              <a:rPr lang="en-US" sz="1800" b="1" dirty="0">
                <a:solidFill>
                  <a:srgbClr val="333399">
                    <a:lumMod val="75000"/>
                  </a:srgbClr>
                </a:solidFill>
              </a:rPr>
              <a:t>of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Charge</a:t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and </a:t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Continuity of Current, </a:t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including displacement current</a:t>
            </a:r>
          </a:p>
        </p:txBody>
      </p:sp>
    </p:spTree>
    <p:extLst>
      <p:ext uri="{BB962C8B-B14F-4D97-AF65-F5344CB8AC3E}">
        <p14:creationId xmlns:p14="http://schemas.microsoft.com/office/powerpoint/2010/main" val="83022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29390" y="583245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[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X] means the concentration, really activity of species Z, i.e., concentration is the number density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93115"/>
              </p:ext>
            </p:extLst>
          </p:nvPr>
        </p:nvGraphicFramePr>
        <p:xfrm>
          <a:off x="2650598" y="2411714"/>
          <a:ext cx="3771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22" name="Equation" r:id="rId4" imgW="3771720" imgH="850680" progId="Equation.DSMT4">
                  <p:embed/>
                </p:oleObj>
              </mc:Choice>
              <mc:Fallback>
                <p:oleObj name="Equation" r:id="rId4" imgW="37717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598" y="2411714"/>
                        <a:ext cx="37719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645258"/>
              </p:ext>
            </p:extLst>
          </p:nvPr>
        </p:nvGraphicFramePr>
        <p:xfrm>
          <a:off x="2671797" y="3411454"/>
          <a:ext cx="434816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23" name="Equation" r:id="rId6" imgW="4368600" imgH="1790640" progId="Equation.DSMT4">
                  <p:embed/>
                </p:oleObj>
              </mc:Choice>
              <mc:Fallback>
                <p:oleObj name="Equation" r:id="rId6" imgW="4368600" imgH="1790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97" y="3411454"/>
                        <a:ext cx="4348162" cy="173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8377" y="125675"/>
            <a:ext cx="676724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Law of Mass Action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about</a:t>
            </a:r>
            <a:b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Conservation 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of 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Mass 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and Matter</a:t>
            </a:r>
            <a:b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It is not about conservation of charge</a:t>
            </a:r>
            <a:r>
              <a:rPr lang="en-US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50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29390" y="583245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[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X] means the concentration, really activity of species Z, i.e., concentration is the number density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47761"/>
              </p:ext>
            </p:extLst>
          </p:nvPr>
        </p:nvGraphicFramePr>
        <p:xfrm>
          <a:off x="1829715" y="726393"/>
          <a:ext cx="5484570" cy="12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6" name="Equation" r:id="rId4" imgW="3771720" imgH="850680" progId="Equation.DSMT4">
                  <p:embed/>
                </p:oleObj>
              </mc:Choice>
              <mc:Fallback>
                <p:oleObj name="Equation" r:id="rId4" imgW="37717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9715" y="726393"/>
                        <a:ext cx="5484570" cy="12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30691"/>
              </p:ext>
            </p:extLst>
          </p:nvPr>
        </p:nvGraphicFramePr>
        <p:xfrm>
          <a:off x="2596215" y="2256969"/>
          <a:ext cx="3951570" cy="3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7" name="Equation" r:id="rId6" imgW="4914720" imgH="507960" progId="Equation.DSMT4">
                  <p:embed/>
                </p:oleObj>
              </mc:Choice>
              <mc:Fallback>
                <p:oleObj name="Equation" r:id="rId6" imgW="4914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215" y="2256969"/>
                        <a:ext cx="3951570" cy="3974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1417"/>
              </p:ext>
            </p:extLst>
          </p:nvPr>
        </p:nvGraphicFramePr>
        <p:xfrm>
          <a:off x="3782585" y="3341405"/>
          <a:ext cx="1883062" cy="96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8" name="Equation" r:id="rId8" imgW="990360" imgH="507960" progId="Equation.DSMT4">
                  <p:embed/>
                </p:oleObj>
              </mc:Choice>
              <mc:Fallback>
                <p:oleObj name="Equation" r:id="rId8" imgW="990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2585" y="3341405"/>
                        <a:ext cx="1883062" cy="965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471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64153" y="449580"/>
            <a:ext cx="5895975" cy="5904253"/>
            <a:chOff x="1186023" y="621030"/>
            <a:chExt cx="5895975" cy="590425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515281"/>
                </p:ext>
              </p:extLst>
            </p:nvPr>
          </p:nvGraphicFramePr>
          <p:xfrm>
            <a:off x="1186023" y="621030"/>
            <a:ext cx="5895975" cy="334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28" name="Equation" r:id="rId3" imgW="6730920" imgH="3809880" progId="Equation.DSMT4">
                    <p:embed/>
                  </p:oleObj>
                </mc:Choice>
                <mc:Fallback>
                  <p:oleObj name="Equation" r:id="rId3" imgW="6730920" imgH="38098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6023" y="621030"/>
                          <a:ext cx="5895975" cy="334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 bwMode="auto">
            <a:xfrm>
              <a:off x="1371600" y="3724516"/>
              <a:ext cx="5710398" cy="28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Kirchoff Current Law 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dirty="0">
                  <a:solidFill>
                    <a:srgbClr val="002060"/>
                  </a:solidFill>
                </a:rPr>
                <a:t>and </a:t>
              </a:r>
              <a:br>
                <a:rPr lang="en-US" sz="2400" dirty="0">
                  <a:solidFill>
                    <a:srgbClr val="002060"/>
                  </a:solidFill>
                </a:rPr>
              </a:br>
              <a:r>
                <a:rPr lang="en-US" sz="2400" b="1" dirty="0">
                  <a:solidFill>
                    <a:srgbClr val="002060"/>
                  </a:solidFill>
                </a:rPr>
                <a:t>Maxwell Equations 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b="1" dirty="0">
                  <a:solidFill>
                    <a:srgbClr val="002060"/>
                  </a:solidFill>
                </a:rPr>
                <a:t>are nearly the same thing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endParaRPr lang="en-US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Bhat &amp; Osting (2011). IEEE Trans Antennas and Propagation 59: 3772-3778</a:t>
              </a: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Heras (2007) American Journal of Physics 75: 652-657</a:t>
              </a: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Heras (2011) American Journal of Physics  79: 409</a:t>
              </a: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Itzykson &amp; Zuber </a:t>
              </a:r>
              <a:r>
                <a:rPr lang="en-US" sz="1200" b="1" i="1" u="sng" dirty="0">
                  <a:solidFill>
                    <a:srgbClr val="002060"/>
                  </a:solidFill>
                </a:rPr>
                <a:t>Quantum Field Theory</a:t>
              </a:r>
              <a:r>
                <a:rPr lang="en-US" sz="1200" b="1" i="1" dirty="0">
                  <a:solidFill>
                    <a:srgbClr val="002060"/>
                  </a:solidFill>
                </a:rPr>
                <a:t> (1990) p. 10</a:t>
              </a:r>
            </a:p>
            <a:p>
              <a:pPr algn="ctr"/>
              <a:endParaRPr lang="en-US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419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34514" y="1438954"/>
            <a:ext cx="82390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Parameterization is not Possible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under more than one condition </a:t>
            </a:r>
          </a:p>
          <a:p>
            <a:pPr algn="ctr"/>
            <a:br>
              <a:rPr lang="en-US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Rate constants chosen at  one boundary charge or one potential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cannot work for different charges or potentials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u="sng" dirty="0">
                <a:solidFill>
                  <a:srgbClr val="002060"/>
                </a:solidFill>
              </a:rPr>
              <a:t>Currents</a:t>
            </a:r>
            <a:r>
              <a:rPr lang="en-US" b="1" dirty="0">
                <a:solidFill>
                  <a:srgbClr val="002060"/>
                </a:solidFill>
              </a:rPr>
              <a:t> in Rate Models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1200" b="1" dirty="0">
                <a:solidFill>
                  <a:srgbClr val="002060"/>
                </a:solidFill>
              </a:rPr>
              <a:t>are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u="sng" dirty="0">
                <a:solidFill>
                  <a:srgbClr val="002060"/>
                </a:solidFill>
              </a:rPr>
              <a:t>Independent</a:t>
            </a:r>
            <a:r>
              <a:rPr lang="en-US" b="1" dirty="0">
                <a:solidFill>
                  <a:srgbClr val="002060"/>
                </a:solidFill>
              </a:rPr>
              <a:t> of Charge and Potential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but </a:t>
            </a:r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</a:rPr>
              <a:t>in the real world</a:t>
            </a:r>
          </a:p>
          <a:p>
            <a:pPr algn="ctr"/>
            <a:r>
              <a:rPr lang="en-US" b="1" u="sng" dirty="0">
                <a:solidFill>
                  <a:srgbClr val="002060"/>
                </a:solidFill>
              </a:rPr>
              <a:t>Currents depend </a:t>
            </a:r>
            <a:r>
              <a:rPr lang="en-US" sz="1200" b="1" u="sng" dirty="0">
                <a:solidFill>
                  <a:srgbClr val="002060"/>
                </a:solidFill>
              </a:rPr>
              <a:t>on</a:t>
            </a:r>
            <a:r>
              <a:rPr lang="en-US" b="1" u="sng" dirty="0">
                <a:solidFill>
                  <a:srgbClr val="002060"/>
                </a:solidFill>
              </a:rPr>
              <a:t> Charge </a:t>
            </a:r>
            <a:r>
              <a:rPr lang="en-US" sz="1400" b="1" u="sng" dirty="0">
                <a:solidFill>
                  <a:srgbClr val="002060"/>
                </a:solidFill>
              </a:rPr>
              <a:t>and</a:t>
            </a:r>
            <a:r>
              <a:rPr lang="en-US" b="1" u="sng" dirty="0">
                <a:solidFill>
                  <a:srgbClr val="002060"/>
                </a:solidFill>
              </a:rPr>
              <a:t> Potential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0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2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Physical Chemists are Frustrated by Real Solutions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6274" y="943275"/>
            <a:ext cx="7007191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All of Biology occurs in Salt Solutions </a:t>
            </a:r>
          </a:p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of definite composition and concentration </a:t>
            </a:r>
          </a:p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and that matters!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3600" b="1" dirty="0">
                <a:solidFill>
                  <a:srgbClr val="333399">
                    <a:lumMod val="75000"/>
                  </a:srgbClr>
                </a:solidFill>
              </a:rPr>
              <a:t>Salt Water is the Liquid of Life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333399">
                    <a:lumMod val="75000"/>
                  </a:srgbClr>
                </a:solidFill>
              </a:rPr>
              <a:t>Pure H</a:t>
            </a:r>
            <a:r>
              <a:rPr lang="en-US" sz="2000" baseline="-25000" dirty="0">
                <a:solidFill>
                  <a:srgbClr val="333399">
                    <a:lumMod val="75000"/>
                  </a:srgbClr>
                </a:solidFill>
              </a:rPr>
              <a:t>2</a:t>
            </a:r>
            <a:r>
              <a:rPr lang="en-US" sz="2000" dirty="0">
                <a:solidFill>
                  <a:srgbClr val="333399">
                    <a:lumMod val="75000"/>
                  </a:srgbClr>
                </a:solidFill>
              </a:rPr>
              <a:t>O is toxic to cells and molecules!</a:t>
            </a:r>
            <a:br>
              <a:rPr lang="en-US" sz="2000" dirty="0">
                <a:solidFill>
                  <a:srgbClr val="333399">
                    <a:lumMod val="75000"/>
                  </a:srgbClr>
                </a:solidFill>
              </a:rPr>
            </a:br>
            <a:endParaRPr lang="en-US" sz="2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Salt Water is a Complex Fluid</a:t>
            </a:r>
            <a:br>
              <a:rPr lang="en-US" sz="2000" dirty="0">
                <a:solidFill>
                  <a:srgbClr val="333399">
                    <a:lumMod val="75000"/>
                  </a:srgbClr>
                </a:solidFill>
              </a:rPr>
            </a:br>
            <a:endParaRPr lang="en-US" sz="2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Main Ions are Hard Spheres</a:t>
            </a:r>
            <a:r>
              <a:rPr lang="en-US" sz="2000" dirty="0">
                <a:solidFill>
                  <a:srgbClr val="333399">
                    <a:lumMod val="75000"/>
                  </a:srgbClr>
                </a:solidFill>
              </a:rPr>
              <a:t>, </a:t>
            </a:r>
            <a:r>
              <a:rPr lang="en-US" sz="1400" dirty="0">
                <a:solidFill>
                  <a:srgbClr val="333399">
                    <a:lumMod val="75000"/>
                  </a:srgbClr>
                </a:solidFill>
              </a:rPr>
              <a:t>close enough</a:t>
            </a:r>
          </a:p>
          <a:p>
            <a:pPr algn="ctr"/>
            <a:endParaRPr lang="en-US" sz="2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Sodium Na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            Potassium K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          Calcium Ca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2+ 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      Chloride Cl</a:t>
            </a:r>
            <a:r>
              <a:rPr lang="en-US" sz="2000" baseline="40000" dirty="0">
                <a:solidFill>
                  <a:srgbClr val="333399">
                    <a:lumMod val="75000"/>
                  </a:srgbClr>
                </a:solidFill>
              </a:rPr>
              <a:t>-</a:t>
            </a:r>
          </a:p>
          <a:p>
            <a:pPr algn="ctr"/>
            <a:endParaRPr lang="en-US" baseline="30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endParaRPr lang="en-US" dirty="0">
              <a:solidFill>
                <a:srgbClr val="333399">
                  <a:lumMod val="75000"/>
                </a:srgbClr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59337" y="4903455"/>
            <a:ext cx="6413866" cy="1453464"/>
            <a:chOff x="1186628" y="4295933"/>
            <a:chExt cx="6413866" cy="1453464"/>
          </a:xfrm>
        </p:grpSpPr>
        <p:grpSp>
          <p:nvGrpSpPr>
            <p:cNvPr id="18" name="Group 17"/>
            <p:cNvGrpSpPr/>
            <p:nvPr/>
          </p:nvGrpSpPr>
          <p:grpSpPr>
            <a:xfrm>
              <a:off x="1186628" y="4295933"/>
              <a:ext cx="6413866" cy="1453464"/>
              <a:chOff x="1021841" y="3800440"/>
              <a:chExt cx="6413866" cy="1453464"/>
            </a:xfrm>
          </p:grpSpPr>
          <p:grpSp>
            <p:nvGrpSpPr>
              <p:cNvPr id="5" name="Group 44"/>
              <p:cNvGrpSpPr>
                <a:grpSpLocks/>
              </p:cNvGrpSpPr>
              <p:nvPr/>
            </p:nvGrpSpPr>
            <p:grpSpPr bwMode="auto">
              <a:xfrm>
                <a:off x="1021841" y="3800440"/>
                <a:ext cx="4805569" cy="1453464"/>
                <a:chOff x="-5477369" y="2771662"/>
                <a:chExt cx="4593976" cy="1376208"/>
              </a:xfrm>
            </p:grpSpPr>
            <p:cxnSp>
              <p:nvCxnSpPr>
                <p:cNvPr id="7" name="Straight Arrow Connector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-2663142" y="3692257"/>
                  <a:ext cx="985926" cy="0"/>
                </a:xfrm>
                <a:prstGeom prst="straightConnector1">
                  <a:avLst/>
                </a:prstGeom>
                <a:noFill/>
                <a:ln w="15875" algn="ctr">
                  <a:solidFill>
                    <a:srgbClr val="19066A"/>
                  </a:solidFill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8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-2421820" y="3809732"/>
                  <a:ext cx="492169" cy="338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19066A"/>
                      </a:solidFill>
                    </a:rPr>
                    <a:t>3 Å</a:t>
                  </a:r>
                </a:p>
              </p:txBody>
            </p:sp>
            <p:grpSp>
              <p:nvGrpSpPr>
                <p:cNvPr id="9" name="Group 43"/>
                <p:cNvGrpSpPr>
                  <a:grpSpLocks/>
                </p:cNvGrpSpPr>
                <p:nvPr/>
              </p:nvGrpSpPr>
              <p:grpSpPr bwMode="auto">
                <a:xfrm>
                  <a:off x="-5477369" y="2771662"/>
                  <a:ext cx="4593976" cy="1150938"/>
                  <a:chOff x="-5477369" y="2771662"/>
                  <a:chExt cx="4593976" cy="1150938"/>
                </a:xfrm>
              </p:grpSpPr>
              <p:sp>
                <p:nvSpPr>
                  <p:cNvPr id="10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3518742" y="2960127"/>
                    <a:ext cx="647759" cy="6162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FBFDF"/>
                      </a:gs>
                      <a:gs pos="100000">
                        <a:srgbClr val="CC3399">
                          <a:alpha val="75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-3477956" y="2771662"/>
                    <a:ext cx="566188" cy="1150938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200" b="1" dirty="0">
                        <a:solidFill>
                          <a:srgbClr val="24246E"/>
                        </a:solidFill>
                      </a:rPr>
                      <a:t>K</a:t>
                    </a:r>
                    <a:r>
                      <a:rPr lang="en-US" b="1" baseline="30000" dirty="0">
                        <a:solidFill>
                          <a:srgbClr val="24246E"/>
                        </a:solidFill>
                      </a:rPr>
                      <a:t>+</a:t>
                    </a:r>
                    <a:r>
                      <a:rPr lang="en-US" sz="4400" b="1" dirty="0">
                        <a:solidFill>
                          <a:srgbClr val="000000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2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5343962" y="3027148"/>
                    <a:ext cx="470100" cy="4478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BC00">
                          <a:alpha val="3998"/>
                        </a:srgbClr>
                      </a:gs>
                      <a:gs pos="100000">
                        <a:srgbClr val="006C00"/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477369" y="3130368"/>
                    <a:ext cx="821086" cy="368412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 type="none" w="lg" len="lg"/>
                    <a:tailEnd type="none" w="lg" len="lg"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00" b="1" kern="0" dirty="0">
                        <a:solidFill>
                          <a:srgbClr val="002E00"/>
                        </a:solidFill>
                      </a:rPr>
                      <a:t>Na</a:t>
                    </a:r>
                    <a:r>
                      <a:rPr lang="en-US" sz="1000" b="1" kern="0" baseline="30000" dirty="0">
                        <a:solidFill>
                          <a:srgbClr val="002E00"/>
                        </a:solidFill>
                      </a:rPr>
                      <a:t>+</a:t>
                    </a:r>
                    <a:endParaRPr lang="en-US" sz="1000" b="1" kern="0" dirty="0">
                      <a:solidFill>
                        <a:srgbClr val="002E00"/>
                      </a:solidFill>
                    </a:endParaRPr>
                  </a:p>
                </p:txBody>
              </p:sp>
              <p:sp>
                <p:nvSpPr>
                  <p:cNvPr id="14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598078" y="3017275"/>
                    <a:ext cx="470100" cy="449400"/>
                  </a:xfrm>
                  <a:prstGeom prst="ellipse">
                    <a:avLst/>
                  </a:prstGeom>
                  <a:gradFill rotWithShape="1">
                    <a:gsLst>
                      <a:gs pos="79000">
                        <a:srgbClr val="FF0000"/>
                      </a:gs>
                      <a:gs pos="100000">
                        <a:srgbClr val="006C00"/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77215" y="3110738"/>
                    <a:ext cx="793822" cy="2465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b="1" dirty="0">
                        <a:solidFill>
                          <a:srgbClr val="000000"/>
                        </a:solidFill>
                      </a:rPr>
                      <a:t>   Ca</a:t>
                    </a:r>
                    <a:r>
                      <a:rPr lang="en-US" sz="1000" b="1" baseline="30000" dirty="0">
                        <a:solidFill>
                          <a:srgbClr val="000000"/>
                        </a:solidFill>
                      </a:rPr>
                      <a:t>++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6" name="Oval 21"/>
              <p:cNvSpPr>
                <a:spLocks noChangeAspect="1" noChangeArrowheads="1"/>
              </p:cNvSpPr>
              <p:nvPr/>
            </p:nvSpPr>
            <p:spPr bwMode="auto">
              <a:xfrm>
                <a:off x="6559616" y="3914795"/>
                <a:ext cx="876091" cy="841480"/>
              </a:xfrm>
              <a:prstGeom prst="ellipse">
                <a:avLst/>
              </a:prstGeom>
              <a:solidFill>
                <a:srgbClr val="FFCC66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6806972" y="4749887"/>
              <a:ext cx="710952" cy="10515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ts val="12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rgbClr val="24246E"/>
                  </a:solidFill>
                </a:rPr>
                <a:t>Cl</a:t>
              </a:r>
              <a:r>
                <a:rPr lang="en-US" sz="2000" baseline="40000" dirty="0">
                  <a:solidFill>
                    <a:srgbClr val="24246E"/>
                  </a:solidFill>
                </a:rPr>
                <a:t>-</a:t>
              </a:r>
              <a:r>
                <a:rPr lang="en-US" sz="4400" b="1" dirty="0">
                  <a:solidFill>
                    <a:srgbClr val="0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16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4774" y="6381750"/>
            <a:ext cx="547052" cy="331022"/>
          </a:xfrm>
          <a:prstGeom prst="rect">
            <a:avLst/>
          </a:prstGeom>
        </p:spPr>
        <p:txBody>
          <a:bodyPr/>
          <a:lstStyle/>
          <a:p>
            <a:fld id="{4EF6DF0B-D4F8-43F1-888D-0D9CDC9EEE88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380206" y="5860634"/>
            <a:ext cx="83835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</a:rPr>
              <a:t>Learned from Doug Henderson, J.-P. Hansen, Stuart Rice, among others…Thanks!</a:t>
            </a:r>
          </a:p>
        </p:txBody>
      </p:sp>
      <p:grpSp>
        <p:nvGrpSpPr>
          <p:cNvPr id="458755" name="Group 3"/>
          <p:cNvGrpSpPr>
            <a:grpSpLocks/>
          </p:cNvGrpSpPr>
          <p:nvPr/>
        </p:nvGrpSpPr>
        <p:grpSpPr bwMode="auto">
          <a:xfrm>
            <a:off x="-1588" y="7937"/>
            <a:ext cx="9163050" cy="3908426"/>
            <a:chOff x="-1" y="5"/>
            <a:chExt cx="5772" cy="2462"/>
          </a:xfrm>
        </p:grpSpPr>
        <p:sp>
          <p:nvSpPr>
            <p:cNvPr id="458756" name="Text Box 4"/>
            <p:cNvSpPr txBox="1">
              <a:spLocks noChangeArrowheads="1"/>
            </p:cNvSpPr>
            <p:nvPr/>
          </p:nvSpPr>
          <p:spPr bwMode="auto">
            <a:xfrm>
              <a:off x="11" y="514"/>
              <a:ext cx="5760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ko-KR" sz="4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Ions</a:t>
              </a:r>
              <a:br>
                <a:rPr lang="en-US" altLang="ko-KR" sz="4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in a solution</a:t>
              </a:r>
              <a:r>
                <a:rPr lang="en-US" altLang="ko-KR" sz="4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 </a:t>
              </a:r>
              <a: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are a</a:t>
              </a:r>
              <a:b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4400" b="1" u="sng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Highly Compressible Plasma</a:t>
              </a:r>
              <a:endParaRPr lang="en-US" altLang="ko-KR" sz="4400" b="1" dirty="0">
                <a:solidFill>
                  <a:srgbClr val="333399">
                    <a:lumMod val="75000"/>
                  </a:srgbClr>
                </a:solidFill>
                <a:ea typeface="굴림" charset="-127"/>
              </a:endParaRPr>
            </a:p>
          </p:txBody>
        </p:sp>
        <p:sp>
          <p:nvSpPr>
            <p:cNvPr id="458757" name="Text Box 5"/>
            <p:cNvSpPr txBox="1">
              <a:spLocks noChangeArrowheads="1"/>
            </p:cNvSpPr>
            <p:nvPr/>
          </p:nvSpPr>
          <p:spPr bwMode="auto">
            <a:xfrm>
              <a:off x="-1" y="5"/>
              <a:ext cx="57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</a:rPr>
                <a:t>Central Result of Physical Chemistry</a:t>
              </a:r>
            </a:p>
          </p:txBody>
        </p:sp>
        <p:sp>
          <p:nvSpPr>
            <p:cNvPr id="458758" name="Text Box 6"/>
            <p:cNvSpPr txBox="1">
              <a:spLocks noChangeArrowheads="1"/>
            </p:cNvSpPr>
            <p:nvPr/>
          </p:nvSpPr>
          <p:spPr bwMode="auto">
            <a:xfrm>
              <a:off x="-1" y="2021"/>
              <a:ext cx="57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ko-KR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although the </a:t>
              </a:r>
              <a:br>
                <a:rPr lang="en-US" altLang="ko-KR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2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Solution is Incompressible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5329" y="4216998"/>
            <a:ext cx="6808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Free energy of an ionic solution is mostly determined by the </a:t>
            </a:r>
            <a:br>
              <a:rPr lang="en-US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Number density of the ions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. </a:t>
            </a:r>
            <a:br>
              <a:rPr lang="en-US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Density varies from 10</a:t>
            </a:r>
            <a:r>
              <a:rPr lang="en-US" b="1" baseline="30000" dirty="0">
                <a:solidFill>
                  <a:srgbClr val="333399">
                    <a:lumMod val="75000"/>
                  </a:srgbClr>
                </a:solidFill>
              </a:rPr>
              <a:t>-11</a:t>
            </a: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 to 10</a:t>
            </a:r>
            <a:r>
              <a:rPr lang="en-US" b="1" baseline="30000" dirty="0">
                <a:solidFill>
                  <a:srgbClr val="333399">
                    <a:lumMod val="75000"/>
                  </a:srgbClr>
                </a:solidFill>
              </a:rPr>
              <a:t>1</a:t>
            </a: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>M </a:t>
            </a:r>
            <a:br>
              <a:rPr lang="en-US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in typical biological system of proteins, nucleic acids, and channels.</a:t>
            </a:r>
          </a:p>
        </p:txBody>
      </p:sp>
    </p:spTree>
    <p:extLst>
      <p:ext uri="{BB962C8B-B14F-4D97-AF65-F5344CB8AC3E}">
        <p14:creationId xmlns:p14="http://schemas.microsoft.com/office/powerpoint/2010/main" val="1183072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182634"/>
            <a:ext cx="8288867" cy="1143000"/>
          </a:xfrm>
        </p:spPr>
        <p:txBody>
          <a:bodyPr/>
          <a:lstStyle/>
          <a:p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</a:rPr>
              <a:t>Electrolytes are Complex Fluids</a:t>
            </a:r>
            <a:endParaRPr lang="en-US" sz="4800" b="1" dirty="0">
              <a:solidFill>
                <a:srgbClr val="19066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4EFB2-E178-4E19-9164-D3C7EFBD35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59" y="2023898"/>
            <a:ext cx="48810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9066A"/>
                </a:solidFill>
              </a:rPr>
              <a:t>Treating a </a:t>
            </a:r>
            <a:br>
              <a:rPr lang="en-US" sz="3200" b="1" dirty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Complex Fluid </a:t>
            </a:r>
            <a:b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200" b="1" dirty="0">
                <a:solidFill>
                  <a:srgbClr val="19066A"/>
                </a:solidFill>
              </a:rPr>
              <a:t>as if it were a </a:t>
            </a:r>
            <a:br>
              <a:rPr lang="en-US" sz="3200" b="1" dirty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Simple Fluid </a:t>
            </a:r>
            <a:b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200" b="1" dirty="0">
                <a:solidFill>
                  <a:srgbClr val="19066A"/>
                </a:solidFill>
              </a:rPr>
              <a:t>will produce </a:t>
            </a:r>
            <a:br>
              <a:rPr lang="en-US" sz="3200" b="1" dirty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Elusive Results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6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4F8C-1CBF-4835-B077-A6D9A8A5A1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8633" y="5275782"/>
            <a:ext cx="5888574" cy="1708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slight paraphrase of  third paragraph, p. 1-1 of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Feynman, R. P., R. B. Leighton, and M. Sands. 1963. </a:t>
            </a:r>
            <a:r>
              <a:rPr lang="en-US" altLang="en-US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The Feynman: Lectures on Physics,  Mainly Electromagnetism and Matter.</a:t>
            </a:r>
            <a:r>
              <a:rPr lang="en-US" altLang="en-US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New York: Addison-Wesley Publishing Co.,</a:t>
            </a:r>
            <a:endParaRPr lang="en-US" altLang="en-US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altLang="en-US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also at  </a:t>
            </a:r>
            <a:r>
              <a:rPr lang="en-US" altLang="en-US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http://www.feynmanlectures.caltech.edu/II_toc.html.</a:t>
            </a:r>
            <a:endParaRPr lang="en-US" altLang="en-US" sz="800" dirty="0">
              <a:solidFill>
                <a:srgbClr val="002060"/>
              </a:solidFill>
            </a:endParaRPr>
          </a:p>
          <a:p>
            <a:pPr algn="ctr" eaLnBrk="0" hangingPunct="0"/>
            <a:endParaRPr lang="en-US" altLang="en-US" sz="800" dirty="0">
              <a:solidFill>
                <a:srgbClr val="000000"/>
              </a:solidFill>
            </a:endParaRPr>
          </a:p>
          <a:p>
            <a:pPr algn="ctr" eaLnBrk="0" hangingPunct="0"/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6675" y="1319902"/>
            <a:ext cx="8492490" cy="3847207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If you were standing at arm’s length from someone and each of you had </a:t>
            </a:r>
          </a:p>
          <a:p>
            <a:pPr algn="ctr"/>
            <a:endParaRPr lang="en-US" altLang="en-US" sz="24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more electrons than protons,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the force</a:t>
            </a:r>
            <a:endParaRPr lang="en-US" altLang="en-US" sz="20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would lift the</a:t>
            </a:r>
          </a:p>
          <a:p>
            <a:pPr algn="ctr"/>
            <a:r>
              <a:rPr lang="en-US" altLang="en-US" sz="4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Entire Earth!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810" y="262890"/>
            <a:ext cx="6795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The Electric Field is Strong</a:t>
            </a:r>
          </a:p>
        </p:txBody>
      </p:sp>
    </p:spTree>
    <p:extLst>
      <p:ext uri="{BB962C8B-B14F-4D97-AF65-F5344CB8AC3E}">
        <p14:creationId xmlns:p14="http://schemas.microsoft.com/office/powerpoint/2010/main" val="202341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50" y="204969"/>
            <a:ext cx="77229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It is not surprising that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Inconsistent Treatments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of ionic solutions </a:t>
            </a:r>
            <a:br>
              <a:rPr lang="en-US" sz="32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have been so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Unsuccessful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despite more than a century of work by fine scientists and mathematicians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03" y="4009871"/>
            <a:ext cx="1452728" cy="18299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98319" y="3669096"/>
            <a:ext cx="5359881" cy="2345308"/>
            <a:chOff x="3250563" y="3610594"/>
            <a:chExt cx="5359881" cy="234530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250563" y="3893799"/>
              <a:ext cx="5359881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  <a:t>“It is still a fact that over the last decades, </a:t>
              </a:r>
              <a:br>
                <a:rPr lang="en-US" sz="1400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400" b="1" dirty="0">
                  <a:solidFill>
                    <a:srgbClr val="333399">
                      <a:lumMod val="75000"/>
                    </a:srgbClr>
                  </a:solidFill>
                </a:rPr>
                <a:t>it was easier to fly to the moon </a:t>
              </a:r>
              <a:b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  <a:t>than to describe the </a:t>
              </a:r>
              <a:b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</a:rPr>
                <a:t>free energy of even the simplest salt solutions </a:t>
              </a:r>
              <a:b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1400" i="1" dirty="0">
                  <a:solidFill>
                    <a:srgbClr val="333399">
                      <a:lumMod val="75000"/>
                    </a:srgbClr>
                  </a:solidFill>
                </a:rPr>
                <a:t>beyond a concentration of 0.1M or so.”</a:t>
              </a:r>
              <a:endParaRPr lang="en-US" sz="1100" dirty="0">
                <a:solidFill>
                  <a:srgbClr val="333399">
                    <a:lumMod val="75000"/>
                  </a:srgbClr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Kunz, W. "</a:t>
              </a:r>
              <a:r>
                <a:rPr lang="en-US" sz="1100" b="1" dirty="0">
                  <a:solidFill>
                    <a:srgbClr val="333399">
                      <a:lumMod val="75000"/>
                    </a:srgbClr>
                  </a:solidFill>
                </a:rPr>
                <a:t>Specific Ion Effects</a:t>
              </a: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"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World Scientific Singapore, 2009; p 11.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0155" y="3610594"/>
              <a:ext cx="3516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  <a:t>Werner Kunz: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529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17278" y="3130391"/>
            <a:ext cx="569753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“It is still a fact that over the last decades, 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it was easier to fly to the moon </a:t>
            </a:r>
            <a:b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than to describe the </a:t>
            </a:r>
            <a:b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free energy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of even the simplest salt solutions </a:t>
            </a:r>
            <a:b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</a:b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B032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beyond a concentration of 0.1M or so.”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B032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0807" y="1049416"/>
            <a:ext cx="3497263" cy="4161949"/>
            <a:chOff x="120807" y="1798479"/>
            <a:chExt cx="3497263" cy="4161949"/>
          </a:xfrm>
        </p:grpSpPr>
        <p:pic>
          <p:nvPicPr>
            <p:cNvPr id="1536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2" y="1798479"/>
              <a:ext cx="2708275" cy="3411537"/>
            </a:xfrm>
            <a:prstGeom prst="rect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4" name="Rectangle 3"/>
            <p:cNvSpPr>
              <a:spLocks noChangeArrowheads="1"/>
            </p:cNvSpPr>
            <p:nvPr/>
          </p:nvSpPr>
          <p:spPr bwMode="auto">
            <a:xfrm>
              <a:off x="120807" y="5376228"/>
              <a:ext cx="34972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Kunz, W. "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Specific Ion Effects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"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World Scientific Singapore, 2009; p 11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B032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.</a:t>
              </a:r>
            </a:p>
          </p:txBody>
        </p:sp>
      </p:grp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9" y="132235"/>
            <a:ext cx="2484119" cy="2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5196839" y="2840831"/>
            <a:ext cx="2225040" cy="5791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Werner Kunz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7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294163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The classical text of Robinson and Stokes </a:t>
            </a:r>
            <a:br>
              <a:rPr lang="en-US" sz="2400" dirty="0"/>
            </a:br>
            <a:r>
              <a:rPr lang="en-US" sz="2400" dirty="0"/>
              <a:t> (not otherwise noted for its emotional content) </a:t>
            </a:r>
            <a:br>
              <a:rPr lang="en-US" sz="2400" dirty="0"/>
            </a:br>
            <a:r>
              <a:rPr lang="en-US" sz="2400" dirty="0"/>
              <a:t>gives a glimpse of these feelings when it says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r>
              <a:rPr lang="en-US" sz="3200" b="1" dirty="0"/>
              <a:t>“In regard to concentrated solutions, many workers adopt a counsel of despair, confining their interest to concentrations below about 0.02 M, ... ”</a:t>
            </a:r>
            <a:br>
              <a:rPr lang="en-US" sz="2400" dirty="0"/>
            </a:br>
            <a:r>
              <a:rPr lang="en-US" sz="2400" b="1" dirty="0"/>
              <a:t> </a:t>
            </a:r>
            <a:br>
              <a:rPr lang="en-US" sz="2400" dirty="0"/>
            </a:br>
            <a:r>
              <a:rPr lang="en-US" sz="2400" dirty="0"/>
              <a:t>p. 302 </a:t>
            </a:r>
            <a:r>
              <a:rPr lang="en-US" sz="2400" i="1" dirty="0"/>
              <a:t>Electrolyte Solutions</a:t>
            </a:r>
            <a:r>
              <a:rPr lang="en-US" sz="2400" dirty="0"/>
              <a:t> (1959) </a:t>
            </a:r>
            <a:r>
              <a:rPr lang="en-US" sz="2400" dirty="0" err="1"/>
              <a:t>Butterworths</a:t>
            </a:r>
            <a:r>
              <a:rPr lang="en-US" sz="2400" dirty="0"/>
              <a:t> , also Dover (2002)</a:t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65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9742"/>
            <a:ext cx="7772400" cy="1143000"/>
          </a:xfrm>
        </p:spPr>
        <p:txBody>
          <a:bodyPr/>
          <a:lstStyle/>
          <a:p>
            <a:r>
              <a:rPr lang="en-US" b="1" dirty="0"/>
              <a:t>Good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98136" y="6499041"/>
            <a:ext cx="355180" cy="4572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4EFB2-E178-4E19-9164-D3C7EFBD357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4" y="1186454"/>
            <a:ext cx="8523416" cy="5130708"/>
          </a:xfrm>
          <a:prstGeom prst="rect">
            <a:avLst/>
          </a:prstGeom>
          <a:ln w="34925">
            <a:solidFill>
              <a:schemeClr val="accent1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3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AA5D-3771-4DDF-91D8-73622B10BE26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pitchFamily="34" charset="0"/>
            </a:endParaRPr>
          </a:p>
        </p:txBody>
      </p:sp>
      <p:sp>
        <p:nvSpPr>
          <p:cNvPr id="12595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sng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595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312" y="116337"/>
            <a:ext cx="8912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It is difficult to even define </a:t>
            </a:r>
            <a:b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in a unique way</a:t>
            </a:r>
            <a:b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Properties of One Ion</a:t>
            </a:r>
            <a:b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when </a:t>
            </a:r>
          </a:p>
        </p:txBody>
      </p:sp>
      <p:sp>
        <p:nvSpPr>
          <p:cNvPr id="12595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3591" y="5554423"/>
            <a:ext cx="6378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Tremendous Opportunity for Applied Mathematics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328" y="242298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  <a:t>Everything </a:t>
            </a:r>
            <a:b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</a:b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  <a:t>Interacts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  <a:t>with </a:t>
            </a:r>
            <a:b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</a:b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ulim" pitchFamily="34" charset="-127"/>
              </a:rPr>
              <a:t>Everything</a:t>
            </a:r>
            <a:endParaRPr kumimoji="0" lang="en-US" altLang="ko-KR" sz="4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Gulim" pitchFamily="34" charset="-127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8503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182634"/>
            <a:ext cx="8288867" cy="1143000"/>
          </a:xfrm>
        </p:spPr>
        <p:txBody>
          <a:bodyPr/>
          <a:lstStyle/>
          <a:p>
            <a:r>
              <a:rPr lang="en-US" sz="3600" b="1" u="sng" dirty="0">
                <a:solidFill>
                  <a:srgbClr val="002060"/>
                </a:solidFill>
              </a:rPr>
              <a:t>Electrolytes</a:t>
            </a:r>
            <a:r>
              <a:rPr lang="en-US" sz="3600" b="1" dirty="0">
                <a:solidFill>
                  <a:srgbClr val="002060"/>
                </a:solidFill>
              </a:rPr>
              <a:t> are </a:t>
            </a:r>
            <a:r>
              <a:rPr lang="en-US" sz="3600" b="1" u="sng" dirty="0">
                <a:solidFill>
                  <a:srgbClr val="002060"/>
                </a:solidFill>
              </a:rPr>
              <a:t>Complex Fluids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4EFB2-E178-4E19-9164-D3C7EFBD357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2683" y="1500678"/>
            <a:ext cx="48810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After 690 pages and 2604 references, properties of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SINGLE Ions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are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Elusive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*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because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Every Ion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Interacts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with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Everything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*’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elusive’ is in the authors’ choice in the title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but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emphasis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is added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512" y="1281073"/>
            <a:ext cx="4680520" cy="5428759"/>
            <a:chOff x="179512" y="1281073"/>
            <a:chExt cx="4680520" cy="54287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33" b="91309" l="6014" r="868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" r="10513"/>
            <a:stretch/>
          </p:blipFill>
          <p:spPr>
            <a:xfrm rot="16200000">
              <a:off x="-53149" y="1866807"/>
              <a:ext cx="4760930" cy="35894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12" y="5878835"/>
              <a:ext cx="4680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Hünenberger &amp; Reif (2011)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“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Single-Ion Solvation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… Approaches to  </a:t>
              </a: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Elusive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*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 Thermodynamic Quantities”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779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AA5D-3771-4DDF-91D8-73622B10BE26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pitchFamily="34" charset="0"/>
            </a:endParaRPr>
          </a:p>
        </p:txBody>
      </p:sp>
      <p:sp>
        <p:nvSpPr>
          <p:cNvPr id="125955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sng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5956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741488"/>
            <a:ext cx="89122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Everything </a:t>
            </a:r>
            <a:br>
              <a:rPr kumimoji="0" lang="en-US" altLang="ko-KR" sz="4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4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Interacts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with </a:t>
            </a:r>
            <a:br>
              <a:rPr kumimoji="0" lang="en-US" altLang="ko-KR" sz="36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4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Everything</a:t>
            </a:r>
            <a:endParaRPr kumimoji="0" lang="en-US" altLang="ko-KR" sz="4000" b="1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595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7650" y="184150"/>
            <a:ext cx="8591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Ions in Water are the Liquid of Life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They are not ideal solutions</a:t>
            </a:r>
            <a:endParaRPr kumimoji="0" lang="en-US" altLang="ko-KR" sz="6600" b="1" i="0" u="none" strike="noStrike" kern="0" cap="none" spc="0" normalizeH="0" baseline="0" noProof="0">
              <a:ln>
                <a:noFill/>
              </a:ln>
              <a:solidFill>
                <a:srgbClr val="BE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595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44688" y="4792663"/>
            <a:ext cx="51974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0" cap="none" spc="0" normalizeH="0" baseline="0" noProof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Modelers and Mathematicians</a:t>
            </a:r>
            <a:endParaRPr kumimoji="0" lang="en-US" altLang="en-US" sz="1600" b="1" i="0" u="none" strike="noStrike" kern="0" cap="none" spc="0" normalizeH="0" baseline="0" noProof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Tremendous Opportunity for Applied Mathematics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because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‘law’ of mass action assumes nothing interacts</a:t>
            </a:r>
            <a:b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</a:br>
            <a:r>
              <a:rPr kumimoji="0" lang="en-US" altLang="ko-KR" sz="16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Chun Liu’s Energetic Variational Principle</a:t>
            </a:r>
            <a:r>
              <a:rPr kumimoji="0" lang="en-US" altLang="ko-KR" sz="18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1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EnVarA</a:t>
            </a:r>
            <a:endParaRPr kumimoji="0" lang="en-US" altLang="en-US" sz="16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2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955675" y="1752600"/>
            <a:ext cx="7189788" cy="4902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	&gt;139,175  Data Points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[Sept 2011]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on-line  </a:t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IVC-SEP Tech Univ of Denmark </a:t>
            </a:r>
            <a:b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                http://www.cere.dtu.dk/Expertise/Data_Bank.aspx</a:t>
            </a:r>
            <a:b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2.  	Kontogeorgis, G. and G. Folas,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2009: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Models for Electrolyte Systems. Thermodynamic</a:t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                		John Wiley &amp; Sons, Ltd. 461-523.</a:t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3.  	Zemaitis, J.F., Jr., D.M. Clark, M. Rafal, and N.C. Scrivner,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1986,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                 	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Handbook of Aqueous   Electrolyte Thermodynamics.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	American Institute of Chemical Engineers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 4.	Pytkowicz, R.M.,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1979,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Activity Coefficients in Electrolyte Solutions. Vol. 1. </a:t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  <a:t>			Boca Raton  FL USA: CRC. 288.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/>
                <a:cs typeface="Arial"/>
              </a:rPr>
            </a:b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3907" name="Title 1"/>
          <p:cNvSpPr txBox="1">
            <a:spLocks/>
          </p:cNvSpPr>
          <p:nvPr/>
        </p:nvSpPr>
        <p:spPr bwMode="auto">
          <a:xfrm>
            <a:off x="465138" y="3270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Good Data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Compilations of Specific Ion Effect</a:t>
            </a:r>
          </a:p>
        </p:txBody>
      </p:sp>
    </p:spTree>
    <p:extLst>
      <p:ext uri="{BB962C8B-B14F-4D97-AF65-F5344CB8AC3E}">
        <p14:creationId xmlns:p14="http://schemas.microsoft.com/office/powerpoint/2010/main" val="199967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2BD2A-641E-4CEF-BDB0-F0BB97948729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pitchFamily="34" charset="0"/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906463" y="971550"/>
            <a:ext cx="723106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0" cap="none" spc="0" normalizeH="0" baseline="0" noProof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Mathematics of Chemistry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must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Naturally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 </a:t>
            </a:r>
            <a:b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Interactions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1919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Rectangle 3"/>
          <p:cNvSpPr>
            <a:spLocks noChangeArrowheads="1"/>
          </p:cNvSpPr>
          <p:nvPr/>
        </p:nvSpPr>
        <p:spPr bwMode="auto">
          <a:xfrm>
            <a:off x="3408363" y="274638"/>
            <a:ext cx="21971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0" tIns="45672" rIns="91340" bIns="45672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Everything Interacts</a:t>
            </a:r>
          </a:p>
        </p:txBody>
      </p:sp>
      <p:sp>
        <p:nvSpPr>
          <p:cNvPr id="126981" name="Rectangle 1"/>
          <p:cNvSpPr>
            <a:spLocks noChangeArrowheads="1"/>
          </p:cNvSpPr>
          <p:nvPr/>
        </p:nvSpPr>
        <p:spPr bwMode="auto">
          <a:xfrm>
            <a:off x="409575" y="4921250"/>
            <a:ext cx="8524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‘Law of Mass Action’  assumes nothing interacts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 this is a great opportunity for new mathematics and applications!</a:t>
            </a:r>
          </a:p>
        </p:txBody>
      </p:sp>
    </p:spTree>
    <p:extLst>
      <p:ext uri="{BB962C8B-B14F-4D97-AF65-F5344CB8AC3E}">
        <p14:creationId xmlns:p14="http://schemas.microsoft.com/office/powerpoint/2010/main" val="238682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t>Page </a:t>
            </a:r>
            <a:fld id="{4F589BCE-43C3-4E68-B1B6-428456CA4FBF}" type="slidenum"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Arial" pitchFamily="34" charset="0"/>
              </a:rPr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cs typeface="Arial" pitchFamily="34" charset="0"/>
            </a:endParaRPr>
          </a:p>
        </p:txBody>
      </p:sp>
      <p:sp>
        <p:nvSpPr>
          <p:cNvPr id="129027" name="Right Arrow 7"/>
          <p:cNvSpPr>
            <a:spLocks noChangeArrowheads="1"/>
          </p:cNvSpPr>
          <p:nvPr/>
        </p:nvSpPr>
        <p:spPr bwMode="auto">
          <a:xfrm>
            <a:off x="4672013" y="2846388"/>
            <a:ext cx="2114550" cy="877887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028" name="Straight Arrow Connector 9"/>
          <p:cNvCxnSpPr>
            <a:cxnSpLocks noChangeShapeType="1"/>
          </p:cNvCxnSpPr>
          <p:nvPr/>
        </p:nvCxnSpPr>
        <p:spPr bwMode="auto">
          <a:xfrm>
            <a:off x="6103938" y="2349500"/>
            <a:ext cx="238125" cy="27590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grpSp>
        <p:nvGrpSpPr>
          <p:cNvPr id="129029" name="Group 27"/>
          <p:cNvGrpSpPr>
            <a:grpSpLocks/>
          </p:cNvGrpSpPr>
          <p:nvPr/>
        </p:nvGrpSpPr>
        <p:grpSpPr bwMode="auto">
          <a:xfrm>
            <a:off x="820738" y="196850"/>
            <a:ext cx="8193087" cy="6516688"/>
            <a:chOff x="820305" y="196901"/>
            <a:chExt cx="8193642" cy="6517088"/>
          </a:xfrm>
        </p:grpSpPr>
        <p:grpSp>
          <p:nvGrpSpPr>
            <p:cNvPr id="129031" name="Group 28"/>
            <p:cNvGrpSpPr>
              <a:grpSpLocks/>
            </p:cNvGrpSpPr>
            <p:nvPr/>
          </p:nvGrpSpPr>
          <p:grpSpPr bwMode="auto">
            <a:xfrm>
              <a:off x="820305" y="196901"/>
              <a:ext cx="5293668" cy="6517088"/>
              <a:chOff x="2723207" y="230457"/>
              <a:chExt cx="5293668" cy="6517088"/>
            </a:xfrm>
          </p:grpSpPr>
          <p:pic>
            <p:nvPicPr>
              <p:cNvPr id="129038" name="Picture 3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3207" y="230457"/>
                <a:ext cx="4814184" cy="651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039" name="TextBox 3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24837" y="2846940"/>
                <a:ext cx="5092038" cy="1138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40" tIns="45672" rIns="91340" bIns="45672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‘</a:t>
                </a: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Law</a:t>
                </a:r>
                <a:r>
                  <a:rPr kumimoji="0" lang="en-US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’</a:t>
                </a: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 of Mass Action </a:t>
                </a:r>
                <a:b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</a:b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including</a:t>
                </a:r>
                <a:b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</a:b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Interactions</a:t>
                </a:r>
                <a:endParaRPr kumimoji="0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9066A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29040" name="TextBox 37"/>
              <p:cNvSpPr txBox="1">
                <a:spLocks noChangeArrowheads="1"/>
              </p:cNvSpPr>
              <p:nvPr/>
            </p:nvSpPr>
            <p:spPr bwMode="auto">
              <a:xfrm>
                <a:off x="3913255" y="6094884"/>
                <a:ext cx="3057995" cy="230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From Bob Eisenberg  p. 1-6, in this issue</a:t>
                </a:r>
              </a:p>
            </p:txBody>
          </p:sp>
        </p:grpSp>
        <p:sp>
          <p:nvSpPr>
            <p:cNvPr id="129032" name="TextBox 29"/>
            <p:cNvSpPr txBox="1">
              <a:spLocks noChangeArrowheads="1"/>
            </p:cNvSpPr>
            <p:nvPr/>
          </p:nvSpPr>
          <p:spPr bwMode="auto">
            <a:xfrm>
              <a:off x="5964571" y="2813384"/>
              <a:ext cx="29193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9066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Variational Approach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9066A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EnVarA</a:t>
              </a:r>
            </a:p>
          </p:txBody>
        </p:sp>
        <p:grpSp>
          <p:nvGrpSpPr>
            <p:cNvPr id="129033" name="Group 30"/>
            <p:cNvGrpSpPr>
              <a:grpSpLocks/>
            </p:cNvGrpSpPr>
            <p:nvPr/>
          </p:nvGrpSpPr>
          <p:grpSpPr bwMode="auto">
            <a:xfrm>
              <a:off x="5375921" y="3875847"/>
              <a:ext cx="3638026" cy="1261303"/>
              <a:chOff x="5375921" y="3875847"/>
              <a:chExt cx="3638026" cy="1261303"/>
            </a:xfrm>
          </p:grpSpPr>
          <p:graphicFrame>
            <p:nvGraphicFramePr>
              <p:cNvPr id="129035" name="Object 32"/>
              <p:cNvGraphicFramePr>
                <a:graphicFrameLocks noChangeAspect="1"/>
              </p:cNvGraphicFramePr>
              <p:nvPr>
                <p:custDataLst>
                  <p:tags r:id="rId5"/>
                </p:custDataLst>
              </p:nvPr>
            </p:nvGraphicFramePr>
            <p:xfrm>
              <a:off x="6202363" y="4073525"/>
              <a:ext cx="2798762" cy="1063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5219" name="Equation" r:id="rId10" imgW="3251200" imgH="1231900" progId="Equation.DSMT4">
                      <p:embed/>
                    </p:oleObj>
                  </mc:Choice>
                  <mc:Fallback>
                    <p:oleObj name="Equation" r:id="rId10" imgW="3251200" imgH="1231900" progId="Equation.DSMT4">
                      <p:embed/>
                      <p:pic>
                        <p:nvPicPr>
                          <p:cNvPr id="129035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02363" y="4073525"/>
                            <a:ext cx="2798762" cy="1063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9036" name="TextBox 33"/>
              <p:cNvSpPr txBox="1">
                <a:spLocks noChangeArrowheads="1"/>
              </p:cNvSpPr>
              <p:nvPr/>
            </p:nvSpPr>
            <p:spPr bwMode="auto">
              <a:xfrm>
                <a:off x="5375921" y="3875847"/>
                <a:ext cx="23237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1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Conservative</a:t>
                </a:r>
              </a:p>
            </p:txBody>
          </p:sp>
          <p:sp>
            <p:nvSpPr>
              <p:cNvPr id="129037" name="TextBox 34"/>
              <p:cNvSpPr txBox="1">
                <a:spLocks noChangeArrowheads="1"/>
              </p:cNvSpPr>
              <p:nvPr/>
            </p:nvSpPr>
            <p:spPr bwMode="auto">
              <a:xfrm>
                <a:off x="6690196" y="3877377"/>
                <a:ext cx="23237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1" u="none" strike="noStrike" kern="0" cap="none" spc="0" normalizeH="0" baseline="0" noProof="0">
                    <a:ln>
                      <a:noFill/>
                    </a:ln>
                    <a:solidFill>
                      <a:srgbClr val="19066A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Dissipative</a:t>
                </a:r>
              </a:p>
            </p:txBody>
          </p:sp>
        </p:grpSp>
        <p:cxnSp>
          <p:nvCxnSpPr>
            <p:cNvPr id="129034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4481361" y="3035030"/>
              <a:ext cx="1622824" cy="7143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9030" name="TextBox 1"/>
          <p:cNvSpPr txBox="1">
            <a:spLocks noChangeArrowheads="1"/>
          </p:cNvSpPr>
          <p:nvPr/>
        </p:nvSpPr>
        <p:spPr bwMode="auto">
          <a:xfrm>
            <a:off x="5716588" y="196850"/>
            <a:ext cx="3346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Mathematics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</a:t>
            </a:r>
            <a:b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Interactions</a:t>
            </a:r>
            <a:b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</a:t>
            </a:r>
            <a:b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Complex Fluids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9066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19066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20113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1333978"/>
            <a:ext cx="8270239" cy="1123484"/>
          </a:xfrm>
        </p:spPr>
        <p:txBody>
          <a:bodyPr>
            <a:normAutofit fontScale="90000"/>
          </a:bodyPr>
          <a:lstStyle/>
          <a:p>
            <a:r>
              <a:rPr lang="en-US" sz="40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Arial"/>
              </a:rPr>
              <a:t>Continuity of Current is Exact</a:t>
            </a:r>
            <a:br>
              <a:rPr lang="en-US" sz="2200" b="1" dirty="0"/>
            </a:br>
            <a:r>
              <a:rPr lang="en-US" sz="1800" b="1" i="1" dirty="0">
                <a:solidFill>
                  <a:srgbClr val="002060"/>
                </a:solidFill>
              </a:rPr>
              <a:t>no matter what carries the current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910" y="3145444"/>
            <a:ext cx="7593106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even though </a:t>
            </a:r>
            <a:br>
              <a:rPr lang="en-US" sz="2600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of Charge Flow 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Profoundly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even Creating Plasmas!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910" y="406177"/>
            <a:ext cx="714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Electricity is Different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0662" y="5539665"/>
            <a:ext cx="3046478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4853563">
            <a:off x="4738209" y="4834947"/>
            <a:ext cx="391962" cy="446742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78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7EF-C841-49C0-A74F-EA13091E1C41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-112143" y="300517"/>
            <a:ext cx="8961438" cy="190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Shielding </a:t>
            </a:r>
            <a:b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</a:b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is a defining property of </a:t>
            </a:r>
            <a:b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</a:b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Complex Fluids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US" sz="2800" b="1" dirty="0">
              <a:solidFill>
                <a:srgbClr val="000099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It is VERY hard to Simulate at Equilibrium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/>
                <a:cs typeface="Arial"/>
              </a:rPr>
              <a:t>and (in my opinion)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IMPOSSIBLE to Simulate in nonequilibrium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Like Batteries or Nerve Fibers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because flows involve </a:t>
            </a:r>
            <a:b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Far Field (macroscopic) boundaries</a:t>
            </a:r>
          </a:p>
        </p:txBody>
      </p:sp>
    </p:spTree>
    <p:extLst>
      <p:ext uri="{BB962C8B-B14F-4D97-AF65-F5344CB8AC3E}">
        <p14:creationId xmlns:p14="http://schemas.microsoft.com/office/powerpoint/2010/main" val="1180899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7EF-C841-49C0-A74F-EA13091E1C41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0" y="1189038"/>
            <a:ext cx="8961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Shielding Dominates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Electric Properties of Channels, Proteins, as it does Ionic Solutions 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Shielding is ignored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in traditional treatments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of </a:t>
            </a:r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Ion Channels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and of </a:t>
            </a:r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Active Sites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of proteins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400" i="1" dirty="0">
                <a:solidFill>
                  <a:srgbClr val="002060"/>
                </a:solidFill>
                <a:latin typeface="Arial"/>
                <a:cs typeface="Arial"/>
              </a:rPr>
              <a:t>Rate Constants Depend on Shielding 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  <a:latin typeface="Arial"/>
                <a:cs typeface="Arial"/>
              </a:rPr>
              <a:t>and so 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  <a:latin typeface="Arial"/>
                <a:cs typeface="Arial"/>
              </a:rPr>
              <a:t>Rate Constants Depend on Concentration and Charge</a:t>
            </a:r>
            <a:br>
              <a:rPr lang="en-US" sz="3200" i="1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320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0" y="396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90488" y="0"/>
            <a:ext cx="89614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Main Qualitative Result</a:t>
            </a:r>
            <a:br>
              <a:rPr lang="en-US" sz="320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017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1713-47D4-4F73-B7ED-4CBE0921E37D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90488" y="0"/>
            <a:ext cx="89614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Main Qualitative Result</a:t>
            </a:r>
            <a:br>
              <a:rPr lang="en-US" sz="320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>
                <a:solidFill>
                  <a:srgbClr val="FF0000"/>
                </a:solidFill>
                <a:latin typeface="Arial"/>
                <a:cs typeface="Arial"/>
              </a:rPr>
              <a:t>Shielding in Gramicidin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9636" name="Picture 4" descr="Fig 5 Color blue Thick shielding-aug24 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04900"/>
            <a:ext cx="9144000" cy="6189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537325" y="6367661"/>
            <a:ext cx="2514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505050"/>
                </a:solidFill>
                <a:latin typeface="Arial"/>
                <a:cs typeface="Arial"/>
              </a:rPr>
              <a:t>Hollerbach &amp; Eisenberg</a:t>
            </a:r>
          </a:p>
        </p:txBody>
      </p:sp>
    </p:spTree>
    <p:extLst>
      <p:ext uri="{BB962C8B-B14F-4D97-AF65-F5344CB8AC3E}">
        <p14:creationId xmlns:p14="http://schemas.microsoft.com/office/powerpoint/2010/main" val="3369302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02536" y="850392"/>
            <a:ext cx="46542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Reconciling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Mass Action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and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Maxwell/Kirchoff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will no doubt be a </a:t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Long Journey</a:t>
            </a:r>
          </a:p>
          <a:p>
            <a:pPr algn="ctr"/>
            <a:endParaRPr lang="en-US" sz="4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36174"/>
            <a:ext cx="4572000" cy="41395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“ … incomplete truths </a:t>
            </a:r>
            <a:r>
              <a:rPr lang="en-US" dirty="0">
                <a:latin typeface="Arial Black" panose="020B0A04020102020204" pitchFamily="34" charset="0"/>
              </a:rPr>
              <a:t>learned on the way </a:t>
            </a: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may become ingrained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dirty="0"/>
              <a:t>and taken as the whole truth….…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latin typeface="Arial Black" panose="020B0A04020102020204" pitchFamily="34" charset="0"/>
              </a:rPr>
              <a:t>what is true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and what is only sometimes true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will become confused.”</a:t>
            </a:r>
          </a:p>
          <a:p>
            <a:endParaRPr lang="en-US" sz="2800" dirty="0"/>
          </a:p>
          <a:p>
            <a:pPr algn="ctr"/>
            <a:r>
              <a:rPr lang="en-US" sz="1800" b="1" dirty="0"/>
              <a:t>Richard Feynman </a:t>
            </a:r>
          </a:p>
          <a:p>
            <a:pPr algn="ctr"/>
            <a:r>
              <a:rPr lang="en-US" sz="1100" b="1" dirty="0"/>
              <a:t>from p.15-61 “The Feynman: Lectures on Physics,  Mainly Electromagnetism and Matter. Vol. 2” 1963, New York: Addison-Wesley Publishing Co., also at  available on line</a:t>
            </a:r>
          </a:p>
        </p:txBody>
      </p:sp>
    </p:spTree>
    <p:extLst>
      <p:ext uri="{BB962C8B-B14F-4D97-AF65-F5344CB8AC3E}">
        <p14:creationId xmlns:p14="http://schemas.microsoft.com/office/powerpoint/2010/main" val="2356251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226" y="2068083"/>
            <a:ext cx="6785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“Sometimes it is necessary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to put a veil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on the past,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For the Sake of the Future”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Henry Clay, the Essential American</a:t>
            </a:r>
            <a:endParaRPr lang="en-US" dirty="0"/>
          </a:p>
          <a:p>
            <a:pPr algn="ctr"/>
            <a:r>
              <a:rPr lang="en-US" dirty="0"/>
              <a:t>p. 375 D.S. &amp; J.T. </a:t>
            </a:r>
            <a:r>
              <a:rPr lang="en-US" dirty="0" err="1"/>
              <a:t>Heidler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016809" y="707662"/>
            <a:ext cx="488819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</a:rPr>
              <a:t>History of Derivations of Law of Mass Action</a:t>
            </a:r>
          </a:p>
        </p:txBody>
      </p:sp>
    </p:spTree>
    <p:extLst>
      <p:ext uri="{BB962C8B-B14F-4D97-AF65-F5344CB8AC3E}">
        <p14:creationId xmlns:p14="http://schemas.microsoft.com/office/powerpoint/2010/main" val="1557629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235138"/>
            <a:ext cx="7969326" cy="2677656"/>
          </a:xfr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“Journey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of a thousand miles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starts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 a single step”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the right direction,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 beg to add to this Chinese saying</a:t>
            </a:r>
          </a:p>
        </p:txBody>
      </p:sp>
    </p:spTree>
    <p:extLst>
      <p:ext uri="{BB962C8B-B14F-4D97-AF65-F5344CB8AC3E}">
        <p14:creationId xmlns:p14="http://schemas.microsoft.com/office/powerpoint/2010/main" val="270509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343131"/>
            <a:ext cx="7969326" cy="461665"/>
          </a:xfr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As a Chicago Surgeon put 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220" y="2014669"/>
            <a:ext cx="6729813" cy="2676970"/>
          </a:xfrm>
        </p:spPr>
        <p:txBody>
          <a:bodyPr/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You better head in the right direction,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if you want to get anywhere</a:t>
            </a:r>
          </a:p>
        </p:txBody>
      </p:sp>
    </p:spTree>
    <p:extLst>
      <p:ext uri="{BB962C8B-B14F-4D97-AF65-F5344CB8AC3E}">
        <p14:creationId xmlns:p14="http://schemas.microsoft.com/office/powerpoint/2010/main" val="1659004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48" y="331104"/>
            <a:ext cx="8229600" cy="52683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9066A"/>
                </a:solidFill>
              </a:rPr>
              <a:t>That direction needs to include the electric field, </a:t>
            </a:r>
            <a:br>
              <a:rPr lang="en-US" b="1" dirty="0">
                <a:solidFill>
                  <a:srgbClr val="19066A"/>
                </a:solidFill>
              </a:rPr>
            </a:br>
            <a:r>
              <a:rPr lang="en-US" b="1" dirty="0">
                <a:solidFill>
                  <a:srgbClr val="19066A"/>
                </a:solidFill>
              </a:rPr>
              <a:t>calculated and calibrated,</a:t>
            </a:r>
            <a:br>
              <a:rPr lang="en-US" b="1" dirty="0">
                <a:solidFill>
                  <a:srgbClr val="19066A"/>
                </a:solidFill>
              </a:rPr>
            </a:br>
            <a:r>
              <a:rPr lang="en-US" b="1" dirty="0">
                <a:solidFill>
                  <a:srgbClr val="19066A"/>
                </a:solidFill>
              </a:rPr>
              <a:t>global and local</a:t>
            </a:r>
            <a:br>
              <a:rPr lang="en-US" b="1" dirty="0">
                <a:solidFill>
                  <a:srgbClr val="19066A"/>
                </a:solidFill>
              </a:rPr>
            </a:br>
            <a:br>
              <a:rPr lang="en-US" b="1" dirty="0">
                <a:solidFill>
                  <a:srgbClr val="19066A"/>
                </a:solidFill>
              </a:rPr>
            </a:br>
            <a:r>
              <a:rPr lang="en-US" b="1" dirty="0">
                <a:solidFill>
                  <a:srgbClr val="19066A"/>
                </a:solidFill>
              </a:rPr>
              <a:t>if the journey is ever to end,</a:t>
            </a:r>
            <a:br>
              <a:rPr lang="en-US" b="1" dirty="0">
                <a:solidFill>
                  <a:srgbClr val="19066A"/>
                </a:solidFill>
              </a:rPr>
            </a:br>
            <a:r>
              <a:rPr lang="en-US" b="1" dirty="0">
                <a:solidFill>
                  <a:srgbClr val="19066A"/>
                </a:solidFill>
              </a:rPr>
              <a:t>in my view.</a:t>
            </a:r>
          </a:p>
        </p:txBody>
      </p:sp>
    </p:spTree>
    <p:extLst>
      <p:ext uri="{BB962C8B-B14F-4D97-AF65-F5344CB8AC3E}">
        <p14:creationId xmlns:p14="http://schemas.microsoft.com/office/powerpoint/2010/main" val="3237422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BC5720-5424-44E0-AF74-EF6CE3A2E5A8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49</a:t>
            </a:fld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400" b="1" u="sng" dirty="0">
              <a:solidFill>
                <a:srgbClr val="000099"/>
              </a:solidFill>
              <a:ea typeface="Gulim" pitchFamily="34" charset="-127"/>
            </a:endParaRPr>
          </a:p>
        </p:txBody>
      </p:sp>
      <p:cxnSp>
        <p:nvCxnSpPr>
          <p:cNvPr id="147460" name="Straight Arrow Connector 10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752850" y="48958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1" name="Straight Arrow Connector 1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867150" y="48752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2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390525" y="5100638"/>
            <a:ext cx="381000" cy="2524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7463" name="Rectangle 4"/>
          <p:cNvSpPr>
            <a:spLocks noChangeArrowheads="1"/>
          </p:cNvSpPr>
          <p:nvPr/>
        </p:nvSpPr>
        <p:spPr bwMode="auto">
          <a:xfrm>
            <a:off x="390525" y="702163"/>
            <a:ext cx="85915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Replacement of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“Law of Mass Action”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is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Feasible for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  <a:t>Ionic Solutions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19066A"/>
                </a:solidFill>
                <a:ea typeface="Gulim" pitchFamily="34" charset="-127"/>
              </a:rPr>
              <a:t>using the</a:t>
            </a:r>
            <a:br>
              <a:rPr lang="en-US" altLang="ko-KR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  <a:t>All Spheres</a:t>
            </a:r>
            <a:b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  <a:t>(primitive = implicit solvent model of ionic solutions)</a:t>
            </a:r>
            <a:b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000" dirty="0">
                <a:solidFill>
                  <a:srgbClr val="19066A"/>
                </a:solidFill>
                <a:ea typeface="Gulim" pitchFamily="34" charset="-127"/>
              </a:rPr>
              <a:t>and</a:t>
            </a:r>
            <a:b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b="1" u="sng" dirty="0">
                <a:solidFill>
                  <a:srgbClr val="19066A"/>
                </a:solidFill>
                <a:ea typeface="Gulim" pitchFamily="34" charset="-127"/>
              </a:rPr>
              <a:t>Theory of Complex Fluids</a:t>
            </a:r>
            <a:b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  <a:t> </a:t>
            </a: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 </a:t>
            </a:r>
            <a:endParaRPr lang="en-US" altLang="ko-KR" sz="3200" b="1" dirty="0">
              <a:solidFill>
                <a:srgbClr val="19066A"/>
              </a:solidFill>
              <a:ea typeface="Gulim" pitchFamily="34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15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65405" y="2612300"/>
            <a:ext cx="8492490" cy="1077218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 change in density does almost nothing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4F8C-1CBF-4835-B077-A6D9A8A5A1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67" y="257668"/>
            <a:ext cx="84753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Density and Concentration Fields </a:t>
            </a:r>
            <a:b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b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Weak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925" y="4105158"/>
            <a:ext cx="6795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The Electric Field is Strong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63974" y="5417119"/>
            <a:ext cx="8492490" cy="1077218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 change in charge</a:t>
            </a: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lifts the Earth,</a:t>
            </a:r>
            <a:endParaRPr lang="en-US" alt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08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20305" y="196901"/>
            <a:ext cx="8095795" cy="6517088"/>
            <a:chOff x="820305" y="196901"/>
            <a:chExt cx="8095795" cy="6517088"/>
          </a:xfrm>
        </p:grpSpPr>
        <p:grpSp>
          <p:nvGrpSpPr>
            <p:cNvPr id="16" name="Group 15"/>
            <p:cNvGrpSpPr/>
            <p:nvPr/>
          </p:nvGrpSpPr>
          <p:grpSpPr>
            <a:xfrm>
              <a:off x="820305" y="196901"/>
              <a:ext cx="5293668" cy="6517088"/>
              <a:chOff x="2723207" y="230457"/>
              <a:chExt cx="5293668" cy="651708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3207" y="230457"/>
                <a:ext cx="4814184" cy="6517088"/>
              </a:xfrm>
              <a:prstGeom prst="rect">
                <a:avLst/>
              </a:prstGeom>
            </p:spPr>
          </p:pic>
          <p:sp>
            <p:nvSpPr>
              <p:cNvPr id="24" name="TextBox 3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924837" y="2846940"/>
                <a:ext cx="5092038" cy="1138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340" tIns="45672" rIns="91340" bIns="45672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‘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Law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’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 of Mass Action </a:t>
                </a:r>
                <a:b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</a:b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including</a:t>
                </a:r>
                <a:b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</a:b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Interactions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13255" y="6094884"/>
                <a:ext cx="3057995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From Bob Eisenberg  p. 1-6, in this issue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796792" y="1783993"/>
              <a:ext cx="2919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Variational Approach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EnVarA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78074" y="3045336"/>
              <a:ext cx="3638026" cy="1233048"/>
              <a:chOff x="5278074" y="3045336"/>
              <a:chExt cx="3638026" cy="1233048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3377339181"/>
                  </p:ext>
                </p:extLst>
              </p:nvPr>
            </p:nvGraphicFramePr>
            <p:xfrm>
              <a:off x="6104185" y="3270002"/>
              <a:ext cx="2799586" cy="10083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0910" name="Equation" r:id="rId7" imgW="3251160" imgH="1168200" progId="Equation.DSMT4">
                      <p:embed/>
                    </p:oleObj>
                  </mc:Choice>
                  <mc:Fallback>
                    <p:oleObj name="Equation" r:id="rId7" imgW="3251160" imgH="1168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04185" y="3270002"/>
                            <a:ext cx="2799586" cy="10083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5278074" y="3045336"/>
                <a:ext cx="2323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Conservative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92349" y="3046866"/>
                <a:ext cx="2323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Dissipative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 bwMode="auto">
            <a:xfrm flipV="1">
              <a:off x="4379053" y="2030136"/>
              <a:ext cx="1585519" cy="169877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03372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1580" y="300973"/>
            <a:ext cx="752204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Energetic Variational Approach </a:t>
            </a:r>
            <a:br>
              <a:rPr lang="en-US" sz="36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allows </a:t>
            </a:r>
          </a:p>
          <a:p>
            <a:pPr algn="ctr"/>
            <a:r>
              <a:rPr lang="en-US" sz="2000" b="1" dirty="0">
                <a:solidFill>
                  <a:srgbClr val="19066A"/>
                </a:solidFill>
                <a:latin typeface="Calibri" pitchFamily="34" charset="0"/>
              </a:rPr>
              <a:t>accurate computation of</a:t>
            </a:r>
            <a:br>
              <a:rPr lang="en-US" sz="2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Flow and Interactions</a:t>
            </a:r>
            <a:br>
              <a:rPr lang="en-US" sz="28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000" b="1" dirty="0">
                <a:solidFill>
                  <a:srgbClr val="19066A"/>
                </a:solidFill>
                <a:latin typeface="Calibri" pitchFamily="34" charset="0"/>
              </a:rPr>
              <a:t> in Complex Fluids like Liquid Crystals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3136" y="4833156"/>
            <a:ext cx="521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19066A"/>
                </a:solidFill>
                <a:latin typeface="Calibri" pitchFamily="34" charset="0"/>
              </a:rPr>
              <a:t>Engineering needs Calibrated Theories and Simulations</a:t>
            </a:r>
          </a:p>
          <a:p>
            <a:pPr algn="ctr"/>
            <a:r>
              <a:rPr lang="en-US" dirty="0">
                <a:solidFill>
                  <a:srgbClr val="19066A"/>
                </a:solidFill>
                <a:latin typeface="Calibri" pitchFamily="34" charset="0"/>
              </a:rPr>
              <a:t>Engineering Devices almost always use 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7846" y="3104963"/>
            <a:ext cx="644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Classical theories and Molecular Dynamics</a:t>
            </a:r>
            <a:br>
              <a:rPr lang="en-US" sz="24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have difficulties with flow, interactions, </a:t>
            </a:r>
            <a:br>
              <a:rPr lang="en-US" sz="24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and complex fluids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43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5675AA8-B827-4B95-8A16-8C3611A95974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52</a:t>
            </a:fld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0531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43100" y="2933700"/>
            <a:ext cx="5600700" cy="735013"/>
          </a:xfrm>
          <a:prstGeom prst="ellipse">
            <a:avLst/>
          </a:prstGeom>
          <a:noFill/>
          <a:ln w="25400" algn="ctr">
            <a:solidFill>
              <a:srgbClr val="285E62">
                <a:alpha val="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0532" name="Group 3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0265" y="0"/>
            <a:ext cx="8315751" cy="6710340"/>
            <a:chOff x="430795" y="0"/>
            <a:chExt cx="8316042" cy="6710196"/>
          </a:xfrm>
        </p:grpSpPr>
        <p:grpSp>
          <p:nvGrpSpPr>
            <p:cNvPr id="150533" name="Group 36"/>
            <p:cNvGrpSpPr>
              <a:grpSpLocks/>
            </p:cNvGrpSpPr>
            <p:nvPr/>
          </p:nvGrpSpPr>
          <p:grpSpPr bwMode="auto">
            <a:xfrm>
              <a:off x="430795" y="0"/>
              <a:ext cx="8316042" cy="6710196"/>
              <a:chOff x="421559" y="0"/>
              <a:chExt cx="8316042" cy="6710196"/>
            </a:xfrm>
          </p:grpSpPr>
          <p:grpSp>
            <p:nvGrpSpPr>
              <p:cNvPr id="150535" name="Group 35"/>
              <p:cNvGrpSpPr>
                <a:grpSpLocks/>
              </p:cNvGrpSpPr>
              <p:nvPr/>
            </p:nvGrpSpPr>
            <p:grpSpPr bwMode="auto">
              <a:xfrm>
                <a:off x="517238" y="0"/>
                <a:ext cx="8220363" cy="2136485"/>
                <a:chOff x="517238" y="0"/>
                <a:chExt cx="8220363" cy="2136485"/>
              </a:xfrm>
            </p:grpSpPr>
            <p:sp>
              <p:nvSpPr>
                <p:cNvPr id="150551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805729" y="0"/>
                  <a:ext cx="7648575" cy="1384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6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  <a:t>Energetic Variational Approach</a:t>
                  </a:r>
                  <a:br>
                    <a:rPr lang="en-US" sz="36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</a:br>
                  <a:r>
                    <a:rPr lang="en-US" sz="2800" b="1" i="1" dirty="0">
                      <a:solidFill>
                        <a:srgbClr val="000000"/>
                      </a:solidFill>
                      <a:latin typeface="Calibri" pitchFamily="34" charset="0"/>
                    </a:rPr>
                    <a:t>EnVarA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br>
                    <a:rPr lang="en-US" sz="2800" b="1" dirty="0">
                      <a:solidFill>
                        <a:srgbClr val="000000"/>
                      </a:solidFill>
                      <a:latin typeface="Calibri" pitchFamily="34" charset="0"/>
                    </a:rPr>
                  </a:br>
                  <a:r>
                    <a:rPr lang="en-US" sz="20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  <a:t>Chun Liu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Calibri" pitchFamily="34" charset="0"/>
                    </a:rPr>
                    <a:t>, Rolf Ryham, and Yunkyong Hyon</a:t>
                  </a:r>
                  <a:endParaRPr lang="en-US" sz="2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055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17238" y="1551710"/>
                  <a:ext cx="8220363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b="1" i="1">
                      <a:solidFill>
                        <a:srgbClr val="700000"/>
                      </a:solidFill>
                    </a:rPr>
                    <a:t>Mathematicians and Modelers: two </a:t>
                  </a:r>
                  <a:r>
                    <a:rPr lang="en-US" b="1" i="1" u="sng">
                      <a:solidFill>
                        <a:srgbClr val="700000"/>
                      </a:solidFill>
                    </a:rPr>
                    <a:t>different</a:t>
                  </a:r>
                  <a:r>
                    <a:rPr lang="en-US" b="1" i="1">
                      <a:solidFill>
                        <a:srgbClr val="700000"/>
                      </a:solidFill>
                    </a:rPr>
                    <a:t> ‘partial’ variations</a:t>
                  </a:r>
                </a:p>
                <a:p>
                  <a:pPr algn="ctr" eaLnBrk="1" hangingPunct="1"/>
                  <a:r>
                    <a:rPr lang="en-US" b="1" i="1">
                      <a:solidFill>
                        <a:srgbClr val="700000"/>
                      </a:solidFill>
                    </a:rPr>
                    <a:t>written in </a:t>
                  </a:r>
                  <a:r>
                    <a:rPr lang="en-US" b="1" i="1" u="sng">
                      <a:solidFill>
                        <a:srgbClr val="700000"/>
                      </a:solidFill>
                    </a:rPr>
                    <a:t>one framework</a:t>
                  </a:r>
                  <a:r>
                    <a:rPr lang="en-US" b="1" i="1">
                      <a:solidFill>
                        <a:srgbClr val="700000"/>
                      </a:solidFill>
                    </a:rPr>
                    <a:t>, using a ‘pullback’ of the action integral</a:t>
                  </a:r>
                </a:p>
              </p:txBody>
            </p:sp>
          </p:grpSp>
          <p:grpSp>
            <p:nvGrpSpPr>
              <p:cNvPr id="150536" name="Group 34"/>
              <p:cNvGrpSpPr>
                <a:grpSpLocks/>
              </p:cNvGrpSpPr>
              <p:nvPr/>
            </p:nvGrpSpPr>
            <p:grpSpPr bwMode="auto">
              <a:xfrm>
                <a:off x="421559" y="2516909"/>
                <a:ext cx="8316041" cy="4193287"/>
                <a:chOff x="421559" y="2516909"/>
                <a:chExt cx="8316041" cy="4193287"/>
              </a:xfrm>
            </p:grpSpPr>
            <p:grpSp>
              <p:nvGrpSpPr>
                <p:cNvPr id="150537" name="Group 10"/>
                <p:cNvGrpSpPr>
                  <a:grpSpLocks/>
                </p:cNvGrpSpPr>
                <p:nvPr/>
              </p:nvGrpSpPr>
              <p:grpSpPr bwMode="auto">
                <a:xfrm>
                  <a:off x="1379281" y="2516909"/>
                  <a:ext cx="6561367" cy="2050230"/>
                  <a:chOff x="1203791" y="3154217"/>
                  <a:chExt cx="6561367" cy="2050230"/>
                </a:xfrm>
              </p:grpSpPr>
              <p:graphicFrame>
                <p:nvGraphicFramePr>
                  <p:cNvPr id="150545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0964680"/>
                      </p:ext>
                    </p:extLst>
                  </p:nvPr>
                </p:nvGraphicFramePr>
                <p:xfrm>
                  <a:off x="2155825" y="3154217"/>
                  <a:ext cx="4470400" cy="1270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1984" name="Equation" r:id="rId9" imgW="4470120" imgH="1269720" progId="Equation.DSMT4">
                          <p:embed/>
                        </p:oleObj>
                      </mc:Choice>
                      <mc:Fallback>
                        <p:oleObj name="Equation" r:id="rId9" imgW="4470120" imgH="126972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55825" y="3154217"/>
                                <a:ext cx="4470400" cy="1270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203791" y="4939340"/>
                    <a:ext cx="2449598" cy="25399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50" b="1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Action Integral, </a:t>
                    </a:r>
                    <a:r>
                      <a:rPr lang="en-US" sz="1050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after pullback</a:t>
                    </a:r>
                  </a:p>
                </p:txBody>
              </p:sp>
              <p:cxnSp>
                <p:nvCxnSpPr>
                  <p:cNvPr id="150548" name="Straight Arrow Connector 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189018" y="4405744"/>
                    <a:ext cx="637313" cy="572657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655297" y="4950453"/>
                    <a:ext cx="2109861" cy="25399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50" b="1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Rayleigh Dissipation Function</a:t>
                    </a:r>
                    <a:endParaRPr lang="en-US" b="1" i="1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50550" name="Straight Arrow Connector 19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5310910" y="4424218"/>
                    <a:ext cx="527916" cy="517671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50538" name="Group 33"/>
                <p:cNvGrpSpPr>
                  <a:grpSpLocks/>
                </p:cNvGrpSpPr>
                <p:nvPr/>
              </p:nvGrpSpPr>
              <p:grpSpPr bwMode="auto">
                <a:xfrm>
                  <a:off x="421559" y="4143088"/>
                  <a:ext cx="8316041" cy="2567108"/>
                  <a:chOff x="421559" y="4143088"/>
                  <a:chExt cx="8316041" cy="2567108"/>
                </a:xfrm>
              </p:grpSpPr>
              <p:sp>
                <p:nvSpPr>
                  <p:cNvPr id="1505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34166" y="5694555"/>
                    <a:ext cx="6703434" cy="1015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000" b="1" u="sng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Field Theory of Ionic Solutions</a:t>
                    </a:r>
                    <a:r>
                      <a:rPr lang="en-US" sz="2000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: </a:t>
                    </a:r>
                    <a:r>
                      <a:rPr lang="en-US" sz="1800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Liu, Ryham, Hyon, Eisenberg</a:t>
                    </a:r>
                  </a:p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Allows boundary conditions and flow</a:t>
                    </a:r>
                    <a:br>
                      <a:rPr lang="en-US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</a:br>
                    <a:r>
                      <a:rPr lang="en-US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Deals Consistently with Interactions of Components</a:t>
                    </a:r>
                    <a:endParaRPr lang="en-US" dirty="0">
                      <a:solidFill>
                        <a:srgbClr val="700000"/>
                      </a:solidFill>
                      <a:latin typeface="Calibri" pitchFamily="34" charset="0"/>
                      <a:cs typeface="Arial"/>
                    </a:endParaRPr>
                  </a:p>
                </p:txBody>
              </p:sp>
              <p:cxnSp>
                <p:nvCxnSpPr>
                  <p:cNvPr id="150540" name="Straight Arrow Connector 1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964421" y="4427395"/>
                    <a:ext cx="576694" cy="8080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prstDash val="dash"/>
                    <a:round/>
                    <a:headEnd/>
                    <a:tailEnd type="arrow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0541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3694" y="4696791"/>
                    <a:ext cx="3592945" cy="538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100" b="1" i="1" dirty="0">
                        <a:solidFill>
                          <a:srgbClr val="000000"/>
                        </a:solidFill>
                      </a:rPr>
                      <a:t>Composite</a:t>
                    </a:r>
                    <a:br>
                      <a:rPr lang="en-US" i="1" dirty="0">
                        <a:solidFill>
                          <a:srgbClr val="000000"/>
                        </a:solidFill>
                      </a:rPr>
                    </a:br>
                    <a:r>
                      <a:rPr lang="en-US" sz="1800" i="1" dirty="0">
                        <a:solidFill>
                          <a:srgbClr val="000000"/>
                        </a:solidFill>
                      </a:rPr>
                      <a:t>Variational  Principle</a:t>
                    </a:r>
                  </a:p>
                </p:txBody>
              </p:sp>
              <p:sp>
                <p:nvSpPr>
                  <p:cNvPr id="150542" name="Up-Down Arrow 25"/>
                  <p:cNvSpPr>
                    <a:spLocks noChangeArrowheads="1"/>
                  </p:cNvSpPr>
                  <p:nvPr/>
                </p:nvSpPr>
                <p:spPr bwMode="auto">
                  <a:xfrm>
                    <a:off x="4184073" y="5172365"/>
                    <a:ext cx="147782" cy="457200"/>
                  </a:xfrm>
                  <a:prstGeom prst="upDownArrow">
                    <a:avLst>
                      <a:gd name="adj1" fmla="val 50000"/>
                      <a:gd name="adj2" fmla="val 50001"/>
                    </a:avLst>
                  </a:prstGeom>
                  <a:noFill/>
                  <a:ln w="158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21559" y="5248479"/>
                    <a:ext cx="2449599" cy="25399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50" b="1" i="1" dirty="0">
                        <a:solidFill>
                          <a:srgbClr val="700000"/>
                        </a:solidFill>
                        <a:latin typeface="Arial"/>
                        <a:cs typeface="Arial"/>
                      </a:rPr>
                      <a:t>Euler Lagrange Equations</a:t>
                    </a:r>
                    <a:endParaRPr lang="en-US" sz="1050" i="1" dirty="0">
                      <a:solidFill>
                        <a:srgbClr val="7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54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580018" y="5151988"/>
                    <a:ext cx="2024062" cy="45720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7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cxnSp>
          <p:nvCxnSpPr>
            <p:cNvPr id="150534" name="Straight Arrow Connector 30"/>
            <p:cNvCxnSpPr>
              <a:cxnSpLocks noChangeShapeType="1"/>
            </p:cNvCxnSpPr>
            <p:nvPr/>
          </p:nvCxnSpPr>
          <p:spPr bwMode="auto">
            <a:xfrm>
              <a:off x="2336081" y="5568406"/>
              <a:ext cx="200025" cy="166687"/>
            </a:xfrm>
            <a:prstGeom prst="straightConnector1">
              <a:avLst/>
            </a:prstGeom>
            <a:noFill/>
            <a:ln w="15875" algn="ctr">
              <a:solidFill>
                <a:srgbClr val="70000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-229606" y="2740683"/>
            <a:ext cx="3095856" cy="651954"/>
            <a:chOff x="-229606" y="2740683"/>
            <a:chExt cx="3095856" cy="651954"/>
          </a:xfrm>
        </p:grpSpPr>
        <p:grpSp>
          <p:nvGrpSpPr>
            <p:cNvPr id="19" name="Group 18"/>
            <p:cNvGrpSpPr/>
            <p:nvPr/>
          </p:nvGrpSpPr>
          <p:grpSpPr>
            <a:xfrm>
              <a:off x="-229606" y="2740683"/>
              <a:ext cx="3095856" cy="651954"/>
              <a:chOff x="-285017" y="2727428"/>
              <a:chExt cx="3095856" cy="651954"/>
            </a:xfrm>
          </p:grpSpPr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0" y="2727428"/>
                <a:ext cx="2483655" cy="651954"/>
              </a:xfrm>
              <a:prstGeom prst="ellipse">
                <a:avLst/>
              </a:prstGeom>
              <a:noFill/>
              <a:ln w="15875" algn="ctr">
                <a:solidFill>
                  <a:srgbClr val="7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tIns="137160" bIns="13716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285017" y="2844600"/>
                <a:ext cx="3095856" cy="528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Shorthand for Euler Lagrange process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with respect to</a:t>
                </a:r>
                <a:endParaRPr lang="en-US" sz="1000" b="1" i="1" dirty="0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863241"/>
                </p:ext>
              </p:extLst>
            </p:nvPr>
          </p:nvGraphicFramePr>
          <p:xfrm>
            <a:off x="1790700" y="3180434"/>
            <a:ext cx="92075" cy="11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85" name="Equation" r:id="rId11" imgW="380880" imgH="482400" progId="Equation.DSMT4">
                    <p:embed/>
                  </p:oleObj>
                </mc:Choice>
                <mc:Fallback>
                  <p:oleObj name="Equation" r:id="rId11" imgW="3808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90700" y="3180434"/>
                          <a:ext cx="92075" cy="117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ight Arrow 3"/>
          <p:cNvSpPr/>
          <p:nvPr/>
        </p:nvSpPr>
        <p:spPr bwMode="auto">
          <a:xfrm rot="1754756">
            <a:off x="2588229" y="3195416"/>
            <a:ext cx="366507" cy="87512"/>
          </a:xfrm>
          <a:prstGeom prst="rightArrow">
            <a:avLst/>
          </a:prstGeom>
          <a:noFill/>
          <a:ln w="15875" algn="ctr">
            <a:solidFill>
              <a:srgbClr val="7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B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41750" y="2429078"/>
            <a:ext cx="3402250" cy="596700"/>
            <a:chOff x="5741750" y="2429078"/>
            <a:chExt cx="3402250" cy="596700"/>
          </a:xfrm>
        </p:grpSpPr>
        <p:grpSp>
          <p:nvGrpSpPr>
            <p:cNvPr id="18" name="Group 17"/>
            <p:cNvGrpSpPr/>
            <p:nvPr/>
          </p:nvGrpSpPr>
          <p:grpSpPr>
            <a:xfrm>
              <a:off x="5741750" y="2429078"/>
              <a:ext cx="3402250" cy="596700"/>
              <a:chOff x="5626886" y="2247900"/>
              <a:chExt cx="3402250" cy="596700"/>
            </a:xfrm>
          </p:grpSpPr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6012826" y="2247900"/>
                <a:ext cx="2600155" cy="586735"/>
              </a:xfrm>
              <a:prstGeom prst="ellipse">
                <a:avLst/>
              </a:prstGeom>
              <a:noFill/>
              <a:ln w="15875" algn="ctr">
                <a:solidFill>
                  <a:srgbClr val="7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tIns="137160" bIns="13716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5626886" y="2341899"/>
                <a:ext cx="3402250" cy="50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  Shorthand for Euler Lagrange process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with respect to</a:t>
                </a:r>
                <a:endParaRPr lang="en-US" sz="1000" b="1" i="1" dirty="0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820897"/>
                </p:ext>
              </p:extLst>
            </p:nvPr>
          </p:nvGraphicFramePr>
          <p:xfrm>
            <a:off x="7897184" y="2809523"/>
            <a:ext cx="126264" cy="124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86" name="Equation" r:id="rId13" imgW="291960" imgH="342720" progId="Equation.DSMT4">
                    <p:embed/>
                  </p:oleObj>
                </mc:Choice>
                <mc:Fallback>
                  <p:oleObj name="Equation" r:id="rId13" imgW="29196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7184" y="2809523"/>
                          <a:ext cx="126264" cy="124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Right Arrow 45"/>
          <p:cNvSpPr/>
          <p:nvPr/>
        </p:nvSpPr>
        <p:spPr bwMode="auto">
          <a:xfrm rot="9746132">
            <a:off x="5677158" y="2932317"/>
            <a:ext cx="366507" cy="87512"/>
          </a:xfrm>
          <a:prstGeom prst="rightArrow">
            <a:avLst/>
          </a:prstGeom>
          <a:noFill/>
          <a:ln w="15875" algn="ctr">
            <a:solidFill>
              <a:srgbClr val="7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B00000"/>
              </a:solidFill>
              <a:latin typeface="Arial"/>
              <a:cs typeface="Arial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40926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29"/>
          <p:cNvGrpSpPr>
            <a:grpSpLocks/>
          </p:cNvGrpSpPr>
          <p:nvPr/>
        </p:nvGrpSpPr>
        <p:grpSpPr bwMode="auto">
          <a:xfrm>
            <a:off x="196268" y="798921"/>
            <a:ext cx="9018871" cy="4615637"/>
            <a:chOff x="153703" y="1349375"/>
            <a:chExt cx="9018871" cy="4615637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428676"/>
                </p:ext>
              </p:extLst>
            </p:nvPr>
          </p:nvGraphicFramePr>
          <p:xfrm>
            <a:off x="1844675" y="3724275"/>
            <a:ext cx="6972300" cy="176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34" name="Equation" r:id="rId4" imgW="6972120" imgH="1765080" progId="Equation.DSMT4">
                    <p:embed/>
                  </p:oleObj>
                </mc:Choice>
                <mc:Fallback>
                  <p:oleObj name="Equation" r:id="rId4" imgW="6972120" imgH="1765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4675" y="3724275"/>
                          <a:ext cx="6972300" cy="176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5882739"/>
                </p:ext>
              </p:extLst>
            </p:nvPr>
          </p:nvGraphicFramePr>
          <p:xfrm>
            <a:off x="435273" y="1501367"/>
            <a:ext cx="8140700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35" name="Equation" r:id="rId6" imgW="8140680" imgH="1574640" progId="Equation.DSMT4">
                    <p:embed/>
                  </p:oleObj>
                </mc:Choice>
                <mc:Fallback>
                  <p:oleObj name="Equation" r:id="rId6" imgW="8140680" imgH="1574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273" y="1501367"/>
                          <a:ext cx="8140700" cy="157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Rounded Rectangular Callout 5"/>
            <p:cNvSpPr>
              <a:spLocks noChangeArrowheads="1"/>
            </p:cNvSpPr>
            <p:nvPr/>
          </p:nvSpPr>
          <p:spPr bwMode="auto">
            <a:xfrm>
              <a:off x="666750" y="1349375"/>
              <a:ext cx="1497013" cy="579438"/>
            </a:xfrm>
            <a:prstGeom prst="wedgeRoundRectCallout">
              <a:avLst>
                <a:gd name="adj1" fmla="val -34606"/>
                <a:gd name="adj2" fmla="val 12587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" name="Rounded Rectangular Callout 6"/>
            <p:cNvSpPr>
              <a:spLocks noChangeArrowheads="1"/>
            </p:cNvSpPr>
            <p:nvPr/>
          </p:nvSpPr>
          <p:spPr bwMode="auto">
            <a:xfrm>
              <a:off x="755650" y="1706563"/>
              <a:ext cx="404813" cy="457200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33" name="Group 17"/>
            <p:cNvGrpSpPr>
              <a:grpSpLocks/>
            </p:cNvGrpSpPr>
            <p:nvPr/>
          </p:nvGrpSpPr>
          <p:grpSpPr bwMode="auto">
            <a:xfrm>
              <a:off x="6516688" y="3290888"/>
              <a:ext cx="1522412" cy="887412"/>
              <a:chOff x="760231" y="1831789"/>
              <a:chExt cx="1522606" cy="1305995"/>
            </a:xfrm>
          </p:grpSpPr>
          <p:sp>
            <p:nvSpPr>
              <p:cNvPr id="1051" name="TextBox 9"/>
              <p:cNvSpPr txBox="1">
                <a:spLocks noChangeArrowheads="1"/>
              </p:cNvSpPr>
              <p:nvPr/>
            </p:nvSpPr>
            <p:spPr bwMode="auto">
              <a:xfrm>
                <a:off x="760231" y="1831789"/>
                <a:ext cx="1522606" cy="678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    </a:t>
                </a:r>
                <a:r>
                  <a:rPr lang="en-US" altLang="en-US" sz="1200" b="1">
                    <a:solidFill>
                      <a:srgbClr val="A20000"/>
                    </a:solidFill>
                  </a:rPr>
                  <a:t>Hard Sphere Terms</a:t>
                </a:r>
                <a:endParaRPr lang="en-US" altLang="en-US">
                  <a:solidFill>
                    <a:srgbClr val="A20000"/>
                  </a:solidFill>
                </a:endParaRPr>
              </a:p>
            </p:txBody>
          </p:sp>
          <p:cxnSp>
            <p:nvCxnSpPr>
              <p:cNvPr id="1052" name="Straight Arrow Connector 12"/>
              <p:cNvCxnSpPr>
                <a:cxnSpLocks noChangeShapeType="1"/>
              </p:cNvCxnSpPr>
              <p:nvPr/>
            </p:nvCxnSpPr>
            <p:spPr bwMode="auto">
              <a:xfrm rot="16200000" flipH="1">
                <a:off x="1310748" y="2791431"/>
                <a:ext cx="677591" cy="15116"/>
              </a:xfrm>
              <a:prstGeom prst="straightConnector1">
                <a:avLst/>
              </a:prstGeom>
              <a:noFill/>
              <a:ln w="15875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4" name="Oval 13"/>
            <p:cNvSpPr>
              <a:spLocks noChangeArrowheads="1"/>
            </p:cNvSpPr>
            <p:nvPr/>
          </p:nvSpPr>
          <p:spPr bwMode="auto">
            <a:xfrm>
              <a:off x="5973763" y="3825875"/>
              <a:ext cx="914400" cy="9144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cxnSp>
          <p:nvCxnSpPr>
            <p:cNvPr id="103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7029451" y="3000375"/>
              <a:ext cx="455612" cy="1587"/>
            </a:xfrm>
            <a:prstGeom prst="straightConnector1">
              <a:avLst/>
            </a:prstGeom>
            <a:noFill/>
            <a:ln w="15875" algn="ctr">
              <a:solidFill>
                <a:srgbClr val="A2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36" name="Group 18"/>
            <p:cNvGrpSpPr>
              <a:grpSpLocks/>
            </p:cNvGrpSpPr>
            <p:nvPr/>
          </p:nvGrpSpPr>
          <p:grpSpPr bwMode="auto">
            <a:xfrm>
              <a:off x="3476625" y="2735263"/>
              <a:ext cx="2433638" cy="784225"/>
              <a:chOff x="3476231" y="2735643"/>
              <a:chExt cx="2433362" cy="783320"/>
            </a:xfrm>
          </p:grpSpPr>
          <p:sp>
            <p:nvSpPr>
              <p:cNvPr id="1049" name="TextBox 15"/>
              <p:cNvSpPr txBox="1">
                <a:spLocks noChangeArrowheads="1"/>
              </p:cNvSpPr>
              <p:nvPr/>
            </p:nvSpPr>
            <p:spPr bwMode="auto">
              <a:xfrm>
                <a:off x="3476231" y="3241964"/>
                <a:ext cx="24333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Permanent Charge of protein</a:t>
                </a:r>
              </a:p>
            </p:txBody>
          </p:sp>
          <p:cxnSp>
            <p:nvCxnSpPr>
              <p:cNvPr id="1050" name="Straight Arrow Connector 17"/>
              <p:cNvCxnSpPr>
                <a:cxnSpLocks noChangeShapeType="1"/>
              </p:cNvCxnSpPr>
              <p:nvPr/>
            </p:nvCxnSpPr>
            <p:spPr bwMode="auto">
              <a:xfrm rot="16200000" flipV="1">
                <a:off x="3778513" y="2954797"/>
                <a:ext cx="566777" cy="128469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7" name="TextBox 19"/>
            <p:cNvSpPr txBox="1">
              <a:spLocks noChangeArrowheads="1"/>
            </p:cNvSpPr>
            <p:nvPr/>
          </p:nvSpPr>
          <p:spPr bwMode="auto">
            <a:xfrm>
              <a:off x="331788" y="3181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A20000"/>
                  </a:solidFill>
                </a:rPr>
                <a:t>time</a:t>
              </a:r>
            </a:p>
          </p:txBody>
        </p:sp>
        <p:cxnSp>
          <p:nvCxnSpPr>
            <p:cNvPr id="1038" name="Straight Arrow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457201" y="3032126"/>
              <a:ext cx="368299" cy="63501"/>
            </a:xfrm>
            <a:prstGeom prst="straightConnector1">
              <a:avLst/>
            </a:prstGeom>
            <a:noFill/>
            <a:ln w="25400" algn="ctr">
              <a:solidFill>
                <a:srgbClr val="A2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9" name="TextBox 25"/>
            <p:cNvSpPr txBox="1">
              <a:spLocks noChangeArrowheads="1"/>
            </p:cNvSpPr>
            <p:nvPr/>
          </p:nvSpPr>
          <p:spPr bwMode="auto">
            <a:xfrm>
              <a:off x="153703" y="5688013"/>
              <a:ext cx="90188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en-US" sz="1200" b="1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number density;          thermal energy; 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en-US" sz="1200" b="1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diffusion coefficient; 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negative; 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positive; 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altLang="en-US" sz="1200" b="1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valence; </a:t>
              </a:r>
              <a:r>
                <a:rPr lang="el-GR" altLang="en-US" sz="1200" b="1" i="1" dirty="0">
                  <a:solidFill>
                    <a:srgbClr val="000000"/>
                  </a:solidFill>
                </a:rPr>
                <a:t>ε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dielectric constant</a:t>
              </a: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391093"/>
                </p:ext>
              </p:extLst>
            </p:nvPr>
          </p:nvGraphicFramePr>
          <p:xfrm>
            <a:off x="1671871" y="5690374"/>
            <a:ext cx="34607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36" name="Equation" r:id="rId8" imgW="495000" imgH="380880" progId="Equation.DSMT4">
                    <p:embed/>
                  </p:oleObj>
                </mc:Choice>
                <mc:Fallback>
                  <p:oleObj name="Equation" r:id="rId8" imgW="4950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1871" y="5690374"/>
                          <a:ext cx="346075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0" name="Group 56"/>
            <p:cNvGrpSpPr>
              <a:grpSpLocks/>
            </p:cNvGrpSpPr>
            <p:nvPr/>
          </p:nvGrpSpPr>
          <p:grpSpPr bwMode="auto">
            <a:xfrm>
              <a:off x="2330450" y="2667000"/>
              <a:ext cx="1501775" cy="573089"/>
              <a:chOff x="1930275" y="2563343"/>
              <a:chExt cx="1502587" cy="572159"/>
            </a:xfrm>
          </p:grpSpPr>
          <p:sp>
            <p:nvSpPr>
              <p:cNvPr id="1047" name="TextBox 53"/>
              <p:cNvSpPr txBox="1">
                <a:spLocks noChangeArrowheads="1"/>
              </p:cNvSpPr>
              <p:nvPr/>
            </p:nvSpPr>
            <p:spPr bwMode="auto">
              <a:xfrm>
                <a:off x="1930275" y="2858503"/>
                <a:ext cx="15025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Number Density</a:t>
                </a:r>
              </a:p>
            </p:txBody>
          </p:sp>
          <p:cxnSp>
            <p:nvCxnSpPr>
              <p:cNvPr id="1048" name="Straight Arrow Connector 54"/>
              <p:cNvCxnSpPr>
                <a:cxnSpLocks noChangeShapeType="1"/>
              </p:cNvCxnSpPr>
              <p:nvPr/>
            </p:nvCxnSpPr>
            <p:spPr bwMode="auto">
              <a:xfrm rot="16200000" flipV="1">
                <a:off x="2219648" y="2677417"/>
                <a:ext cx="266266" cy="38118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41" name="Group 56"/>
            <p:cNvGrpSpPr>
              <a:grpSpLocks/>
            </p:cNvGrpSpPr>
            <p:nvPr/>
          </p:nvGrpSpPr>
          <p:grpSpPr bwMode="auto">
            <a:xfrm>
              <a:off x="1358900" y="2857501"/>
              <a:ext cx="1501775" cy="754064"/>
              <a:chOff x="1920745" y="2563343"/>
              <a:chExt cx="1502587" cy="752840"/>
            </a:xfrm>
          </p:grpSpPr>
          <p:sp>
            <p:nvSpPr>
              <p:cNvPr id="1045" name="TextBox 53"/>
              <p:cNvSpPr txBox="1">
                <a:spLocks noChangeArrowheads="1"/>
              </p:cNvSpPr>
              <p:nvPr/>
            </p:nvSpPr>
            <p:spPr bwMode="auto">
              <a:xfrm>
                <a:off x="1920745" y="3039184"/>
                <a:ext cx="15025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Thermal Energy</a:t>
                </a:r>
              </a:p>
            </p:txBody>
          </p:sp>
          <p:cxnSp>
            <p:nvCxnSpPr>
              <p:cNvPr id="1046" name="Straight Arrow Connector 54"/>
              <p:cNvCxnSpPr>
                <a:cxnSpLocks noChangeShapeType="1"/>
              </p:cNvCxnSpPr>
              <p:nvPr/>
            </p:nvCxnSpPr>
            <p:spPr bwMode="auto">
              <a:xfrm rot="16200000" flipV="1">
                <a:off x="2100757" y="2796306"/>
                <a:ext cx="484986" cy="19059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42" name="Group 51"/>
            <p:cNvGrpSpPr>
              <a:grpSpLocks/>
            </p:cNvGrpSpPr>
            <p:nvPr/>
          </p:nvGrpSpPr>
          <p:grpSpPr bwMode="auto">
            <a:xfrm>
              <a:off x="5118379" y="3578984"/>
              <a:ext cx="2115858" cy="745365"/>
              <a:chOff x="4585024" y="5026259"/>
              <a:chExt cx="2115967" cy="746113"/>
            </a:xfrm>
          </p:grpSpPr>
          <p:sp>
            <p:nvSpPr>
              <p:cNvPr id="1043" name="TextBox 36"/>
              <p:cNvSpPr txBox="1">
                <a:spLocks noChangeArrowheads="1"/>
              </p:cNvSpPr>
              <p:nvPr/>
            </p:nvSpPr>
            <p:spPr bwMode="auto">
              <a:xfrm>
                <a:off x="4585024" y="5026259"/>
                <a:ext cx="21159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5024"/>
                    </a:solidFill>
                  </a:rPr>
                  <a:t>   </a:t>
                </a:r>
                <a:r>
                  <a:rPr lang="en-US" altLang="en-US" sz="1200" b="1">
                    <a:solidFill>
                      <a:srgbClr val="A20000"/>
                    </a:solidFill>
                  </a:rPr>
                  <a:t> valence</a:t>
                </a:r>
              </a:p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proton charge</a:t>
                </a:r>
              </a:p>
            </p:txBody>
          </p:sp>
          <p:cxnSp>
            <p:nvCxnSpPr>
              <p:cNvPr id="1044" name="Straight Arrow Connector 39"/>
              <p:cNvCxnSpPr>
                <a:cxnSpLocks noChangeShapeType="1"/>
              </p:cNvCxnSpPr>
              <p:nvPr/>
            </p:nvCxnSpPr>
            <p:spPr bwMode="auto">
              <a:xfrm rot="5400000">
                <a:off x="4805266" y="5576945"/>
                <a:ext cx="324175" cy="66680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116530" y="154004"/>
            <a:ext cx="667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Dissipation Principle </a:t>
            </a:r>
            <a:b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sz="1200" b="1" dirty="0">
                <a:solidFill>
                  <a:srgbClr val="000000"/>
                </a:solidFill>
              </a:rPr>
              <a:t>Conservative Energy dissipates into Friction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13891"/>
              </p:ext>
            </p:extLst>
          </p:nvPr>
        </p:nvGraphicFramePr>
        <p:xfrm>
          <a:off x="3123902" y="5606079"/>
          <a:ext cx="2559197" cy="90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37" name="Equation" r:id="rId10" imgW="3504960" imgH="1244520" progId="Equation.DSMT4">
                  <p:embed/>
                </p:oleObj>
              </mc:Choice>
              <mc:Fallback>
                <p:oleObj name="Equation" r:id="rId10" imgW="3504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3902" y="5606079"/>
                        <a:ext cx="2559197" cy="90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2888" y="5861783"/>
            <a:ext cx="1321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 that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6382" y="5877171"/>
            <a:ext cx="345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with suitable boundary conditions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7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028750"/>
              </p:ext>
            </p:extLst>
          </p:nvPr>
        </p:nvGraphicFramePr>
        <p:xfrm>
          <a:off x="2262577" y="1304180"/>
          <a:ext cx="4470243" cy="127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0" name="Equation" r:id="rId4" imgW="4470120" imgH="1269720" progId="Equation.DSMT4">
                  <p:embed/>
                </p:oleObj>
              </mc:Choice>
              <mc:Fallback>
                <p:oleObj name="Equation" r:id="rId4" imgW="447012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577" y="1304180"/>
                        <a:ext cx="4470243" cy="1270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4422" y="2897204"/>
            <a:ext cx="75479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is defined by the Euler Lagrange Process</a:t>
            </a:r>
            <a:r>
              <a:rPr lang="en-US" b="1" dirty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as I understand the pure math from Craig Evans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which gives </a:t>
            </a:r>
            <a:br>
              <a:rPr lang="en-US" sz="3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Equations like PNP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BUT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I leave it to you (all)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to argue/discuss with Craig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about the purity of the process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when two variations are involved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04422" y="0"/>
            <a:ext cx="764830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000000"/>
                </a:solidFill>
                <a:latin typeface="Calibri" pitchFamily="34" charset="0"/>
              </a:rPr>
              <a:t>Energetic Variational Approach</a:t>
            </a:r>
            <a:br>
              <a:rPr lang="en-US" sz="3600" b="1" u="sng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</a:rPr>
              <a:t>EnVarA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sz="2800" b="1" dirty="0">
                <a:solidFill>
                  <a:srgbClr val="000000"/>
                </a:solidFill>
                <a:latin typeface="Calibri" pitchFamily="34" charset="0"/>
              </a:rPr>
            </a:b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936137" y="6145213"/>
            <a:ext cx="885601" cy="3897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C3E94D-5CA8-42F0-B44F-E0D2DB8D2BB7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55</a:t>
            </a:fld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1555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312" y="54209"/>
            <a:ext cx="905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u="sng" dirty="0">
                <a:solidFill>
                  <a:srgbClr val="0D0D0D"/>
                </a:solidFill>
                <a:latin typeface="Calibri" pitchFamily="34" charset="0"/>
              </a:rPr>
              <a:t>PNP </a:t>
            </a:r>
            <a:r>
              <a:rPr lang="en-US" sz="3600" u="sng" dirty="0">
                <a:solidFill>
                  <a:srgbClr val="0D0D0D"/>
                </a:solidFill>
                <a:latin typeface="Calibri" pitchFamily="34" charset="0"/>
              </a:rPr>
              <a:t>(Poisson Nernst Planck)</a:t>
            </a:r>
            <a:r>
              <a:rPr lang="en-US" sz="4800" u="sng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sz="4800" b="1" u="sng" dirty="0">
                <a:solidFill>
                  <a:srgbClr val="0D0D0D"/>
                </a:solidFill>
                <a:latin typeface="Calibri" pitchFamily="34" charset="0"/>
              </a:rPr>
              <a:t>for Spheres</a:t>
            </a:r>
            <a:endParaRPr lang="en-US" sz="4800" u="sng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51556" name="Rounded Rectangular Callout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6750" y="1349375"/>
            <a:ext cx="1497013" cy="579438"/>
          </a:xfrm>
          <a:prstGeom prst="wedgeRoundRectCallout">
            <a:avLst>
              <a:gd name="adj1" fmla="val -34606"/>
              <a:gd name="adj2" fmla="val 12587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7" name="Rounded Rectangular Callout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5650" y="1706563"/>
            <a:ext cx="404813" cy="4572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8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38481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9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1613" y="6396038"/>
            <a:ext cx="2035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Eisenberg, Hyon, and Liu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6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1561" name="Group 2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42782" y="1300163"/>
            <a:ext cx="8278956" cy="3035541"/>
            <a:chOff x="453404" y="1032208"/>
            <a:chExt cx="8231368" cy="3245228"/>
          </a:xfrm>
        </p:grpSpPr>
        <p:graphicFrame>
          <p:nvGraphicFramePr>
            <p:cNvPr id="15159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701438"/>
                </p:ext>
              </p:extLst>
            </p:nvPr>
          </p:nvGraphicFramePr>
          <p:xfrm>
            <a:off x="453404" y="1585464"/>
            <a:ext cx="7696544" cy="269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030" name="Equation" r:id="rId24" imgW="7696200" imgH="2692400" progId="Equation.DSMT4">
                    <p:embed/>
                  </p:oleObj>
                </mc:Choice>
                <mc:Fallback>
                  <p:oleObj name="Equation" r:id="rId24" imgW="7696200" imgH="269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404" y="1585464"/>
                          <a:ext cx="7696544" cy="2691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597" name="TextBox 20"/>
            <p:cNvSpPr txBox="1">
              <a:spLocks noChangeArrowheads="1"/>
            </p:cNvSpPr>
            <p:nvPr/>
          </p:nvSpPr>
          <p:spPr bwMode="auto">
            <a:xfrm>
              <a:off x="1179377" y="1032208"/>
              <a:ext cx="7505395" cy="7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</a:rPr>
                <a:t>Nernst Planck Diffusion Equation</a:t>
              </a:r>
            </a:p>
            <a:p>
              <a:pPr algn="ctr" eaLnBrk="1" hangingPunct="1"/>
              <a:r>
                <a:rPr lang="en-US" sz="1400" i="1">
                  <a:solidFill>
                    <a:srgbClr val="000000"/>
                  </a:solidFill>
                </a:rPr>
                <a:t>   for </a:t>
              </a:r>
              <a:r>
                <a:rPr lang="en-US" sz="1400" b="1" i="1">
                  <a:solidFill>
                    <a:srgbClr val="000000"/>
                  </a:solidFill>
                </a:rPr>
                <a:t>number density c</a:t>
              </a:r>
              <a:r>
                <a:rPr lang="en-US" sz="1400" b="1" i="1" baseline="-25000">
                  <a:solidFill>
                    <a:srgbClr val="000000"/>
                  </a:solidFill>
                </a:rPr>
                <a:t>n</a:t>
              </a:r>
              <a:r>
                <a:rPr lang="en-US" sz="1400" b="1" i="1">
                  <a:solidFill>
                    <a:srgbClr val="000000"/>
                  </a:solidFill>
                </a:rPr>
                <a:t> </a:t>
              </a:r>
              <a:r>
                <a:rPr lang="en-US" sz="1400" i="1">
                  <a:solidFill>
                    <a:srgbClr val="000000"/>
                  </a:solidFill>
                </a:rPr>
                <a:t>of negative n ions; positive ions are analogous</a:t>
              </a:r>
            </a:p>
          </p:txBody>
        </p:sp>
      </p:grpSp>
      <p:sp>
        <p:nvSpPr>
          <p:cNvPr id="151562" name="Text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66950" y="849313"/>
            <a:ext cx="503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Non-equilibrium variational field theory </a:t>
            </a:r>
            <a:r>
              <a:rPr lang="en-US" i="1">
                <a:solidFill>
                  <a:srgbClr val="000000"/>
                </a:solidFill>
              </a:rPr>
              <a:t>EnVarA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1563" name="Group 5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376363" y="2516188"/>
            <a:ext cx="3663950" cy="1147762"/>
            <a:chOff x="1376636" y="2516490"/>
            <a:chExt cx="3663900" cy="1147316"/>
          </a:xfrm>
        </p:grpSpPr>
        <p:grpSp>
          <p:nvGrpSpPr>
            <p:cNvPr id="151592" name="Group 19"/>
            <p:cNvGrpSpPr>
              <a:grpSpLocks/>
            </p:cNvGrpSpPr>
            <p:nvPr/>
          </p:nvGrpSpPr>
          <p:grpSpPr bwMode="auto">
            <a:xfrm>
              <a:off x="1376636" y="3316279"/>
              <a:ext cx="2863904" cy="347527"/>
              <a:chOff x="3997665" y="2959839"/>
              <a:chExt cx="2863904" cy="347527"/>
            </a:xfrm>
          </p:grpSpPr>
          <p:cxnSp>
            <p:nvCxnSpPr>
              <p:cNvPr id="151594" name="Straight Arrow Connector 21"/>
              <p:cNvCxnSpPr>
                <a:cxnSpLocks noChangeShapeType="1"/>
              </p:cNvCxnSpPr>
              <p:nvPr/>
            </p:nvCxnSpPr>
            <p:spPr bwMode="auto">
              <a:xfrm flipV="1">
                <a:off x="5714102" y="2959839"/>
                <a:ext cx="1147467" cy="223972"/>
              </a:xfrm>
              <a:prstGeom prst="straightConnector1">
                <a:avLst/>
              </a:prstGeom>
              <a:noFill/>
              <a:ln w="25400" algn="ctr">
                <a:solidFill>
                  <a:srgbClr val="00437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1595" name="TextBox 20"/>
              <p:cNvSpPr txBox="1">
                <a:spLocks noChangeArrowheads="1"/>
              </p:cNvSpPr>
              <p:nvPr/>
            </p:nvSpPr>
            <p:spPr bwMode="auto">
              <a:xfrm>
                <a:off x="3997665" y="3030367"/>
                <a:ext cx="24333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004376"/>
                    </a:solidFill>
                  </a:rPr>
                  <a:t>Coupling Parameters</a:t>
                </a:r>
              </a:p>
            </p:txBody>
          </p:sp>
        </p:grpSp>
        <p:cxnSp>
          <p:nvCxnSpPr>
            <p:cNvPr id="151593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2833884" y="2516490"/>
              <a:ext cx="2206652" cy="891728"/>
            </a:xfrm>
            <a:prstGeom prst="straightConnector1">
              <a:avLst/>
            </a:prstGeom>
            <a:noFill/>
            <a:ln w="25400" algn="ctr">
              <a:solidFill>
                <a:srgbClr val="00437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1564" name="Text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3150" y="3968750"/>
            <a:ext cx="2433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5024"/>
                </a:solidFill>
              </a:rPr>
              <a:t>Ion Radii</a:t>
            </a:r>
          </a:p>
        </p:txBody>
      </p:sp>
      <p:cxnSp>
        <p:nvCxnSpPr>
          <p:cNvPr id="151565" name="Straight Arrow Connector 3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 flipV="1">
            <a:off x="5123663" y="3460750"/>
            <a:ext cx="1096162" cy="544514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66" name="Straight Arrow Connector 33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H="1" flipV="1">
            <a:off x="5629983" y="3501008"/>
            <a:ext cx="810507" cy="483618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1567" name="Group 4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004888" y="2751138"/>
            <a:ext cx="8139112" cy="3790950"/>
            <a:chOff x="1004888" y="2751138"/>
            <a:chExt cx="8139112" cy="3790950"/>
          </a:xfrm>
        </p:grpSpPr>
        <p:grpSp>
          <p:nvGrpSpPr>
            <p:cNvPr id="151580" name="Group 25"/>
            <p:cNvGrpSpPr>
              <a:grpSpLocks/>
            </p:cNvGrpSpPr>
            <p:nvPr/>
          </p:nvGrpSpPr>
          <p:grpSpPr bwMode="auto">
            <a:xfrm>
              <a:off x="1004888" y="4258030"/>
              <a:ext cx="7505700" cy="2284058"/>
              <a:chOff x="1004888" y="4257675"/>
              <a:chExt cx="7505700" cy="2284098"/>
            </a:xfrm>
          </p:grpSpPr>
          <p:grpSp>
            <p:nvGrpSpPr>
              <p:cNvPr id="151586" name="Group 22"/>
              <p:cNvGrpSpPr>
                <a:grpSpLocks/>
              </p:cNvGrpSpPr>
              <p:nvPr/>
            </p:nvGrpSpPr>
            <p:grpSpPr bwMode="auto">
              <a:xfrm>
                <a:off x="1004888" y="4257675"/>
                <a:ext cx="7505700" cy="1807839"/>
                <a:chOff x="1005381" y="4256908"/>
                <a:chExt cx="7505395" cy="1808150"/>
              </a:xfrm>
            </p:grpSpPr>
            <p:graphicFrame>
              <p:nvGraphicFramePr>
                <p:cNvPr id="151590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86449162"/>
                    </p:ext>
                  </p:extLst>
                </p:nvPr>
              </p:nvGraphicFramePr>
              <p:xfrm>
                <a:off x="1988003" y="4871032"/>
                <a:ext cx="4914700" cy="11940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5031" name="Equation" r:id="rId26" imgW="4914720" imgH="1193760" progId="Equation.DSMT4">
                        <p:embed/>
                      </p:oleObj>
                    </mc:Choice>
                    <mc:Fallback>
                      <p:oleObj name="Equation" r:id="rId26" imgW="4914720" imgH="11937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8003" y="4871032"/>
                              <a:ext cx="4914700" cy="11940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159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005381" y="4256908"/>
                  <a:ext cx="750539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b="1">
                      <a:solidFill>
                        <a:srgbClr val="000000"/>
                      </a:solidFill>
                    </a:rPr>
                    <a:t>Poisson Equation</a:t>
                  </a:r>
                </a:p>
              </p:txBody>
            </p:sp>
          </p:grpSp>
          <p:grpSp>
            <p:nvGrpSpPr>
              <p:cNvPr id="151587" name="Group 15"/>
              <p:cNvGrpSpPr>
                <a:grpSpLocks/>
              </p:cNvGrpSpPr>
              <p:nvPr/>
            </p:nvGrpSpPr>
            <p:grpSpPr bwMode="auto">
              <a:xfrm>
                <a:off x="3196621" y="5758453"/>
                <a:ext cx="2433362" cy="783320"/>
                <a:chOff x="3476231" y="2735643"/>
                <a:chExt cx="2433362" cy="783320"/>
              </a:xfrm>
            </p:grpSpPr>
            <p:sp>
              <p:nvSpPr>
                <p:cNvPr id="151588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476231" y="3241964"/>
                  <a:ext cx="243336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solidFill>
                        <a:srgbClr val="A20000"/>
                      </a:solidFill>
                    </a:rPr>
                    <a:t>Permanent Charge of Protein</a:t>
                  </a:r>
                </a:p>
              </p:txBody>
            </p:sp>
            <p:cxnSp>
              <p:nvCxnSpPr>
                <p:cNvPr id="151589" name="Straight Arrow Connector 1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778513" y="2954797"/>
                  <a:ext cx="566777" cy="12846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A2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51581" name="Group 40"/>
            <p:cNvGrpSpPr>
              <a:grpSpLocks/>
            </p:cNvGrpSpPr>
            <p:nvPr/>
          </p:nvGrpSpPr>
          <p:grpSpPr bwMode="auto">
            <a:xfrm>
              <a:off x="5123664" y="2751138"/>
              <a:ext cx="4020336" cy="2607129"/>
              <a:chOff x="5123664" y="2750757"/>
              <a:chExt cx="4020336" cy="2607174"/>
            </a:xfrm>
          </p:grpSpPr>
          <p:sp>
            <p:nvSpPr>
              <p:cNvPr id="151582" name="TextBox 26"/>
              <p:cNvSpPr txBox="1">
                <a:spLocks noChangeArrowheads="1"/>
              </p:cNvSpPr>
              <p:nvPr/>
            </p:nvSpPr>
            <p:spPr bwMode="auto">
              <a:xfrm>
                <a:off x="7028033" y="4247048"/>
                <a:ext cx="21159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5024"/>
                    </a:solidFill>
                  </a:rPr>
                  <a:t>Number Densities</a:t>
                </a:r>
              </a:p>
            </p:txBody>
          </p:sp>
          <p:cxnSp>
            <p:nvCxnSpPr>
              <p:cNvPr id="151583" name="Straight Arrow Connector 27"/>
              <p:cNvCxnSpPr>
                <a:cxnSpLocks noChangeShapeType="1"/>
              </p:cNvCxnSpPr>
              <p:nvPr/>
            </p:nvCxnSpPr>
            <p:spPr bwMode="auto">
              <a:xfrm rot="10800000" flipV="1">
                <a:off x="5123664" y="4503987"/>
                <a:ext cx="2380463" cy="853944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584" name="Straight Arrow Connector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948685" y="3789849"/>
                <a:ext cx="528990" cy="445864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585" name="Straight Arrow Connector 35"/>
              <p:cNvCxnSpPr>
                <a:cxnSpLocks noChangeShapeType="1"/>
              </p:cNvCxnSpPr>
              <p:nvPr/>
            </p:nvCxnSpPr>
            <p:spPr bwMode="auto">
              <a:xfrm rot="16200000" flipV="1">
                <a:off x="6994025" y="3328871"/>
                <a:ext cx="1520226" cy="363997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1568" name="Group 50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80988" y="1808163"/>
            <a:ext cx="2116137" cy="633412"/>
            <a:chOff x="280870" y="1807389"/>
            <a:chExt cx="2115967" cy="634794"/>
          </a:xfrm>
        </p:grpSpPr>
        <p:sp>
          <p:nvSpPr>
            <p:cNvPr id="151578" name="TextBox 32"/>
            <p:cNvSpPr txBox="1">
              <a:spLocks noChangeArrowheads="1"/>
            </p:cNvSpPr>
            <p:nvPr/>
          </p:nvSpPr>
          <p:spPr bwMode="auto">
            <a:xfrm>
              <a:off x="280870" y="1807389"/>
              <a:ext cx="21159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Diffusion Coefficient</a:t>
              </a:r>
            </a:p>
          </p:txBody>
        </p:sp>
        <p:cxnSp>
          <p:nvCxnSpPr>
            <p:cNvPr id="151579" name="Straight Arrow Connector 37"/>
            <p:cNvCxnSpPr>
              <a:cxnSpLocks noChangeShapeType="1"/>
            </p:cNvCxnSpPr>
            <p:nvPr/>
          </p:nvCxnSpPr>
          <p:spPr bwMode="auto">
            <a:xfrm>
              <a:off x="997527" y="2063068"/>
              <a:ext cx="809868" cy="379115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69" name="Group 5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35013" y="4860919"/>
            <a:ext cx="2114550" cy="512295"/>
            <a:chOff x="734290" y="4860427"/>
            <a:chExt cx="2115967" cy="512221"/>
          </a:xfrm>
        </p:grpSpPr>
        <p:sp>
          <p:nvSpPr>
            <p:cNvPr id="151576" name="TextBox 34"/>
            <p:cNvSpPr txBox="1">
              <a:spLocks noChangeArrowheads="1"/>
            </p:cNvSpPr>
            <p:nvPr/>
          </p:nvSpPr>
          <p:spPr bwMode="auto">
            <a:xfrm>
              <a:off x="734290" y="4860427"/>
              <a:ext cx="21159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Dielectric Coefficient</a:t>
              </a:r>
            </a:p>
          </p:txBody>
        </p:sp>
        <p:cxnSp>
          <p:nvCxnSpPr>
            <p:cNvPr id="151577" name="Straight Arrow Connector 38"/>
            <p:cNvCxnSpPr>
              <a:cxnSpLocks noChangeShapeType="1"/>
            </p:cNvCxnSpPr>
            <p:nvPr/>
          </p:nvCxnSpPr>
          <p:spPr bwMode="auto">
            <a:xfrm>
              <a:off x="2325898" y="5116793"/>
              <a:ext cx="122291" cy="255855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0" name="Group 5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870450" y="5595938"/>
            <a:ext cx="2687638" cy="549275"/>
            <a:chOff x="4870509" y="5595982"/>
            <a:chExt cx="2687776" cy="549826"/>
          </a:xfrm>
        </p:grpSpPr>
        <p:sp>
          <p:nvSpPr>
            <p:cNvPr id="151574" name="TextBox 36"/>
            <p:cNvSpPr txBox="1">
              <a:spLocks noChangeArrowheads="1"/>
            </p:cNvSpPr>
            <p:nvPr/>
          </p:nvSpPr>
          <p:spPr bwMode="auto">
            <a:xfrm>
              <a:off x="5442318" y="5684143"/>
              <a:ext cx="21159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    valence</a:t>
              </a:r>
            </a:p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proton charge</a:t>
              </a:r>
            </a:p>
          </p:txBody>
        </p:sp>
        <p:cxnSp>
          <p:nvCxnSpPr>
            <p:cNvPr id="151575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4870509" y="5595982"/>
              <a:ext cx="714133" cy="290941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1" name="Group 5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920875" y="2855913"/>
            <a:ext cx="1501775" cy="460375"/>
            <a:chOff x="1920745" y="2856555"/>
            <a:chExt cx="1502587" cy="459628"/>
          </a:xfrm>
        </p:grpSpPr>
        <p:sp>
          <p:nvSpPr>
            <p:cNvPr id="151572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Thermal Energy</a:t>
              </a:r>
            </a:p>
          </p:txBody>
        </p:sp>
        <p:cxnSp>
          <p:nvCxnSpPr>
            <p:cNvPr id="151573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56555"/>
              <a:ext cx="384145" cy="22041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3"/>
    </p:custDataLst>
    <p:extLst>
      <p:ext uri="{BB962C8B-B14F-4D97-AF65-F5344CB8AC3E}">
        <p14:creationId xmlns:p14="http://schemas.microsoft.com/office/powerpoint/2010/main" val="139856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18F9D78C-10FD-4D71-8CA8-9EA60A9F4F58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49" name="Group 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0" y="176213"/>
            <a:ext cx="9144000" cy="6367463"/>
            <a:chOff x="0" y="111"/>
            <a:chExt cx="5760" cy="4011"/>
          </a:xfrm>
        </p:grpSpPr>
        <p:sp>
          <p:nvSpPr>
            <p:cNvPr id="10278" name="Rectangle 3"/>
            <p:cNvSpPr>
              <a:spLocks noChangeArrowheads="1"/>
            </p:cNvSpPr>
            <p:nvPr/>
          </p:nvSpPr>
          <p:spPr bwMode="auto">
            <a:xfrm>
              <a:off x="387" y="111"/>
              <a:ext cx="4623" cy="601"/>
            </a:xfrm>
            <a:prstGeom prst="rect">
              <a:avLst/>
            </a:prstGeom>
            <a:noFill/>
            <a:ln w="9525">
              <a:solidFill>
                <a:srgbClr val="19066A"/>
              </a:solidFill>
              <a:miter lim="800000"/>
              <a:headEnd/>
              <a:tailEnd/>
            </a:ln>
          </p:spPr>
          <p:txBody>
            <a:bodyPr wrap="square" lIns="182880" rIns="182880" anchor="ctr">
              <a:spAutoFit/>
            </a:bodyPr>
            <a:lstStyle/>
            <a:p>
              <a:pPr algn="ctr">
                <a:spcBef>
                  <a:spcPct val="5000"/>
                </a:spcBef>
                <a:spcAft>
                  <a:spcPct val="5000"/>
                </a:spcAft>
              </a:pPr>
              <a:r>
                <a:rPr lang="en-US" sz="3600" b="1" dirty="0">
                  <a:solidFill>
                    <a:srgbClr val="000000"/>
                  </a:solidFill>
                  <a:latin typeface="Arial"/>
                  <a:cs typeface="Arial"/>
                </a:rPr>
                <a:t>Semiconductor </a:t>
              </a:r>
              <a:r>
                <a:rPr lang="en-US" sz="3600" b="1" i="1" dirty="0">
                  <a:solidFill>
                    <a:srgbClr val="000000"/>
                  </a:solidFill>
                  <a:latin typeface="Arial"/>
                  <a:cs typeface="Arial"/>
                </a:rPr>
                <a:t>PNP</a:t>
              </a:r>
              <a:r>
                <a:rPr lang="en-US" sz="3600" b="1" dirty="0">
                  <a:solidFill>
                    <a:srgbClr val="000000"/>
                  </a:solidFill>
                  <a:latin typeface="Arial"/>
                  <a:cs typeface="Arial"/>
                </a:rPr>
                <a:t> Equations</a:t>
              </a:r>
              <a:br>
                <a:rPr lang="en-US" sz="36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latin typeface="Arial"/>
                  <a:cs typeface="Arial"/>
                </a:rPr>
                <a:t>For Point Charges</a:t>
              </a:r>
            </a:p>
          </p:txBody>
        </p:sp>
        <p:graphicFrame>
          <p:nvGraphicFramePr>
            <p:cNvPr id="10243" name="Object 2"/>
            <p:cNvGraphicFramePr>
              <a:graphicFrameLocks noChangeAspect="1"/>
            </p:cNvGraphicFramePr>
            <p:nvPr/>
          </p:nvGraphicFramePr>
          <p:xfrm>
            <a:off x="2476" y="2337"/>
            <a:ext cx="2420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2" name="Equation" r:id="rId22" imgW="3492360" imgH="723600" progId="Equation.DSMT4">
                    <p:embed/>
                  </p:oleObj>
                </mc:Choice>
                <mc:Fallback>
                  <p:oleObj name="Equation" r:id="rId22" imgW="3492360" imgH="72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" y="2337"/>
                          <a:ext cx="2420" cy="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9" name="Text Box 5"/>
            <p:cNvSpPr txBox="1">
              <a:spLocks noChangeArrowheads="1"/>
            </p:cNvSpPr>
            <p:nvPr/>
          </p:nvSpPr>
          <p:spPr bwMode="auto">
            <a:xfrm>
              <a:off x="2125" y="886"/>
              <a:ext cx="13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Poisson’s Equation</a:t>
              </a:r>
            </a:p>
          </p:txBody>
        </p:sp>
        <p:sp>
          <p:nvSpPr>
            <p:cNvPr id="10280" name="Text Box 6"/>
            <p:cNvSpPr txBox="1">
              <a:spLocks noChangeArrowheads="1"/>
            </p:cNvSpPr>
            <p:nvPr/>
          </p:nvSpPr>
          <p:spPr bwMode="auto">
            <a:xfrm>
              <a:off x="1579" y="1992"/>
              <a:ext cx="25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Drift-diffusion &amp; Continuity Equation</a:t>
              </a:r>
            </a:p>
          </p:txBody>
        </p:sp>
        <p:graphicFrame>
          <p:nvGraphicFramePr>
            <p:cNvPr id="10244" name="Object 3"/>
            <p:cNvGraphicFramePr>
              <a:graphicFrameLocks noChangeAspect="1"/>
            </p:cNvGraphicFramePr>
            <p:nvPr/>
          </p:nvGraphicFramePr>
          <p:xfrm>
            <a:off x="808" y="1186"/>
            <a:ext cx="4177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3" name="Equation" r:id="rId24" imgW="6108480" imgH="888840" progId="Equation.DSMT4">
                    <p:embed/>
                  </p:oleObj>
                </mc:Choice>
                <mc:Fallback>
                  <p:oleObj name="Equation" r:id="rId24" imgW="6108480" imgH="888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" y="1186"/>
                          <a:ext cx="4177" cy="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1" name="Rectangle 8"/>
            <p:cNvSpPr>
              <a:spLocks noChangeArrowheads="1"/>
            </p:cNvSpPr>
            <p:nvPr/>
          </p:nvSpPr>
          <p:spPr bwMode="auto">
            <a:xfrm>
              <a:off x="0" y="2052"/>
              <a:ext cx="576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82" name="Rectangle 9"/>
            <p:cNvSpPr>
              <a:spLocks noChangeArrowheads="1"/>
            </p:cNvSpPr>
            <p:nvPr/>
          </p:nvSpPr>
          <p:spPr bwMode="auto">
            <a:xfrm>
              <a:off x="0" y="2086"/>
              <a:ext cx="576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aphicFrame>
          <p:nvGraphicFramePr>
            <p:cNvPr id="10245" name="Object 4"/>
            <p:cNvGraphicFramePr>
              <a:graphicFrameLocks noChangeAspect="1"/>
            </p:cNvGraphicFramePr>
            <p:nvPr/>
          </p:nvGraphicFramePr>
          <p:xfrm>
            <a:off x="1451" y="2356"/>
            <a:ext cx="578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4" name="Equation" r:id="rId26" imgW="914400" imgH="723600" progId="Equation.DSMT4">
                    <p:embed/>
                  </p:oleObj>
                </mc:Choice>
                <mc:Fallback>
                  <p:oleObj name="Equation" r:id="rId26" imgW="914400" imgH="72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2356"/>
                          <a:ext cx="578" cy="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3" name="Text Box 11"/>
            <p:cNvSpPr txBox="1">
              <a:spLocks noChangeArrowheads="1"/>
            </p:cNvSpPr>
            <p:nvPr/>
          </p:nvSpPr>
          <p:spPr bwMode="auto">
            <a:xfrm>
              <a:off x="2173" y="3120"/>
              <a:ext cx="13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Chemical Potential </a:t>
              </a:r>
            </a:p>
          </p:txBody>
        </p:sp>
        <p:graphicFrame>
          <p:nvGraphicFramePr>
            <p:cNvPr id="1024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041095"/>
                </p:ext>
              </p:extLst>
            </p:nvPr>
          </p:nvGraphicFramePr>
          <p:xfrm>
            <a:off x="1116" y="3350"/>
            <a:ext cx="3611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5" name="Equation" r:id="rId28" imgW="5740200" imgH="1218960" progId="Equation.DSMT4">
                    <p:embed/>
                  </p:oleObj>
                </mc:Choice>
                <mc:Fallback>
                  <p:oleObj name="Equation" r:id="rId28" imgW="5740200" imgH="1218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50"/>
                          <a:ext cx="3611" cy="7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0" name="Group 5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5163" y="6038850"/>
            <a:ext cx="1501775" cy="511175"/>
            <a:chOff x="1920745" y="2804383"/>
            <a:chExt cx="1502587" cy="511800"/>
          </a:xfrm>
        </p:grpSpPr>
        <p:sp>
          <p:nvSpPr>
            <p:cNvPr id="10276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Thermal Energy</a:t>
              </a:r>
            </a:p>
          </p:txBody>
        </p:sp>
        <p:cxnSp>
          <p:nvCxnSpPr>
            <p:cNvPr id="10277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04383"/>
              <a:ext cx="361847" cy="272590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251" name="Group 5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34125" y="2516188"/>
            <a:ext cx="2116138" cy="742950"/>
            <a:chOff x="5049333" y="5493894"/>
            <a:chExt cx="2115967" cy="742682"/>
          </a:xfrm>
        </p:grpSpPr>
        <p:sp>
          <p:nvSpPr>
            <p:cNvPr id="10274" name="TextBox 36"/>
            <p:cNvSpPr txBox="1">
              <a:spLocks noChangeArrowheads="1"/>
            </p:cNvSpPr>
            <p:nvPr/>
          </p:nvSpPr>
          <p:spPr bwMode="auto">
            <a:xfrm>
              <a:off x="5049333" y="5774912"/>
              <a:ext cx="2115967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   Valence</a:t>
              </a:r>
            </a:p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Proton charge</a:t>
              </a:r>
            </a:p>
          </p:txBody>
        </p:sp>
        <p:cxnSp>
          <p:nvCxnSpPr>
            <p:cNvPr id="10275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5531716" y="5592263"/>
              <a:ext cx="257195" cy="6045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10252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27700" y="1504950"/>
            <a:ext cx="2433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A20000"/>
                </a:solidFill>
                <a:latin typeface="Arial"/>
                <a:cs typeface="Arial"/>
              </a:rPr>
              <a:t>Permanent Charge of Protein</a:t>
            </a:r>
          </a:p>
        </p:txBody>
      </p:sp>
      <p:cxnSp>
        <p:nvCxnSpPr>
          <p:cNvPr id="10253" name="Straight Arrow Connector 1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5395913" y="1722438"/>
            <a:ext cx="611187" cy="355600"/>
          </a:xfrm>
          <a:prstGeom prst="straightConnector1">
            <a:avLst/>
          </a:prstGeom>
          <a:noFill/>
          <a:ln w="25400" algn="ctr">
            <a:solidFill>
              <a:srgbClr val="A20000"/>
            </a:solidFill>
            <a:round/>
            <a:headEnd/>
            <a:tailEnd type="arrow" w="med" len="med"/>
          </a:ln>
        </p:spPr>
      </p:cxnSp>
      <p:grpSp>
        <p:nvGrpSpPr>
          <p:cNvPr id="10254" name="Group 5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14363" y="2759075"/>
            <a:ext cx="1849437" cy="512763"/>
            <a:chOff x="1920745" y="2804383"/>
            <a:chExt cx="1849821" cy="511350"/>
          </a:xfrm>
        </p:grpSpPr>
        <p:sp>
          <p:nvSpPr>
            <p:cNvPr id="10272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849821" cy="276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Cross sectional Area</a:t>
              </a:r>
            </a:p>
          </p:txBody>
        </p:sp>
        <p:cxnSp>
          <p:nvCxnSpPr>
            <p:cNvPr id="10273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04383"/>
              <a:ext cx="361847" cy="272590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0255" name="Straight Arrow Connector 54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2252663" y="2471738"/>
            <a:ext cx="1306512" cy="671512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pSp>
        <p:nvGrpSpPr>
          <p:cNvPr id="10256" name="Group 5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282950" y="4316413"/>
            <a:ext cx="1501775" cy="512762"/>
            <a:chOff x="1920745" y="2804384"/>
            <a:chExt cx="1502587" cy="511799"/>
          </a:xfrm>
        </p:grpSpPr>
        <p:sp>
          <p:nvSpPr>
            <p:cNvPr id="10270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Flux</a:t>
              </a:r>
            </a:p>
          </p:txBody>
        </p:sp>
        <p:cxnSp>
          <p:nvCxnSpPr>
            <p:cNvPr id="10271" name="Straight Arrow Connector 54"/>
            <p:cNvCxnSpPr>
              <a:cxnSpLocks noChangeShapeType="1"/>
              <a:stCxn id="10270" idx="0"/>
            </p:cNvCxnSpPr>
            <p:nvPr/>
          </p:nvCxnSpPr>
          <p:spPr bwMode="auto">
            <a:xfrm rot="5400000" flipH="1" flipV="1">
              <a:off x="2643305" y="2833118"/>
              <a:ext cx="234800" cy="177332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257" name="Group 5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965700" y="4284663"/>
            <a:ext cx="2320925" cy="595312"/>
            <a:chOff x="75471" y="1487264"/>
            <a:chExt cx="2321366" cy="597124"/>
          </a:xfrm>
        </p:grpSpPr>
        <p:sp>
          <p:nvSpPr>
            <p:cNvPr id="10268" name="TextBox 32"/>
            <p:cNvSpPr txBox="1">
              <a:spLocks noChangeArrowheads="1"/>
            </p:cNvSpPr>
            <p:nvPr/>
          </p:nvSpPr>
          <p:spPr bwMode="auto">
            <a:xfrm>
              <a:off x="280870" y="1807389"/>
              <a:ext cx="21159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Diffusion Coefficient</a:t>
              </a:r>
            </a:p>
          </p:txBody>
        </p:sp>
        <p:cxnSp>
          <p:nvCxnSpPr>
            <p:cNvPr id="10269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44843" y="1517892"/>
              <a:ext cx="355953" cy="294698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10258" name="TextBox 2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91338" y="3302000"/>
            <a:ext cx="2116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5024"/>
                </a:solidFill>
                <a:latin typeface="Arial"/>
                <a:cs typeface="Arial"/>
              </a:rPr>
              <a:t>Number Densities</a:t>
            </a:r>
          </a:p>
        </p:txBody>
      </p:sp>
      <p:cxnSp>
        <p:nvCxnSpPr>
          <p:cNvPr id="10259" name="Straight Arrow Connector 27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rot="10800000" flipV="1">
            <a:off x="6672263" y="3559175"/>
            <a:ext cx="695325" cy="369888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cxnSp>
        <p:nvCxnSpPr>
          <p:cNvPr id="10260" name="Straight Arrow Connector 27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16200000" flipV="1">
            <a:off x="7262019" y="2629694"/>
            <a:ext cx="803275" cy="560387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aphicFrame>
        <p:nvGraphicFramePr>
          <p:cNvPr id="10242" name="Object 17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5405438" y="4921250"/>
          <a:ext cx="595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6" name="Equation" r:id="rId30" imgW="596880" imgH="380880" progId="Equation.DSMT4">
                  <p:embed/>
                </p:oleObj>
              </mc:Choice>
              <mc:Fallback>
                <p:oleObj name="Equation" r:id="rId30" imgW="596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921250"/>
                        <a:ext cx="59531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1" name="Group 5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135063" y="1536700"/>
            <a:ext cx="2114550" cy="542925"/>
            <a:chOff x="734290" y="4860427"/>
            <a:chExt cx="2115967" cy="542845"/>
          </a:xfrm>
        </p:grpSpPr>
        <p:sp>
          <p:nvSpPr>
            <p:cNvPr id="10266" name="TextBox 34"/>
            <p:cNvSpPr txBox="1">
              <a:spLocks noChangeArrowheads="1"/>
            </p:cNvSpPr>
            <p:nvPr/>
          </p:nvSpPr>
          <p:spPr bwMode="auto">
            <a:xfrm>
              <a:off x="734290" y="4860427"/>
              <a:ext cx="21159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Dielectric Coefficient</a:t>
              </a:r>
            </a:p>
          </p:txBody>
        </p:sp>
        <p:cxnSp>
          <p:nvCxnSpPr>
            <p:cNvPr id="10267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2277166" y="5209291"/>
              <a:ext cx="250789" cy="137174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0262" name="Straight Arrow Connector 38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1628775" y="1838325"/>
            <a:ext cx="209550" cy="114300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pSp>
        <p:nvGrpSpPr>
          <p:cNvPr id="10263" name="Group 5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117600" y="5991225"/>
            <a:ext cx="2116138" cy="582613"/>
            <a:chOff x="5289911" y="6659093"/>
            <a:chExt cx="2115967" cy="583192"/>
          </a:xfrm>
        </p:grpSpPr>
        <p:sp>
          <p:nvSpPr>
            <p:cNvPr id="10264" name="TextBox 36"/>
            <p:cNvSpPr txBox="1">
              <a:spLocks noChangeArrowheads="1"/>
            </p:cNvSpPr>
            <p:nvPr/>
          </p:nvSpPr>
          <p:spPr bwMode="auto">
            <a:xfrm>
              <a:off x="5289911" y="6780620"/>
              <a:ext cx="21159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    valence</a:t>
              </a:r>
            </a:p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proton charge</a:t>
              </a:r>
            </a:p>
          </p:txBody>
        </p:sp>
        <p:cxnSp>
          <p:nvCxnSpPr>
            <p:cNvPr id="10265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429518" y="6659093"/>
              <a:ext cx="666781" cy="37184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134027" y="5409220"/>
            <a:ext cx="183320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Not in Semiconductor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0025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4" y="948406"/>
            <a:ext cx="8609798" cy="498075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All we have to do is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/>
            </a:br>
            <a:r>
              <a:rPr lang="en-US" sz="6000" b="1" i="1" dirty="0"/>
              <a:t>Solve them!</a:t>
            </a:r>
            <a:br>
              <a:rPr lang="en-US" sz="6000" b="1" i="1" dirty="0"/>
            </a:br>
            <a:r>
              <a:rPr lang="en-US" b="1" i="1" dirty="0"/>
              <a:t>with Boundary Conditions</a:t>
            </a:r>
            <a:br>
              <a:rPr lang="en-US" i="1" dirty="0"/>
            </a:br>
            <a:r>
              <a:rPr lang="en-US" sz="1100" i="1" dirty="0"/>
              <a:t>defining</a:t>
            </a:r>
            <a:br>
              <a:rPr lang="en-US" sz="1100" i="1" dirty="0"/>
            </a:br>
            <a:r>
              <a:rPr lang="en-US" sz="2000" b="1" i="1" dirty="0"/>
              <a:t>Charge Carriers</a:t>
            </a:r>
            <a:br>
              <a:rPr lang="en-US" sz="2000" i="1" dirty="0"/>
            </a:br>
            <a:r>
              <a:rPr lang="en-US" sz="1200" i="1" dirty="0"/>
              <a:t>ions, holes, quasi-electrons</a:t>
            </a:r>
            <a:br>
              <a:rPr lang="en-US" sz="2000" i="1" dirty="0"/>
            </a:br>
            <a:r>
              <a:rPr lang="en-US" sz="2000" b="1" i="1" dirty="0"/>
              <a:t>Geometry</a:t>
            </a:r>
            <a:br>
              <a:rPr lang="en-US" sz="2000" i="1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59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Page </a:t>
            </a:r>
            <a:fld id="{FCB9DD33-11C1-4CF9-9B05-AF74C89F7F4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856" y="274638"/>
            <a:ext cx="7396577" cy="769441"/>
          </a:xfr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Solution* of  PNP Equation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96556"/>
              </p:ext>
            </p:extLst>
          </p:nvPr>
        </p:nvGraphicFramePr>
        <p:xfrm>
          <a:off x="263525" y="1304925"/>
          <a:ext cx="861695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6" name="Equation" r:id="rId3" imgW="8699400" imgH="2361960" progId="Equation.DSMT4">
                  <p:embed/>
                </p:oleObj>
              </mc:Choice>
              <mc:Fallback>
                <p:oleObj name="Equation" r:id="rId3" imgW="869940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304925"/>
                        <a:ext cx="861695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0" y="2582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6640" y="4221088"/>
            <a:ext cx="7950720" cy="1831446"/>
            <a:chOff x="456987" y="3832423"/>
            <a:chExt cx="7950720" cy="1831446"/>
          </a:xfrm>
        </p:grpSpPr>
        <p:sp>
          <p:nvSpPr>
            <p:cNvPr id="57348" name="Text Box 5"/>
            <p:cNvSpPr txBox="1">
              <a:spLocks noChangeArrowheads="1"/>
            </p:cNvSpPr>
            <p:nvPr/>
          </p:nvSpPr>
          <p:spPr bwMode="auto">
            <a:xfrm>
              <a:off x="456987" y="3832423"/>
              <a:ext cx="795072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     *</a:t>
              </a:r>
              <a:r>
                <a:rPr lang="en-US" altLang="en-US" sz="1400" b="1" u="sng" dirty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MATHEMATICS</a:t>
              </a: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This solution was  </a:t>
              </a:r>
              <a:r>
                <a:rPr lang="en-US" altLang="en-US" sz="2000" b="1" u="sng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actually  DERIVED</a:t>
              </a:r>
              <a:r>
                <a:rPr lang="en-US" altLang="en-US" sz="2000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 by computing many conditional probability measures explicitly by repeated  </a:t>
              </a: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analytical</a:t>
              </a:r>
              <a:r>
                <a:rPr lang="en-US" altLang="en-US" sz="2000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integrations</a:t>
              </a:r>
              <a:endParaRPr lang="en-US" alt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79612" y="5017538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Eisenberg, </a:t>
              </a:r>
              <a:r>
                <a:rPr lang="en-US" altLang="en-US" sz="1200" b="1" dirty="0" err="1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Klosek</a:t>
              </a: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, &amp; Schuss (1995) </a:t>
              </a:r>
              <a:r>
                <a:rPr lang="en-US" altLang="en-US" sz="1200" b="1" i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J. Chem. Phys.</a:t>
              </a: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102, 1767-1780 	</a:t>
              </a:r>
              <a:b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</a:b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Eisenberg, B. (2000) in Biophysics Textbook On Line "Channels, Receptors, and Transporters" </a:t>
              </a:r>
              <a:b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</a:b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Eisenberg, B. (2011). Chemical Physics Letters 511: 1-6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408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1BBB34F8-20DA-41FB-9C87-02A43B8461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548" y="116632"/>
            <a:ext cx="6120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333399">
                    <a:lumMod val="75000"/>
                  </a:srgbClr>
                </a:solidFill>
              </a:rPr>
              <a:t>Please do not be deceived </a:t>
            </a:r>
            <a:br>
              <a:rPr lang="en-US" sz="1200" b="1" i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1200" b="1" i="1" dirty="0">
                <a:solidFill>
                  <a:srgbClr val="333399">
                    <a:lumMod val="75000"/>
                  </a:srgbClr>
                </a:solidFill>
              </a:rPr>
              <a:t>by the eventual simplicity of Results.</a:t>
            </a:r>
            <a:r>
              <a:rPr lang="en-US" sz="1200" b="1" i="1" dirty="0">
                <a:solidFill>
                  <a:srgbClr val="C00000"/>
                </a:solidFill>
              </a:rPr>
              <a:t> </a:t>
            </a:r>
            <a:br>
              <a:rPr lang="en-US" sz="1200" b="1" i="1" dirty="0">
                <a:solidFill>
                  <a:srgbClr val="C00000"/>
                </a:solidFill>
              </a:rPr>
            </a:br>
            <a:r>
              <a:rPr lang="en-US" sz="1400" b="1" i="1" dirty="0">
                <a:solidFill>
                  <a:srgbClr val="C00000"/>
                </a:solidFill>
              </a:rPr>
              <a:t>This took &gt;2 years!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6384" y="1124744"/>
            <a:ext cx="795072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Solution</a:t>
            </a:r>
            <a:b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 was actually</a:t>
            </a:r>
            <a:b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8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DERIVED</a:t>
            </a:r>
            <a:r>
              <a:rPr lang="en-US" altLang="en-US" sz="28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 </a:t>
            </a:r>
            <a:b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with explicit formulae </a:t>
            </a:r>
            <a:b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for </a:t>
            </a:r>
            <a:r>
              <a:rPr lang="en-US" altLang="en-US" sz="1800" dirty="0">
                <a:solidFill>
                  <a:srgbClr val="333399">
                    <a:lumMod val="75000"/>
                  </a:srgbClr>
                </a:solidFill>
                <a:latin typeface="Arial"/>
                <a:cs typeface="Times New Roman" panose="02020603050405020304" pitchFamily="18" charset="0"/>
              </a:rPr>
              <a:t>probability measures</a:t>
            </a:r>
            <a:b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from a</a:t>
            </a:r>
            <a: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 </a:t>
            </a:r>
            <a:b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Doubly Conditioned Stochastic Process </a:t>
            </a:r>
            <a:br>
              <a:rPr lang="en-US" altLang="en-US" sz="24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involving </a:t>
            </a:r>
            <a:br>
              <a:rPr lang="en-US" alt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Analytical Evaluation </a:t>
            </a:r>
            <a:b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18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of </a:t>
            </a:r>
            <a:b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>
                <a:solidFill>
                  <a:srgbClr val="333399">
                    <a:lumMod val="75000"/>
                  </a:srgbClr>
                </a:solidFill>
                <a:latin typeface="Arial"/>
              </a:rPr>
              <a:t>Multidimensional Convolution Integrals</a:t>
            </a:r>
            <a:endParaRPr lang="en-US" alt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775" y="5450643"/>
            <a:ext cx="745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Eisenberg, </a:t>
            </a:r>
            <a:r>
              <a:rPr lang="en-US" altLang="en-US" b="1" dirty="0" err="1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Klosek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, &amp; Schuss (1995) </a:t>
            </a:r>
            <a:r>
              <a:rPr lang="en-US" altLang="en-US" b="1" i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J. Chem. Phys.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 102, 1767-1780 	</a:t>
            </a:r>
            <a:b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</a:b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Eisenberg, B. (2000) in Biophysics Textbook On Line "Channels, Receptors, Transporters" </a:t>
            </a:r>
            <a:b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</a:b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Eisenberg, B. (2011). Chemical Physics Letters 511: 1-6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98758" y="369990"/>
            <a:ext cx="6072620" cy="6192735"/>
            <a:chOff x="1870531" y="606362"/>
            <a:chExt cx="6072620" cy="6192735"/>
          </a:xfrm>
        </p:grpSpPr>
        <p:grpSp>
          <p:nvGrpSpPr>
            <p:cNvPr id="10" name="Group 9"/>
            <p:cNvGrpSpPr/>
            <p:nvPr/>
          </p:nvGrpSpPr>
          <p:grpSpPr>
            <a:xfrm>
              <a:off x="1870531" y="606362"/>
              <a:ext cx="5764080" cy="6192735"/>
              <a:chOff x="2032456" y="606362"/>
              <a:chExt cx="5764080" cy="6192735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492828"/>
                  </p:ext>
                </p:extLst>
              </p:nvPr>
            </p:nvGraphicFramePr>
            <p:xfrm>
              <a:off x="2218061" y="5705310"/>
              <a:ext cx="5578475" cy="1093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2176" name="Equation" r:id="rId3" imgW="11315520" imgH="2222280" progId="Equation.DSMT4">
                      <p:embed/>
                    </p:oleObj>
                  </mc:Choice>
                  <mc:Fallback>
                    <p:oleObj name="Equation" r:id="rId3" imgW="11315520" imgH="2222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18061" y="5705310"/>
                            <a:ext cx="5578475" cy="1093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8"/>
              <p:cNvGrpSpPr/>
              <p:nvPr/>
            </p:nvGrpSpPr>
            <p:grpSpPr>
              <a:xfrm>
                <a:off x="2032456" y="606362"/>
                <a:ext cx="5459871" cy="2945365"/>
                <a:chOff x="2032456" y="606362"/>
                <a:chExt cx="5459871" cy="2945365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032456" y="606362"/>
                  <a:ext cx="5459871" cy="153888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txBody>
                <a:bodyPr wrap="square" tIns="91440" bIns="91440" rtlCol="0" anchor="ctr" anchorCtr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>
                      <a:solidFill>
                        <a:srgbClr val="C00000"/>
                      </a:solidFill>
                      <a:latin typeface="Arial Black" panose="020B0A04020102020204" pitchFamily="34" charset="0"/>
                      <a:cs typeface="Arial"/>
                    </a:rPr>
                    <a:t>Generalized Current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solidFill>
                        <a:srgbClr val="C00000"/>
                      </a:solidFill>
                      <a:latin typeface="Arial Black" panose="020B0A04020102020204" pitchFamily="34" charset="0"/>
                      <a:cs typeface="Arial"/>
                    </a:rPr>
                    <a:t>is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>
                      <a:solidFill>
                        <a:srgbClr val="C00000"/>
                      </a:solidFill>
                      <a:latin typeface="Arial Black" panose="020B0A04020102020204" pitchFamily="34" charset="0"/>
                      <a:cs typeface="Arial"/>
                    </a:rPr>
                    <a:t>Conserved</a:t>
                  </a:r>
                  <a:r>
                    <a:rPr lang="en-US" sz="1400" i="1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 </a:t>
                  </a:r>
                  <a:endParaRPr lang="en-US" sz="1800" i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2064930"/>
                    </p:ext>
                  </p:extLst>
                </p:nvPr>
              </p:nvGraphicFramePr>
              <p:xfrm>
                <a:off x="2738190" y="2764327"/>
                <a:ext cx="2933700" cy="787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177" name="Equation" r:id="rId5" imgW="3314520" imgH="888840" progId="Equation.DSMT4">
                        <p:embed/>
                      </p:oleObj>
                    </mc:Choice>
                    <mc:Fallback>
                      <p:oleObj name="Equation" r:id="rId5" imgW="3314520" imgH="8888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38190" y="2764327"/>
                              <a:ext cx="2933700" cy="7874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2" name="TextBox 11"/>
            <p:cNvSpPr txBox="1"/>
            <p:nvPr/>
          </p:nvSpPr>
          <p:spPr bwMode="auto">
            <a:xfrm>
              <a:off x="6045126" y="2751135"/>
              <a:ext cx="18980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/>
                </a:rPr>
                <a:t>Displacement Current 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"/>
                  <a:cs typeface="Arial"/>
                </a:rPr>
                <a:t>Everywhere</a:t>
              </a:r>
              <a:r>
                <a:rPr lang="en-US" b="1" dirty="0">
                  <a:solidFill>
                    <a:srgbClr val="C00000"/>
                  </a:solidFill>
                  <a:latin typeface="Arial"/>
                  <a:cs typeface="Arial"/>
                </a:rPr>
                <a:t>!</a:t>
              </a: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24186"/>
              </p:ext>
            </p:extLst>
          </p:nvPr>
        </p:nvGraphicFramePr>
        <p:xfrm>
          <a:off x="2171700" y="3943350"/>
          <a:ext cx="49482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8" name="Equation" r:id="rId7" imgW="6083280" imgH="1320480" progId="Equation.DSMT4">
                  <p:embed/>
                </p:oleObj>
              </mc:Choice>
              <mc:Fallback>
                <p:oleObj name="Equation" r:id="rId7" imgW="608328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1700" y="3943350"/>
                        <a:ext cx="4948238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2403666" y="2158623"/>
            <a:ext cx="2656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Maxwell Equation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484807" y="3552587"/>
            <a:ext cx="2656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Vector Identity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428694" y="3550732"/>
            <a:ext cx="2656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Conservation law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576015" y="2514763"/>
            <a:ext cx="967535" cy="8229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5579269" y="2714625"/>
            <a:ext cx="588169" cy="192881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23" name="TextBox 22"/>
          <p:cNvSpPr txBox="1"/>
          <p:nvPr/>
        </p:nvSpPr>
        <p:spPr bwMode="auto">
          <a:xfrm>
            <a:off x="4504929" y="4920339"/>
            <a:ext cx="2736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Generalized Current</a:t>
            </a:r>
          </a:p>
        </p:txBody>
      </p:sp>
    </p:spTree>
    <p:extLst>
      <p:ext uri="{BB962C8B-B14F-4D97-AF65-F5344CB8AC3E}">
        <p14:creationId xmlns:p14="http://schemas.microsoft.com/office/powerpoint/2010/main" val="6736730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4" y="948406"/>
            <a:ext cx="8609798" cy="4980756"/>
          </a:xfrm>
        </p:spPr>
        <p:txBody>
          <a:bodyPr/>
          <a:lstStyle/>
          <a:p>
            <a:r>
              <a:rPr lang="en-US" sz="2000" b="1" i="1" dirty="0">
                <a:solidFill>
                  <a:srgbClr val="19066A"/>
                </a:solidFill>
              </a:rPr>
              <a:t>All we have to do is</a:t>
            </a:r>
            <a:br>
              <a:rPr lang="en-US" sz="2000" b="1" i="1" dirty="0">
                <a:solidFill>
                  <a:srgbClr val="19066A"/>
                </a:solidFill>
              </a:rPr>
            </a:br>
            <a:r>
              <a:rPr lang="en-US" sz="2000" b="1" i="1" dirty="0">
                <a:solidFill>
                  <a:srgbClr val="19066A"/>
                </a:solidFill>
              </a:rPr>
              <a:t>Solve them!</a:t>
            </a:r>
            <a:br>
              <a:rPr lang="en-US" sz="2000" b="1" i="1" dirty="0">
                <a:solidFill>
                  <a:srgbClr val="19066A"/>
                </a:solidFill>
              </a:rPr>
            </a:br>
            <a:br>
              <a:rPr lang="en-US" sz="2000" b="1" i="1" dirty="0"/>
            </a:br>
            <a:br>
              <a:rPr lang="en-US" sz="1400" b="1" i="1" dirty="0"/>
            </a:b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Don’t Despair</a:t>
            </a:r>
            <a:br>
              <a:rPr lang="en-US" sz="1800" b="1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800" b="1" i="1" dirty="0">
                <a:latin typeface="Arial Black" panose="020B0A04020102020204" pitchFamily="34" charset="0"/>
              </a:rPr>
              <a:t>Semiconductor  Technology has </a:t>
            </a:r>
            <a:br>
              <a:rPr lang="en-US" sz="4800" b="1" i="1" dirty="0">
                <a:latin typeface="Arial Black" panose="020B0A04020102020204" pitchFamily="34" charset="0"/>
              </a:rPr>
            </a:br>
            <a:r>
              <a:rPr lang="en-US" sz="4800" b="1" i="1" dirty="0">
                <a:latin typeface="Arial Black" panose="020B0A04020102020204" pitchFamily="34" charset="0"/>
              </a:rPr>
              <a:t>Already Done That!</a:t>
            </a:r>
            <a:br>
              <a:rPr lang="en-US" sz="4800" b="1" i="1" dirty="0">
                <a:latin typeface="Arial Black" panose="020B0A04020102020204" pitchFamily="34" charset="0"/>
              </a:rPr>
            </a:br>
            <a:endParaRPr lang="en-US" sz="4800" b="1" i="1" dirty="0"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68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433388" y="274638"/>
            <a:ext cx="82756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Semiconductor Devices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917" y="1010654"/>
            <a:ext cx="72478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PNP equations describe many robust input output relations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Amplifier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Limiter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Switch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Multiplier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Logarithmic convertor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Exponential convertor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These are SOLUTIONS of PNP for different boundary conditions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with ONE SET of CONSTITUTIVE PARAMETERS</a:t>
            </a:r>
            <a:b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PNP of POINTS is TRANSFERRABLE</a:t>
            </a:r>
            <a:br>
              <a:rPr lang="en-US" sz="10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Analytical should be attempted using techniques of </a:t>
            </a:r>
            <a:b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Weishi Liu 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University of Kansas</a:t>
            </a:r>
            <a:b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Tai-Chia Lin 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National Taiwan University &amp;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Chun Liu </a:t>
            </a:r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PSU</a:t>
            </a:r>
          </a:p>
        </p:txBody>
      </p:sp>
    </p:spTree>
    <p:extLst>
      <p:ext uri="{BB962C8B-B14F-4D97-AF65-F5344CB8AC3E}">
        <p14:creationId xmlns:p14="http://schemas.microsoft.com/office/powerpoint/2010/main" val="9953885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5B7DD5A-EB2B-4922-AC6F-EFCB26E7AC2C}" type="slidenum">
              <a:rPr lang="en-US" sz="1400" smtClean="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/>
              <a:t>62</a:t>
            </a:fld>
            <a:endParaRPr lang="en-US" sz="1400" dirty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56675" name="TextBox 2"/>
          <p:cNvSpPr txBox="1">
            <a:spLocks noChangeArrowheads="1"/>
          </p:cNvSpPr>
          <p:nvPr/>
        </p:nvSpPr>
        <p:spPr bwMode="auto">
          <a:xfrm>
            <a:off x="1371600" y="2039938"/>
            <a:ext cx="64595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FF"/>
                </a:solidFill>
              </a:rPr>
              <a:t>The End</a:t>
            </a:r>
          </a:p>
          <a:p>
            <a:pPr eaLnBrk="1" hangingPunct="1"/>
            <a:endParaRPr lang="en-US" sz="440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4400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1356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19" y="2103986"/>
            <a:ext cx="7593106" cy="11234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Continuity of Current is Ex</a:t>
            </a:r>
            <a:r>
              <a:rPr lang="en-US" sz="2800" b="1" dirty="0"/>
              <a:t>act</a:t>
            </a:r>
            <a:br>
              <a:rPr lang="en-US" sz="2800" b="1" dirty="0"/>
            </a:br>
            <a:r>
              <a:rPr lang="en-US" sz="1800" b="1" i="1" dirty="0">
                <a:solidFill>
                  <a:srgbClr val="002060"/>
                </a:solidFill>
              </a:rPr>
              <a:t>no matter what carries the current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910" y="3145444"/>
            <a:ext cx="7593106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even though </a:t>
            </a:r>
            <a:br>
              <a:rPr lang="en-US" sz="2600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of Charge Flow 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Profoundly</a:t>
            </a:r>
          </a:p>
          <a:p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even Creating Plasmas!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910" y="406177"/>
            <a:ext cx="7146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2060"/>
                </a:solidFill>
                <a:latin typeface="Arial"/>
                <a:cs typeface="Arial"/>
              </a:rPr>
              <a:t>Maxwell Equations are Special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0662" y="5539665"/>
            <a:ext cx="3046478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4853563">
            <a:off x="4738209" y="4834947"/>
            <a:ext cx="391962" cy="446742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26589" y="1954306"/>
            <a:ext cx="4464472" cy="4186295"/>
            <a:chOff x="3275861" y="1039906"/>
            <a:chExt cx="4782620" cy="5238399"/>
          </a:xfrm>
        </p:grpSpPr>
        <p:grpSp>
          <p:nvGrpSpPr>
            <p:cNvPr id="2" name="Group 1"/>
            <p:cNvGrpSpPr/>
            <p:nvPr/>
          </p:nvGrpSpPr>
          <p:grpSpPr>
            <a:xfrm>
              <a:off x="3275861" y="1039906"/>
              <a:ext cx="4782620" cy="5238399"/>
              <a:chOff x="1875913" y="-457200"/>
              <a:chExt cx="5181045" cy="5958453"/>
            </a:xfrm>
            <a:solidFill>
              <a:schemeClr val="bg1">
                <a:lumMod val="95000"/>
              </a:schemeClr>
            </a:solidFill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14" y="-457200"/>
                <a:ext cx="5173794" cy="5958453"/>
              </a:xfrm>
              <a:prstGeom prst="rect">
                <a:avLst/>
              </a:prstGeom>
              <a:grpFill/>
            </p:spPr>
          </p:pic>
          <p:sp useBgFill="1">
            <p:nvSpPr>
              <p:cNvPr id="4" name="Rectangle 3"/>
              <p:cNvSpPr/>
              <p:nvPr/>
            </p:nvSpPr>
            <p:spPr>
              <a:xfrm>
                <a:off x="1875913" y="5286233"/>
                <a:ext cx="5181045" cy="215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501307" y="1691352"/>
            <a:ext cx="2261836" cy="69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175" name="Equation" r:id="rId4" imgW="1815840" imgH="558720" progId="Equation.DSMT4">
                    <p:embed/>
                  </p:oleObj>
                </mc:Choice>
                <mc:Fallback>
                  <p:oleObj name="Equation" r:id="rId4" imgW="1815840" imgH="55872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307" y="1691352"/>
                          <a:ext cx="2261836" cy="69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475129" y="2475429"/>
            <a:ext cx="2725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62674"/>
                </a:solidFill>
              </a:rPr>
              <a:t>When we unplug a computer power supply, </a:t>
            </a:r>
            <a:br>
              <a:rPr lang="en-US" b="1" i="1" dirty="0">
                <a:solidFill>
                  <a:srgbClr val="262674"/>
                </a:solidFill>
              </a:rPr>
            </a:br>
            <a:r>
              <a:rPr lang="en-US" b="1" i="1" dirty="0">
                <a:solidFill>
                  <a:srgbClr val="262674"/>
                </a:solidFill>
              </a:rPr>
              <a:t>       we often </a:t>
            </a:r>
            <a:br>
              <a:rPr lang="en-US" b="1" i="1" dirty="0">
                <a:solidFill>
                  <a:srgbClr val="262674"/>
                </a:solidFill>
              </a:rPr>
            </a:br>
            <a:r>
              <a:rPr lang="en-US" b="1" i="1" dirty="0">
                <a:solidFill>
                  <a:srgbClr val="262674"/>
                </a:solidFill>
              </a:rPr>
              <a:t>       CREATE </a:t>
            </a:r>
            <a:br>
              <a:rPr lang="en-US" b="1" i="1" dirty="0">
                <a:solidFill>
                  <a:srgbClr val="262674"/>
                </a:solidFill>
              </a:rPr>
            </a:br>
            <a:r>
              <a:rPr lang="en-US" b="1" i="1" dirty="0">
                <a:solidFill>
                  <a:srgbClr val="262674"/>
                </a:solidFill>
              </a:rPr>
              <a:t>        SPARKS,</a:t>
            </a:r>
            <a:br>
              <a:rPr lang="en-US" b="1" i="1" dirty="0">
                <a:solidFill>
                  <a:srgbClr val="262674"/>
                </a:solidFill>
              </a:rPr>
            </a:br>
            <a:r>
              <a:rPr lang="en-US" sz="1100" b="1" i="1" dirty="0">
                <a:solidFill>
                  <a:srgbClr val="262674"/>
                </a:solidFill>
              </a:rPr>
              <a:t> i.e., a </a:t>
            </a:r>
            <a:r>
              <a:rPr lang="en-US" b="1" i="1" dirty="0">
                <a:solidFill>
                  <a:srgbClr val="262674"/>
                </a:solidFill>
              </a:rPr>
              <a:t>PLASMA, </a:t>
            </a:r>
            <a:br>
              <a:rPr lang="en-US" b="1" i="1" dirty="0">
                <a:solidFill>
                  <a:srgbClr val="262674"/>
                </a:solidFill>
              </a:rPr>
            </a:br>
            <a:br>
              <a:rPr lang="en-US" b="1" i="1" dirty="0">
                <a:solidFill>
                  <a:srgbClr val="262674"/>
                </a:solidFill>
              </a:rPr>
            </a:br>
            <a:r>
              <a:rPr lang="en-US" b="1" i="1" dirty="0">
                <a:solidFill>
                  <a:srgbClr val="262674"/>
                </a:solidFill>
              </a:rPr>
              <a:t>    </a:t>
            </a:r>
            <a:r>
              <a:rPr lang="en-US" sz="1200" b="1" i="1" dirty="0">
                <a:solidFill>
                  <a:srgbClr val="262674"/>
                </a:solidFill>
              </a:rPr>
              <a:t>a</a:t>
            </a:r>
            <a:r>
              <a:rPr lang="en-US" b="1" i="1" dirty="0">
                <a:solidFill>
                  <a:srgbClr val="262674"/>
                </a:solidFill>
              </a:rPr>
              <a:t> NEW KIND</a:t>
            </a:r>
          </a:p>
          <a:p>
            <a:r>
              <a:rPr lang="en-US" b="1" i="1" dirty="0">
                <a:solidFill>
                  <a:srgbClr val="262674"/>
                </a:solidFill>
              </a:rPr>
              <a:t>   of current flow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68197" y="263132"/>
            <a:ext cx="80054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62674"/>
                </a:solidFill>
              </a:rPr>
              <a:t>Mathematics of Continuity</a:t>
            </a:r>
          </a:p>
          <a:p>
            <a:pPr algn="ctr"/>
            <a:r>
              <a:rPr lang="en-US" sz="1400" b="1" dirty="0">
                <a:solidFill>
                  <a:srgbClr val="262674"/>
                </a:solidFill>
              </a:rPr>
              <a:t>in Maxwell equations can</a:t>
            </a:r>
            <a:br>
              <a:rPr lang="en-US" sz="2400" b="1" dirty="0">
                <a:solidFill>
                  <a:srgbClr val="262674"/>
                </a:solidFill>
              </a:rPr>
            </a:br>
            <a:r>
              <a:rPr lang="en-US" sz="2400" b="1" dirty="0">
                <a:solidFill>
                  <a:srgbClr val="262674"/>
                </a:solidFill>
              </a:rPr>
              <a:t>Create New Kind of Physics</a:t>
            </a:r>
            <a:r>
              <a:rPr lang="en-US" sz="1800" b="1" dirty="0">
                <a:solidFill>
                  <a:srgbClr val="262674"/>
                </a:solidFill>
              </a:rPr>
              <a:t>, </a:t>
            </a:r>
            <a:br>
              <a:rPr lang="en-US" sz="1800" b="1" dirty="0">
                <a:solidFill>
                  <a:srgbClr val="262674"/>
                </a:solidFill>
              </a:rPr>
            </a:br>
            <a:r>
              <a:rPr lang="en-US" sz="1800" b="1" dirty="0">
                <a:solidFill>
                  <a:srgbClr val="262674"/>
                </a:solidFill>
              </a:rPr>
              <a:t>New Kind of Charge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526370" y="3293816"/>
            <a:ext cx="137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A27B00"/>
                    </a:gs>
                    <a:gs pos="75000">
                      <a:srgbClr val="FFFF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Pop!</a:t>
            </a:r>
          </a:p>
        </p:txBody>
      </p:sp>
      <p:sp>
        <p:nvSpPr>
          <p:cNvPr id="12" name="Lightning Bolt 11"/>
          <p:cNvSpPr/>
          <p:nvPr/>
        </p:nvSpPr>
        <p:spPr bwMode="auto">
          <a:xfrm rot="19926300">
            <a:off x="2424496" y="3617954"/>
            <a:ext cx="914400" cy="914400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5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267" y="434975"/>
            <a:ext cx="7593106" cy="1752600"/>
          </a:xfrm>
        </p:spPr>
        <p:txBody>
          <a:bodyPr>
            <a:normAutofit fontScale="92500" lnSpcReduction="10000"/>
          </a:bodyPr>
          <a:lstStyle/>
          <a:p>
            <a:br>
              <a:rPr lang="en-US" dirty="0">
                <a:solidFill>
                  <a:srgbClr val="002060"/>
                </a:solidFill>
              </a:rPr>
            </a:br>
            <a:r>
              <a:rPr lang="en-US" sz="3500" b="1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Physics of Charge Flow </a:t>
            </a:r>
          </a:p>
          <a:p>
            <a:r>
              <a:rPr lang="en-US" sz="3500" b="1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Varies Profoundl</a:t>
            </a:r>
            <a:r>
              <a:rPr lang="en-US" sz="4400" b="1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y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138" y="3448145"/>
            <a:ext cx="4733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2060"/>
                </a:solidFill>
                <a:latin typeface="Arial"/>
                <a:cs typeface="Arial"/>
              </a:rPr>
              <a:t>But conservation of current is exact</a:t>
            </a:r>
          </a:p>
        </p:txBody>
      </p:sp>
    </p:spTree>
    <p:extLst>
      <p:ext uri="{BB962C8B-B14F-4D97-AF65-F5344CB8AC3E}">
        <p14:creationId xmlns:p14="http://schemas.microsoft.com/office/powerpoint/2010/main" val="48679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lZRm11gamRtAKCxd6D9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H4iRG9KumYyYvtfHXyF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Jdw9AbdUbPGsiN4ak7p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prSsj02n5MpIQrM1rHA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NiBJl8yG4wdZQAh2tm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mHQTB73DJfpCDARzETO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uRAcKoddJUjnWUSrxrD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zdWGbUHIq3ItdZjomEq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AxkGSXGeNLEVrdFYlnM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C338xT6IV9erTf16M9A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vJrFyIns8ofRVgDJqN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23Ty0hHsLQmEICE6Ec6F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dITGILmbGRoultMfUAH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y3ikQ4bO7TKkhRhoGrQ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qkZY8BzKv7SEW2dcxUPX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M9Z4bMQU6BWBDXlSVAe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eHhz8O3Qnz0pzIZ5S8f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61CRffbdC8M63z9mb7eF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PznQcrItJ3uLU3n6qKv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S50DGY8qxJQbYuSEG2d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KyXQyY9Jvs3yGiQyLKk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bWfxcF8Voc5yxEjoCTF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eEG2YnklS0iopyuf5qg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qg7hJKMEvpUa1ZHauqr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auV8UrweLIIkHDzjCG4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kIgcSTD9IXID6ClAQk7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ea4gI8qDVab3lkg00D4H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5oOnhmjWmJQ80ybRqbZo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wSWuDPNwvvgCbhjw34R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VS8XQE4Sbd6IHUBEYwQ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XoGntITR78fJktvuf2h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SnDFJeUCcPRp6L69cXl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koupbhzKQFVO413HKtY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bW87Nmx4CHF2ZVAvpZA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ZepQwms63bv6PIyb41O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SJ3nvjKvE05K4bA2fXY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slbtGtD0geGGvG8g22sB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lyLj7KYYAriagIc2DgR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jlw1BQ3sIwDsPBTGfbC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5VQUlkUmj600WjLTu5u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RYO374DU4IV7xwyJ4hs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JKNL2VvzjB3WrXEJThmy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ACpvCjGomKs1f4fm1Hov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ea4gI8qDVab3lkg00D4H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5oOnhmjWmJQ80ybRqbZo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d1zue3pJgI7W0uGiCZz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foekHU4LAiHbikVPdNJl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gKkHHSkU5fd31nqpGda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5JLVl0djcSOfd8D4mVtM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xeqg3XAQp1Xh5Ztb8gk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PEjNbfugxFKQb87D0Nf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I9IZYmtJDh08k64NY3Bz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iXvp8p2hQGKGV94ch8MO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Q2N0zdPbjZQGRLtzd4Gm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oDbUIMMtNu0P6sB8PP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iXvp8p2hQGKGV94ch8MO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Q2N0zdPbjZQGRLtzd4Gm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oDbUIMMtNu0P6sB8PP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y3ayHYWq4SyKVwGosg1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H9jRbTHctIiT6weR8aV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1rG3Eel2jiLTMhz2oVHN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gEoMpHKVlPBDinAlVEog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qd61NQlWuLJab2FSODho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4QI1TOtNSIQO46RdkUm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6Ekl2zcUVaRcVW9tzyOX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1rG3Eel2jiLTMhz2oVHN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gEoMpHKVlPBDinAlVEo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qd61NQlWuLJab2FSODho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27DSM5cVmDQR4yp2ejsm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Sfu48hNdoH6nwLK5WmD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woIQ8DV89p66zAiEHcT9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KPLKhCoI79X4J5li8ahg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9vRcip4IRyz4yly7P53G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27DSM5cVmDQR4yp2ejsm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2Sfu48hNdoH6nwLK5WmD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woIQ8DV89p66zAiEHcT9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KPLKhCoI79X4J5li8ah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hpc9NiEqKVZoES4oljKq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9vRcip4IRyz4yly7P53G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IP5klLNsCFMUFw26GblJ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fCNLD1sOwfelQ3ciyotR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PAjIQduEnBx8pwLPakTT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REi5g5gyCSVzhNwrFOLf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1ipnDzGFZmokGuMjs3hYa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VjfVcZrEa6zW3MIYPmc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3XcaAPfvXyfSjlF2gR6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5ps5njetu33CmsyJ7pb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8vXIEAZhS9tUBL0hVtQR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iFdBSFc7lr1lgW8EFDtd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PAjIQduEnBx8pwLPakTT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REi5g5gyCSVzhNwrFOLf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oxpkcjQd498cTL7yFomw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GQDIK303EIwkoC7RkVw5h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E1DEpkQDOZVptSWCNw6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oQ13jtrlIq06tVqduRo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Gx2RZSB3IBh8DMDl1mct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MMsuAwUffZ25aexbIOd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xntD3ubnIryvWD5RJcC4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5DZ9EEbi48bHLb1N8oio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z5Vxy3NcDTuHiQDTPwcp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kfSTQW4eLiGq3Ue668uS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c3Ta9ezLcKiaKGFEcR7p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0RMJFIp3UuU23OZFNQEZ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7T9yrsVDL4aZ31oqyQl8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fHDRFx3hL763KTz7hX8g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S3KXhnhNEW7jDrVzMozt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T0huQrzo0y5pPz6HfG0X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Wrf7cHaJHfwPaKGMwQef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eeClt58TtmzJ3QfIeRdh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SZpl1t99Iddnc0uQe5AO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gqGPxOBn2EHomDW74FJj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wGDednD7G33IJZEbWlyl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GOERU61V4svUT0ciAdJU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lDTWtTJoLjaY0Pzmsx6L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dO5EYDLkBgA1s1XXD8bG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gnXp9qr8GGVqjJGuuuTNo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OODDC4VxP75gkha6SjxV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DxIeER3BUTd0A3QqTJbU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2zQlVBbs0CPxb5Unq4ud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3jH6fsqNKE5tv9niWrqs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b2SLvvj7qYWPwxEOlJ1c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sIALZ882NLjs7EeuXVuD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xFDQD75GqFI1AaaJvbYo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w3pZAQM6IfWkaV89u1W6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K544kdpjEPWm9zrDweUj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5fZfBmGXs4PSjjVwwyGp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oOMzHQuHb1Gi0O55C3C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xgf7H0ImCyRZRas1EPtK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c1j7rrVDMUIwgvjA9tZP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q1XUCApMdCZJ4eOAzgqZ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gkUXI3GZL3p4Ah9wPle0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xwr4MyUIpoluLD0FSl5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kZEwr2q5LLgaMnvDh8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00000"/>
          </a:solidFill>
          <a:prstDash val="solid"/>
          <a:round/>
          <a:headEnd type="stealth" w="med" len="sm"/>
          <a:tailEnd type="stealth" w="med" len="sm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2225" cap="flat" cmpd="sng" algn="ctr">
          <a:solidFill>
            <a:schemeClr val="tx1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285E6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Dark on Edge">
  <a:themeElements>
    <a:clrScheme name="Dark on Edg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003399"/>
      </a:folHlink>
    </a:clrScheme>
    <a:fontScheme name="Dark on 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rk on E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25400">
          <a:solidFill>
            <a:schemeClr val="tx1"/>
          </a:solidFill>
          <a:miter lim="800000"/>
          <a:headEnd/>
          <a:tailEnd/>
        </a:ln>
      </a:spPr>
      <a:bodyPr wrap="square" rtlCol="0">
        <a:no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25400">
          <a:solidFill>
            <a:schemeClr val="tx1"/>
          </a:solidFill>
          <a:miter lim="800000"/>
          <a:headEnd/>
          <a:tailEnd/>
        </a:ln>
      </a:spPr>
      <a:bodyPr wrap="square" rtlCol="0">
        <a:no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285E6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25247</TotalTime>
  <Words>1192</Words>
  <Application>Microsoft Office PowerPoint</Application>
  <PresentationFormat>On-screen Show (4:3)</PresentationFormat>
  <Paragraphs>409</Paragraphs>
  <Slides>62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100" baseType="lpstr">
      <vt:lpstr>Times</vt:lpstr>
      <vt:lpstr>Gulim</vt:lpstr>
      <vt:lpstr>Arial Narrow</vt:lpstr>
      <vt:lpstr>Arial Black</vt:lpstr>
      <vt:lpstr>Times New Roman</vt:lpstr>
      <vt:lpstr>Gulim</vt:lpstr>
      <vt:lpstr>Calibri</vt:lpstr>
      <vt:lpstr>Arial</vt:lpstr>
      <vt:lpstr>Symbol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6_Custom Design</vt:lpstr>
      <vt:lpstr>24_Blank</vt:lpstr>
      <vt:lpstr>7_Custom Design</vt:lpstr>
      <vt:lpstr>8_Custom Design</vt:lpstr>
      <vt:lpstr>9_Custom Design</vt:lpstr>
      <vt:lpstr>10_Custom Design</vt:lpstr>
      <vt:lpstr>11_Custom Design</vt:lpstr>
      <vt:lpstr>25_Blank</vt:lpstr>
      <vt:lpstr>23_Blank</vt:lpstr>
      <vt:lpstr>17_Blank</vt:lpstr>
      <vt:lpstr>1_Default Design</vt:lpstr>
      <vt:lpstr>2_Blank</vt:lpstr>
      <vt:lpstr>22_Blank</vt:lpstr>
      <vt:lpstr>13_Custom Design</vt:lpstr>
      <vt:lpstr>Dark on Edge</vt:lpstr>
      <vt:lpstr>11_Blank</vt:lpstr>
      <vt:lpstr>1_Blank</vt:lpstr>
      <vt:lpstr>3_Blank</vt:lpstr>
      <vt:lpstr>27_Blank</vt:lpstr>
      <vt:lpstr>33_Blank</vt:lpstr>
      <vt:lpstr>4_Blank</vt:lpstr>
      <vt:lpstr>9_Blank</vt:lpstr>
      <vt:lpstr>Equation</vt:lpstr>
      <vt:lpstr>Bob Eisenberg Penn State August 2016</vt:lpstr>
      <vt:lpstr>PowerPoint Presentation</vt:lpstr>
      <vt:lpstr>PowerPoint Presentation</vt:lpstr>
      <vt:lpstr>Continuity of Current is Exact no matter what carries the current</vt:lpstr>
      <vt:lpstr>PowerPoint Presentation</vt:lpstr>
      <vt:lpstr>PowerPoint Presentation</vt:lpstr>
      <vt:lpstr>Continuity of Current is Exact no matter what carries the current</vt:lpstr>
      <vt:lpstr>PowerPoint Presentation</vt:lpstr>
      <vt:lpstr>PowerPoint Presentation</vt:lpstr>
      <vt:lpstr>PowerPoint Presentation</vt:lpstr>
      <vt:lpstr>but Continuity of Current is Exact No matter what carries the current! </vt:lpstr>
      <vt:lpstr>PowerPoint Presentation</vt:lpstr>
      <vt:lpstr>Electrodynamics  and  Ions in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Chemists are Frustrated by Real Solutions </vt:lpstr>
      <vt:lpstr>PowerPoint Presentation</vt:lpstr>
      <vt:lpstr>PowerPoint Presentation</vt:lpstr>
      <vt:lpstr>Electrolytes are Complex Fluids</vt:lpstr>
      <vt:lpstr>PowerPoint Presentation</vt:lpstr>
      <vt:lpstr>PowerPoint Presentation</vt:lpstr>
      <vt:lpstr>The classical text of Robinson and Stokes   (not otherwise noted for its emotional content)  gives a glimpse of these feelings when it says   “In regard to concentrated solutions, many workers adopt a counsel of despair, confining their interest to concentrations below about 0.02 M, ... ”   p. 302 Electrolyte Solutions (1959) Butterworths , also Dover (2002)   </vt:lpstr>
      <vt:lpstr>Good Data</vt:lpstr>
      <vt:lpstr>PowerPoint Presentation</vt:lpstr>
      <vt:lpstr>Electrolytes are Complex Fluids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“Journey  of a thousand miles  starts  with a single step”</vt:lpstr>
      <vt:lpstr>As a Chicago Surgeon put it</vt:lpstr>
      <vt:lpstr>That direction needs to include the electric field,  calculated and calibrated, global and local  if the journey is ever to end, in my view.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we have to do is  Solve them! with Boundary Conditions defining Charge Carriers ions, holes, quasi-electrons Geometry  </vt:lpstr>
      <vt:lpstr>Solution* of  PNP Equation</vt:lpstr>
      <vt:lpstr>PowerPoint Presentation</vt:lpstr>
      <vt:lpstr>All we have to do is Solve them!   Don’t Despair Semiconductor  Technology has  Already Done That! </vt:lpstr>
      <vt:lpstr>PowerPoint Presentation</vt:lpstr>
      <vt:lpstr>PowerPoint Presentation</vt:lpstr>
    </vt:vector>
  </TitlesOfParts>
  <Company>Rush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Eisenberg</dc:creator>
  <cp:lastModifiedBy>Bob Eisenberg</cp:lastModifiedBy>
  <cp:revision>3085</cp:revision>
  <cp:lastPrinted>2012-10-09T08:21:59Z</cp:lastPrinted>
  <dcterms:created xsi:type="dcterms:W3CDTF">2003-07-16T19:07:19Z</dcterms:created>
  <dcterms:modified xsi:type="dcterms:W3CDTF">2016-09-28T15:27:11Z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1GJ89aERxvIXBphruQfN_VcMPnhKKjNwxYd20ZqEZXoc</vt:lpwstr>
  </property>
  <property fmtid="{D5CDD505-2E9C-101B-9397-08002B2CF9AE}" pid="3" name="Google.Documents.RevisionId">
    <vt:lpwstr>05729598220771040050</vt:lpwstr>
  </property>
  <property fmtid="{D5CDD505-2E9C-101B-9397-08002B2CF9AE}" pid="4" name="Google.Documents.PreviousRevisionId">
    <vt:lpwstr>01100317205312024583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