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1.xml" ContentType="application/vnd.openxmlformats-officedocument.presentationml.notesSlide+xml"/>
  <Override PartName="/ppt/theme/themeOverride3.xml" ContentType="application/vnd.openxmlformats-officedocument.themeOverr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37" d="100"/>
          <a:sy n="37" d="100"/>
        </p:scale>
        <p:origin x="-588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CD9C70-881F-4E63-B6FB-8E05CFD5498D}" type="datetimeFigureOut">
              <a:rPr lang="en-US" smtClean="0"/>
              <a:t>6/17/2013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8D7404-9B70-4447-AF82-6AC080A1EB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8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02756" indent="-270291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1164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13629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46095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78560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11026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43491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75957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BD42632-2DD1-46EE-9F33-FF3C0BFB0BFF}" type="slidenum">
              <a:rPr lang="en-US" sz="1200">
                <a:solidFill>
                  <a:srgbClr val="000000"/>
                </a:solidFill>
              </a:rPr>
              <a:pPr eaLnBrk="1" hangingPunct="1"/>
              <a:t>2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3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3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6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02756" indent="-270291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081164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13629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1946095" indent="-216233" defTabSz="911482" eaLnBrk="0" hangingPunct="0"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378560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811026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243491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675957" indent="-216233" defTabSz="911482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8E30A119-27D8-4F2D-9AEF-FC7E2C2609D1}" type="slidenum">
              <a:rPr lang="en-US" sz="1200">
                <a:solidFill>
                  <a:srgbClr val="000000"/>
                </a:solidFill>
              </a:rPr>
              <a:pPr eaLnBrk="1" hangingPunct="1"/>
              <a:t>4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22528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8719" y="693965"/>
            <a:ext cx="4500563" cy="3429000"/>
          </a:xfrm>
          <a:solidFill>
            <a:srgbClr val="FFFFFF"/>
          </a:solidFill>
          <a:ln/>
        </p:spPr>
      </p:sp>
      <p:sp>
        <p:nvSpPr>
          <p:cNvPr id="22528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7293" cy="4032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2.xml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20E70-314A-45BA-9A05-9F899E76EC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316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80E8B0-C7D0-4081-9855-26C534195C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4349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4CBF4-1AF0-4F08-B707-8BAEAA972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1005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D9D6F-9213-4DE5-841F-F0993A9AE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529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  <p:custDataLst>
              <p:tags r:id="rId1"/>
            </p:custDataLst>
          </p:nvPr>
        </p:nvSpPr>
        <p:spPr/>
        <p:txBody>
          <a:bodyPr/>
          <a:lstStyle>
            <a:lvl1pPr>
              <a:defRPr dirty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  <p:custDataLst>
              <p:tags r:id="rId2"/>
            </p:custDataLst>
          </p:nvPr>
        </p:nvSpPr>
        <p:spPr/>
        <p:txBody>
          <a:bodyPr/>
          <a:lstStyle>
            <a:lvl1pPr>
              <a:defRPr dirty="0"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cs typeface="Arial" pitchFamily="34" charset="0"/>
              </a:defRPr>
            </a:lvl1pPr>
          </a:lstStyle>
          <a:p>
            <a:pPr>
              <a:defRPr/>
            </a:pPr>
            <a:fld id="{A334EB39-82EF-4BDE-9B84-9968D06A4F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313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335E-B281-47FE-8A10-6494D64D39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657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28F13-DF64-438A-88B5-51A830836A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7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F115-8A75-47B4-B185-7B2E7C832E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00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5BA57-F2E9-4176-99AF-70BB60B9C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91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12555-EADA-4E88-B10D-09B8B27834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4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06A4-8762-44BC-ADF1-6606C8A08B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3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ADD1-10BD-4153-B0F9-FC9CC587C5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7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  <p:custDataLst>
              <p:tags r:id="rId1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  <p:custDataLst>
              <p:tags r:id="rId2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  <p:custDataLst>
              <p:tags r:id="rId3"/>
            </p:custDataLst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DE66B-EE21-4F0C-A090-02CE9AA4B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4"/>
            </p:custDataLst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  <p:custDataLst>
              <p:tags r:id="rId15"/>
            </p:custDataLst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  <p:custDataLst>
              <p:tags r:id="rId16"/>
            </p:custDataLst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0"/>
              </a:spcBef>
              <a:defRPr sz="1400" dirty="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  <p:custDataLst>
              <p:tags r:id="rId17"/>
            </p:custDataLst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defRPr sz="1400" dirty="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  <p:custDataLst>
              <p:tags r:id="rId18"/>
            </p:custDataLst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defRPr sz="1400">
                <a:solidFill>
                  <a:srgbClr val="000000"/>
                </a:solidFill>
                <a:latin typeface="Times" pitchFamily="18" charset="0"/>
                <a:cs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88F56D6-5DED-4FAA-A120-D1BAF53D2F9A}" type="slidenum">
              <a:rPr lang="en-US"/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742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 bwMode="auto">
          <a:xfrm>
            <a:off x="457200" y="273050"/>
            <a:ext cx="8226425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 bwMode="auto">
          <a:xfrm>
            <a:off x="457200" y="1604963"/>
            <a:ext cx="822642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557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  <p:custDataLst>
              <p:tags r:id="rId5"/>
            </p:custDataLst>
          </p:nvPr>
        </p:nvSpPr>
        <p:spPr bwMode="auto">
          <a:xfrm>
            <a:off x="457200" y="6246813"/>
            <a:ext cx="2127250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 dirty="0">
                <a:solidFill>
                  <a:srgbClr val="FFFFFF"/>
                </a:solidFill>
                <a:latin typeface="Times New Roman" pitchFamily="18" charset="0"/>
                <a:cs typeface="DejaVu San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  <p:custDataLst>
              <p:tags r:id="rId6"/>
            </p:custDataLst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 dirty="0">
                <a:solidFill>
                  <a:srgbClr val="FFFFFF"/>
                </a:solidFill>
                <a:latin typeface="Times New Roman" pitchFamily="18" charset="0"/>
                <a:cs typeface="DejaVu San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  <p:custDataLst>
              <p:tags r:id="rId7"/>
            </p:custDataLst>
          </p:nvPr>
        </p:nvSpPr>
        <p:spPr bwMode="auto">
          <a:xfrm>
            <a:off x="6554788" y="6246813"/>
            <a:ext cx="2128837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 sz="1300">
                <a:solidFill>
                  <a:srgbClr val="FFFFFF"/>
                </a:solidFill>
                <a:latin typeface="Times New Roman" pitchFamily="18" charset="0"/>
                <a:cs typeface="DejaVu Sans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B8F16B1-D47B-48B2-AD9E-C9B8CE82159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25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ctr" defTabSz="4127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+mj-lt"/>
          <a:ea typeface="DejaVu Sans"/>
          <a:cs typeface="+mj-cs"/>
        </a:defRPr>
      </a:lvl1pPr>
      <a:lvl2pPr algn="ctr" defTabSz="4127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/>
          <a:cs typeface="DejaVu Sans" pitchFamily="34" charset="0"/>
        </a:defRPr>
      </a:lvl2pPr>
      <a:lvl3pPr algn="ctr" defTabSz="4127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/>
          <a:cs typeface="DejaVu Sans" pitchFamily="34" charset="0"/>
        </a:defRPr>
      </a:lvl3pPr>
      <a:lvl4pPr algn="ctr" defTabSz="4127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/>
          <a:cs typeface="DejaVu Sans" pitchFamily="34" charset="0"/>
        </a:defRPr>
      </a:lvl4pPr>
      <a:lvl5pPr algn="ctr" defTabSz="41275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ea typeface="DejaVu Sans"/>
          <a:cs typeface="DejaVu Sans" pitchFamily="34" charset="0"/>
        </a:defRPr>
      </a:lvl5pPr>
      <a:lvl6pPr marL="2278631" indent="-207150" algn="ctr" defTabSz="41429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cs typeface="DejaVu Sans" pitchFamily="34" charset="0"/>
        </a:defRPr>
      </a:lvl6pPr>
      <a:lvl7pPr marL="2692927" indent="-207150" algn="ctr" defTabSz="41429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cs typeface="DejaVu Sans" pitchFamily="34" charset="0"/>
        </a:defRPr>
      </a:lvl7pPr>
      <a:lvl8pPr marL="3107226" indent="-207150" algn="ctr" defTabSz="41429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cs typeface="DejaVu Sans" pitchFamily="34" charset="0"/>
        </a:defRPr>
      </a:lvl8pPr>
      <a:lvl9pPr marL="3521520" indent="-207150" algn="ctr" defTabSz="414296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FFFFFF"/>
          </a:solidFill>
          <a:latin typeface="Arial" pitchFamily="34" charset="0"/>
          <a:cs typeface="DejaVu Sans" pitchFamily="34" charset="0"/>
        </a:defRPr>
      </a:lvl9pPr>
    </p:titleStyle>
    <p:bodyStyle>
      <a:lvl1pPr marL="309563" indent="-309563" algn="l" defTabSz="412750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FFFFFF"/>
          </a:solidFill>
          <a:latin typeface="+mn-lt"/>
          <a:ea typeface="DejaVu Sans"/>
          <a:cs typeface="+mn-cs"/>
        </a:defRPr>
      </a:lvl1pPr>
      <a:lvl2pPr marL="673100" indent="-258763" algn="l" defTabSz="412750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FFFFFF"/>
          </a:solidFill>
          <a:latin typeface="+mn-lt"/>
          <a:ea typeface="DejaVu Sans"/>
          <a:cs typeface="+mn-cs"/>
        </a:defRPr>
      </a:lvl2pPr>
      <a:lvl3pPr marL="1035050" indent="-206375" algn="l" defTabSz="412750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FFFFFF"/>
          </a:solidFill>
          <a:latin typeface="+mn-lt"/>
          <a:ea typeface="DejaVu Sans"/>
          <a:cs typeface="+mn-cs"/>
        </a:defRPr>
      </a:lvl3pPr>
      <a:lvl4pPr marL="1449388" indent="-206375" algn="l" defTabSz="412750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DejaVu Sans"/>
          <a:cs typeface="+mn-cs"/>
        </a:defRPr>
      </a:lvl4pPr>
      <a:lvl5pPr marL="1863725" indent="-206375" algn="l" defTabSz="412750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FFFFFF"/>
          </a:solidFill>
          <a:latin typeface="+mn-lt"/>
          <a:ea typeface="DejaVu Sans"/>
          <a:cs typeface="+mn-cs"/>
        </a:defRPr>
      </a:lvl5pPr>
      <a:lvl6pPr marL="2278631" indent="-207150" algn="l" defTabSz="41429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FFFFFF"/>
          </a:solidFill>
          <a:latin typeface="+mn-lt"/>
          <a:cs typeface="+mn-cs"/>
        </a:defRPr>
      </a:lvl6pPr>
      <a:lvl7pPr marL="2692927" indent="-207150" algn="l" defTabSz="41429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FFFFFF"/>
          </a:solidFill>
          <a:latin typeface="+mn-lt"/>
          <a:cs typeface="+mn-cs"/>
        </a:defRPr>
      </a:lvl7pPr>
      <a:lvl8pPr marL="3107226" indent="-207150" algn="l" defTabSz="41429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FFFFFF"/>
          </a:solidFill>
          <a:latin typeface="+mn-lt"/>
          <a:cs typeface="+mn-cs"/>
        </a:defRPr>
      </a:lvl8pPr>
      <a:lvl9pPr marL="3521520" indent="-207150" algn="l" defTabSz="414296" rtl="0" fontAlgn="base" hangingPunct="0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FFFFF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296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859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2888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7185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148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5778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0074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4372" algn="l" defTabSz="82859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56.xml"/><Relationship Id="rId13" Type="http://schemas.openxmlformats.org/officeDocument/2006/relationships/tags" Target="../tags/tag61.xml"/><Relationship Id="rId18" Type="http://schemas.openxmlformats.org/officeDocument/2006/relationships/tags" Target="../tags/tag66.xml"/><Relationship Id="rId3" Type="http://schemas.openxmlformats.org/officeDocument/2006/relationships/tags" Target="../tags/tag51.xml"/><Relationship Id="rId21" Type="http://schemas.openxmlformats.org/officeDocument/2006/relationships/image" Target="../media/image1.jpeg"/><Relationship Id="rId7" Type="http://schemas.openxmlformats.org/officeDocument/2006/relationships/tags" Target="../tags/tag55.xml"/><Relationship Id="rId12" Type="http://schemas.openxmlformats.org/officeDocument/2006/relationships/tags" Target="../tags/tag60.xml"/><Relationship Id="rId17" Type="http://schemas.openxmlformats.org/officeDocument/2006/relationships/tags" Target="../tags/tag65.xml"/><Relationship Id="rId2" Type="http://schemas.openxmlformats.org/officeDocument/2006/relationships/tags" Target="../tags/tag50.xml"/><Relationship Id="rId16" Type="http://schemas.openxmlformats.org/officeDocument/2006/relationships/tags" Target="../tags/tag64.xml"/><Relationship Id="rId20" Type="http://schemas.openxmlformats.org/officeDocument/2006/relationships/notesSlide" Target="../notesSlides/notesSlide1.xml"/><Relationship Id="rId1" Type="http://schemas.openxmlformats.org/officeDocument/2006/relationships/themeOverride" Target="../theme/themeOverride2.xml"/><Relationship Id="rId6" Type="http://schemas.openxmlformats.org/officeDocument/2006/relationships/tags" Target="../tags/tag54.xml"/><Relationship Id="rId11" Type="http://schemas.openxmlformats.org/officeDocument/2006/relationships/tags" Target="../tags/tag59.xml"/><Relationship Id="rId5" Type="http://schemas.openxmlformats.org/officeDocument/2006/relationships/tags" Target="../tags/tag53.xml"/><Relationship Id="rId15" Type="http://schemas.openxmlformats.org/officeDocument/2006/relationships/tags" Target="../tags/tag63.xml"/><Relationship Id="rId10" Type="http://schemas.openxmlformats.org/officeDocument/2006/relationships/tags" Target="../tags/tag58.xml"/><Relationship Id="rId19" Type="http://schemas.openxmlformats.org/officeDocument/2006/relationships/slideLayout" Target="../slideLayouts/slideLayout12.xml"/><Relationship Id="rId4" Type="http://schemas.openxmlformats.org/officeDocument/2006/relationships/tags" Target="../tags/tag52.xml"/><Relationship Id="rId9" Type="http://schemas.openxmlformats.org/officeDocument/2006/relationships/tags" Target="../tags/tag57.xml"/><Relationship Id="rId14" Type="http://schemas.openxmlformats.org/officeDocument/2006/relationships/tags" Target="../tags/tag6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67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image" Target="../media/image3.png"/><Relationship Id="rId5" Type="http://schemas.openxmlformats.org/officeDocument/2006/relationships/tags" Target="../tags/tag72.xml"/><Relationship Id="rId10" Type="http://schemas.openxmlformats.org/officeDocument/2006/relationships/image" Target="../media/image2.png"/><Relationship Id="rId4" Type="http://schemas.openxmlformats.org/officeDocument/2006/relationships/tags" Target="../tags/tag71.xml"/><Relationship Id="rId9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  <a:alpha val="49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Crowded Channels and Active Sites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358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val 25"/>
          <p:cNvSpPr>
            <a:spLocks noChangeAspect="1" noChangeArrowheads="1"/>
          </p:cNvSpPr>
          <p:nvPr>
            <p:custDataLst>
              <p:tags r:id="rId3"/>
            </p:custDataLst>
          </p:nvPr>
        </p:nvSpPr>
        <p:spPr bwMode="auto">
          <a:xfrm>
            <a:off x="4956175" y="3651250"/>
            <a:ext cx="531813" cy="506413"/>
          </a:xfrm>
          <a:prstGeom prst="ellipse">
            <a:avLst/>
          </a:prstGeom>
          <a:gradFill rotWithShape="1">
            <a:gsLst>
              <a:gs pos="0">
                <a:srgbClr val="00BC00">
                  <a:alpha val="29000"/>
                </a:srgbClr>
              </a:gs>
              <a:gs pos="100000">
                <a:srgbClr val="006C00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grpSp>
        <p:nvGrpSpPr>
          <p:cNvPr id="137219" name="Group 57"/>
          <p:cNvGrpSpPr>
            <a:grpSpLocks/>
          </p:cNvGrpSpPr>
          <p:nvPr>
            <p:custDataLst>
              <p:tags r:id="rId4"/>
            </p:custDataLst>
          </p:nvPr>
        </p:nvGrpSpPr>
        <p:grpSpPr bwMode="auto">
          <a:xfrm>
            <a:off x="0" y="558800"/>
            <a:ext cx="9629775" cy="6127750"/>
            <a:chOff x="0" y="550863"/>
            <a:chExt cx="9629775" cy="6127750"/>
          </a:xfrm>
        </p:grpSpPr>
        <p:grpSp>
          <p:nvGrpSpPr>
            <p:cNvPr id="137249" name="Group 62"/>
            <p:cNvGrpSpPr>
              <a:grpSpLocks/>
            </p:cNvGrpSpPr>
            <p:nvPr/>
          </p:nvGrpSpPr>
          <p:grpSpPr bwMode="auto">
            <a:xfrm>
              <a:off x="0" y="550863"/>
              <a:ext cx="9629775" cy="6127750"/>
              <a:chOff x="0" y="220"/>
              <a:chExt cx="6066" cy="3860"/>
            </a:xfrm>
          </p:grpSpPr>
          <p:grpSp>
            <p:nvGrpSpPr>
              <p:cNvPr id="137262" name="Group 24"/>
              <p:cNvGrpSpPr>
                <a:grpSpLocks/>
              </p:cNvGrpSpPr>
              <p:nvPr/>
            </p:nvGrpSpPr>
            <p:grpSpPr bwMode="auto">
              <a:xfrm>
                <a:off x="0" y="220"/>
                <a:ext cx="6066" cy="3860"/>
                <a:chOff x="0" y="220"/>
                <a:chExt cx="6066" cy="3860"/>
              </a:xfrm>
            </p:grpSpPr>
            <p:grpSp>
              <p:nvGrpSpPr>
                <p:cNvPr id="137272" name="Group 4"/>
                <p:cNvGrpSpPr>
                  <a:grpSpLocks/>
                </p:cNvGrpSpPr>
                <p:nvPr/>
              </p:nvGrpSpPr>
              <p:grpSpPr bwMode="auto">
                <a:xfrm>
                  <a:off x="0" y="220"/>
                  <a:ext cx="6066" cy="3860"/>
                  <a:chOff x="-163" y="220"/>
                  <a:chExt cx="6066" cy="3860"/>
                </a:xfrm>
              </p:grpSpPr>
              <p:pic>
                <p:nvPicPr>
                  <p:cNvPr id="137274" name="Picture 7" descr="Another Constriction Zone BPS_2002_BB"/>
                  <p:cNvPicPr>
                    <a:picLocks noChangeAspect="1" noChangeArrowheads="1"/>
                  </p:cNvPicPr>
                  <p:nvPr/>
                </p:nvPicPr>
                <p:blipFill>
                  <a:blip r:embed="rId21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468" y="921"/>
                    <a:ext cx="2849" cy="264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2982" name="Text Box 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-163" y="220"/>
                    <a:ext cx="6066" cy="63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r>
                      <a:rPr lang="en-US" altLang="ko-KR" sz="3200" b="1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Active Sites</a:t>
                    </a:r>
                    <a:r>
                      <a:rPr lang="en-US" altLang="ko-KR" sz="3200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 of Proteins are </a:t>
                    </a:r>
                    <a:r>
                      <a:rPr lang="en-US" altLang="ko-KR" sz="3200" b="1" i="1" u="sng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Very</a:t>
                    </a:r>
                    <a:r>
                      <a:rPr lang="en-US" altLang="ko-KR" sz="3200" b="1" u="sng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 Charged</a:t>
                    </a:r>
                    <a:r>
                      <a:rPr lang="en-US" altLang="ko-KR" sz="3200" b="1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 </a:t>
                    </a:r>
                  </a:p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  <a:defRPr/>
                    </a:pPr>
                    <a:r>
                      <a:rPr lang="en-US" altLang="ko-KR" sz="2800" dirty="0">
                        <a:solidFill>
                          <a:srgbClr val="19066A"/>
                        </a:solidFill>
                        <a:ea typeface="Gulim" pitchFamily="34" charset="-127"/>
                      </a:rPr>
                      <a:t>    7 charges ~ </a:t>
                    </a:r>
                    <a:r>
                      <a:rPr lang="en-US" altLang="ko-KR" sz="2800" b="1" u="sng" dirty="0">
                        <a:solidFill>
                          <a:srgbClr val="990000"/>
                        </a:solidFill>
                        <a:ea typeface="Gulim" pitchFamily="34" charset="-127"/>
                      </a:rPr>
                      <a:t>20</a:t>
                    </a:r>
                    <a:r>
                      <a:rPr lang="en-US" altLang="ko-KR" sz="1050" b="1" u="sng" dirty="0">
                        <a:solidFill>
                          <a:srgbClr val="990000"/>
                        </a:solidFill>
                        <a:ea typeface="Gulim" pitchFamily="34" charset="-127"/>
                      </a:rPr>
                      <a:t> </a:t>
                    </a:r>
                    <a:r>
                      <a:rPr lang="en-US" altLang="ko-KR" sz="2800" b="1" u="sng" dirty="0">
                        <a:solidFill>
                          <a:srgbClr val="990000"/>
                        </a:solidFill>
                        <a:ea typeface="Gulim" pitchFamily="34" charset="-127"/>
                      </a:rPr>
                      <a:t>M net charge</a:t>
                    </a:r>
                  </a:p>
                </p:txBody>
              </p:sp>
              <p:sp>
                <p:nvSpPr>
                  <p:cNvPr id="137276" name="Text Box 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3557"/>
                    <a:ext cx="2934" cy="52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19066A"/>
                        </a:solidFill>
                        <a:ea typeface="Gulim" pitchFamily="34" charset="-127"/>
                      </a:rPr>
                      <a:t>Selectivity Filters and Gates of Ion Channels </a:t>
                    </a:r>
                  </a:p>
                  <a:p>
                    <a:pPr algn="ctr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>
                        <a:solidFill>
                          <a:srgbClr val="19066A"/>
                        </a:solidFill>
                        <a:ea typeface="Gulim" pitchFamily="34" charset="-127"/>
                      </a:rPr>
                      <a:t>are </a:t>
                    </a:r>
                  </a:p>
                  <a:p>
                    <a:pPr algn="ctr" eaLnBrk="1" fontAlgn="base" hangingPunct="1">
                      <a:spcBef>
                        <a:spcPct val="0"/>
                      </a:spcBef>
                      <a:spcAft>
                        <a:spcPct val="0"/>
                      </a:spcAft>
                    </a:pPr>
                    <a:r>
                      <a:rPr lang="en-US" b="1">
                        <a:solidFill>
                          <a:srgbClr val="19066A"/>
                        </a:solidFill>
                        <a:ea typeface="Gulim" pitchFamily="34" charset="-127"/>
                      </a:rPr>
                      <a:t>Active Sites</a:t>
                    </a:r>
                  </a:p>
                </p:txBody>
              </p:sp>
            </p:grpSp>
            <p:sp>
              <p:nvSpPr>
                <p:cNvPr id="137273" name="Rectangle 10"/>
                <p:cNvSpPr>
                  <a:spLocks noChangeArrowheads="1"/>
                </p:cNvSpPr>
                <p:nvPr/>
              </p:nvSpPr>
              <p:spPr bwMode="auto">
                <a:xfrm>
                  <a:off x="3315" y="540"/>
                  <a:ext cx="1666" cy="3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/>
                <a:p>
                  <a:pPr algn="ctr"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2900" b="1">
                      <a:solidFill>
                        <a:srgbClr val="990000"/>
                      </a:solidFill>
                    </a:rPr>
                    <a:t>= 1.2×10</a:t>
                  </a:r>
                  <a:r>
                    <a:rPr lang="en-US" sz="3300" b="1" baseline="30000">
                      <a:solidFill>
                        <a:srgbClr val="990000"/>
                      </a:solidFill>
                    </a:rPr>
                    <a:t>22</a:t>
                  </a:r>
                  <a:r>
                    <a:rPr lang="en-US" sz="2900" b="1">
                      <a:solidFill>
                        <a:srgbClr val="990000"/>
                      </a:solidFill>
                    </a:rPr>
                    <a:t> cm</a:t>
                  </a:r>
                  <a:r>
                    <a:rPr lang="en-US" sz="3300" b="1" baseline="30000">
                      <a:solidFill>
                        <a:srgbClr val="990000"/>
                      </a:solidFill>
                    </a:rPr>
                    <a:t>-3</a:t>
                  </a:r>
                  <a:endParaRPr lang="en-US" sz="2000">
                    <a:solidFill>
                      <a:srgbClr val="990000"/>
                    </a:solidFill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37263" name="Text Box 11"/>
              <p:cNvSpPr txBox="1">
                <a:spLocks noChangeArrowheads="1"/>
              </p:cNvSpPr>
              <p:nvPr/>
            </p:nvSpPr>
            <p:spPr bwMode="auto">
              <a:xfrm>
                <a:off x="3139" y="2398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-</a:t>
                </a:r>
              </a:p>
            </p:txBody>
          </p:sp>
          <p:sp>
            <p:nvSpPr>
              <p:cNvPr id="137264" name="Text Box 14"/>
              <p:cNvSpPr txBox="1">
                <a:spLocks noChangeArrowheads="1"/>
              </p:cNvSpPr>
              <p:nvPr/>
            </p:nvSpPr>
            <p:spPr bwMode="auto">
              <a:xfrm>
                <a:off x="2922" y="1926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7265" name="Text Box 15"/>
              <p:cNvSpPr txBox="1">
                <a:spLocks noChangeArrowheads="1"/>
              </p:cNvSpPr>
              <p:nvPr/>
            </p:nvSpPr>
            <p:spPr bwMode="auto">
              <a:xfrm>
                <a:off x="3153" y="1846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7266" name="Text Box 16"/>
              <p:cNvSpPr txBox="1">
                <a:spLocks noChangeArrowheads="1"/>
              </p:cNvSpPr>
              <p:nvPr/>
            </p:nvSpPr>
            <p:spPr bwMode="auto">
              <a:xfrm>
                <a:off x="3358" y="1821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7267" name="Text Box 17"/>
              <p:cNvSpPr txBox="1">
                <a:spLocks noChangeArrowheads="1"/>
              </p:cNvSpPr>
              <p:nvPr/>
            </p:nvSpPr>
            <p:spPr bwMode="auto">
              <a:xfrm>
                <a:off x="3616" y="1866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7268" name="Text Box 18"/>
              <p:cNvSpPr txBox="1">
                <a:spLocks noChangeArrowheads="1"/>
              </p:cNvSpPr>
              <p:nvPr/>
            </p:nvSpPr>
            <p:spPr bwMode="auto">
              <a:xfrm>
                <a:off x="3209" y="1587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+</a:t>
                </a:r>
              </a:p>
            </p:txBody>
          </p:sp>
          <p:sp>
            <p:nvSpPr>
              <p:cNvPr id="137269" name="Text Box 19"/>
              <p:cNvSpPr txBox="1">
                <a:spLocks noChangeArrowheads="1"/>
              </p:cNvSpPr>
              <p:nvPr/>
            </p:nvSpPr>
            <p:spPr bwMode="auto">
              <a:xfrm>
                <a:off x="3421" y="2651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-</a:t>
                </a:r>
              </a:p>
            </p:txBody>
          </p:sp>
          <p:sp>
            <p:nvSpPr>
              <p:cNvPr id="137270" name="Text Box 20"/>
              <p:cNvSpPr txBox="1">
                <a:spLocks noChangeArrowheads="1"/>
              </p:cNvSpPr>
              <p:nvPr/>
            </p:nvSpPr>
            <p:spPr bwMode="auto">
              <a:xfrm>
                <a:off x="3670" y="2490"/>
                <a:ext cx="352" cy="32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-</a:t>
                </a:r>
              </a:p>
            </p:txBody>
          </p:sp>
          <p:sp>
            <p:nvSpPr>
              <p:cNvPr id="137271" name="Text Box 21"/>
              <p:cNvSpPr txBox="1">
                <a:spLocks noChangeArrowheads="1"/>
              </p:cNvSpPr>
              <p:nvPr/>
            </p:nvSpPr>
            <p:spPr bwMode="auto">
              <a:xfrm>
                <a:off x="3627" y="2348"/>
                <a:ext cx="341" cy="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254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algn="ctr" fontAlgn="base">
                  <a:spcBef>
                    <a:spcPct val="50000"/>
                  </a:spcBef>
                  <a:spcAft>
                    <a:spcPct val="0"/>
                  </a:spcAft>
                </a:pPr>
                <a:r>
                  <a:rPr lang="en-US" sz="2800" b="1">
                    <a:solidFill>
                      <a:srgbClr val="FFFFFF"/>
                    </a:solidFill>
                  </a:rPr>
                  <a:t>-</a:t>
                </a:r>
              </a:p>
            </p:txBody>
          </p:sp>
        </p:grpSp>
        <p:grpSp>
          <p:nvGrpSpPr>
            <p:cNvPr id="137250" name="Group 44"/>
            <p:cNvGrpSpPr>
              <a:grpSpLocks noChangeAspect="1"/>
            </p:cNvGrpSpPr>
            <p:nvPr/>
          </p:nvGrpSpPr>
          <p:grpSpPr bwMode="auto">
            <a:xfrm>
              <a:off x="455612" y="2352675"/>
              <a:ext cx="1643063" cy="3932238"/>
              <a:chOff x="207372" y="2263659"/>
              <a:chExt cx="1453373" cy="3477875"/>
            </a:xfrm>
          </p:grpSpPr>
          <p:cxnSp>
            <p:nvCxnSpPr>
              <p:cNvPr id="137252" name="Straight Arrow Connector 39"/>
              <p:cNvCxnSpPr>
                <a:cxnSpLocks noChangeShapeType="1"/>
              </p:cNvCxnSpPr>
              <p:nvPr/>
            </p:nvCxnSpPr>
            <p:spPr bwMode="auto">
              <a:xfrm flipV="1">
                <a:off x="435115" y="5120514"/>
                <a:ext cx="985926" cy="0"/>
              </a:xfrm>
              <a:prstGeom prst="straightConnector1">
                <a:avLst/>
              </a:prstGeom>
              <a:noFill/>
              <a:ln w="15875" algn="ctr">
                <a:solidFill>
                  <a:srgbClr val="19066A"/>
                </a:solidFill>
                <a:round/>
                <a:headEnd type="arrow" w="med" len="med"/>
                <a:tailEnd type="arrow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37253" name="TextBox 45"/>
              <p:cNvSpPr txBox="1">
                <a:spLocks noChangeArrowheads="1"/>
              </p:cNvSpPr>
              <p:nvPr/>
            </p:nvSpPr>
            <p:spPr bwMode="auto">
              <a:xfrm>
                <a:off x="668012" y="5216927"/>
                <a:ext cx="435387" cy="2994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>
                    <a:solidFill>
                      <a:srgbClr val="19066A"/>
                    </a:solidFill>
                  </a:rPr>
                  <a:t>4 Å</a:t>
                </a:r>
              </a:p>
            </p:txBody>
          </p:sp>
          <p:grpSp>
            <p:nvGrpSpPr>
              <p:cNvPr id="137254" name="Group 43"/>
              <p:cNvGrpSpPr>
                <a:grpSpLocks/>
              </p:cNvGrpSpPr>
              <p:nvPr/>
            </p:nvGrpSpPr>
            <p:grpSpPr bwMode="auto">
              <a:xfrm>
                <a:off x="207372" y="2263659"/>
                <a:ext cx="1453373" cy="3477875"/>
                <a:chOff x="207372" y="2263659"/>
                <a:chExt cx="1453373" cy="3477875"/>
              </a:xfrm>
            </p:grpSpPr>
            <p:sp>
              <p:nvSpPr>
                <p:cNvPr id="137255" name="Oval 21"/>
                <p:cNvSpPr>
                  <a:spLocks noChangeAspect="1" noChangeArrowheads="1"/>
                </p:cNvSpPr>
                <p:nvPr/>
              </p:nvSpPr>
              <p:spPr bwMode="auto">
                <a:xfrm>
                  <a:off x="590076" y="4195648"/>
                  <a:ext cx="647758" cy="61623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EFBFDF"/>
                    </a:gs>
                    <a:gs pos="100000">
                      <a:srgbClr val="CC3399">
                        <a:alpha val="75000"/>
                      </a:srgbClr>
                    </a:gs>
                  </a:gsLst>
                  <a:path path="shape">
                    <a:fillToRect l="50000" t="50000" r="50000" b="50000"/>
                  </a:path>
                </a:gradFill>
                <a:ln w="25400" algn="ctr">
                  <a:solidFill>
                    <a:srgbClr val="19066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7256" name="Rectangle 22"/>
                <p:cNvSpPr>
                  <a:spLocks noChangeArrowheads="1"/>
                </p:cNvSpPr>
                <p:nvPr/>
              </p:nvSpPr>
              <p:spPr bwMode="auto">
                <a:xfrm>
                  <a:off x="688690" y="4072030"/>
                  <a:ext cx="566188" cy="6805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sz="2000" b="1">
                      <a:solidFill>
                        <a:srgbClr val="000000"/>
                      </a:solidFill>
                    </a:rPr>
                    <a:t>K</a:t>
                  </a:r>
                  <a:r>
                    <a:rPr lang="en-US" sz="2800" b="1" baseline="30000">
                      <a:solidFill>
                        <a:srgbClr val="000000"/>
                      </a:solidFill>
                    </a:rPr>
                    <a:t>+</a:t>
                  </a:r>
                  <a:r>
                    <a:rPr lang="en-US" sz="4400" b="1">
                      <a:solidFill>
                        <a:srgbClr val="000000"/>
                      </a:solidFill>
                    </a:rPr>
                    <a:t> </a:t>
                  </a:r>
                </a:p>
              </p:txBody>
            </p:sp>
            <p:sp>
              <p:nvSpPr>
                <p:cNvPr id="60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677788" y="2551493"/>
                  <a:ext cx="469011" cy="447898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00BC00">
                        <a:alpha val="3998"/>
                      </a:srgbClr>
                    </a:gs>
                    <a:gs pos="100000">
                      <a:srgbClr val="006C00"/>
                    </a:gs>
                  </a:gsLst>
                  <a:path path="shape">
                    <a:fillToRect l="50000" t="50000" r="50000" b="50000"/>
                  </a:path>
                </a:gradFill>
                <a:ln w="25400" algn="ctr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endParaRPr 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725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535649" y="2608297"/>
                  <a:ext cx="820298" cy="2994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25400" algn="ctr">
                      <a:solidFill>
                        <a:srgbClr val="000000"/>
                      </a:solidFill>
                      <a:miter lim="800000"/>
                      <a:headEnd type="none" w="lg" len="lg"/>
                      <a:tailEnd type="none" w="lg" len="lg"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algn="ctr" fontAlgn="base">
                    <a:spcBef>
                      <a:spcPct val="50000"/>
                    </a:spcBef>
                    <a:spcAft>
                      <a:spcPct val="0"/>
                    </a:spcAft>
                  </a:pPr>
                  <a:r>
                    <a:rPr lang="en-US" b="1">
                      <a:solidFill>
                        <a:srgbClr val="000000"/>
                      </a:solidFill>
                    </a:rPr>
                    <a:t>Na</a:t>
                  </a:r>
                  <a:r>
                    <a:rPr lang="en-US" b="1" baseline="30000">
                      <a:solidFill>
                        <a:srgbClr val="000000"/>
                      </a:solidFill>
                    </a:rPr>
                    <a:t>+</a:t>
                  </a:r>
                </a:p>
              </p:txBody>
            </p:sp>
            <p:sp>
              <p:nvSpPr>
                <p:cNvPr id="62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666554" y="3341984"/>
                  <a:ext cx="469011" cy="449302"/>
                </a:xfrm>
                <a:prstGeom prst="ellipse">
                  <a:avLst/>
                </a:prstGeom>
                <a:gradFill rotWithShape="1">
                  <a:gsLst>
                    <a:gs pos="79000">
                      <a:srgbClr val="FF0000"/>
                    </a:gs>
                    <a:gs pos="100000">
                      <a:srgbClr val="006C00"/>
                    </a:gs>
                  </a:gsLst>
                  <a:path path="shape">
                    <a:fillToRect l="50000" t="50000" r="50000" b="50000"/>
                  </a:path>
                </a:gradFill>
                <a:ln w="25400" algn="ctr">
                  <a:solidFill>
                    <a:srgbClr val="19066A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>
                    <a:spcBef>
                      <a:spcPct val="50000"/>
                    </a:spcBef>
                    <a:defRPr/>
                  </a:pPr>
                  <a:endParaRPr lang="en-US" kern="0" dirty="0">
                    <a:solidFill>
                      <a:sysClr val="windowText" lastClr="000000"/>
                    </a:solidFill>
                  </a:endParaRPr>
                </a:p>
              </p:txBody>
            </p:sp>
            <p:sp>
              <p:nvSpPr>
                <p:cNvPr id="137260" name="TextBox 33"/>
                <p:cNvSpPr txBox="1">
                  <a:spLocks noChangeArrowheads="1"/>
                </p:cNvSpPr>
                <p:nvPr/>
              </p:nvSpPr>
              <p:spPr bwMode="auto">
                <a:xfrm>
                  <a:off x="556967" y="3389357"/>
                  <a:ext cx="793822" cy="32668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1pPr>
                  <a:lvl2pPr marL="742950" indent="-28575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2pPr>
                  <a:lvl3pPr marL="11430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3pPr>
                  <a:lvl4pPr marL="16002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4pPr>
                  <a:lvl5pPr marL="2057400" indent="-228600" eaLnBrk="0" hangingPunct="0"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>
                      <a:solidFill>
                        <a:schemeClr val="tx1"/>
                      </a:solidFill>
                      <a:latin typeface="Arial" pitchFamily="34" charset="0"/>
                      <a:cs typeface="Arial" pitchFamily="34" charset="0"/>
                    </a:defRPr>
                  </a:lvl9pPr>
                </a:lstStyle>
                <a:p>
                  <a:pPr eaLnBrk="1" fontAlgn="base" hangingPunct="1">
                    <a:spcBef>
                      <a:spcPct val="0"/>
                    </a:spcBef>
                    <a:spcAft>
                      <a:spcPct val="0"/>
                    </a:spcAft>
                  </a:pPr>
                  <a:r>
                    <a:rPr lang="en-US" sz="900" b="1">
                      <a:solidFill>
                        <a:srgbClr val="000000"/>
                      </a:solidFill>
                    </a:rPr>
                    <a:t>  </a:t>
                  </a:r>
                  <a:r>
                    <a:rPr lang="en-US" sz="1800" b="1">
                      <a:solidFill>
                        <a:srgbClr val="24246E"/>
                      </a:solidFill>
                    </a:rPr>
                    <a:t> </a:t>
                  </a:r>
                  <a:r>
                    <a:rPr lang="en-US" b="1">
                      <a:solidFill>
                        <a:srgbClr val="000000"/>
                      </a:solidFill>
                    </a:rPr>
                    <a:t>Ca</a:t>
                  </a:r>
                  <a:r>
                    <a:rPr lang="en-US" b="1" baseline="30000">
                      <a:solidFill>
                        <a:srgbClr val="000000"/>
                      </a:solidFill>
                    </a:rPr>
                    <a:t>2+</a:t>
                  </a:r>
                  <a:endParaRPr lang="en-US" sz="1800" b="1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37261" name="Rectangle 38"/>
                <p:cNvSpPr>
                  <a:spLocks noChangeArrowheads="1"/>
                </p:cNvSpPr>
                <p:nvPr/>
              </p:nvSpPr>
              <p:spPr bwMode="auto">
                <a:xfrm>
                  <a:off x="207372" y="2263659"/>
                  <a:ext cx="1453373" cy="3477875"/>
                </a:xfrm>
                <a:prstGeom prst="rect">
                  <a:avLst/>
                </a:prstGeom>
                <a:noFill/>
                <a:ln w="19050" algn="ctr">
                  <a:solidFill>
                    <a:srgbClr val="19066A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tIns="137160" bIns="137160">
                  <a:spAutoFit/>
                </a:bodyPr>
                <a:lstStyle/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  <a:p>
                  <a:pPr algn="ctr" eaLnBrk="0" fontAlgn="base" hangingPunct="0">
                    <a:spcBef>
                      <a:spcPct val="50000"/>
                    </a:spcBef>
                    <a:spcAft>
                      <a:spcPct val="0"/>
                    </a:spcAft>
                  </a:pPr>
                  <a:endParaRPr lang="en-US" sz="160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137251" name="TextBox 56"/>
            <p:cNvSpPr txBox="1">
              <a:spLocks noChangeArrowheads="1"/>
            </p:cNvSpPr>
            <p:nvPr/>
          </p:nvSpPr>
          <p:spPr bwMode="auto">
            <a:xfrm>
              <a:off x="700390" y="2354094"/>
              <a:ext cx="1361873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sz="1200" b="1" i="1">
                  <a:solidFill>
                    <a:srgbClr val="000000"/>
                  </a:solidFill>
                </a:rPr>
                <a:t>Hard Spheres</a:t>
              </a:r>
            </a:p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b="1" u="sng">
                <a:solidFill>
                  <a:srgbClr val="000000"/>
                </a:solidFill>
              </a:endParaRPr>
            </a:p>
          </p:txBody>
        </p:sp>
      </p:grpSp>
      <p:sp>
        <p:nvSpPr>
          <p:cNvPr id="137220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>
          <a:xfrm>
            <a:off x="112713" y="6521450"/>
            <a:ext cx="40005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fld id="{31A47E78-1F33-4CB6-B57F-228395501590}" type="slidenum">
              <a:rPr lang="en-US" sz="1400" smtClean="0">
                <a:solidFill>
                  <a:srgbClr val="000000"/>
                </a:solidFill>
                <a:latin typeface="Times" pitchFamily="18" charset="0"/>
              </a:rPr>
              <a:pPr/>
              <a:t>2</a:t>
            </a:fld>
            <a:endParaRPr lang="en-US" sz="1400" smtClean="0">
              <a:solidFill>
                <a:srgbClr val="000000"/>
              </a:solidFill>
              <a:latin typeface="Times" pitchFamily="18" charset="0"/>
            </a:endParaRPr>
          </a:p>
        </p:txBody>
      </p:sp>
      <p:sp>
        <p:nvSpPr>
          <p:cNvPr id="137221" name="Text Box 5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550150" y="5962650"/>
            <a:ext cx="140335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400" i="1">
                <a:solidFill>
                  <a:srgbClr val="19066A"/>
                </a:solidFill>
              </a:rPr>
              <a:t>Figure adapted from Tilman Schirmer</a:t>
            </a:r>
            <a:endParaRPr lang="en-US" sz="2000" i="1">
              <a:solidFill>
                <a:srgbClr val="19066A"/>
              </a:solidFill>
            </a:endParaRPr>
          </a:p>
        </p:txBody>
      </p:sp>
      <p:sp>
        <p:nvSpPr>
          <p:cNvPr id="137222" name="Line 56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 flipV="1">
            <a:off x="6269038" y="4243388"/>
            <a:ext cx="941387" cy="100012"/>
          </a:xfrm>
          <a:prstGeom prst="line">
            <a:avLst/>
          </a:prstGeom>
          <a:noFill/>
          <a:ln w="34925">
            <a:solidFill>
              <a:srgbClr val="00B8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tIns="137160" bIns="13716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grpSp>
        <p:nvGrpSpPr>
          <p:cNvPr id="137223" name="Group 71"/>
          <p:cNvGrpSpPr>
            <a:grpSpLocks/>
          </p:cNvGrpSpPr>
          <p:nvPr>
            <p:custDataLst>
              <p:tags r:id="rId8"/>
            </p:custDataLst>
          </p:nvPr>
        </p:nvGrpSpPr>
        <p:grpSpPr bwMode="auto">
          <a:xfrm>
            <a:off x="182563" y="1392238"/>
            <a:ext cx="2246312" cy="1000125"/>
            <a:chOff x="115" y="877"/>
            <a:chExt cx="1415" cy="630"/>
          </a:xfrm>
        </p:grpSpPr>
        <p:sp>
          <p:nvSpPr>
            <p:cNvPr id="137247" name="Text Box 69"/>
            <p:cNvSpPr txBox="1">
              <a:spLocks noChangeArrowheads="1"/>
            </p:cNvSpPr>
            <p:nvPr/>
          </p:nvSpPr>
          <p:spPr bwMode="auto">
            <a:xfrm>
              <a:off x="115" y="1061"/>
              <a:ext cx="1248" cy="4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137160" bIns="137160"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rtl="1"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US" sz="1100">
                  <a:solidFill>
                    <a:srgbClr val="990000"/>
                  </a:solidFill>
                  <a:ea typeface="Gulim" pitchFamily="34" charset="-127"/>
                </a:rPr>
                <a:t>liquid</a:t>
              </a:r>
              <a:r>
                <a:rPr lang="en-US" sz="1100" b="1">
                  <a:solidFill>
                    <a:srgbClr val="990000"/>
                  </a:solidFill>
                  <a:ea typeface="Gulim" pitchFamily="34" charset="-127"/>
                </a:rPr>
                <a:t>  </a:t>
              </a:r>
              <a:r>
                <a:rPr lang="en-US" sz="1400" b="1">
                  <a:solidFill>
                    <a:srgbClr val="990000"/>
                  </a:solidFill>
                  <a:ea typeface="Gulim" pitchFamily="34" charset="-127"/>
                </a:rPr>
                <a:t>Water</a:t>
              </a:r>
              <a:r>
                <a:rPr lang="en-US" sz="1100">
                  <a:solidFill>
                    <a:srgbClr val="990000"/>
                  </a:solidFill>
                  <a:ea typeface="Gulim" pitchFamily="34" charset="-127"/>
                </a:rPr>
                <a:t> is </a:t>
              </a:r>
              <a:r>
                <a:rPr lang="en-US" sz="1400" b="1">
                  <a:solidFill>
                    <a:srgbClr val="990000"/>
                  </a:solidFill>
                  <a:ea typeface="Gulim" pitchFamily="34" charset="-127"/>
                </a:rPr>
                <a:t>55 M</a:t>
              </a:r>
              <a:br>
                <a:rPr lang="en-US" sz="1400" b="1">
                  <a:solidFill>
                    <a:srgbClr val="990000"/>
                  </a:solidFill>
                  <a:ea typeface="Gulim" pitchFamily="34" charset="-127"/>
                </a:rPr>
              </a:br>
              <a:r>
                <a:rPr lang="en-US" sz="1100">
                  <a:solidFill>
                    <a:srgbClr val="990000"/>
                  </a:solidFill>
                  <a:ea typeface="Gulim" pitchFamily="34" charset="-127"/>
                </a:rPr>
                <a:t>solid</a:t>
              </a:r>
              <a:r>
                <a:rPr lang="en-US" sz="1400" b="1">
                  <a:solidFill>
                    <a:srgbClr val="990000"/>
                  </a:solidFill>
                  <a:ea typeface="Gulim" pitchFamily="34" charset="-127"/>
                </a:rPr>
                <a:t>  NaCl</a:t>
              </a:r>
              <a:r>
                <a:rPr lang="en-US" sz="1100">
                  <a:solidFill>
                    <a:srgbClr val="990000"/>
                  </a:solidFill>
                  <a:ea typeface="Gulim" pitchFamily="34" charset="-127"/>
                </a:rPr>
                <a:t>   is </a:t>
              </a:r>
              <a:r>
                <a:rPr lang="en-US" sz="1400" b="1">
                  <a:solidFill>
                    <a:srgbClr val="990000"/>
                  </a:solidFill>
                  <a:ea typeface="Gulim" pitchFamily="34" charset="-127"/>
                </a:rPr>
                <a:t>37 M</a:t>
              </a:r>
            </a:p>
          </p:txBody>
        </p:sp>
        <p:sp>
          <p:nvSpPr>
            <p:cNvPr id="137248" name="Line 70"/>
            <p:cNvSpPr>
              <a:spLocks noChangeShapeType="1"/>
            </p:cNvSpPr>
            <p:nvPr/>
          </p:nvSpPr>
          <p:spPr bwMode="auto">
            <a:xfrm flipV="1">
              <a:off x="1238" y="877"/>
              <a:ext cx="292" cy="236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 type="arrow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tIns="137160" bIns="137160"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</a:endParaRPr>
            </a:p>
          </p:txBody>
        </p:sp>
      </p:grpSp>
      <p:sp>
        <p:nvSpPr>
          <p:cNvPr id="137224" name="Text Box 49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062163" y="1635125"/>
            <a:ext cx="24971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sz="1800" b="1" i="1">
                <a:solidFill>
                  <a:srgbClr val="D9D9F3"/>
                </a:solidFill>
              </a:rPr>
              <a:t>OmpF Porin</a:t>
            </a:r>
          </a:p>
        </p:txBody>
      </p:sp>
      <p:sp>
        <p:nvSpPr>
          <p:cNvPr id="137225" name="Rectangle 49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6299200" y="19050"/>
            <a:ext cx="2143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srgbClr val="000066"/>
                </a:solidFill>
              </a:rPr>
              <a:t> </a:t>
            </a:r>
            <a:r>
              <a:rPr lang="en-US" sz="1200" b="1">
                <a:solidFill>
                  <a:srgbClr val="19066A"/>
                </a:solidFill>
              </a:rPr>
              <a:t>Physical basis of function</a:t>
            </a:r>
          </a:p>
        </p:txBody>
      </p:sp>
      <p:cxnSp>
        <p:nvCxnSpPr>
          <p:cNvPr id="137226" name="Straight Arrow Connector 51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16200000" flipH="1">
            <a:off x="7108031" y="478632"/>
            <a:ext cx="230187" cy="31750"/>
          </a:xfrm>
          <a:prstGeom prst="straightConnector1">
            <a:avLst/>
          </a:prstGeom>
          <a:noFill/>
          <a:ln w="25400" algn="ctr">
            <a:solidFill>
              <a:srgbClr val="19066A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7227" name="Oval 55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378575" y="0"/>
            <a:ext cx="2076450" cy="31591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tIns="137160" bIns="13716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7228" name="Oval 56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6218238" y="46038"/>
            <a:ext cx="2290762" cy="350837"/>
          </a:xfrm>
          <a:prstGeom prst="ellipse">
            <a:avLst/>
          </a:prstGeom>
          <a:noFill/>
          <a:ln w="25400" algn="ctr">
            <a:solidFill>
              <a:srgbClr val="1906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tIns="137160" bIns="137160"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7229" name="Oval 21"/>
          <p:cNvSpPr>
            <a:spLocks noChangeAspect="1" noChangeArrowheads="1"/>
          </p:cNvSpPr>
          <p:nvPr>
            <p:custDataLst>
              <p:tags r:id="rId14"/>
            </p:custDataLst>
          </p:nvPr>
        </p:nvSpPr>
        <p:spPr bwMode="auto">
          <a:xfrm>
            <a:off x="5645150" y="3462338"/>
            <a:ext cx="731838" cy="696912"/>
          </a:xfrm>
          <a:prstGeom prst="ellipse">
            <a:avLst/>
          </a:prstGeom>
          <a:gradFill rotWithShape="1">
            <a:gsLst>
              <a:gs pos="0">
                <a:srgbClr val="EFBFDF"/>
              </a:gs>
              <a:gs pos="100000">
                <a:srgbClr val="CC3399">
                  <a:alpha val="75000"/>
                </a:srgbClr>
              </a:gs>
            </a:gsLst>
            <a:path path="shape">
              <a:fillToRect l="50000" t="50000" r="50000" b="50000"/>
            </a:path>
          </a:gradFill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137230" name="Rectangle 22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5756275" y="3322638"/>
            <a:ext cx="639763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="1">
                <a:solidFill>
                  <a:srgbClr val="000000"/>
                </a:solidFill>
              </a:rPr>
              <a:t>K</a:t>
            </a:r>
            <a:r>
              <a:rPr lang="en-US" sz="2800" b="1" baseline="30000">
                <a:solidFill>
                  <a:srgbClr val="000000"/>
                </a:solidFill>
              </a:rPr>
              <a:t>+</a:t>
            </a:r>
            <a:r>
              <a:rPr lang="en-US" sz="4400" b="1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7" name="Oval 25"/>
          <p:cNvSpPr>
            <a:spLocks noChangeAspect="1" noChangeArrowheads="1"/>
          </p:cNvSpPr>
          <p:nvPr>
            <p:custDataLst>
              <p:tags r:id="rId16"/>
            </p:custDataLst>
          </p:nvPr>
        </p:nvSpPr>
        <p:spPr bwMode="auto">
          <a:xfrm>
            <a:off x="5005388" y="3729038"/>
            <a:ext cx="530225" cy="506412"/>
          </a:xfrm>
          <a:prstGeom prst="ellipse">
            <a:avLst/>
          </a:prstGeom>
          <a:gradFill rotWithShape="1">
            <a:gsLst>
              <a:gs pos="0">
                <a:srgbClr val="00BC00"/>
              </a:gs>
              <a:gs pos="100000">
                <a:srgbClr val="006C00"/>
              </a:gs>
            </a:gsLst>
            <a:path path="shape">
              <a:fillToRect l="50000" t="50000" r="50000" b="50000"/>
            </a:path>
          </a:gradFill>
          <a:ln w="25400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  <a:defRPr/>
            </a:pPr>
            <a:endParaRPr 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37232" name="Text Box 26"/>
          <p:cNvSpPr txBox="1"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4845050" y="3792538"/>
            <a:ext cx="9271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 type="none" w="lg" len="lg"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US" b="1">
                <a:solidFill>
                  <a:srgbClr val="000000"/>
                </a:solidFill>
              </a:rPr>
              <a:t>Na</a:t>
            </a:r>
            <a:r>
              <a:rPr lang="en-US" b="1" baseline="30000">
                <a:solidFill>
                  <a:srgbClr val="000000"/>
                </a:solidFill>
              </a:rPr>
              <a:t>+</a:t>
            </a:r>
          </a:p>
        </p:txBody>
      </p:sp>
      <p:grpSp>
        <p:nvGrpSpPr>
          <p:cNvPr id="137233" name="Group 83"/>
          <p:cNvGrpSpPr>
            <a:grpSpLocks/>
          </p:cNvGrpSpPr>
          <p:nvPr>
            <p:custDataLst>
              <p:tags r:id="rId18"/>
            </p:custDataLst>
          </p:nvPr>
        </p:nvGrpSpPr>
        <p:grpSpPr bwMode="auto">
          <a:xfrm>
            <a:off x="5072063" y="1960563"/>
            <a:ext cx="3921125" cy="3686175"/>
            <a:chOff x="5072341" y="1960779"/>
            <a:chExt cx="3921126" cy="3686175"/>
          </a:xfrm>
        </p:grpSpPr>
        <p:grpSp>
          <p:nvGrpSpPr>
            <p:cNvPr id="137234" name="Group 82"/>
            <p:cNvGrpSpPr>
              <a:grpSpLocks/>
            </p:cNvGrpSpPr>
            <p:nvPr/>
          </p:nvGrpSpPr>
          <p:grpSpPr bwMode="auto">
            <a:xfrm>
              <a:off x="6286500" y="2921794"/>
              <a:ext cx="938213" cy="683419"/>
              <a:chOff x="6286500" y="2921794"/>
              <a:chExt cx="938213" cy="683419"/>
            </a:xfrm>
          </p:grpSpPr>
          <p:sp>
            <p:nvSpPr>
              <p:cNvPr id="2" name="Line 67"/>
              <p:cNvSpPr>
                <a:spLocks noChangeShapeType="1"/>
              </p:cNvSpPr>
              <p:nvPr/>
            </p:nvSpPr>
            <p:spPr bwMode="auto">
              <a:xfrm flipH="1">
                <a:off x="6286778" y="2938679"/>
                <a:ext cx="923925" cy="666750"/>
              </a:xfrm>
              <a:prstGeom prst="line">
                <a:avLst/>
              </a:prstGeom>
              <a:noFill/>
              <a:ln w="31750" algn="ctr">
                <a:solidFill>
                  <a:schemeClr val="bg2">
                    <a:lumMod val="60000"/>
                    <a:lumOff val="40000"/>
                    <a:alpha val="81000"/>
                  </a:schemeClr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fontAlgn="base" hangingPunct="0">
                  <a:spcBef>
                    <a:spcPct val="50000"/>
                  </a:spcBef>
                  <a:spcAft>
                    <a:spcPct val="0"/>
                  </a:spcAft>
                  <a:defRPr/>
                </a:pPr>
                <a:endParaRPr lang="en-US" sz="2800" b="1" dirty="0">
                  <a:solidFill>
                    <a:srgbClr val="000000"/>
                  </a:solidFill>
                </a:endParaRPr>
              </a:p>
            </p:txBody>
          </p:sp>
          <p:cxnSp>
            <p:nvCxnSpPr>
              <p:cNvPr id="63" name="Straight Connector 62"/>
              <p:cNvCxnSpPr/>
              <p:nvPr/>
            </p:nvCxnSpPr>
            <p:spPr bwMode="auto">
              <a:xfrm flipV="1">
                <a:off x="7097991" y="2921216"/>
                <a:ext cx="127000" cy="93663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7235" name="Group 81"/>
            <p:cNvGrpSpPr>
              <a:grpSpLocks/>
            </p:cNvGrpSpPr>
            <p:nvPr/>
          </p:nvGrpSpPr>
          <p:grpSpPr bwMode="auto">
            <a:xfrm>
              <a:off x="5072341" y="1960779"/>
              <a:ext cx="3921126" cy="3686175"/>
              <a:chOff x="5072341" y="1960779"/>
              <a:chExt cx="3921126" cy="3686175"/>
            </a:xfrm>
          </p:grpSpPr>
          <p:grpSp>
            <p:nvGrpSpPr>
              <p:cNvPr id="137236" name="Group 67"/>
              <p:cNvGrpSpPr>
                <a:grpSpLocks/>
              </p:cNvGrpSpPr>
              <p:nvPr/>
            </p:nvGrpSpPr>
            <p:grpSpPr bwMode="auto">
              <a:xfrm>
                <a:off x="5072341" y="1960779"/>
                <a:ext cx="3921126" cy="3686175"/>
                <a:chOff x="5094703" y="2019260"/>
                <a:chExt cx="3921126" cy="3686462"/>
              </a:xfrm>
            </p:grpSpPr>
            <p:grpSp>
              <p:nvGrpSpPr>
                <p:cNvPr id="137238" name="Group 46"/>
                <p:cNvGrpSpPr>
                  <a:grpSpLocks/>
                </p:cNvGrpSpPr>
                <p:nvPr/>
              </p:nvGrpSpPr>
              <p:grpSpPr bwMode="auto">
                <a:xfrm>
                  <a:off x="5094703" y="4367459"/>
                  <a:ext cx="3921126" cy="1338263"/>
                  <a:chOff x="5118099" y="3921125"/>
                  <a:chExt cx="3921126" cy="1338263"/>
                </a:xfrm>
              </p:grpSpPr>
              <p:sp>
                <p:nvSpPr>
                  <p:cNvPr id="137242" name="Line 54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6168579" y="4096562"/>
                    <a:ext cx="1068832" cy="240417"/>
                  </a:xfrm>
                  <a:prstGeom prst="line">
                    <a:avLst/>
                  </a:prstGeom>
                  <a:noFill/>
                  <a:ln w="34925">
                    <a:solidFill>
                      <a:srgbClr val="00B8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tIns="137160" bIns="13716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37243" name="Text Box 5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46937" y="3921125"/>
                    <a:ext cx="1792288" cy="1338263"/>
                  </a:xfrm>
                  <a:prstGeom prst="rect">
                    <a:avLst/>
                  </a:prstGeom>
                  <a:noFill/>
                  <a:ln w="28575" algn="ctr">
                    <a:solidFill>
                      <a:srgbClr val="00AC00"/>
                    </a:solidFill>
                    <a:miter lim="800000"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tIns="137160" bIns="137160">
                    <a:spAutoFit/>
                  </a:bodyPr>
                  <a:lstStyle>
                    <a:lvl1pPr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1pPr>
                    <a:lvl2pPr marL="742950" indent="-28575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2pPr>
                    <a:lvl3pPr marL="11430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3pPr>
                    <a:lvl4pPr marL="16002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4pPr>
                    <a:lvl5pPr marL="2057400" indent="-228600" eaLnBrk="0" hangingPunct="0"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160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defRPr>
                    </a:lvl9pPr>
                  </a:lstStyle>
                  <a:p>
                    <a:pPr algn="ctr" fontAlgn="base">
                      <a:spcBef>
                        <a:spcPct val="50000"/>
                      </a:spcBef>
                      <a:spcAft>
                        <a:spcPct val="0"/>
                      </a:spcAft>
                    </a:pPr>
                    <a:r>
                      <a:rPr lang="en-US" sz="2000" b="1">
                        <a:solidFill>
                          <a:srgbClr val="19066A"/>
                        </a:solidFill>
                      </a:rPr>
                      <a:t>Induced Fit </a:t>
                    </a:r>
                    <a:br>
                      <a:rPr lang="en-US" sz="2000" b="1">
                        <a:solidFill>
                          <a:srgbClr val="19066A"/>
                        </a:solidFill>
                      </a:rPr>
                    </a:br>
                    <a:r>
                      <a:rPr lang="en-US" sz="2000" b="1">
                        <a:solidFill>
                          <a:srgbClr val="19066A"/>
                        </a:solidFill>
                      </a:rPr>
                      <a:t>of </a:t>
                    </a:r>
                    <a:br>
                      <a:rPr lang="en-US" sz="2000" b="1">
                        <a:solidFill>
                          <a:srgbClr val="19066A"/>
                        </a:solidFill>
                      </a:rPr>
                    </a:br>
                    <a:r>
                      <a:rPr lang="en-US" sz="2000" b="1">
                        <a:solidFill>
                          <a:srgbClr val="19066A"/>
                        </a:solidFill>
                      </a:rPr>
                      <a:t>Side Chains</a:t>
                    </a:r>
                    <a:r>
                      <a:rPr lang="en-US" sz="2800" b="1">
                        <a:solidFill>
                          <a:srgbClr val="19066A"/>
                        </a:solidFill>
                      </a:rPr>
                      <a:t> </a:t>
                    </a:r>
                  </a:p>
                </p:txBody>
              </p:sp>
              <p:sp>
                <p:nvSpPr>
                  <p:cNvPr id="137244" name="Line 57"/>
                  <p:cNvSpPr>
                    <a:spLocks noChangeShapeType="1"/>
                  </p:cNvSpPr>
                  <p:nvPr/>
                </p:nvSpPr>
                <p:spPr bwMode="auto">
                  <a:xfrm flipH="1" flipV="1">
                    <a:off x="5118099" y="4156074"/>
                    <a:ext cx="2128837" cy="504778"/>
                  </a:xfrm>
                  <a:prstGeom prst="line">
                    <a:avLst/>
                  </a:prstGeom>
                  <a:noFill/>
                  <a:ln w="34925">
                    <a:solidFill>
                      <a:srgbClr val="00B800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tIns="137160" bIns="137160">
                    <a:spAutoFit/>
                  </a:bodyPr>
                  <a:lstStyle/>
                  <a:p>
                    <a:pPr fontAlgn="base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1600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7239" name="Group 47"/>
                <p:cNvGrpSpPr>
                  <a:grpSpLocks/>
                </p:cNvGrpSpPr>
                <p:nvPr/>
              </p:nvGrpSpPr>
              <p:grpSpPr bwMode="auto">
                <a:xfrm>
                  <a:off x="5384402" y="2019260"/>
                  <a:ext cx="3585208" cy="1784742"/>
                  <a:chOff x="5377817" y="2832100"/>
                  <a:chExt cx="3585208" cy="1784742"/>
                </a:xfrm>
              </p:grpSpPr>
              <p:sp>
                <p:nvSpPr>
                  <p:cNvPr id="74773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226481" y="2832100"/>
                    <a:ext cx="1736725" cy="962100"/>
                  </a:xfrm>
                  <a:prstGeom prst="rect">
                    <a:avLst/>
                  </a:prstGeom>
                  <a:noFill/>
                  <a:ln w="31750" algn="ctr">
                    <a:solidFill>
                      <a:schemeClr val="bg2">
                        <a:lumMod val="75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/>
                    </a:pPr>
                    <a:r>
                      <a:rPr lang="en-US" sz="2800" b="1" dirty="0">
                        <a:solidFill>
                          <a:srgbClr val="19066A"/>
                        </a:solidFill>
                      </a:rPr>
                      <a:t>Ions are Crowded</a:t>
                    </a:r>
                  </a:p>
                </p:txBody>
              </p:sp>
              <p:sp>
                <p:nvSpPr>
                  <p:cNvPr id="3" name="Line 53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5377043" y="3505252"/>
                    <a:ext cx="1836738" cy="1111337"/>
                  </a:xfrm>
                  <a:prstGeom prst="line">
                    <a:avLst/>
                  </a:prstGeom>
                  <a:noFill/>
                  <a:ln w="31750" algn="ctr">
                    <a:solidFill>
                      <a:schemeClr val="bg2">
                        <a:lumMod val="60000"/>
                        <a:lumOff val="40000"/>
                        <a:alpha val="81000"/>
                      </a:schemeClr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fontAlgn="base" hangingPunct="0">
                      <a:spcBef>
                        <a:spcPct val="50000"/>
                      </a:spcBef>
                      <a:spcAft>
                        <a:spcPct val="0"/>
                      </a:spcAft>
                      <a:defRPr/>
                    </a:pPr>
                    <a:endParaRPr lang="en-US" sz="2800" b="1" dirty="0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  <p:cxnSp>
            <p:nvCxnSpPr>
              <p:cNvPr id="73" name="Straight Connector 72"/>
              <p:cNvCxnSpPr/>
              <p:nvPr/>
            </p:nvCxnSpPr>
            <p:spPr bwMode="auto">
              <a:xfrm flipV="1">
                <a:off x="7093229" y="2635466"/>
                <a:ext cx="119063" cy="65088"/>
              </a:xfrm>
              <a:prstGeom prst="line">
                <a:avLst/>
              </a:prstGeom>
              <a:noFill/>
              <a:ln w="31750" cap="flat" cmpd="sng" algn="ctr">
                <a:solidFill>
                  <a:schemeClr val="bg2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  <p:custDataLst>
      <p:tags r:id="rId2"/>
    </p:custDataLst>
    <p:extLst>
      <p:ext uri="{BB962C8B-B14F-4D97-AF65-F5344CB8AC3E}">
        <p14:creationId xmlns:p14="http://schemas.microsoft.com/office/powerpoint/2010/main" val="781882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shade val="30000"/>
                <a:satMod val="115000"/>
                <a:alpha val="49000"/>
              </a:schemeClr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 bwMode="auto">
          <a:xfrm>
            <a:off x="2796540" y="3200400"/>
            <a:ext cx="1280160" cy="457200"/>
          </a:xfrm>
          <a:prstGeom prst="ellipse">
            <a:avLst/>
          </a:prstGeom>
          <a:solidFill>
            <a:srgbClr val="FF0000">
              <a:alpha val="7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137160" rIns="91440" bIns="13716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0450" y="422486"/>
            <a:ext cx="7772400" cy="63185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Crowded Active Sites</a:t>
            </a:r>
            <a:br>
              <a:rPr lang="en-US" b="1" dirty="0" smtClean="0"/>
            </a:br>
            <a:r>
              <a:rPr lang="en-US" sz="2700" i="1" dirty="0" smtClean="0"/>
              <a:t>in 573 Enzymes</a:t>
            </a:r>
            <a:endParaRPr lang="en-US" sz="2700" i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206537"/>
              </p:ext>
            </p:extLst>
          </p:nvPr>
        </p:nvGraphicFramePr>
        <p:xfrm>
          <a:off x="1125851" y="1677146"/>
          <a:ext cx="7229799" cy="413116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609498"/>
                <a:gridCol w="2563206"/>
                <a:gridCol w="863524"/>
                <a:gridCol w="1044852"/>
                <a:gridCol w="870710"/>
                <a:gridCol w="1278009"/>
              </a:tblGrid>
              <a:tr h="868939">
                <a:tc rowSpan="2"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0" b="1" kern="1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kern="1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  Enzyme </a:t>
                      </a:r>
                      <a:r>
                        <a:rPr lang="en-US" sz="2800" b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Type     </a:t>
                      </a:r>
                      <a:endParaRPr lang="en-US" sz="2800" kern="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kern="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 </a:t>
                      </a:r>
                      <a:endParaRPr lang="en-US" sz="12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Catalytic Active Site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Density</a:t>
                      </a:r>
                      <a:r>
                        <a:rPr lang="en-US" sz="1800" b="1" kern="100" dirty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800" b="1" kern="100" dirty="0" smtClean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b="1" kern="100" dirty="0" smtClean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200" b="1" kern="100" dirty="0" smtClean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US" sz="1200" b="1" kern="100" dirty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Molar)</a:t>
                      </a:r>
                      <a:endParaRPr lang="en-US" sz="12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rgbClr val="0D0D0D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Protein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724116">
                <a:tc gridSpan="2"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i="1" kern="100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i="1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Acid</a:t>
                      </a:r>
                      <a:r>
                        <a:rPr lang="en-US" sz="1100" b="1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100" b="1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050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(positive)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1" kern="100" dirty="0" smtClean="0">
                        <a:solidFill>
                          <a:srgbClr val="FFFFFF"/>
                        </a:solidFill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Basic</a:t>
                      </a:r>
                      <a:r>
                        <a:rPr lang="en-US" sz="1200" b="1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200" b="1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1100" i="1" kern="10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(negative)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/>
                      </a:r>
                      <a:br>
                        <a:rPr lang="en-US" sz="1800" b="1" i="1" kern="100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</a:br>
                      <a:r>
                        <a:rPr lang="en-US" sz="2400" b="1" i="0" kern="100" dirty="0" smtClean="0">
                          <a:solidFill>
                            <a:srgbClr val="C00000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|</a:t>
                      </a:r>
                      <a:r>
                        <a:rPr lang="en-US" sz="1400" b="1" i="0" kern="100" dirty="0" smtClean="0">
                          <a:solidFill>
                            <a:srgbClr val="C00000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 </a:t>
                      </a:r>
                      <a:r>
                        <a:rPr lang="en-US" sz="1400" b="1" i="1" kern="100" dirty="0">
                          <a:solidFill>
                            <a:srgbClr val="C00000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Total</a:t>
                      </a:r>
                      <a:r>
                        <a:rPr lang="en-US" sz="2400" b="1" i="1" kern="100" dirty="0">
                          <a:solidFill>
                            <a:srgbClr val="C00000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 </a:t>
                      </a:r>
                      <a:r>
                        <a:rPr lang="en-US" sz="2400" b="1" i="0" kern="100" dirty="0">
                          <a:solidFill>
                            <a:srgbClr val="C00000"/>
                          </a:solidFill>
                          <a:effectLst/>
                          <a:latin typeface="Aharoni" pitchFamily="2" charset="-79"/>
                          <a:ea typeface="Calibri"/>
                          <a:cs typeface="Aharoni" pitchFamily="2" charset="-79"/>
                        </a:rPr>
                        <a:t>|</a:t>
                      </a:r>
                      <a:endParaRPr lang="en-US" sz="2400" i="0" kern="100" dirty="0">
                        <a:solidFill>
                          <a:srgbClr val="C00000"/>
                        </a:solidFill>
                        <a:effectLst/>
                        <a:latin typeface="Aharoni" pitchFamily="2" charset="-79"/>
                        <a:ea typeface="Calibri"/>
                        <a:cs typeface="Aharoni" pitchFamily="2" charset="-79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48D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i="1" kern="100" dirty="0" smtClean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kern="1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Elsewhere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 Black"/>
                          <a:ea typeface="Calibri"/>
                        </a:rPr>
                        <a:t> 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 Black"/>
                          <a:ea typeface="Calibri"/>
                        </a:rPr>
                        <a:t>Total </a:t>
                      </a:r>
                      <a:r>
                        <a:rPr lang="en-US" sz="1800" kern="100" dirty="0" smtClean="0">
                          <a:effectLst/>
                          <a:latin typeface="Arial Black"/>
                          <a:ea typeface="Calibri"/>
                        </a:rPr>
                        <a:t>  (</a:t>
                      </a:r>
                      <a:r>
                        <a:rPr lang="en-US" sz="1800" kern="100" dirty="0">
                          <a:effectLst/>
                          <a:latin typeface="Arial Black"/>
                          <a:ea typeface="Calibri"/>
                        </a:rPr>
                        <a:t>n = 573)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Calibri"/>
                          <a:cs typeface="+mn-cs"/>
                        </a:rPr>
                        <a:t>10.6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Calibri"/>
                          <a:cs typeface="+mn-cs"/>
                        </a:rPr>
                        <a:t>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solidFill>
                            <a:srgbClr val="C00000"/>
                          </a:solidFill>
                          <a:effectLst/>
                          <a:latin typeface="Arial Black"/>
                          <a:ea typeface="Calibri"/>
                          <a:cs typeface="+mn-cs"/>
                        </a:rPr>
                        <a:t>18.9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 Black"/>
                          <a:ea typeface="Calibri"/>
                          <a:cs typeface="+mn-cs"/>
                        </a:rPr>
                        <a:t>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EC1</a:t>
                      </a:r>
                      <a:endParaRPr lang="en-US" sz="1800" i="1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Oxidoreductases </a:t>
                      </a:r>
                      <a:r>
                        <a:rPr lang="en-US" sz="14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(n = 98)</a:t>
                      </a:r>
                      <a:endParaRPr lang="en-US" sz="18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7.5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4.6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EC2</a:t>
                      </a:r>
                      <a:endParaRPr lang="en-US" sz="1800" i="1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Transferases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 = 126)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9.5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16.6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EC3</a:t>
                      </a:r>
                      <a:endParaRPr lang="en-US" sz="1800" i="1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Hydrolases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 = 214)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12.1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10.7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EC4</a:t>
                      </a:r>
                      <a:endParaRPr lang="en-US" sz="1800" i="1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Lyases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 = 72)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11.2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7.3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18.5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>
                          <a:effectLst/>
                          <a:latin typeface="Arial"/>
                          <a:ea typeface="Calibri"/>
                          <a:cs typeface="Times New Roman"/>
                        </a:rPr>
                        <a:t>EC5</a:t>
                      </a:r>
                      <a:endParaRPr lang="en-US" sz="1800" i="1" kern="1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Isomerases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 = 43)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12.6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9.5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2.9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0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EC6</a:t>
                      </a:r>
                      <a:endParaRPr lang="en-US" sz="1800" i="1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Ligases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(n = 20)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9.7</a:t>
                      </a:r>
                      <a:endParaRPr lang="en-US" sz="2400" kern="1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8.3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18.0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3.0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6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981575" y="6429375"/>
            <a:ext cx="3760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ko-KR" i="1" dirty="0" smtClean="0">
                <a:solidFill>
                  <a:srgbClr val="000000"/>
                </a:solidFill>
                <a:ea typeface="Gulim" pitchFamily="34" charset="-127"/>
              </a:rPr>
              <a:t>Jimenez-Morales,</a:t>
            </a:r>
            <a:r>
              <a:rPr lang="en-US" altLang="ko-KR" i="1" dirty="0" smtClean="0">
                <a:solidFill>
                  <a:srgbClr val="BFBFBF"/>
                </a:solidFill>
                <a:ea typeface="Gulim" pitchFamily="34" charset="-127"/>
              </a:rPr>
              <a:t> </a:t>
            </a:r>
            <a:r>
              <a:rPr lang="en-US" altLang="ko-KR" i="1" dirty="0" smtClean="0">
                <a:solidFill>
                  <a:srgbClr val="000000"/>
                </a:solidFill>
                <a:ea typeface="Gulim" pitchFamily="34" charset="-127"/>
              </a:rPr>
              <a:t>Liang, Eisenberg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144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838" y="295275"/>
            <a:ext cx="4421187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46" tIns="56756" rIns="81546" bIns="40772"/>
          <a:lstStyle>
            <a:lvl1pPr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  <a:tab pos="4591050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ts val="1088"/>
              </a:spcBef>
              <a:spcAft>
                <a:spcPts val="913"/>
              </a:spcAft>
              <a:buClr>
                <a:srgbClr val="000000"/>
              </a:buClr>
              <a:buSzPct val="100000"/>
            </a:pPr>
            <a:r>
              <a:rPr lang="en-US" sz="2500" b="1">
                <a:solidFill>
                  <a:srgbClr val="CCCC00"/>
                </a:solidFill>
                <a:ea typeface="DejaVu Sans"/>
                <a:cs typeface="DejaVu Sans"/>
              </a:rPr>
              <a:t>EC2: TRANSFERASES</a:t>
            </a:r>
            <a:r>
              <a:rPr lang="en-US" sz="1800">
                <a:solidFill>
                  <a:srgbClr val="FFFFFF"/>
                </a:solidFill>
                <a:ea typeface="DejaVu Sans"/>
                <a:cs typeface="DejaVu Sans"/>
              </a:rPr>
              <a:t/>
            </a:r>
            <a:br>
              <a:rPr lang="en-US" sz="1800">
                <a:solidFill>
                  <a:srgbClr val="FFFFFF"/>
                </a:solidFill>
                <a:ea typeface="DejaVu Sans"/>
                <a:cs typeface="DejaVu Sans"/>
              </a:rPr>
            </a:br>
            <a:r>
              <a:rPr lang="en-US" sz="1800" b="1">
                <a:solidFill>
                  <a:srgbClr val="FFFFFF"/>
                </a:solidFill>
                <a:ea typeface="DejaVu Sans"/>
                <a:cs typeface="DejaVu Sans"/>
              </a:rPr>
              <a:t>Average Ionizable Density: 19.8 Molar</a:t>
            </a:r>
            <a:endParaRPr lang="en-US" sz="1500" b="1">
              <a:solidFill>
                <a:srgbClr val="FFFFFF"/>
              </a:solidFill>
              <a:ea typeface="DejaVu Sans"/>
              <a:cs typeface="DejaVu Sans"/>
            </a:endParaRPr>
          </a:p>
        </p:txBody>
      </p:sp>
      <p:sp>
        <p:nvSpPr>
          <p:cNvPr id="139267" name="Text Box 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184775" y="58738"/>
            <a:ext cx="3938588" cy="14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46" tIns="51164" rIns="81546" bIns="40772"/>
          <a:lstStyle>
            <a:lvl1pPr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200">
                <a:solidFill>
                  <a:srgbClr val="FFFFFF"/>
                </a:solidFill>
                <a:ea typeface="DejaVu Sans"/>
                <a:cs typeface="DejaVu Sans"/>
              </a:rPr>
              <a:t>Example: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FFFFFF"/>
                </a:solidFill>
                <a:ea typeface="DejaVu Sans"/>
                <a:cs typeface="DejaVu Sans"/>
              </a:rPr>
              <a:t>UDP-N-ACETYLGLUCOSAMINE ENOLPYRUVYL TRANSFERASE (PDB:</a:t>
            </a:r>
            <a:r>
              <a:rPr lang="en-US" sz="1400" b="1">
                <a:solidFill>
                  <a:srgbClr val="FFFF00"/>
                </a:solidFill>
                <a:ea typeface="DejaVu Sans"/>
                <a:cs typeface="DejaVu Sans"/>
              </a:rPr>
              <a:t>1UAE</a:t>
            </a:r>
            <a:r>
              <a:rPr lang="en-US" sz="1400" b="1">
                <a:solidFill>
                  <a:srgbClr val="FFFFFF"/>
                </a:solidFill>
                <a:ea typeface="DejaVu Sans"/>
                <a:cs typeface="DejaVu Sans"/>
              </a:rPr>
              <a:t>)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>
              <a:solidFill>
                <a:srgbClr val="FFFFFF"/>
              </a:solidFill>
              <a:ea typeface="DejaVu Sans"/>
              <a:cs typeface="DejaVu Sans"/>
            </a:endParaRP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>
                <a:solidFill>
                  <a:srgbClr val="FFFFFF"/>
                </a:solidFill>
                <a:ea typeface="DejaVu Sans"/>
                <a:cs typeface="DejaVu Sans"/>
              </a:rPr>
              <a:t>Functional Pocket Molecular Surface Volume: 1462.40 A</a:t>
            </a:r>
            <a:r>
              <a:rPr lang="en-US" sz="1400" baseline="33000">
                <a:solidFill>
                  <a:srgbClr val="FFFFFF"/>
                </a:solidFill>
                <a:ea typeface="DejaVu Sans"/>
                <a:cs typeface="DejaVu Sans"/>
              </a:rPr>
              <a:t>3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FFFFFF"/>
                </a:solidFill>
                <a:ea typeface="DejaVu Sans"/>
                <a:cs typeface="DejaVu Sans"/>
              </a:rPr>
              <a:t>Density : 19.3 Molar (11.3 M+. 8 M-)</a:t>
            </a:r>
          </a:p>
        </p:txBody>
      </p:sp>
      <p:sp>
        <p:nvSpPr>
          <p:cNvPr id="139268" name="Text 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981575" y="4713288"/>
            <a:ext cx="4097338" cy="2001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546" tIns="52759" rIns="81546" bIns="40772"/>
          <a:lstStyle>
            <a:lvl1pPr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412750" eaLnBrk="0" hangingPunct="0"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12750" eaLnBrk="0" fontAlgn="base" hangingPunct="0">
              <a:spcBef>
                <a:spcPct val="0"/>
              </a:spcBef>
              <a:spcAft>
                <a:spcPct val="0"/>
              </a:spcAft>
              <a:tabLst>
                <a:tab pos="655638" algn="l"/>
                <a:tab pos="1311275" algn="l"/>
                <a:tab pos="1966913" algn="l"/>
                <a:tab pos="2622550" algn="l"/>
                <a:tab pos="3278188" algn="l"/>
                <a:tab pos="3933825" algn="l"/>
              </a:tabLs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94BD5E"/>
                </a:solidFill>
                <a:ea typeface="DejaVu Sans"/>
                <a:cs typeface="DejaVu Sans"/>
              </a:rPr>
              <a:t>Green:	Functional pocket residues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 b="1">
              <a:solidFill>
                <a:srgbClr val="FFFFFF"/>
              </a:solidFill>
              <a:ea typeface="DejaVu Sans"/>
              <a:cs typeface="DejaVu Sans"/>
            </a:endParaRP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2300DC"/>
                </a:solidFill>
                <a:ea typeface="DejaVu Sans"/>
                <a:cs typeface="DejaVu Sans"/>
              </a:rPr>
              <a:t>Blue:	Basic = Probably Positive = R+K+H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 b="1">
              <a:solidFill>
                <a:srgbClr val="FFFFFF"/>
              </a:solidFill>
              <a:ea typeface="DejaVu Sans"/>
              <a:cs typeface="DejaVu Sans"/>
            </a:endParaRP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FF0000"/>
                </a:solidFill>
                <a:ea typeface="DejaVu Sans"/>
                <a:cs typeface="DejaVu Sans"/>
              </a:rPr>
              <a:t>Red:	Acid = Probably Negative = E + Q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 b="1">
              <a:solidFill>
                <a:srgbClr val="FFFFFF"/>
              </a:solidFill>
              <a:ea typeface="DejaVu Sans"/>
              <a:cs typeface="DejaVu Sans"/>
            </a:endParaRP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CC6633"/>
                </a:solidFill>
                <a:ea typeface="DejaVu Sans"/>
                <a:cs typeface="DejaVu Sans"/>
              </a:rPr>
              <a:t>Brown	URIDINE-DIPHOSPHATE-N-	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US" sz="1400" b="1">
                <a:solidFill>
                  <a:srgbClr val="CC6633"/>
                </a:solidFill>
                <a:ea typeface="DejaVu Sans"/>
                <a:cs typeface="DejaVu Sans"/>
              </a:rPr>
              <a:t>		ACETYLGLUCOSAMINE</a:t>
            </a: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 b="1">
              <a:solidFill>
                <a:srgbClr val="FFFFFF"/>
              </a:solidFill>
              <a:ea typeface="DejaVu Sans"/>
              <a:cs typeface="DejaVu Sans"/>
            </a:endParaRPr>
          </a:p>
          <a:p>
            <a:pPr eaLnBrk="1" fontAlgn="base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US" sz="1400" b="1">
              <a:solidFill>
                <a:srgbClr val="FF00FF"/>
              </a:solidFill>
              <a:ea typeface="DejaVu Sans"/>
              <a:cs typeface="DejaVu Sans"/>
            </a:endParaRPr>
          </a:p>
        </p:txBody>
      </p:sp>
      <p:pic>
        <p:nvPicPr>
          <p:cNvPr id="139269" name="Picture 4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70" t="2444" r="18782"/>
          <a:stretch>
            <a:fillRect/>
          </a:stretch>
        </p:blipFill>
        <p:spPr bwMode="auto">
          <a:xfrm>
            <a:off x="828675" y="1036638"/>
            <a:ext cx="3733800" cy="573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9270" name="Picture 5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866900"/>
            <a:ext cx="2903538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39271" name="TextBox 6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981575" y="6429375"/>
            <a:ext cx="37607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ko-KR" i="1" dirty="0">
                <a:solidFill>
                  <a:srgbClr val="BFBFBF"/>
                </a:solidFill>
                <a:ea typeface="Gulim" pitchFamily="34" charset="-127"/>
              </a:rPr>
              <a:t>Jimenez-Morales, Liang, Eisenberg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139272" name="TextBox 7"/>
          <p:cNvSpPr txBox="1">
            <a:spLocks noChangeArrowheads="1"/>
          </p:cNvSpPr>
          <p:nvPr/>
        </p:nvSpPr>
        <p:spPr bwMode="auto">
          <a:xfrm>
            <a:off x="3990975" y="2867025"/>
            <a:ext cx="1625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800">
                <a:solidFill>
                  <a:srgbClr val="FFFFFF"/>
                </a:solidFill>
              </a:rPr>
              <a:t>Crowded</a:t>
            </a:r>
            <a:endParaRPr lang="en-US" sz="1200">
              <a:solidFill>
                <a:srgbClr val="FFFFFF"/>
              </a:solidFill>
            </a:endParaRPr>
          </a:p>
        </p:txBody>
      </p:sp>
      <p:cxnSp>
        <p:nvCxnSpPr>
          <p:cNvPr id="139273" name="Straight Arrow Connector 9"/>
          <p:cNvCxnSpPr>
            <a:cxnSpLocks noChangeShapeType="1"/>
          </p:cNvCxnSpPr>
          <p:nvPr/>
        </p:nvCxnSpPr>
        <p:spPr bwMode="auto">
          <a:xfrm>
            <a:off x="3209925" y="3838575"/>
            <a:ext cx="1504950" cy="5048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39274" name="Straight Arrow Connector 13"/>
          <p:cNvCxnSpPr>
            <a:cxnSpLocks noChangeShapeType="1"/>
          </p:cNvCxnSpPr>
          <p:nvPr/>
        </p:nvCxnSpPr>
        <p:spPr bwMode="auto">
          <a:xfrm rot="10800000" flipV="1">
            <a:off x="3228975" y="3181350"/>
            <a:ext cx="809625" cy="590550"/>
          </a:xfrm>
          <a:prstGeom prst="straightConnector1">
            <a:avLst/>
          </a:prstGeom>
          <a:noFill/>
          <a:ln w="15875" algn="ctr">
            <a:solidFill>
              <a:schemeClr val="bg1"/>
            </a:solidFill>
            <a:round/>
            <a:headEnd/>
            <a:tailEnd type="arrow" w="med" len="lg"/>
          </a:ln>
        </p:spPr>
      </p:cxnSp>
      <p:sp>
        <p:nvSpPr>
          <p:cNvPr id="139275" name="Oval 15"/>
          <p:cNvSpPr>
            <a:spLocks noChangeArrowheads="1"/>
          </p:cNvSpPr>
          <p:nvPr/>
        </p:nvSpPr>
        <p:spPr bwMode="auto">
          <a:xfrm>
            <a:off x="1695450" y="3429000"/>
            <a:ext cx="1666875" cy="1438275"/>
          </a:xfrm>
          <a:prstGeom prst="ellipse">
            <a:avLst/>
          </a:prstGeom>
          <a:noFill/>
          <a:ln w="15875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>
              <a:solidFill>
                <a:srgbClr val="000000"/>
              </a:solidFill>
              <a:ea typeface="DejaVu Sans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013409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6ea4gI8qDVab3lkg00D4H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5oOnhmjWmJQ80ybRqbZo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O4rWNtvxeut2WBSkxg9uH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UXluoTls71HS1PtJ5Guz7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wQJhqDVvLspMatBj5BbMm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k4A3QOas08UfrvK6sHwC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seF08MBSolh5vFGnM7kis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SU26yY8tfKa5BmoQGoQ7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Ym05q5VphYMblKY1dDJU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Up3jZWrWskxjWF6tx3yQ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94JL1e5y1EmsvyeJmUPFG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Uy0jimy9nav9ZeBU20c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jcz5N5LXfhC7QC6NIZeh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dTf1R8RPcyTzofNJdysop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dwSoYNfhdWBU6jk4VXT73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Jysnj3vqMTbiFJ8t93AU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t9up8DvuiRuMjWBubMM9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JNEAVrNQw8oMAYdODmNho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bWPxyzo8yNfKlPPdbHE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ZJXnFypYSjQmsD6Tfg8Z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ZleRZO9BzK7H5X5AaTQJA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TZmb6isnDJgZoJwGJgnj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EnG1j5nhgf5plSCC2j7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PXGQEd6scAm9lZv5Ym0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0UZoD46d4bcfGxIksqabN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u3bxC7WkKm9uO2Hs08Ze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9UErMLvVQ9FYpVd6rZgJ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eVoPiAErIwTRaZeHh6Kk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brGTnKnDtAfgItluWHejb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Li7ZXRtlcBlmBJA6ssHu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ddkHO8cTIAW6WloVEAwF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VPRJIwB8l0VtDtAqcnQEM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s8lS8wwNcncImi7d8XJ3g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856w1gkDfg7nJoQn4CxO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U7hjYeSUIx7IdM10vwRK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eVoPiAErIwTRaZeHh6Kk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1mtup4kU4Eb0gL10Uhu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ZstYlHJqH6Z7E5GslQ4jY"/>
</p:tagLst>
</file>

<file path=ppt/theme/theme1.xml><?xml version="1.0" encoding="utf-8"?>
<a:theme xmlns:a="http://schemas.openxmlformats.org/drawingml/2006/main" name="24_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137160" rIns="91440" bIns="13716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  <a:txDef>
      <a:spPr bwMode="auto">
        <a:noFill/>
        <a:ln w="9525">
          <a:solidFill>
            <a:schemeClr val="tx1"/>
          </a:solidFill>
          <a:miter lim="800000"/>
          <a:headEnd/>
          <a:tailEnd/>
        </a:ln>
      </a:spPr>
      <a:bodyPr>
        <a:spAutoFit/>
      </a:bodyPr>
      <a:lstStyle>
        <a:defPPr algn="ctr">
          <a:defRPr b="1" u="sng" dirty="0">
            <a:solidFill>
              <a:srgbClr val="000000"/>
            </a:solidFill>
          </a:defRPr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  <a:cs typeface="DejaVu Sans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itchFamily="34" charset="0"/>
            <a:cs typeface="DejaVu Sans" pitchFamily="3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2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ppt/theme/themeOverride3.xml><?xml version="1.0" encoding="utf-8"?>
<a:themeOverride xmlns:a="http://schemas.openxmlformats.org/drawingml/2006/main">
  <a:clrScheme name="Blank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On-screen Show (4:3)</PresentationFormat>
  <Paragraphs>113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24_Blank</vt:lpstr>
      <vt:lpstr>1_Office Theme</vt:lpstr>
      <vt:lpstr>Crowded Channels and Active Sites</vt:lpstr>
      <vt:lpstr>PowerPoint Presentation</vt:lpstr>
      <vt:lpstr>Crowded Active Sites in 573 Enzymes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Crowded Channels and Active Sites</dc:title>
  <dc:creator>Bob Eisenberg</dc:creator>
  <cp:lastModifiedBy>Bob Eisenberg</cp:lastModifiedBy>
  <cp:revision>1</cp:revision>
  <dcterms:created xsi:type="dcterms:W3CDTF">2013-06-17T10:17:10Z</dcterms:created>
  <dcterms:modified xsi:type="dcterms:W3CDTF">2013-06-17T10:18:54Z</dcterms:modified>
</cp:coreProperties>
</file>