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7F7FC5-C35F-45FD-ACE8-792C96EF43D1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E7794-BECB-4744-905B-209F78B3BC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E5CBB3-0FC2-44DE-990B-50878D2C02AA}" type="slidenum">
              <a:rPr lang="en-US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CDD87-F148-4711-BEAE-8E3227AABEB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484A6-6A53-4775-BDED-1EBB149CD3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C7508-5240-4494-905D-19126E8D487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5435B-72E0-41A8-A9C0-417E11852C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352F9-A423-4795-89EE-38AACA2594A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24ED3-E636-414F-81EA-FB1C994031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FD484-11B7-4F6F-91BE-002D0CA4703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A92FD-5598-417C-89C5-2B8BB629CB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6FA25-1F94-41C9-AABB-01071EE8F6A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44B64-D39A-4E70-BFD9-2F322F922A4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00A0B-ECBB-4F08-B936-7115E0CCDD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4E15B-CCB0-45E6-B673-EF48F00155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B1329-6E62-4DFD-AAA6-42A04084F61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A459B-51FA-432A-8020-B80B161352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DD3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4" rIns="91427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519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519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519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32750" y="6199188"/>
            <a:ext cx="1111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9AE2EB4B-038B-422D-9350-FE58543B3E40}" type="slidenum">
              <a:rPr 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84E15B-CCB0-45E6-B673-EF48F001557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0267" y="5261792"/>
            <a:ext cx="8274756" cy="1241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u="sng" dirty="0">
                <a:solidFill>
                  <a:srgbClr val="000000"/>
                </a:solidFill>
              </a:rPr>
              <a:t>Key idea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</a:rPr>
              <a:t>Instead </a:t>
            </a:r>
            <a:r>
              <a:rPr lang="en-US" sz="1600" dirty="0">
                <a:solidFill>
                  <a:srgbClr val="000000"/>
                </a:solidFill>
              </a:rPr>
              <a:t>of choosing configurations from uniform distribution, then weighting them with exp(−</a:t>
            </a:r>
            <a:r>
              <a:rPr lang="en-US" sz="1600" i="1" dirty="0">
                <a:solidFill>
                  <a:srgbClr val="000000"/>
                </a:solidFill>
              </a:rPr>
              <a:t>E</a:t>
            </a:r>
            <a:r>
              <a:rPr lang="en-US" sz="1600" dirty="0">
                <a:solidFill>
                  <a:srgbClr val="000000"/>
                </a:solidFill>
              </a:rPr>
              <a:t>/</a:t>
            </a:r>
            <a:r>
              <a:rPr lang="en-US" sz="1600" i="1" dirty="0">
                <a:solidFill>
                  <a:srgbClr val="000000"/>
                </a:solidFill>
              </a:rPr>
              <a:t>k </a:t>
            </a:r>
            <a:r>
              <a:rPr lang="en-US" sz="1600" i="1" baseline="-25000" dirty="0">
                <a:solidFill>
                  <a:srgbClr val="000000"/>
                </a:solidFill>
              </a:rPr>
              <a:t>B</a:t>
            </a:r>
            <a:r>
              <a:rPr lang="en-US" sz="1600" i="1" dirty="0">
                <a:solidFill>
                  <a:srgbClr val="000000"/>
                </a:solidFill>
              </a:rPr>
              <a:t>T</a:t>
            </a:r>
            <a:r>
              <a:rPr lang="en-US" sz="1600" dirty="0">
                <a:solidFill>
                  <a:srgbClr val="000000"/>
                </a:solidFill>
              </a:rPr>
              <a:t>), MMC chooses them with a Boltzmann probability and weights them </a:t>
            </a:r>
            <a:r>
              <a:rPr lang="en-US" sz="1600" dirty="0" smtClean="0">
                <a:solidFill>
                  <a:srgbClr val="000000"/>
                </a:solidFill>
              </a:rPr>
              <a:t>evenly</a:t>
            </a:r>
            <a:endParaRPr lang="en-US" sz="1600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aseline="30000" dirty="0">
                <a:solidFill>
                  <a:srgbClr val="000000"/>
                </a:solidFill>
              </a:rPr>
              <a:t/>
            </a:r>
            <a:br>
              <a:rPr lang="en-US" sz="1600" baseline="30000" dirty="0">
                <a:solidFill>
                  <a:srgbClr val="000000"/>
                </a:solidFill>
              </a:rPr>
            </a:b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28193" y="0"/>
            <a:ext cx="68052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0000"/>
                </a:solidFill>
              </a:rPr>
              <a:t>Metropolis Monte Carlo </a:t>
            </a:r>
            <a:br>
              <a:rPr lang="en-US" sz="3200" b="1" dirty="0">
                <a:solidFill>
                  <a:srgbClr val="000000"/>
                </a:solidFill>
              </a:rPr>
            </a:br>
            <a:r>
              <a:rPr lang="en-US" sz="3200" b="1" dirty="0">
                <a:solidFill>
                  <a:srgbClr val="000000"/>
                </a:solidFill>
              </a:rPr>
              <a:t>Simulates Location of Ions </a:t>
            </a:r>
            <a:r>
              <a:rPr lang="en-US" sz="3200" dirty="0">
                <a:solidFill>
                  <a:srgbClr val="000000"/>
                </a:solidFill>
              </a:rPr>
              <a:t/>
            </a:r>
            <a:br>
              <a:rPr lang="en-US" sz="3200" dirty="0">
                <a:solidFill>
                  <a:srgbClr val="000000"/>
                </a:solidFill>
              </a:rPr>
            </a:br>
            <a:r>
              <a:rPr lang="en-US" sz="1600" b="1" dirty="0">
                <a:solidFill>
                  <a:srgbClr val="000000"/>
                </a:solidFill>
              </a:rPr>
              <a:t>both the mean and the variance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621431"/>
            <a:ext cx="89408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lang="en-US" sz="2800" dirty="0">
                <a:solidFill>
                  <a:srgbClr val="000000"/>
                </a:solidFill>
              </a:rPr>
              <a:t>  Start with Configuration </a:t>
            </a:r>
            <a:r>
              <a:rPr lang="en-US" sz="2800" i="1" dirty="0">
                <a:solidFill>
                  <a:srgbClr val="000000"/>
                </a:solidFill>
              </a:rPr>
              <a:t>A</a:t>
            </a:r>
            <a:r>
              <a:rPr lang="en-US" sz="2800" dirty="0">
                <a:solidFill>
                  <a:srgbClr val="000000"/>
                </a:solidFill>
              </a:rPr>
              <a:t>, with computed energy</a:t>
            </a:r>
            <a:r>
              <a:rPr lang="en-US" sz="2800" i="1" dirty="0">
                <a:solidFill>
                  <a:srgbClr val="000000"/>
                </a:solidFill>
              </a:rPr>
              <a:t> E</a:t>
            </a:r>
            <a:r>
              <a:rPr lang="en-US" sz="2800" i="1" baseline="-25000" dirty="0">
                <a:solidFill>
                  <a:srgbClr val="000000"/>
                </a:solidFill>
              </a:rPr>
              <a:t>A</a:t>
            </a:r>
            <a:r>
              <a:rPr lang="en-US" sz="2800" dirty="0">
                <a:solidFill>
                  <a:srgbClr val="000000"/>
                </a:solidFill>
              </a:rPr>
              <a:t>   </a:t>
            </a:r>
          </a:p>
          <a:p>
            <a:pPr marL="342900" indent="-342900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lang="en-US" sz="2800" dirty="0">
                <a:solidFill>
                  <a:srgbClr val="000000"/>
                </a:solidFill>
              </a:rPr>
              <a:t>  Move an ion to location </a:t>
            </a:r>
            <a:r>
              <a:rPr lang="en-US" sz="2800" i="1" dirty="0">
                <a:solidFill>
                  <a:srgbClr val="000000"/>
                </a:solidFill>
              </a:rPr>
              <a:t>B</a:t>
            </a:r>
            <a:r>
              <a:rPr lang="en-US" sz="2800" dirty="0">
                <a:solidFill>
                  <a:srgbClr val="000000"/>
                </a:solidFill>
              </a:rPr>
              <a:t>, with computed energy </a:t>
            </a:r>
            <a:r>
              <a:rPr lang="en-US" sz="2800" i="1" dirty="0">
                <a:solidFill>
                  <a:srgbClr val="000000"/>
                </a:solidFill>
              </a:rPr>
              <a:t>E</a:t>
            </a:r>
            <a:r>
              <a:rPr lang="en-US" sz="2800" i="1" baseline="-25000" dirty="0">
                <a:solidFill>
                  <a:srgbClr val="000000"/>
                </a:solidFill>
              </a:rPr>
              <a:t>B</a:t>
            </a:r>
            <a:r>
              <a:rPr lang="en-US" sz="2800" dirty="0">
                <a:solidFill>
                  <a:srgbClr val="000000"/>
                </a:solidFill>
              </a:rPr>
              <a:t>  </a:t>
            </a:r>
          </a:p>
          <a:p>
            <a:pPr marL="342900" indent="-342900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lang="en-US" sz="2800" dirty="0">
                <a:solidFill>
                  <a:srgbClr val="000000"/>
                </a:solidFill>
              </a:rPr>
              <a:t>  If spheres do not overlap, energy is 0. </a:t>
            </a:r>
            <a:br>
              <a:rPr lang="en-US" sz="2800" dirty="0">
                <a:solidFill>
                  <a:srgbClr val="000000"/>
                </a:solidFill>
              </a:rPr>
            </a:br>
            <a:r>
              <a:rPr lang="en-US" sz="2800" dirty="0">
                <a:solidFill>
                  <a:srgbClr val="000000"/>
                </a:solidFill>
              </a:rPr>
              <a:t>		If sphere overlap energy is ∞. </a:t>
            </a:r>
          </a:p>
          <a:p>
            <a:pPr marL="342900" indent="-342900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lang="en-US" sz="2800" dirty="0">
                <a:solidFill>
                  <a:srgbClr val="000000"/>
                </a:solidFill>
              </a:rPr>
              <a:t>  If </a:t>
            </a:r>
            <a:r>
              <a:rPr lang="en-US" sz="2800" i="1" dirty="0">
                <a:solidFill>
                  <a:srgbClr val="000000"/>
                </a:solidFill>
              </a:rPr>
              <a:t>E</a:t>
            </a:r>
            <a:r>
              <a:rPr lang="en-US" sz="2800" i="1" baseline="-25000" dirty="0">
                <a:solidFill>
                  <a:srgbClr val="000000"/>
                </a:solidFill>
              </a:rPr>
              <a:t>B </a:t>
            </a:r>
            <a:r>
              <a:rPr lang="en-US" sz="2800" i="1" dirty="0">
                <a:solidFill>
                  <a:srgbClr val="000000"/>
                </a:solidFill>
              </a:rPr>
              <a:t> &lt; E</a:t>
            </a:r>
            <a:r>
              <a:rPr lang="en-US" sz="2800" i="1" baseline="-25000" dirty="0">
                <a:solidFill>
                  <a:srgbClr val="000000"/>
                </a:solidFill>
              </a:rPr>
              <a:t>A</a:t>
            </a:r>
            <a:r>
              <a:rPr lang="en-US" sz="2800" i="1" dirty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:   accept the new configuration.</a:t>
            </a:r>
          </a:p>
          <a:p>
            <a:pPr marL="342900" indent="-342900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lang="en-US" sz="2800" dirty="0">
                <a:solidFill>
                  <a:srgbClr val="000000"/>
                </a:solidFill>
              </a:rPr>
              <a:t>  If </a:t>
            </a:r>
            <a:r>
              <a:rPr lang="en-US" sz="2800" i="1" dirty="0">
                <a:solidFill>
                  <a:srgbClr val="000000"/>
                </a:solidFill>
              </a:rPr>
              <a:t>E</a:t>
            </a:r>
            <a:r>
              <a:rPr lang="en-US" sz="2800" i="1" baseline="-25000" dirty="0">
                <a:solidFill>
                  <a:srgbClr val="000000"/>
                </a:solidFill>
              </a:rPr>
              <a:t>B </a:t>
            </a:r>
            <a:r>
              <a:rPr lang="en-US" sz="2800" i="1" dirty="0">
                <a:solidFill>
                  <a:srgbClr val="000000"/>
                </a:solidFill>
              </a:rPr>
              <a:t> &gt; E</a:t>
            </a:r>
            <a:r>
              <a:rPr lang="en-US" sz="2800" i="1" baseline="-25000" dirty="0">
                <a:solidFill>
                  <a:srgbClr val="000000"/>
                </a:solidFill>
              </a:rPr>
              <a:t>A</a:t>
            </a:r>
            <a:r>
              <a:rPr lang="en-US" sz="2800" dirty="0">
                <a:solidFill>
                  <a:srgbClr val="000000"/>
                </a:solidFill>
              </a:rPr>
              <a:t> :  </a:t>
            </a:r>
            <a:r>
              <a:rPr lang="en-US" sz="2800" i="1" baseline="-25000" dirty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accept the new configuration</a:t>
            </a:r>
            <a:br>
              <a:rPr lang="en-US" sz="2800" dirty="0">
                <a:solidFill>
                  <a:srgbClr val="000000"/>
                </a:solidFill>
              </a:rPr>
            </a:br>
            <a:r>
              <a:rPr lang="en-US" sz="2800" dirty="0">
                <a:solidFill>
                  <a:srgbClr val="000000"/>
                </a:solidFill>
              </a:rPr>
              <a:t>			 		</a:t>
            </a:r>
            <a:r>
              <a:rPr lang="en-US" dirty="0">
                <a:solidFill>
                  <a:srgbClr val="000000"/>
                </a:solidFill>
              </a:rPr>
              <a:t>with probability exp{-(</a:t>
            </a:r>
            <a:r>
              <a:rPr lang="en-US" i="1" dirty="0">
                <a:solidFill>
                  <a:srgbClr val="000000"/>
                </a:solidFill>
              </a:rPr>
              <a:t>E</a:t>
            </a:r>
            <a:r>
              <a:rPr lang="en-US" i="1" baseline="-25000" dirty="0">
                <a:solidFill>
                  <a:srgbClr val="000000"/>
                </a:solidFill>
              </a:rPr>
              <a:t>B </a:t>
            </a:r>
            <a:r>
              <a:rPr lang="en-US" i="1" dirty="0">
                <a:solidFill>
                  <a:srgbClr val="000000"/>
                </a:solidFill>
              </a:rPr>
              <a:t>- E</a:t>
            </a:r>
            <a:r>
              <a:rPr lang="en-US" i="1" baseline="-25000" dirty="0">
                <a:solidFill>
                  <a:srgbClr val="000000"/>
                </a:solidFill>
              </a:rPr>
              <a:t>A</a:t>
            </a:r>
            <a:r>
              <a:rPr lang="en-US" dirty="0">
                <a:solidFill>
                  <a:srgbClr val="000000"/>
                </a:solidFill>
              </a:rPr>
              <a:t>)/</a:t>
            </a:r>
            <a:r>
              <a:rPr lang="en-US" dirty="0" err="1">
                <a:solidFill>
                  <a:srgbClr val="000000"/>
                </a:solidFill>
              </a:rPr>
              <a:t>k</a:t>
            </a:r>
            <a:r>
              <a:rPr lang="en-US" baseline="-25000" dirty="0" err="1">
                <a:solidFill>
                  <a:srgbClr val="000000"/>
                </a:solidFill>
              </a:rPr>
              <a:t>B</a:t>
            </a:r>
            <a:r>
              <a:rPr lang="en-US" dirty="0" err="1">
                <a:solidFill>
                  <a:srgbClr val="000000"/>
                </a:solidFill>
              </a:rPr>
              <a:t>T</a:t>
            </a:r>
            <a:r>
              <a:rPr lang="en-US" dirty="0">
                <a:solidFill>
                  <a:srgbClr val="000000"/>
                </a:solidFill>
              </a:rPr>
              <a:t>}</a:t>
            </a:r>
            <a:endParaRPr lang="en-US" sz="2800" dirty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endParaRPr lang="en-US" sz="20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137160" rIns="91440" bIns="13716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137160" rIns="91440" bIns="13716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69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3_Default Design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Bob Eisenberg</dc:creator>
  <cp:lastModifiedBy>Bob Eisenberg</cp:lastModifiedBy>
  <cp:revision>2</cp:revision>
  <dcterms:created xsi:type="dcterms:W3CDTF">2010-03-25T15:08:19Z</dcterms:created>
  <dcterms:modified xsi:type="dcterms:W3CDTF">2010-12-16T20:44:21Z</dcterms:modified>
</cp:coreProperties>
</file>