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099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4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F9126-07EA-47E9-AF33-CB89DE7D87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083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68449-A7DB-4687-B10A-ED1739631F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179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26D09-FB0F-4909-9624-546F130BC8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401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625118D7-FBA1-493B-9421-3A3F596335FE}" type="slidenum">
              <a:rPr lang="en-US" smtClean="0">
                <a:solidFill>
                  <a:srgbClr val="333399">
                    <a:lumMod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333399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267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D9D6F-9213-4DE5-841F-F0993A9AE5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700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72E43-8EDF-46C1-B11A-BCE0797F77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117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0ADF3-D018-4483-AD27-56F611281A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123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D18FB-FBC6-46C2-AA1A-0DEB0156A5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64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94C04-CC75-4FC6-979F-C4B36A9908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318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B2AA6-125C-4115-911F-17A3046626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31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4170F-9685-414B-BBC7-409350DB37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68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10E45-6A46-414E-8BAB-05842C748C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313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ED69D-7D20-4612-A194-82EE179F1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527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4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  <p:custDataLst>
              <p:tags r:id="rId15"/>
            </p:custDataLst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  <p:custDataLst>
              <p:tags r:id="rId16"/>
            </p:custDataLst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dt" sz="half" idx="2"/>
            <p:custDataLst>
              <p:tags r:id="rId17"/>
            </p:custDataLst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400" dirty="0">
                <a:solidFill>
                  <a:srgbClr val="000000"/>
                </a:solidFill>
                <a:latin typeface="Times" pitchFamily="18" charset="0"/>
                <a:cs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ftr" sz="quarter" idx="3"/>
            <p:custDataLst>
              <p:tags r:id="rId18"/>
            </p:custDataLst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400" dirty="0">
                <a:solidFill>
                  <a:srgbClr val="000000"/>
                </a:solidFill>
                <a:latin typeface="Times" pitchFamily="18" charset="0"/>
                <a:cs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sldNum" sz="quarter" idx="4"/>
            <p:custDataLst>
              <p:tags r:id="rId19"/>
            </p:custDataLst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400">
                <a:solidFill>
                  <a:srgbClr val="000000"/>
                </a:solidFill>
                <a:latin typeface="Times" pitchFamily="18" charset="0"/>
                <a:cs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474A29D-D077-47AE-897C-5DBF64481B1C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160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7584" y="152636"/>
            <a:ext cx="74066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Scientists and Poets can Reach</a:t>
            </a:r>
          </a:p>
          <a:p>
            <a:pPr algn="ctr"/>
            <a:r>
              <a:rPr lang="en-US" sz="3200" b="1" dirty="0">
                <a:solidFill>
                  <a:srgbClr val="C00000"/>
                </a:solidFill>
                <a:latin typeface="Arial Black" panose="020B0A04020102020204" pitchFamily="34" charset="0"/>
              </a:rPr>
              <a:t>but</a:t>
            </a:r>
          </a:p>
          <a:p>
            <a:pPr algn="ctr"/>
            <a:r>
              <a:rPr lang="en-US" sz="4400" b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Engineers must Grasp</a:t>
            </a:r>
            <a:r>
              <a:rPr lang="en-US" sz="4400" b="1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n-US" sz="4400" b="1" dirty="0">
                <a:solidFill>
                  <a:srgbClr val="C00000"/>
                </a:solidFill>
                <a:latin typeface="Calibri"/>
              </a:rPr>
              <a:t> </a:t>
            </a:r>
            <a:r>
              <a:rPr lang="en-US" sz="4400" dirty="0">
                <a:solidFill>
                  <a:srgbClr val="C00000"/>
                </a:solidFill>
                <a:latin typeface="Calibri"/>
              </a:rPr>
              <a:t/>
            </a:r>
            <a:br>
              <a:rPr lang="en-US" sz="4400" dirty="0">
                <a:solidFill>
                  <a:srgbClr val="C00000"/>
                </a:solidFill>
                <a:latin typeface="Calibri"/>
              </a:rPr>
            </a:br>
            <a:r>
              <a:rPr lang="en-US" sz="2400" b="1" dirty="0">
                <a:solidFill>
                  <a:srgbClr val="002060"/>
                </a:solidFill>
                <a:latin typeface="Arial Black" panose="020B0A04020102020204" pitchFamily="34" charset="0"/>
              </a:rPr>
              <a:t>and </a:t>
            </a:r>
            <a:r>
              <a:rPr lang="en-US" sz="2400" b="1" dirty="0">
                <a:solidFill>
                  <a:srgbClr val="002060"/>
                </a:solidFill>
                <a:latin typeface="Arial Black" panose="020B0A04020102020204" pitchFamily="34" charset="0"/>
              </a:rPr>
              <a:t>not just </a:t>
            </a:r>
            <a:r>
              <a:rPr lang="en-US" sz="2400" b="1" dirty="0">
                <a:solidFill>
                  <a:srgbClr val="002060"/>
                </a:solidFill>
                <a:latin typeface="Arial Black" panose="020B0A04020102020204" pitchFamily="34" charset="0"/>
              </a:rPr>
              <a:t>reach </a:t>
            </a:r>
            <a:br>
              <a:rPr lang="en-US" sz="2400" b="1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if</a:t>
            </a:r>
          </a:p>
          <a:p>
            <a:pPr algn="ctr"/>
            <a:r>
              <a:rPr lang="en-US" sz="4400" b="1" dirty="0">
                <a:solidFill>
                  <a:srgbClr val="C00000"/>
                </a:solidFill>
                <a:latin typeface="Arial Black" panose="020B0A04020102020204" pitchFamily="34" charset="0"/>
              </a:rPr>
              <a:t>Devices are to </a:t>
            </a:r>
            <a:r>
              <a:rPr lang="en-US" sz="4400" b="1" dirty="0">
                <a:solidFill>
                  <a:srgbClr val="C00000"/>
                </a:solidFill>
                <a:latin typeface="Arial Black" panose="020B0A04020102020204" pitchFamily="34" charset="0"/>
              </a:rPr>
              <a:t>Work</a:t>
            </a:r>
          </a:p>
          <a:p>
            <a:pPr algn="ctr"/>
            <a:r>
              <a:rPr lang="en-US" sz="2000" b="1" i="1" dirty="0">
                <a:solidFill>
                  <a:srgbClr val="1D1D59"/>
                </a:solidFill>
                <a:latin typeface="Calibri"/>
              </a:rPr>
              <a:t>Uncalibrated Devices do not Work!</a:t>
            </a:r>
          </a:p>
          <a:p>
            <a:endParaRPr lang="en-US" b="1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D20E70-314A-45BA-9A05-9F899E76ECE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87766" y="3778490"/>
            <a:ext cx="7951792" cy="2523768"/>
          </a:xfrm>
          <a:prstGeom prst="rect">
            <a:avLst/>
          </a:prstGeom>
          <a:ln>
            <a:solidFill>
              <a:schemeClr val="accent1">
                <a:lumMod val="2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1D1D59"/>
                </a:solidFill>
                <a:latin typeface="Calibri"/>
              </a:rPr>
              <a:t>Poets </a:t>
            </a:r>
          </a:p>
          <a:p>
            <a:pPr algn="ctr"/>
            <a:r>
              <a:rPr lang="en-US" b="1" dirty="0">
                <a:solidFill>
                  <a:srgbClr val="1D1D59"/>
                </a:solidFill>
                <a:latin typeface="Calibri"/>
              </a:rPr>
              <a:t>hope we will never learn the difference between dreams and realities</a:t>
            </a:r>
          </a:p>
          <a:p>
            <a:pPr algn="ctr"/>
            <a:endParaRPr lang="en-US" dirty="0">
              <a:solidFill>
                <a:srgbClr val="1D1D59"/>
              </a:solidFill>
              <a:latin typeface="Calibri"/>
            </a:endParaRPr>
          </a:p>
          <a:p>
            <a:pPr algn="ctr"/>
            <a:r>
              <a:rPr lang="en-US" sz="2000" b="1" dirty="0">
                <a:solidFill>
                  <a:srgbClr val="002060"/>
                </a:solidFill>
              </a:rPr>
              <a:t>“Ah</a:t>
            </a:r>
            <a:r>
              <a:rPr lang="en-US" sz="2000" b="1" dirty="0">
                <a:solidFill>
                  <a:srgbClr val="002060"/>
                </a:solidFill>
              </a:rPr>
              <a:t>, </a:t>
            </a:r>
            <a:r>
              <a:rPr lang="en-US" sz="2000" b="1" dirty="0">
                <a:solidFill>
                  <a:srgbClr val="002060"/>
                </a:solidFill>
              </a:rPr>
              <a:t>… a </a:t>
            </a:r>
            <a:r>
              <a:rPr lang="en-US" sz="2000" b="1" dirty="0">
                <a:solidFill>
                  <a:srgbClr val="002060"/>
                </a:solidFill>
              </a:rPr>
              <a:t>man's reach should exceed his grasp,</a:t>
            </a:r>
            <a:br>
              <a:rPr lang="en-US" sz="2000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Or what's a heaven</a:t>
            </a:r>
            <a:r>
              <a:rPr lang="en-US" b="1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for</a:t>
            </a:r>
            <a:r>
              <a:rPr lang="en-US" b="1" dirty="0">
                <a:solidFill>
                  <a:srgbClr val="002060"/>
                </a:solidFill>
              </a:rPr>
              <a:t>?”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  <a:latin typeface="Calibri"/>
              </a:rPr>
              <a:t>Robert </a:t>
            </a:r>
            <a:r>
              <a:rPr lang="en-US" sz="2000" b="1" dirty="0">
                <a:solidFill>
                  <a:srgbClr val="002060"/>
                </a:solidFill>
                <a:latin typeface="Calibri"/>
              </a:rPr>
              <a:t>Browning</a:t>
            </a:r>
          </a:p>
          <a:p>
            <a:pPr lvl="1" algn="ctr"/>
            <a:r>
              <a:rPr lang="en-US" i="1" dirty="0">
                <a:solidFill>
                  <a:srgbClr val="002060"/>
                </a:solidFill>
                <a:latin typeface="Calibri"/>
              </a:rPr>
              <a:t>"</a:t>
            </a:r>
            <a:r>
              <a:rPr lang="en-US" i="1" dirty="0">
                <a:solidFill>
                  <a:srgbClr val="002060"/>
                </a:solidFill>
                <a:latin typeface="Calibri"/>
              </a:rPr>
              <a:t>Andrea del </a:t>
            </a:r>
            <a:r>
              <a:rPr lang="en-US" i="1" dirty="0" err="1">
                <a:solidFill>
                  <a:srgbClr val="002060"/>
                </a:solidFill>
                <a:latin typeface="Calibri"/>
              </a:rPr>
              <a:t>Sarto</a:t>
            </a:r>
            <a:r>
              <a:rPr lang="en-US" i="1" dirty="0">
                <a:solidFill>
                  <a:srgbClr val="002060"/>
                </a:solidFill>
                <a:latin typeface="Calibri"/>
              </a:rPr>
              <a:t>", </a:t>
            </a:r>
            <a:r>
              <a:rPr lang="en-US" dirty="0">
                <a:solidFill>
                  <a:srgbClr val="002060"/>
                </a:solidFill>
                <a:latin typeface="Calibri"/>
              </a:rPr>
              <a:t>line </a:t>
            </a:r>
            <a:r>
              <a:rPr lang="en-US" dirty="0">
                <a:solidFill>
                  <a:srgbClr val="002060"/>
                </a:solidFill>
                <a:latin typeface="Calibri"/>
              </a:rPr>
              <a:t>98</a:t>
            </a:r>
            <a:endParaRPr lang="en-US" dirty="0">
              <a:solidFill>
                <a:srgbClr val="002060"/>
              </a:solidFill>
              <a:latin typeface="Calibri"/>
            </a:endParaRPr>
          </a:p>
          <a:p>
            <a:pPr algn="ctr"/>
            <a:endParaRPr lang="en-US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03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E6HFMRVGtGAaaIu9hpMxh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Ng4soZ7X7zaVSflzSpbgF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UZnUjmcmHkPXEfAxROBXb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swFZgOJUjZFEPYUC31u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Ng4soZ7X7zaVSflzSpbgF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UZnUjmcmHkPXEfAxROBXb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swFZgOJUjZFEPYUC31u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Ng4soZ7X7zaVSflzSpbgF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UZnUjmcmHkPXEfAxROBXb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swFZgOJUjZFEPYUC31u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Ng4soZ7X7zaVSflzSpbgF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rRHSeSFZZznUE2KihPpIP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UZnUjmcmHkPXEfAxROBXb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swFZgOJUjZFEPYUC31u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Ng4soZ7X7zaVSflzSpbgF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UZnUjmcmHkPXEfAxROBXb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swFZgOJUjZFEPYUC31u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Ng4soZ7X7zaVSflzSpbgF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UZnUjmcmHkPXEfAxROBXb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swFZgOJUjZFEPYUC31u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Ng4soZ7X7zaVSflzSpbgF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UZnUjmcmHkPXEfAxROBXb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swFZgOJUjZFEPYUC31uG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swFZgOJUjZFEPYUC31u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Ng4soZ7X7zaVSflzSpbgF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UZnUjmcmHkPXEfAxROBXb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swFZgOJUjZFEPYUC31u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Ng4soZ7X7zaVSflzSpbgF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UZnUjmcmHkPXEfAxROBXb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swFZgOJUjZFEPYUC31u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Ng4soZ7X7zaVSflzSpbgF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UZnUjmcmHkPXEfAxROBXb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ZstYlHJqH6Z7E5GslQ4jY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Ng4soZ7X7zaVSflzSpbgF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sddkHO8cTIAW6WloVEAwF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Q1mtup4kU4Eb0gL10Uhud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UZnUjmcmHkPXEfAxROBXb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swFZgOJUjZFEPYUC31u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Ng4soZ7X7zaVSflzSpbgF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UZnUjmcmHkPXEfAxROBXb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swFZgOJUjZFEPYUC31uG"/>
</p:tagLst>
</file>

<file path=ppt/theme/theme1.xml><?xml version="1.0" encoding="utf-8"?>
<a:theme xmlns:a="http://schemas.openxmlformats.org/drawingml/2006/main" name="1_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137160" rIns="91440" bIns="137160" numCol="1" rtlCol="0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137160" rIns="91440" bIns="13716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  <a:txDef>
      <a:spPr bwMode="auto">
        <a:noFill/>
        <a:ln w="9525">
          <a:solidFill>
            <a:schemeClr val="tx1"/>
          </a:solidFill>
          <a:miter lim="800000"/>
          <a:headEnd/>
          <a:tailEnd/>
        </a:ln>
      </a:spPr>
      <a:bodyPr>
        <a:spAutoFit/>
      </a:bodyPr>
      <a:lstStyle>
        <a:defPPr algn="ctr">
          <a:defRPr b="1" u="sng" dirty="0">
            <a:solidFill>
              <a:srgbClr val="000000"/>
            </a:solidFill>
          </a:defRPr>
        </a:defPPr>
      </a:lstStyle>
    </a:tx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1_Blank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Eisenberg</dc:creator>
  <cp:lastModifiedBy>Bob Eisenberg</cp:lastModifiedBy>
  <cp:revision>1</cp:revision>
  <dcterms:created xsi:type="dcterms:W3CDTF">2015-11-11T15:43:35Z</dcterms:created>
  <dcterms:modified xsi:type="dcterms:W3CDTF">2015-11-11T15:44:49Z</dcterms:modified>
</cp:coreProperties>
</file>