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4.xml" ContentType="application/vnd.openxmlformats-officedocument.themeOverr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  <p:sldMasterId id="2147483697" r:id="rId5"/>
    <p:sldMasterId id="2147483710" r:id="rId6"/>
  </p:sldMasterIdLst>
  <p:notesMasterIdLst>
    <p:notesMasterId r:id="rId16"/>
  </p:notesMasterIdLst>
  <p:sldIdLst>
    <p:sldId id="256" r:id="rId7"/>
    <p:sldId id="263" r:id="rId8"/>
    <p:sldId id="264" r:id="rId9"/>
    <p:sldId id="265" r:id="rId10"/>
    <p:sldId id="258" r:id="rId11"/>
    <p:sldId id="260" r:id="rId12"/>
    <p:sldId id="261" r:id="rId13"/>
    <p:sldId id="262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100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73EF5-E4D6-4439-AC99-5A3E46E8DEC8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7B626-04A6-495F-A9A6-ABD8F2FF3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29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88681D-8B3D-4D2B-B544-AA8CA96B05F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EADE09-FE65-4D41-9A1C-C3905435AE2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5E3DE3-A1CB-4EA5-9F39-91F33AE643D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8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8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482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1482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1482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1482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1482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EDAC9FF-585A-453D-A67C-89B4304A125F}" type="slidenum">
              <a:rPr lang="en-US" sz="1200">
                <a:solidFill>
                  <a:srgbClr val="000000"/>
                </a:solidFill>
              </a:rPr>
              <a:pPr eaLnBrk="1" hangingPunct="1"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482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1482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1482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1482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1482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2980087-6649-4758-957E-6964CB6ABCF0}" type="slidenum">
              <a:rPr lang="en-US" sz="1200">
                <a:solidFill>
                  <a:srgbClr val="000000"/>
                </a:solidFill>
              </a:rPr>
              <a:pPr eaLnBrk="1" hangingPunct="1"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482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1482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1482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1482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1482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EBF6346-A4EC-4378-9719-F361390DBE88}" type="slidenum">
              <a:rPr lang="en-US" sz="1200">
                <a:solidFill>
                  <a:srgbClr val="000000"/>
                </a:solidFill>
              </a:rPr>
              <a:pPr eaLnBrk="1" hangingPunct="1"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4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482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1482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1482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1482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1482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4775D6E-8DC5-4C10-BEE1-04117166645D}" type="slidenum">
              <a:rPr lang="en-US" sz="1200">
                <a:solidFill>
                  <a:srgbClr val="000000"/>
                </a:solidFill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482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1482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1482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1482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1482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36A99FC-AA6D-4B61-8B34-40CF4E2B0EE2}" type="slidenum">
              <a:rPr lang="en-US" sz="1200">
                <a:solidFill>
                  <a:srgbClr val="000000"/>
                </a:solidFill>
              </a:rPr>
              <a:pPr eaLnBrk="1" hangingPunct="1"/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4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4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4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4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D281-177C-49C4-B467-83D6425B38E1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4858-6642-4E59-BA42-3DD53223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86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D281-177C-49C4-B467-83D6425B38E1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4858-6642-4E59-BA42-3DD53223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26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D281-177C-49C4-B467-83D6425B38E1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4858-6642-4E59-BA42-3DD53223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38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E8005-456E-47DB-B312-642047C0A5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630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18BB5-E65D-4720-ACF2-D84D672630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49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BC5FC-78D8-4AE5-B9D6-1243BCDFFC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150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8237B-2E3E-41E5-B8D7-02B49C2259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595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20CF7-E40D-4E56-8C6C-D6FC53FEF8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586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2B349-3721-4902-8E57-8C2E298326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41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3849B-F587-4FC4-AB24-8F1D584DA9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440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FEB44-84DB-4ACF-8966-A99FEDF1A5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25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D281-177C-49C4-B467-83D6425B38E1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4858-6642-4E59-BA42-3DD53223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87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46F0C-4EE1-44CD-A127-2CF75BDFA9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290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2CA98-2709-48BD-B44B-ABD8FC3F43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148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D099F-B147-4D97-88CA-B46EAB9A48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900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25" indent="0" algn="ctr">
              <a:buNone/>
              <a:defRPr/>
            </a:lvl2pPr>
            <a:lvl3pPr marL="913453" indent="0" algn="ctr">
              <a:buNone/>
              <a:defRPr/>
            </a:lvl3pPr>
            <a:lvl4pPr marL="1370180" indent="0" algn="ctr">
              <a:buNone/>
              <a:defRPr/>
            </a:lvl4pPr>
            <a:lvl5pPr marL="1826905" indent="0" algn="ctr">
              <a:buNone/>
              <a:defRPr/>
            </a:lvl5pPr>
            <a:lvl6pPr marL="2283632" indent="0" algn="ctr">
              <a:buNone/>
              <a:defRPr/>
            </a:lvl6pPr>
            <a:lvl7pPr marL="2740358" indent="0" algn="ctr">
              <a:buNone/>
              <a:defRPr/>
            </a:lvl7pPr>
            <a:lvl8pPr marL="3197080" indent="0" algn="ctr">
              <a:buNone/>
              <a:defRPr/>
            </a:lvl8pPr>
            <a:lvl9pPr marL="36538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C87B4-52B0-4E73-9030-8AB19F73E7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598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D232D-F7C6-48D7-8EB6-64D8523487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295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25" indent="0">
              <a:buNone/>
              <a:defRPr sz="1800"/>
            </a:lvl2pPr>
            <a:lvl3pPr marL="913453" indent="0">
              <a:buNone/>
              <a:defRPr sz="1600"/>
            </a:lvl3pPr>
            <a:lvl4pPr marL="1370180" indent="0">
              <a:buNone/>
              <a:defRPr sz="1400"/>
            </a:lvl4pPr>
            <a:lvl5pPr marL="1826905" indent="0">
              <a:buNone/>
              <a:defRPr sz="1400"/>
            </a:lvl5pPr>
            <a:lvl6pPr marL="2283632" indent="0">
              <a:buNone/>
              <a:defRPr sz="1400"/>
            </a:lvl6pPr>
            <a:lvl7pPr marL="2740358" indent="0">
              <a:buNone/>
              <a:defRPr sz="1400"/>
            </a:lvl7pPr>
            <a:lvl8pPr marL="3197080" indent="0">
              <a:buNone/>
              <a:defRPr sz="1400"/>
            </a:lvl8pPr>
            <a:lvl9pPr marL="36538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64E17-A7AD-4041-8D3A-83D24BD4CB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119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33693-63A9-4C2E-9DE3-CD99DF1209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18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5" indent="0">
              <a:buNone/>
              <a:defRPr sz="2000" b="1"/>
            </a:lvl2pPr>
            <a:lvl3pPr marL="913453" indent="0">
              <a:buNone/>
              <a:defRPr sz="1800" b="1"/>
            </a:lvl3pPr>
            <a:lvl4pPr marL="1370180" indent="0">
              <a:buNone/>
              <a:defRPr sz="1600" b="1"/>
            </a:lvl4pPr>
            <a:lvl5pPr marL="1826905" indent="0">
              <a:buNone/>
              <a:defRPr sz="1600" b="1"/>
            </a:lvl5pPr>
            <a:lvl6pPr marL="2283632" indent="0">
              <a:buNone/>
              <a:defRPr sz="1600" b="1"/>
            </a:lvl6pPr>
            <a:lvl7pPr marL="2740358" indent="0">
              <a:buNone/>
              <a:defRPr sz="1600" b="1"/>
            </a:lvl7pPr>
            <a:lvl8pPr marL="3197080" indent="0">
              <a:buNone/>
              <a:defRPr sz="1600" b="1"/>
            </a:lvl8pPr>
            <a:lvl9pPr marL="36538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5" indent="0">
              <a:buNone/>
              <a:defRPr sz="2000" b="1"/>
            </a:lvl2pPr>
            <a:lvl3pPr marL="913453" indent="0">
              <a:buNone/>
              <a:defRPr sz="1800" b="1"/>
            </a:lvl3pPr>
            <a:lvl4pPr marL="1370180" indent="0">
              <a:buNone/>
              <a:defRPr sz="1600" b="1"/>
            </a:lvl4pPr>
            <a:lvl5pPr marL="1826905" indent="0">
              <a:buNone/>
              <a:defRPr sz="1600" b="1"/>
            </a:lvl5pPr>
            <a:lvl6pPr marL="2283632" indent="0">
              <a:buNone/>
              <a:defRPr sz="1600" b="1"/>
            </a:lvl6pPr>
            <a:lvl7pPr marL="2740358" indent="0">
              <a:buNone/>
              <a:defRPr sz="1600" b="1"/>
            </a:lvl7pPr>
            <a:lvl8pPr marL="3197080" indent="0">
              <a:buNone/>
              <a:defRPr sz="1600" b="1"/>
            </a:lvl8pPr>
            <a:lvl9pPr marL="36538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43A3E-B975-4818-AB4F-90FE88504E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5357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3186B-98DC-4841-BA8D-64C7260E30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1360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A4C13-C3AA-44FF-A0B5-544EF3CE36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6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D281-177C-49C4-B467-83D6425B38E1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4858-6642-4E59-BA42-3DD53223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743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25" indent="0">
              <a:buNone/>
              <a:defRPr sz="1200"/>
            </a:lvl2pPr>
            <a:lvl3pPr marL="913453" indent="0">
              <a:buNone/>
              <a:defRPr sz="1000"/>
            </a:lvl3pPr>
            <a:lvl4pPr marL="1370180" indent="0">
              <a:buNone/>
              <a:defRPr sz="900"/>
            </a:lvl4pPr>
            <a:lvl5pPr marL="1826905" indent="0">
              <a:buNone/>
              <a:defRPr sz="900"/>
            </a:lvl5pPr>
            <a:lvl6pPr marL="2283632" indent="0">
              <a:buNone/>
              <a:defRPr sz="900"/>
            </a:lvl6pPr>
            <a:lvl7pPr marL="2740358" indent="0">
              <a:buNone/>
              <a:defRPr sz="900"/>
            </a:lvl7pPr>
            <a:lvl8pPr marL="3197080" indent="0">
              <a:buNone/>
              <a:defRPr sz="900"/>
            </a:lvl8pPr>
            <a:lvl9pPr marL="36538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2B2CE-5145-4D9E-B5DF-2B2A3EC437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0526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25" indent="0">
              <a:buNone/>
              <a:defRPr sz="2800"/>
            </a:lvl2pPr>
            <a:lvl3pPr marL="913453" indent="0">
              <a:buNone/>
              <a:defRPr sz="2400"/>
            </a:lvl3pPr>
            <a:lvl4pPr marL="1370180" indent="0">
              <a:buNone/>
              <a:defRPr sz="2000"/>
            </a:lvl4pPr>
            <a:lvl5pPr marL="1826905" indent="0">
              <a:buNone/>
              <a:defRPr sz="2000"/>
            </a:lvl5pPr>
            <a:lvl6pPr marL="2283632" indent="0">
              <a:buNone/>
              <a:defRPr sz="2000"/>
            </a:lvl6pPr>
            <a:lvl7pPr marL="2740358" indent="0">
              <a:buNone/>
              <a:defRPr sz="2000"/>
            </a:lvl7pPr>
            <a:lvl8pPr marL="3197080" indent="0">
              <a:buNone/>
              <a:defRPr sz="2000"/>
            </a:lvl8pPr>
            <a:lvl9pPr marL="3653809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25" indent="0">
              <a:buNone/>
              <a:defRPr sz="1200"/>
            </a:lvl2pPr>
            <a:lvl3pPr marL="913453" indent="0">
              <a:buNone/>
              <a:defRPr sz="1000"/>
            </a:lvl3pPr>
            <a:lvl4pPr marL="1370180" indent="0">
              <a:buNone/>
              <a:defRPr sz="900"/>
            </a:lvl4pPr>
            <a:lvl5pPr marL="1826905" indent="0">
              <a:buNone/>
              <a:defRPr sz="900"/>
            </a:lvl5pPr>
            <a:lvl6pPr marL="2283632" indent="0">
              <a:buNone/>
              <a:defRPr sz="900"/>
            </a:lvl6pPr>
            <a:lvl7pPr marL="2740358" indent="0">
              <a:buNone/>
              <a:defRPr sz="900"/>
            </a:lvl7pPr>
            <a:lvl8pPr marL="3197080" indent="0">
              <a:buNone/>
              <a:defRPr sz="900"/>
            </a:lvl8pPr>
            <a:lvl9pPr marL="36538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7E09B-0746-45C6-94D6-BF2165CC8E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374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1DE88-33E9-43A1-837B-85CBA7AC31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6885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F508D-81F5-4A72-AA31-39161BFBF1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609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EFFD5-E196-4AB4-B9E8-E47FACBD93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1813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F9126-07EA-47E9-AF33-CB89DE7D87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5652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72E43-8EDF-46C1-B11A-BCE0797F77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3155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0ADF3-D018-4483-AD27-56F611281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444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D18FB-FBC6-46C2-AA1A-0DEB0156A5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964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94C04-CC75-4FC6-979F-C4B36A9908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84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D281-177C-49C4-B467-83D6425B38E1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4858-6642-4E59-BA42-3DD53223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079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B2AA6-125C-4115-911F-17A3046626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9947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4170F-9685-414B-BBC7-409350DB37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6597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10E45-6A46-414E-8BAB-05842C748C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5972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ED69D-7D20-4612-A194-82EE179F1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3259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68449-A7DB-4687-B10A-ED1739631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5711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26D09-FB0F-4909-9624-546F130BC8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520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A5142-4B92-47D6-BEC1-5F35BFCC01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4381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B9BF4-411F-4206-8906-6D8616956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8323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DD1DC-830E-44FD-AAE1-F75E0B01F9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4053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CEC20-432B-4E4C-BDFE-97F881DF16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99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D281-177C-49C4-B467-83D6425B38E1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4858-6642-4E59-BA42-3DD53223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677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DC5E9-9845-49E5-8248-2E9BE65F76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647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A435D-9BDF-4D63-8C84-157F601AA5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2474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8D54E-0229-453C-BF30-68CF99A66C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4463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F8DFB-4EA2-4157-A7D0-D02166F3B8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884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14F16-6982-443D-98A4-902230C077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2058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97231-D1EB-44F2-AFF1-1D19A1CF22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3072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C8696-657B-49CA-9DC2-F407B1E1B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8541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A0D9D-31C0-4F7E-8A9C-632BACD464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330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47460FCB-A901-4D2B-B86A-715585215E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1074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2C2072FD-E231-45D1-9196-2BD58EC42B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13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D281-177C-49C4-B467-83D6425B38E1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4858-6642-4E59-BA42-3DD53223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888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D61724DE-4DDF-44F0-8739-39CF870A45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600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EECB76D5-DEB4-450F-AD62-4C60C10386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9546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041E7D9C-1205-4A83-8895-0E99AB6AAB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426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59045FB5-40B3-48D0-A057-7F94F51B01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405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0D0A6F33-91D3-48E2-9F0E-32A12C298E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884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B370BE99-F3E0-4BA9-B95D-41DEAC556F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925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0CF1E93C-61E0-4A54-8518-FCF2D45020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86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9A504BE6-77DC-40DF-935F-362294A763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231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EC0419BD-D085-43A5-9A1D-6BFABBA1BA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1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D281-177C-49C4-B467-83D6425B38E1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4858-6642-4E59-BA42-3DD53223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5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D281-177C-49C4-B467-83D6425B38E1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4858-6642-4E59-BA42-3DD53223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95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D281-177C-49C4-B467-83D6425B38E1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4858-6642-4E59-BA42-3DD53223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7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ags" Target="../tags/tag39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17" Type="http://schemas.openxmlformats.org/officeDocument/2006/relationships/tags" Target="../tags/tag43.xml"/><Relationship Id="rId2" Type="http://schemas.openxmlformats.org/officeDocument/2006/relationships/slideLayout" Target="../slideLayouts/slideLayout36.xml"/><Relationship Id="rId16" Type="http://schemas.openxmlformats.org/officeDocument/2006/relationships/tags" Target="../tags/tag42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ags" Target="../tags/tag41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ags" Target="../tags/tag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18" Type="http://schemas.openxmlformats.org/officeDocument/2006/relationships/tags" Target="../tags/tag81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ags" Target="../tags/tag80.xml"/><Relationship Id="rId2" Type="http://schemas.openxmlformats.org/officeDocument/2006/relationships/slideLayout" Target="../slideLayouts/slideLayout47.xml"/><Relationship Id="rId16" Type="http://schemas.openxmlformats.org/officeDocument/2006/relationships/tags" Target="../tags/tag79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ags" Target="../tags/tag78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ags" Target="../tags/tag7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D281-177C-49C4-B467-83D6425B38E1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94858-6642-4E59-BA42-3DD53223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6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 dirty="0">
                <a:latin typeface="Times" pitchFamily="18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dirty="0">
                <a:latin typeface="Times" pitchFamily="18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latin typeface="Times" pitchFamily="18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BEAD2E3-15C2-473D-BBBA-A5B0808E829F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1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0" tIns="45672" rIns="91340" bIns="456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0" tIns="45672" rIns="91340" bIns="45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0" tIns="45672" rIns="91340" bIns="45672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 dirty="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0" tIns="45672" rIns="91340" bIns="4567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dirty="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0" tIns="45672" rIns="91340" bIns="45672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CFF7C82-38AC-4719-81DC-AD9DF5CA733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38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672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34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01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690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7025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1995" indent="-2283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8722" indent="-2283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5448" indent="-2283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2174" indent="-2283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5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53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80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05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32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58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80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09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 dirty="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dirty="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474A29D-D077-47AE-897C-5DBF64481B1C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66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16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 dirty="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17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dirty="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D8E01BA-A4A9-4529-BA2D-ACD7A76A1B6D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80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381750"/>
            <a:ext cx="914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6FC8BDEC-9A16-433C-8399-30DA4CCF8615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36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5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118.xml"/><Relationship Id="rId7" Type="http://schemas.openxmlformats.org/officeDocument/2006/relationships/slideLayout" Target="../slideLayouts/slideLayout29.xml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1.xml"/><Relationship Id="rId6" Type="http://schemas.openxmlformats.org/officeDocument/2006/relationships/tags" Target="../tags/tag121.xml"/><Relationship Id="rId11" Type="http://schemas.openxmlformats.org/officeDocument/2006/relationships/image" Target="../media/image6.wmf"/><Relationship Id="rId5" Type="http://schemas.openxmlformats.org/officeDocument/2006/relationships/tags" Target="../tags/tag120.xml"/><Relationship Id="rId10" Type="http://schemas.openxmlformats.org/officeDocument/2006/relationships/oleObject" Target="../embeddings/oleObject7.bin"/><Relationship Id="rId4" Type="http://schemas.openxmlformats.org/officeDocument/2006/relationships/tags" Target="../tags/tag119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122.xml"/><Relationship Id="rId1" Type="http://schemas.openxmlformats.org/officeDocument/2006/relationships/themeOverride" Target="../theme/themeOverride2.xml"/><Relationship Id="rId6" Type="http://schemas.openxmlformats.org/officeDocument/2006/relationships/slideLayout" Target="../slideLayouts/slideLayout36.xml"/><Relationship Id="rId5" Type="http://schemas.openxmlformats.org/officeDocument/2006/relationships/tags" Target="../tags/tag125.xml"/><Relationship Id="rId4" Type="http://schemas.openxmlformats.org/officeDocument/2006/relationships/tags" Target="../tags/tag1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image" Target="../media/image8.wmf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12" Type="http://schemas.openxmlformats.org/officeDocument/2006/relationships/oleObject" Target="../embeddings/oleObject8.bin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3.xml"/><Relationship Id="rId6" Type="http://schemas.openxmlformats.org/officeDocument/2006/relationships/tags" Target="../tags/tag129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128.xml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127.xml"/><Relationship Id="rId9" Type="http://schemas.openxmlformats.org/officeDocument/2006/relationships/tags" Target="../tags/tag1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2" Type="http://schemas.openxmlformats.org/officeDocument/2006/relationships/tags" Target="../tags/tag133.xml"/><Relationship Id="rId1" Type="http://schemas.openxmlformats.org/officeDocument/2006/relationships/themeOverride" Target="../theme/themeOverride4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9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3 Replace Law of Mass Action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400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Page </a:t>
            </a:r>
            <a:fld id="{B935D932-F48E-4738-B297-50ADE02C9649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990600"/>
            <a:ext cx="7403841" cy="3058886"/>
          </a:xfr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dirty="0" smtClean="0"/>
              <a:t>Traditional Chemical Models </a:t>
            </a:r>
            <a:r>
              <a:rPr lang="en-US" sz="3200" dirty="0" smtClean="0"/>
              <a:t>depend historically and logically on </a:t>
            </a:r>
            <a:br>
              <a:rPr lang="en-US" sz="3200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The Law of Mass Action</a:t>
            </a:r>
            <a:br>
              <a:rPr lang="en-US" sz="4000" b="1" dirty="0" smtClean="0"/>
            </a:br>
            <a:r>
              <a:rPr lang="en-US" sz="4000" b="1" dirty="0" smtClean="0"/>
              <a:t> </a:t>
            </a:r>
            <a:endParaRPr lang="en-US" sz="4000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621807"/>
              </p:ext>
            </p:extLst>
          </p:nvPr>
        </p:nvGraphicFramePr>
        <p:xfrm>
          <a:off x="2959660" y="3988846"/>
          <a:ext cx="25781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2578100" imgH="1092200" progId="Equation.DSMT4">
                  <p:embed/>
                </p:oleObj>
              </mc:Choice>
              <mc:Fallback>
                <p:oleObj name="Equation" r:id="rId4" imgW="2578100" imgH="109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660" y="3988846"/>
                        <a:ext cx="25781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4765135"/>
      </p:ext>
    </p:extLst>
  </p:cSld>
  <p:clrMapOvr>
    <a:masterClrMapping/>
  </p:clrMapOvr>
  <p:transition advTm="429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Page </a:t>
            </a:r>
            <a:fld id="{CA40435A-464C-4450-A190-EC66BBA3BB21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121025" y="1181100"/>
          <a:ext cx="25781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2577960" imgH="1091880" progId="Equation.DSMT4">
                  <p:embed/>
                </p:oleObj>
              </mc:Choice>
              <mc:Fallback>
                <p:oleObj name="Equation" r:id="rId4" imgW="2577960" imgH="1091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25" y="1181100"/>
                        <a:ext cx="2578100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3"/>
          <p:cNvSpPr txBox="1">
            <a:spLocks noChangeArrowheads="1"/>
          </p:cNvSpPr>
          <p:nvPr/>
        </p:nvSpPr>
        <p:spPr bwMode="auto">
          <a:xfrm>
            <a:off x="1485900" y="0"/>
            <a:ext cx="6134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5400">
                <a:solidFill>
                  <a:srgbClr val="000000"/>
                </a:solidFill>
              </a:rPr>
              <a:t>Law of Mass Action </a:t>
            </a:r>
          </a:p>
        </p:txBody>
      </p:sp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2625725" y="4800600"/>
          <a:ext cx="3683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6" imgW="3682800" imgH="431640" progId="Equation.DSMT4">
                  <p:embed/>
                </p:oleObj>
              </mc:Choice>
              <mc:Fallback>
                <p:oleObj name="Equation" r:id="rId6" imgW="3682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725" y="4800600"/>
                        <a:ext cx="36830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Box 6"/>
          <p:cNvSpPr txBox="1">
            <a:spLocks noChangeArrowheads="1"/>
          </p:cNvSpPr>
          <p:nvPr/>
        </p:nvSpPr>
        <p:spPr bwMode="auto">
          <a:xfrm>
            <a:off x="514350" y="5662613"/>
            <a:ext cx="8629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Differential equation is almost always solved assuming       and     are constants.</a:t>
            </a:r>
          </a:p>
        </p:txBody>
      </p:sp>
      <p:graphicFrame>
        <p:nvGraphicFramePr>
          <p:cNvPr id="10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939934"/>
              </p:ext>
            </p:extLst>
          </p:nvPr>
        </p:nvGraphicFramePr>
        <p:xfrm>
          <a:off x="6189663" y="5548313"/>
          <a:ext cx="2889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8" imgW="164880" imgH="342720" progId="Equation.DSMT4">
                  <p:embed/>
                </p:oleObj>
              </mc:Choice>
              <mc:Fallback>
                <p:oleObj name="Equation" r:id="rId8" imgW="1648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9663" y="5548313"/>
                        <a:ext cx="288925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848079"/>
              </p:ext>
            </p:extLst>
          </p:nvPr>
        </p:nvGraphicFramePr>
        <p:xfrm>
          <a:off x="6985000" y="5546725"/>
          <a:ext cx="2667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10" imgW="152280" imgH="317160" progId="Equation.DSMT4">
                  <p:embed/>
                </p:oleObj>
              </mc:Choice>
              <mc:Fallback>
                <p:oleObj name="Equation" r:id="rId10" imgW="1522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0" y="5546725"/>
                        <a:ext cx="2667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089785"/>
              </p:ext>
            </p:extLst>
          </p:nvPr>
        </p:nvGraphicFramePr>
        <p:xfrm>
          <a:off x="1263650" y="2392363"/>
          <a:ext cx="6161088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2" imgW="4635360" imgH="1625400" progId="Equation.DSMT4">
                  <p:embed/>
                </p:oleObj>
              </mc:Choice>
              <mc:Fallback>
                <p:oleObj name="Equation" r:id="rId12" imgW="4635360" imgH="1625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2392363"/>
                        <a:ext cx="6161088" cy="216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TextBox 9"/>
          <p:cNvSpPr txBox="1">
            <a:spLocks noChangeArrowheads="1"/>
          </p:cNvSpPr>
          <p:nvPr/>
        </p:nvSpPr>
        <p:spPr bwMode="auto">
          <a:xfrm>
            <a:off x="542925" y="6057900"/>
            <a:ext cx="8743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[ A] means the concentration of species A, i.e., the number density of  A</a:t>
            </a:r>
          </a:p>
        </p:txBody>
      </p:sp>
    </p:spTree>
    <p:extLst>
      <p:ext uri="{BB962C8B-B14F-4D97-AF65-F5344CB8AC3E}">
        <p14:creationId xmlns:p14="http://schemas.microsoft.com/office/powerpoint/2010/main" val="8396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Page </a:t>
            </a:r>
            <a:fld id="{65E06F50-77A1-45F4-852F-9FA9F1BDE13F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69925" y="1435100"/>
            <a:ext cx="7600950" cy="497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333399">
                    <a:lumMod val="50000"/>
                  </a:srgbClr>
                </a:solidFill>
              </a:rPr>
              <a:t>Everything is hidden</a:t>
            </a:r>
            <a:br>
              <a:rPr lang="en-US" sz="4400" b="1" i="1" dirty="0">
                <a:solidFill>
                  <a:srgbClr val="333399">
                    <a:lumMod val="50000"/>
                  </a:srgbClr>
                </a:solidFill>
              </a:rPr>
            </a:br>
            <a:r>
              <a:rPr lang="en-US" sz="4400" b="1" i="1" dirty="0">
                <a:solidFill>
                  <a:srgbClr val="333399">
                    <a:lumMod val="50000"/>
                  </a:srgbClr>
                </a:solidFill>
              </a:rPr>
              <a:t> </a:t>
            </a:r>
            <a:br>
              <a:rPr lang="en-US" sz="4400" b="1" i="1" dirty="0">
                <a:solidFill>
                  <a:srgbClr val="333399">
                    <a:lumMod val="50000"/>
                  </a:srgbClr>
                </a:solidFill>
              </a:rPr>
            </a:br>
            <a:r>
              <a:rPr lang="en-US" sz="4400" i="1" dirty="0">
                <a:solidFill>
                  <a:srgbClr val="333399">
                    <a:lumMod val="50000"/>
                  </a:srgbClr>
                </a:solidFill>
              </a:rPr>
              <a:t>in </a:t>
            </a:r>
            <a:r>
              <a:rPr lang="en-US" sz="4400" i="1" dirty="0" err="1">
                <a:solidFill>
                  <a:srgbClr val="333399">
                    <a:lumMod val="50000"/>
                  </a:srgbClr>
                </a:solidFill>
              </a:rPr>
              <a:t>K</a:t>
            </a:r>
            <a:r>
              <a:rPr lang="en-US" sz="4400" i="1" baseline="-25000" dirty="0" err="1">
                <a:solidFill>
                  <a:srgbClr val="333399">
                    <a:lumMod val="50000"/>
                  </a:srgbClr>
                </a:solidFill>
              </a:rPr>
              <a:t>eq</a:t>
            </a:r>
            <a:r>
              <a:rPr lang="en-US" sz="4400" i="1" dirty="0">
                <a:solidFill>
                  <a:srgbClr val="333399">
                    <a:lumMod val="50000"/>
                  </a:srgbClr>
                </a:solidFill>
              </a:rPr>
              <a:t>, </a:t>
            </a:r>
            <a:r>
              <a:rPr lang="en-US" sz="4400" i="1" dirty="0" err="1">
                <a:solidFill>
                  <a:srgbClr val="333399">
                    <a:lumMod val="50000"/>
                  </a:srgbClr>
                </a:solidFill>
              </a:rPr>
              <a:t>k</a:t>
            </a:r>
            <a:r>
              <a:rPr lang="en-US" sz="4400" i="1" baseline="-25000" dirty="0" err="1">
                <a:solidFill>
                  <a:srgbClr val="333399">
                    <a:lumMod val="50000"/>
                  </a:srgbClr>
                </a:solidFill>
              </a:rPr>
              <a:t>f</a:t>
            </a:r>
            <a:r>
              <a:rPr lang="en-US" sz="4400" i="1" dirty="0">
                <a:solidFill>
                  <a:srgbClr val="333399">
                    <a:lumMod val="50000"/>
                  </a:srgbClr>
                </a:solidFill>
              </a:rPr>
              <a:t> and </a:t>
            </a:r>
            <a:r>
              <a:rPr lang="en-US" sz="4400" i="1" dirty="0" smtClean="0">
                <a:solidFill>
                  <a:srgbClr val="333399">
                    <a:lumMod val="50000"/>
                  </a:srgbClr>
                </a:solidFill>
              </a:rPr>
              <a:t>k</a:t>
            </a:r>
            <a:r>
              <a:rPr lang="en-US" sz="4400" i="1" baseline="-25000" dirty="0" smtClean="0">
                <a:solidFill>
                  <a:srgbClr val="333399">
                    <a:lumMod val="50000"/>
                  </a:srgbClr>
                </a:solidFill>
              </a:rPr>
              <a:t>b</a:t>
            </a:r>
            <a:endParaRPr lang="en-US" sz="4400" b="1" i="1" baseline="-25000" dirty="0">
              <a:solidFill>
                <a:srgbClr val="333399">
                  <a:lumMod val="50000"/>
                </a:srgbClr>
              </a:solidFill>
            </a:endParaRP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4400" b="1" i="1" baseline="-25000" dirty="0">
              <a:solidFill>
                <a:srgbClr val="333399">
                  <a:lumMod val="50000"/>
                </a:srgbClr>
              </a:solidFill>
            </a:endParaRP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4400" i="1" baseline="-25000" dirty="0">
              <a:solidFill>
                <a:srgbClr val="333399">
                  <a:lumMod val="50000"/>
                </a:srgbClr>
              </a:solidFill>
            </a:endParaRP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i="1" dirty="0" smtClean="0">
                <a:solidFill>
                  <a:srgbClr val="333399">
                    <a:lumMod val="50000"/>
                  </a:srgbClr>
                </a:solidFill>
              </a:rPr>
              <a:t>Interactions mean</a:t>
            </a: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i="1" dirty="0" smtClean="0">
                <a:solidFill>
                  <a:srgbClr val="333399">
                    <a:lumMod val="50000"/>
                  </a:srgbClr>
                </a:solidFill>
              </a:rPr>
              <a:t>k’s and K </a:t>
            </a:r>
            <a:r>
              <a:rPr lang="en-US" sz="2800" b="1" i="1" dirty="0" smtClean="0">
                <a:solidFill>
                  <a:srgbClr val="333399">
                    <a:lumMod val="50000"/>
                  </a:srgbClr>
                </a:solidFill>
              </a:rPr>
              <a:t>are</a:t>
            </a:r>
            <a:r>
              <a:rPr lang="en-US" sz="2800" i="1" dirty="0" smtClean="0">
                <a:solidFill>
                  <a:srgbClr val="333399">
                    <a:lumMod val="50000"/>
                  </a:srgbClr>
                </a:solidFill>
              </a:rPr>
              <a:t> </a:t>
            </a:r>
            <a:r>
              <a:rPr lang="en-US" sz="2800" b="1" i="1" dirty="0" smtClean="0">
                <a:solidFill>
                  <a:srgbClr val="333399">
                    <a:lumMod val="50000"/>
                  </a:srgbClr>
                </a:solidFill>
              </a:rPr>
              <a:t>functions</a:t>
            </a:r>
            <a:endParaRPr lang="en-US" sz="2800" b="1" i="1" dirty="0">
              <a:solidFill>
                <a:srgbClr val="333399">
                  <a:lumMod val="50000"/>
                </a:srgbClr>
              </a:solidFill>
            </a:endParaRP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333399">
                    <a:lumMod val="50000"/>
                  </a:srgbClr>
                </a:solidFill>
              </a:rPr>
              <a:t>not constants</a:t>
            </a: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4400" i="1" baseline="-25000" dirty="0">
              <a:solidFill>
                <a:srgbClr val="333399">
                  <a:lumMod val="50000"/>
                </a:srgbClr>
              </a:solidFill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4400" b="1" i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83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Number Placeholder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lang="en-US" sz="1400" smtClean="0">
                <a:solidFill>
                  <a:srgbClr val="000000"/>
                </a:solidFill>
                <a:latin typeface="Times" pitchFamily="18" charset="0"/>
              </a:rPr>
              <a:t>Page </a:t>
            </a:r>
            <a:fld id="{C10B085D-11EE-4D74-AA43-91C1127BA828}" type="slidenum">
              <a:rPr lang="en-US" sz="1400" smtClean="0">
                <a:solidFill>
                  <a:srgbClr val="000000"/>
                </a:solidFill>
                <a:latin typeface="Times" pitchFamily="18" charset="0"/>
              </a:rPr>
              <a:pPr algn="l"/>
              <a:t>5</a:t>
            </a:fld>
            <a:endParaRPr lang="en-US" sz="14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82275" name="Right Arrow 7"/>
          <p:cNvSpPr>
            <a:spLocks noChangeArrowheads="1"/>
          </p:cNvSpPr>
          <p:nvPr/>
        </p:nvSpPr>
        <p:spPr bwMode="auto">
          <a:xfrm>
            <a:off x="4672013" y="2846388"/>
            <a:ext cx="2114550" cy="877887"/>
          </a:xfrm>
          <a:prstGeom prst="rightArrow">
            <a:avLst>
              <a:gd name="adj1" fmla="val 50000"/>
              <a:gd name="adj2" fmla="val 5000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37160" bIns="13716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cxnSp>
        <p:nvCxnSpPr>
          <p:cNvPr id="182276" name="Straight Arrow Connector 9"/>
          <p:cNvCxnSpPr>
            <a:cxnSpLocks noChangeShapeType="1"/>
          </p:cNvCxnSpPr>
          <p:nvPr/>
        </p:nvCxnSpPr>
        <p:spPr bwMode="auto">
          <a:xfrm>
            <a:off x="6103938" y="2349500"/>
            <a:ext cx="238125" cy="2759075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 type="arrow" w="med" len="med"/>
                <a:tailEnd type="arrow" w="med" len="med"/>
              </a14:hiddenLine>
            </a:ext>
          </a:extLst>
        </p:spPr>
      </p:cxnSp>
      <p:grpSp>
        <p:nvGrpSpPr>
          <p:cNvPr id="182277" name="Group 27"/>
          <p:cNvGrpSpPr>
            <a:grpSpLocks/>
          </p:cNvGrpSpPr>
          <p:nvPr/>
        </p:nvGrpSpPr>
        <p:grpSpPr bwMode="auto">
          <a:xfrm>
            <a:off x="820738" y="196850"/>
            <a:ext cx="8193087" cy="6516688"/>
            <a:chOff x="820305" y="196901"/>
            <a:chExt cx="8193642" cy="6517088"/>
          </a:xfrm>
        </p:grpSpPr>
        <p:grpSp>
          <p:nvGrpSpPr>
            <p:cNvPr id="182279" name="Group 28"/>
            <p:cNvGrpSpPr>
              <a:grpSpLocks/>
            </p:cNvGrpSpPr>
            <p:nvPr/>
          </p:nvGrpSpPr>
          <p:grpSpPr bwMode="auto">
            <a:xfrm>
              <a:off x="820305" y="196901"/>
              <a:ext cx="5293668" cy="6517088"/>
              <a:chOff x="2723207" y="230457"/>
              <a:chExt cx="5293668" cy="6517088"/>
            </a:xfrm>
          </p:grpSpPr>
          <p:pic>
            <p:nvPicPr>
              <p:cNvPr id="182286" name="Picture 35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3207" y="230457"/>
                <a:ext cx="4814184" cy="6517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287" name="TextBox 3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924837" y="2846940"/>
                <a:ext cx="5092038" cy="11386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340" tIns="45672" rIns="91340" bIns="45672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>
                    <a:solidFill>
                      <a:srgbClr val="19066A"/>
                    </a:solidFill>
                    <a:latin typeface="Calibri" pitchFamily="34" charset="0"/>
                  </a:rPr>
                  <a:t>‘</a:t>
                </a:r>
                <a:r>
                  <a:rPr lang="en-US" sz="2400" b="1">
                    <a:solidFill>
                      <a:srgbClr val="19066A"/>
                    </a:solidFill>
                    <a:latin typeface="Calibri" pitchFamily="34" charset="0"/>
                  </a:rPr>
                  <a:t>Law</a:t>
                </a:r>
                <a:r>
                  <a:rPr lang="en-US" sz="2000" b="1">
                    <a:solidFill>
                      <a:srgbClr val="19066A"/>
                    </a:solidFill>
                    <a:latin typeface="Calibri" pitchFamily="34" charset="0"/>
                  </a:rPr>
                  <a:t>’</a:t>
                </a:r>
                <a:r>
                  <a:rPr lang="en-US" sz="2400" b="1">
                    <a:solidFill>
                      <a:srgbClr val="19066A"/>
                    </a:solidFill>
                    <a:latin typeface="Calibri" pitchFamily="34" charset="0"/>
                  </a:rPr>
                  <a:t> of Mass Action </a:t>
                </a:r>
                <a:br>
                  <a:rPr lang="en-US" sz="2400" b="1">
                    <a:solidFill>
                      <a:srgbClr val="19066A"/>
                    </a:solidFill>
                    <a:latin typeface="Calibri" pitchFamily="34" charset="0"/>
                  </a:rPr>
                </a:br>
                <a:r>
                  <a:rPr lang="en-US" sz="2000">
                    <a:solidFill>
                      <a:srgbClr val="19066A"/>
                    </a:solidFill>
                    <a:latin typeface="Calibri" pitchFamily="34" charset="0"/>
                  </a:rPr>
                  <a:t>including</a:t>
                </a:r>
                <a:r>
                  <a:rPr lang="en-US" sz="2400" b="1">
                    <a:solidFill>
                      <a:srgbClr val="19066A"/>
                    </a:solidFill>
                    <a:latin typeface="Calibri" pitchFamily="34" charset="0"/>
                  </a:rPr>
                  <a:t/>
                </a:r>
                <a:br>
                  <a:rPr lang="en-US" sz="2400" b="1">
                    <a:solidFill>
                      <a:srgbClr val="19066A"/>
                    </a:solidFill>
                    <a:latin typeface="Calibri" pitchFamily="34" charset="0"/>
                  </a:rPr>
                </a:br>
                <a:r>
                  <a:rPr lang="en-US" sz="2400" b="1">
                    <a:solidFill>
                      <a:srgbClr val="19066A"/>
                    </a:solidFill>
                    <a:latin typeface="Calibri" pitchFamily="34" charset="0"/>
                  </a:rPr>
                  <a:t>Interactions</a:t>
                </a:r>
                <a:endParaRPr lang="en-US" sz="1200" b="1">
                  <a:solidFill>
                    <a:srgbClr val="19066A"/>
                  </a:solidFill>
                  <a:latin typeface="Calibri" pitchFamily="34" charset="0"/>
                </a:endParaRPr>
              </a:p>
            </p:txBody>
          </p:sp>
          <p:sp>
            <p:nvSpPr>
              <p:cNvPr id="182288" name="TextBox 37"/>
              <p:cNvSpPr txBox="1">
                <a:spLocks noChangeArrowheads="1"/>
              </p:cNvSpPr>
              <p:nvPr/>
            </p:nvSpPr>
            <p:spPr bwMode="auto">
              <a:xfrm>
                <a:off x="3913255" y="6094884"/>
                <a:ext cx="3057995" cy="2308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i="1">
                    <a:solidFill>
                      <a:srgbClr val="000000"/>
                    </a:solidFill>
                  </a:rPr>
                  <a:t>From Bob Eisenberg  p. 1-6, in this issue</a:t>
                </a:r>
              </a:p>
            </p:txBody>
          </p:sp>
        </p:grpSp>
        <p:sp>
          <p:nvSpPr>
            <p:cNvPr id="182280" name="TextBox 29"/>
            <p:cNvSpPr txBox="1">
              <a:spLocks noChangeArrowheads="1"/>
            </p:cNvSpPr>
            <p:nvPr/>
          </p:nvSpPr>
          <p:spPr bwMode="auto">
            <a:xfrm>
              <a:off x="5964571" y="2813384"/>
              <a:ext cx="291936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19066A"/>
                  </a:solidFill>
                </a:rPr>
                <a:t>Variational Approach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19066A"/>
                  </a:solidFill>
                </a:rPr>
                <a:t>EnVarA</a:t>
              </a:r>
            </a:p>
          </p:txBody>
        </p:sp>
        <p:grpSp>
          <p:nvGrpSpPr>
            <p:cNvPr id="182281" name="Group 30"/>
            <p:cNvGrpSpPr>
              <a:grpSpLocks/>
            </p:cNvGrpSpPr>
            <p:nvPr/>
          </p:nvGrpSpPr>
          <p:grpSpPr bwMode="auto">
            <a:xfrm>
              <a:off x="5375921" y="3875847"/>
              <a:ext cx="3638026" cy="1233048"/>
              <a:chOff x="5375921" y="3875847"/>
              <a:chExt cx="3638026" cy="1233048"/>
            </a:xfrm>
          </p:grpSpPr>
          <p:graphicFrame>
            <p:nvGraphicFramePr>
              <p:cNvPr id="182283" name="Object 32"/>
              <p:cNvGraphicFramePr>
                <a:graphicFrameLocks noChangeAspect="1"/>
              </p:cNvGraphicFramePr>
              <p:nvPr>
                <p:custDataLst>
                  <p:tags r:id="rId5"/>
                </p:custDataLst>
              </p:nvPr>
            </p:nvGraphicFramePr>
            <p:xfrm>
              <a:off x="6202032" y="4100513"/>
              <a:ext cx="2799586" cy="10083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2" name="Equation" r:id="rId10" imgW="3251160" imgH="1168200" progId="Equation.DSMT4">
                      <p:embed/>
                    </p:oleObj>
                  </mc:Choice>
                  <mc:Fallback>
                    <p:oleObj name="Equation" r:id="rId10" imgW="3251160" imgH="1168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02032" y="4100513"/>
                            <a:ext cx="2799586" cy="10083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2284" name="TextBox 33"/>
              <p:cNvSpPr txBox="1">
                <a:spLocks noChangeArrowheads="1"/>
              </p:cNvSpPr>
              <p:nvPr/>
            </p:nvSpPr>
            <p:spPr bwMode="auto">
              <a:xfrm>
                <a:off x="5375921" y="3875847"/>
                <a:ext cx="232375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i="1">
                    <a:solidFill>
                      <a:srgbClr val="19066A"/>
                    </a:solidFill>
                  </a:rPr>
                  <a:t>Conservative</a:t>
                </a:r>
              </a:p>
            </p:txBody>
          </p:sp>
          <p:sp>
            <p:nvSpPr>
              <p:cNvPr id="182285" name="TextBox 34"/>
              <p:cNvSpPr txBox="1">
                <a:spLocks noChangeArrowheads="1"/>
              </p:cNvSpPr>
              <p:nvPr/>
            </p:nvSpPr>
            <p:spPr bwMode="auto">
              <a:xfrm>
                <a:off x="6690196" y="3877377"/>
                <a:ext cx="232375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i="1">
                    <a:solidFill>
                      <a:srgbClr val="19066A"/>
                    </a:solidFill>
                  </a:rPr>
                  <a:t>Dissipative</a:t>
                </a:r>
              </a:p>
            </p:txBody>
          </p:sp>
        </p:grpSp>
        <p:cxnSp>
          <p:nvCxnSpPr>
            <p:cNvPr id="182282" name="Straight Arrow Connector 31"/>
            <p:cNvCxnSpPr>
              <a:cxnSpLocks noChangeShapeType="1"/>
            </p:cNvCxnSpPr>
            <p:nvPr/>
          </p:nvCxnSpPr>
          <p:spPr bwMode="auto">
            <a:xfrm flipV="1">
              <a:off x="4481361" y="3035030"/>
              <a:ext cx="1622824" cy="71431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2278" name="TextBox 1"/>
          <p:cNvSpPr txBox="1">
            <a:spLocks noChangeArrowheads="1"/>
          </p:cNvSpPr>
          <p:nvPr/>
        </p:nvSpPr>
        <p:spPr bwMode="auto">
          <a:xfrm>
            <a:off x="5716588" y="441325"/>
            <a:ext cx="334645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19066A"/>
                </a:solidFill>
              </a:rPr>
              <a:t>Great Opportunity </a:t>
            </a:r>
            <a:br>
              <a:rPr lang="en-US" sz="2000" b="1">
                <a:solidFill>
                  <a:srgbClr val="19066A"/>
                </a:solidFill>
              </a:rPr>
            </a:br>
            <a:r>
              <a:rPr lang="en-US">
                <a:solidFill>
                  <a:srgbClr val="19066A"/>
                </a:solidFill>
              </a:rPr>
              <a:t>for </a:t>
            </a:r>
            <a:br>
              <a:rPr lang="en-US">
                <a:solidFill>
                  <a:srgbClr val="19066A"/>
                </a:solidFill>
              </a:rPr>
            </a:br>
            <a:r>
              <a:rPr lang="en-US" sz="2000" b="1">
                <a:solidFill>
                  <a:srgbClr val="19066A"/>
                </a:solidFill>
              </a:rPr>
              <a:t>New Mathematics </a:t>
            </a:r>
            <a:br>
              <a:rPr lang="en-US" sz="2000" b="1">
                <a:solidFill>
                  <a:srgbClr val="19066A"/>
                </a:solidFill>
              </a:rPr>
            </a:br>
            <a:r>
              <a:rPr lang="en-US">
                <a:solidFill>
                  <a:srgbClr val="19066A"/>
                </a:solidFill>
              </a:rPr>
              <a:t>and </a:t>
            </a:r>
            <a:br>
              <a:rPr lang="en-US">
                <a:solidFill>
                  <a:srgbClr val="19066A"/>
                </a:solidFill>
              </a:rPr>
            </a:br>
            <a:r>
              <a:rPr lang="en-US" sz="2000" b="1">
                <a:solidFill>
                  <a:srgbClr val="19066A"/>
                </a:solidFill>
              </a:rPr>
              <a:t>Its Applications</a:t>
            </a:r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2021929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3566D23-ACD8-46BF-BB7F-C97621D36970}" type="slidenum">
              <a:rPr lang="en-US" sz="1400" smtClean="0">
                <a:solidFill>
                  <a:srgbClr val="000000"/>
                </a:solidFill>
                <a:latin typeface="Times" pitchFamily="18" charset="0"/>
              </a:rPr>
              <a:pPr/>
              <a:t>6</a:t>
            </a:fld>
            <a:endParaRPr lang="en-US" sz="14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49507" name="Text 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4775" y="465138"/>
            <a:ext cx="9144000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10000"/>
              </a:spcBef>
              <a:spcAft>
                <a:spcPct val="0"/>
              </a:spcAft>
              <a:defRPr/>
            </a:pPr>
            <a:endParaRPr lang="en-US" sz="1100" i="1" dirty="0">
              <a:solidFill>
                <a:srgbClr val="000099"/>
              </a:solidFill>
            </a:endParaRPr>
          </a:p>
          <a:p>
            <a:pPr algn="ctr" fontAlgn="base">
              <a:spcBef>
                <a:spcPct val="10000"/>
              </a:spcBef>
              <a:spcAft>
                <a:spcPct val="0"/>
              </a:spcAft>
              <a:defRPr/>
            </a:pPr>
            <a:r>
              <a:rPr lang="en-US" sz="3600" b="1" i="1" dirty="0">
                <a:solidFill>
                  <a:srgbClr val="333399">
                    <a:lumMod val="75000"/>
                  </a:srgbClr>
                </a:solidFill>
              </a:rPr>
              <a:t>Where to start?</a:t>
            </a:r>
          </a:p>
        </p:txBody>
      </p:sp>
      <p:sp>
        <p:nvSpPr>
          <p:cNvPr id="149508" name="TextBox 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52450" y="1827213"/>
            <a:ext cx="8137525" cy="3508653"/>
          </a:xfrm>
          <a:prstGeom prst="rect">
            <a:avLst/>
          </a:prstGeom>
          <a:noFill/>
          <a:ln w="38100">
            <a:solidFill>
              <a:srgbClr val="19066A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rgbClr val="333399">
                    <a:lumMod val="75000"/>
                  </a:srgbClr>
                </a:solidFill>
              </a:rPr>
              <a:t>‘Law of Mass Action’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333399">
                    <a:lumMod val="75000"/>
                  </a:srgbClr>
                </a:solidFill>
              </a:rPr>
              <a:t>must be </a:t>
            </a:r>
            <a:r>
              <a:rPr lang="en-US" sz="3600" b="1" dirty="0">
                <a:solidFill>
                  <a:srgbClr val="333399">
                    <a:lumMod val="75000"/>
                  </a:srgbClr>
                </a:solidFill>
              </a:rPr>
              <a:t/>
            </a:r>
            <a:br>
              <a:rPr lang="en-US" sz="3600" b="1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4400" b="1" dirty="0">
                <a:solidFill>
                  <a:srgbClr val="333399">
                    <a:lumMod val="75000"/>
                  </a:srgbClr>
                </a:solidFill>
              </a:rPr>
              <a:t>Replaced</a:t>
            </a:r>
            <a:r>
              <a:rPr lang="en-US" sz="3600" b="1" dirty="0">
                <a:solidFill>
                  <a:srgbClr val="333399">
                    <a:lumMod val="75000"/>
                  </a:srgbClr>
                </a:solidFill>
              </a:rPr>
              <a:t/>
            </a:r>
            <a:br>
              <a:rPr lang="en-US" sz="3600" b="1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2800" dirty="0">
                <a:solidFill>
                  <a:srgbClr val="333399">
                    <a:lumMod val="75000"/>
                  </a:srgbClr>
                </a:solidFill>
              </a:rPr>
              <a:t>by a</a:t>
            </a:r>
            <a:endParaRPr lang="en-US" sz="3600" dirty="0">
              <a:solidFill>
                <a:srgbClr val="333399">
                  <a:lumMod val="75000"/>
                </a:srgbClr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solidFill>
                  <a:srgbClr val="333399">
                    <a:lumMod val="75000"/>
                  </a:srgbClr>
                </a:solidFill>
              </a:rPr>
              <a:t>Variational </a:t>
            </a:r>
            <a:r>
              <a:rPr lang="en-US" sz="5400" b="1" dirty="0" smtClean="0">
                <a:solidFill>
                  <a:srgbClr val="333399">
                    <a:lumMod val="75000"/>
                  </a:srgbClr>
                </a:solidFill>
              </a:rPr>
              <a:t>Field Theory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 smtClean="0">
                <a:solidFill>
                  <a:srgbClr val="333399">
                    <a:lumMod val="75000"/>
                  </a:srgbClr>
                </a:solidFill>
              </a:rPr>
              <a:t>throughout Chemistry and Biology!!</a:t>
            </a:r>
            <a:endParaRPr lang="en-US" sz="1600" i="1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95766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0460AF7-DA60-45B7-BA9E-918DB21B26CF}" type="slidenum">
              <a:rPr lang="en-US" sz="1400" smtClean="0">
                <a:solidFill>
                  <a:srgbClr val="000000"/>
                </a:solidFill>
                <a:latin typeface="Times" pitchFamily="18" charset="0"/>
              </a:rPr>
              <a:pPr/>
              <a:t>7</a:t>
            </a:fld>
            <a:endParaRPr lang="en-US" sz="1400" smtClean="0">
              <a:solidFill>
                <a:srgbClr val="000000"/>
              </a:solidFill>
              <a:latin typeface="Times" pitchFamily="18" charset="0"/>
            </a:endParaRPr>
          </a:p>
        </p:txBody>
      </p:sp>
      <p:graphicFrame>
        <p:nvGraphicFramePr>
          <p:cNvPr id="149507" name="Object 2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2025650" y="2371725"/>
          <a:ext cx="5076825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2" imgW="6375400" imgH="1257300" progId="Equation.DSMT4">
                  <p:embed/>
                </p:oleObj>
              </mc:Choice>
              <mc:Fallback>
                <p:oleObj name="Equation" r:id="rId12" imgW="6375400" imgH="1257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0" y="2371725"/>
                        <a:ext cx="5076825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08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0663" y="134938"/>
            <a:ext cx="865505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200" b="1">
                <a:solidFill>
                  <a:srgbClr val="19066A"/>
                </a:solidFill>
                <a:ea typeface="Gulim" pitchFamily="34" charset="-127"/>
              </a:rPr>
              <a:t>Variational Principles Deal with Interactions </a:t>
            </a:r>
            <a:br>
              <a:rPr lang="en-US" altLang="ko-KR" sz="3200" b="1">
                <a:solidFill>
                  <a:srgbClr val="19066A"/>
                </a:solidFill>
                <a:ea typeface="Gulim" pitchFamily="34" charset="-127"/>
              </a:rPr>
            </a:br>
            <a:r>
              <a:rPr lang="en-US" altLang="ko-KR" sz="2800" b="1" u="sng">
                <a:solidFill>
                  <a:srgbClr val="19066A"/>
                </a:solidFill>
                <a:ea typeface="Gulim" pitchFamily="34" charset="-127"/>
              </a:rPr>
              <a:t>Consistently</a:t>
            </a:r>
            <a:r>
              <a:rPr lang="en-US" altLang="ko-KR" sz="2800" b="1">
                <a:solidFill>
                  <a:srgbClr val="19066A"/>
                </a:solidFill>
                <a:ea typeface="Gulim" pitchFamily="34" charset="-127"/>
              </a:rPr>
              <a:t> and </a:t>
            </a:r>
            <a:r>
              <a:rPr lang="en-US" altLang="ko-KR" sz="2800" b="1" u="sng">
                <a:solidFill>
                  <a:srgbClr val="19066A"/>
                </a:solidFill>
                <a:ea typeface="Gulim" pitchFamily="34" charset="-127"/>
              </a:rPr>
              <a:t>Automatically</a:t>
            </a:r>
            <a:endParaRPr lang="en-US" altLang="ko-KR" sz="2400" b="1" u="sng">
              <a:solidFill>
                <a:srgbClr val="19066A"/>
              </a:solidFill>
              <a:ea typeface="Gulim" pitchFamily="34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b="1">
                <a:solidFill>
                  <a:srgbClr val="19066A"/>
                </a:solidFill>
                <a:ea typeface="Gulim" pitchFamily="34" charset="-127"/>
              </a:rPr>
              <a:t> </a:t>
            </a:r>
            <a:endParaRPr lang="en-US" sz="1600">
              <a:solidFill>
                <a:srgbClr val="19066A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11213" y="3751263"/>
            <a:ext cx="7404100" cy="2800350"/>
          </a:xfrm>
          <a:prstGeom prst="rect">
            <a:avLst/>
          </a:prstGeom>
          <a:noFill/>
          <a:ln w="158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800" b="1" dirty="0">
                <a:solidFill>
                  <a:srgbClr val="19066A"/>
                </a:solidFill>
                <a:ea typeface="Gulim" pitchFamily="34" charset="-127"/>
              </a:rPr>
              <a:t>New Component</a:t>
            </a:r>
            <a:r>
              <a:rPr lang="en-US" altLang="ko-KR" sz="2400" b="1" dirty="0">
                <a:solidFill>
                  <a:srgbClr val="19066A"/>
                </a:solidFill>
                <a:ea typeface="Gulim" pitchFamily="34" charset="-127"/>
              </a:rPr>
              <a:t> </a:t>
            </a:r>
            <a:r>
              <a:rPr lang="en-US" altLang="ko-KR" sz="2000" dirty="0">
                <a:solidFill>
                  <a:srgbClr val="19066A"/>
                </a:solidFill>
                <a:ea typeface="Gulim" pitchFamily="34" charset="-127"/>
              </a:rPr>
              <a:t>(or Scale)</a:t>
            </a:r>
            <a:r>
              <a:rPr lang="en-US" altLang="ko-KR" sz="2800" b="1" dirty="0">
                <a:solidFill>
                  <a:srgbClr val="19066A"/>
                </a:solidFill>
                <a:ea typeface="Gulim" pitchFamily="34" charset="-127"/>
              </a:rPr>
              <a:t/>
            </a:r>
            <a:br>
              <a:rPr lang="en-US" altLang="ko-KR" sz="2800" b="1" dirty="0">
                <a:solidFill>
                  <a:srgbClr val="19066A"/>
                </a:solidFill>
                <a:ea typeface="Gulim" pitchFamily="34" charset="-127"/>
              </a:rPr>
            </a:br>
            <a:r>
              <a:rPr lang="en-US" altLang="ko-KR" sz="2800" dirty="0">
                <a:solidFill>
                  <a:srgbClr val="19066A"/>
                </a:solidFill>
                <a:ea typeface="Gulim" pitchFamily="34" charset="-127"/>
              </a:rPr>
              <a:t> </a:t>
            </a:r>
            <a:r>
              <a:rPr lang="en-US" altLang="ko-KR" sz="2400" dirty="0">
                <a:solidFill>
                  <a:srgbClr val="19066A"/>
                </a:solidFill>
                <a:ea typeface="Gulim" pitchFamily="34" charset="-127"/>
              </a:rPr>
              <a:t>implies </a:t>
            </a:r>
            <a:endParaRPr lang="en-US" altLang="ko-KR" sz="2800" dirty="0">
              <a:solidFill>
                <a:srgbClr val="19066A"/>
              </a:solidFill>
              <a:ea typeface="Gulim" pitchFamily="34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800" b="1" dirty="0">
                <a:solidFill>
                  <a:srgbClr val="19066A"/>
                </a:solidFill>
                <a:ea typeface="Gulim" pitchFamily="34" charset="-127"/>
              </a:rPr>
              <a:t>New Field Equations (Euler Lagrange)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800" b="1" dirty="0">
                <a:solidFill>
                  <a:srgbClr val="19066A"/>
                </a:solidFill>
                <a:ea typeface="Gulim" pitchFamily="34" charset="-127"/>
              </a:rPr>
              <a:t>by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800" b="1" dirty="0">
                <a:solidFill>
                  <a:srgbClr val="19066A"/>
                </a:solidFill>
                <a:ea typeface="Gulim" pitchFamily="34" charset="-127"/>
              </a:rPr>
              <a:t>Algebra Alone</a:t>
            </a:r>
            <a:endParaRPr lang="en-US" altLang="ko-KR" sz="3200" b="1" dirty="0">
              <a:solidFill>
                <a:srgbClr val="19066A"/>
              </a:solidFill>
              <a:ea typeface="Gulim" pitchFamily="34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b="1" i="1" dirty="0">
                <a:solidFill>
                  <a:srgbClr val="19066A"/>
                </a:solidFill>
                <a:ea typeface="Gulim" pitchFamily="34" charset="-127"/>
              </a:rPr>
              <a:t>No new Assumptions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b="1" dirty="0">
                <a:solidFill>
                  <a:srgbClr val="000099"/>
                </a:solidFill>
                <a:ea typeface="Gulim" pitchFamily="34" charset="-127"/>
              </a:rPr>
              <a:t> </a:t>
            </a:r>
            <a:endParaRPr lang="en-US" sz="1600" dirty="0">
              <a:solidFill>
                <a:srgbClr val="000099"/>
              </a:solidFill>
            </a:endParaRPr>
          </a:p>
        </p:txBody>
      </p:sp>
      <p:sp>
        <p:nvSpPr>
          <p:cNvPr id="149510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27138" y="1882775"/>
            <a:ext cx="62563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i="1" u="sng">
                <a:solidFill>
                  <a:srgbClr val="19066A"/>
                </a:solidFill>
                <a:ea typeface="Gulim" pitchFamily="34" charset="-127"/>
              </a:rPr>
              <a:t>EnVarA </a:t>
            </a:r>
            <a:r>
              <a:rPr lang="en-US" altLang="ko-KR" b="1" u="sng">
                <a:solidFill>
                  <a:srgbClr val="19066A"/>
                </a:solidFill>
                <a:ea typeface="Gulim" pitchFamily="34" charset="-127"/>
              </a:rPr>
              <a:t> </a:t>
            </a:r>
            <a:endParaRPr lang="en-US" sz="1600" u="sng">
              <a:solidFill>
                <a:srgbClr val="19066A"/>
              </a:solidFill>
            </a:endParaRPr>
          </a:p>
        </p:txBody>
      </p:sp>
      <p:sp>
        <p:nvSpPr>
          <p:cNvPr id="149511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62150" y="1211263"/>
            <a:ext cx="4851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b="1" i="1" u="sng">
                <a:solidFill>
                  <a:srgbClr val="19066A"/>
                </a:solidFill>
                <a:ea typeface="Gulim" pitchFamily="34" charset="-127"/>
              </a:rPr>
              <a:t>Chun Liu</a:t>
            </a:r>
            <a:r>
              <a:rPr lang="en-US" altLang="ko-KR" b="1" i="1">
                <a:solidFill>
                  <a:srgbClr val="19066A"/>
                </a:solidFill>
                <a:ea typeface="Gulim" pitchFamily="34" charset="-127"/>
              </a:rPr>
              <a:t>, </a:t>
            </a:r>
            <a:br>
              <a:rPr lang="en-US" altLang="ko-KR" b="1" i="1">
                <a:solidFill>
                  <a:srgbClr val="19066A"/>
                </a:solidFill>
                <a:ea typeface="Gulim" pitchFamily="34" charset="-127"/>
              </a:rPr>
            </a:br>
            <a:r>
              <a:rPr lang="en-US" altLang="ko-KR" b="1" i="1">
                <a:solidFill>
                  <a:srgbClr val="19066A"/>
                </a:solidFill>
                <a:ea typeface="Gulim" pitchFamily="34" charset="-127"/>
              </a:rPr>
              <a:t>with YunKyong Hyon, and Bob Eisenberg</a:t>
            </a:r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170036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D3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lang="en-US" sz="1400" smtClean="0">
                <a:solidFill>
                  <a:srgbClr val="000000"/>
                </a:solidFill>
                <a:latin typeface="Times" pitchFamily="18" charset="0"/>
              </a:rPr>
              <a:t>Page </a:t>
            </a:r>
            <a:fld id="{BEEE530D-DC36-499F-BD97-6E9F211D4F42}" type="slidenum">
              <a:rPr lang="en-US" sz="1400" smtClean="0">
                <a:solidFill>
                  <a:srgbClr val="000000"/>
                </a:solidFill>
                <a:latin typeface="Times" pitchFamily="18" charset="0"/>
              </a:rPr>
              <a:pPr algn="l"/>
              <a:t>8</a:t>
            </a:fld>
            <a:endParaRPr lang="en-US" sz="14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61795" name="TextBox 3"/>
          <p:cNvSpPr txBox="1">
            <a:spLocks noChangeArrowheads="1"/>
          </p:cNvSpPr>
          <p:nvPr/>
        </p:nvSpPr>
        <p:spPr bwMode="auto">
          <a:xfrm>
            <a:off x="627063" y="130175"/>
            <a:ext cx="7945437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>
                <a:solidFill>
                  <a:srgbClr val="19066A"/>
                </a:solidFill>
                <a:latin typeface="Calibri" pitchFamily="34" charset="0"/>
              </a:rPr>
              <a:t>Variational Approach </a:t>
            </a:r>
            <a:br>
              <a:rPr lang="en-US" sz="4800" b="1">
                <a:solidFill>
                  <a:srgbClr val="19066A"/>
                </a:solidFill>
                <a:latin typeface="Calibri" pitchFamily="34" charset="0"/>
              </a:rPr>
            </a:br>
            <a:r>
              <a:rPr lang="en-US" sz="3200" b="1">
                <a:solidFill>
                  <a:srgbClr val="19066A"/>
                </a:solidFill>
                <a:latin typeface="Calibri" pitchFamily="34" charset="0"/>
              </a:rPr>
              <a:t>is needed to </a:t>
            </a:r>
            <a:br>
              <a:rPr lang="en-US" sz="3200" b="1">
                <a:solidFill>
                  <a:srgbClr val="19066A"/>
                </a:solidFill>
                <a:latin typeface="Calibri" pitchFamily="34" charset="0"/>
              </a:rPr>
            </a:br>
            <a:r>
              <a:rPr lang="en-US" sz="4000" b="1">
                <a:solidFill>
                  <a:srgbClr val="19066A"/>
                </a:solidFill>
                <a:latin typeface="Calibri" pitchFamily="34" charset="0"/>
              </a:rPr>
              <a:t>Add Components </a:t>
            </a:r>
            <a:r>
              <a:rPr lang="en-US" sz="2800">
                <a:solidFill>
                  <a:srgbClr val="19066A"/>
                </a:solidFill>
                <a:latin typeface="Calibri" pitchFamily="34" charset="0"/>
              </a:rPr>
              <a:t>and </a:t>
            </a:r>
            <a:r>
              <a:rPr lang="en-US" sz="4000" b="1">
                <a:solidFill>
                  <a:srgbClr val="19066A"/>
                </a:solidFill>
                <a:latin typeface="Calibri" pitchFamily="34" charset="0"/>
              </a:rPr>
              <a:t>Mechanisms </a:t>
            </a:r>
            <a:br>
              <a:rPr lang="en-US" sz="4000" b="1">
                <a:solidFill>
                  <a:srgbClr val="19066A"/>
                </a:solidFill>
                <a:latin typeface="Calibri" pitchFamily="34" charset="0"/>
              </a:rPr>
            </a:br>
            <a:r>
              <a:rPr lang="en-US" sz="3200" b="1">
                <a:solidFill>
                  <a:srgbClr val="19066A"/>
                </a:solidFill>
                <a:latin typeface="Calibri" pitchFamily="34" charset="0"/>
              </a:rPr>
              <a:t>with </a:t>
            </a:r>
            <a:r>
              <a:rPr lang="en-US" sz="4000" b="1">
                <a:solidFill>
                  <a:srgbClr val="19066A"/>
                </a:solidFill>
                <a:latin typeface="Calibri" pitchFamily="34" charset="0"/>
              </a:rPr>
              <a:t/>
            </a:r>
            <a:br>
              <a:rPr lang="en-US" sz="4000" b="1">
                <a:solidFill>
                  <a:srgbClr val="19066A"/>
                </a:solidFill>
                <a:latin typeface="Calibri" pitchFamily="34" charset="0"/>
              </a:rPr>
            </a:br>
            <a:r>
              <a:rPr lang="en-US" sz="4000" b="1">
                <a:solidFill>
                  <a:srgbClr val="19066A"/>
                </a:solidFill>
                <a:latin typeface="Calibri" pitchFamily="34" charset="0"/>
              </a:rPr>
              <a:t>Minimal Confusion</a:t>
            </a:r>
            <a:endParaRPr lang="en-US" sz="3200" b="1">
              <a:solidFill>
                <a:srgbClr val="19066A"/>
              </a:solidFill>
              <a:latin typeface="Calibri" pitchFamily="34" charset="0"/>
            </a:endParaRP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828800" y="3975765"/>
            <a:ext cx="6143096" cy="2729835"/>
            <a:chOff x="408572" y="1100714"/>
            <a:chExt cx="8770636" cy="4632037"/>
          </a:xfrm>
          <a:solidFill>
            <a:srgbClr val="9DD3D7"/>
          </a:solidFill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408572" y="1100714"/>
              <a:ext cx="8770636" cy="4625013"/>
              <a:chOff x="420867" y="1357259"/>
              <a:chExt cx="8770636" cy="4625013"/>
            </a:xfrm>
            <a:grpFill/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0867" y="1357866"/>
                <a:ext cx="4596950" cy="460827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9" name="Group 11"/>
              <p:cNvGrpSpPr>
                <a:grpSpLocks/>
              </p:cNvGrpSpPr>
              <p:nvPr/>
            </p:nvGrpSpPr>
            <p:grpSpPr bwMode="auto">
              <a:xfrm>
                <a:off x="5017817" y="1357259"/>
                <a:ext cx="4173686" cy="4625013"/>
                <a:chOff x="4846219" y="1357865"/>
                <a:chExt cx="4173686" cy="4625013"/>
              </a:xfrm>
              <a:grpFill/>
            </p:grpSpPr>
            <p:pic>
              <p:nvPicPr>
                <p:cNvPr id="11" name="Picture 8" descr="Ball and Chain Armstrong and Bezanilla 2 Pages from 4587A972d01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846219" y="1357865"/>
                  <a:ext cx="4016542" cy="460827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5003363" y="5799998"/>
                  <a:ext cx="4016542" cy="18288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6" name="TextBox 16"/>
            <p:cNvSpPr txBox="1">
              <a:spLocks noChangeArrowheads="1"/>
            </p:cNvSpPr>
            <p:nvPr/>
          </p:nvSpPr>
          <p:spPr bwMode="auto">
            <a:xfrm>
              <a:off x="8350371" y="1100714"/>
              <a:ext cx="671693" cy="46320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tIns="182880" bIns="9144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</a:endParaRPr>
            </a:p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</a:endParaRPr>
            </a:p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</a:endParaRPr>
            </a:p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</a:endParaRPr>
            </a:p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</a:endParaRPr>
            </a:p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</a:endParaRPr>
            </a:p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</a:endParaRPr>
            </a:p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</a:endParaRPr>
            </a:p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</a:endParaRPr>
            </a:p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</a:endParaRPr>
            </a:p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</a:endParaRPr>
            </a:p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61797" name="TextBox 1"/>
          <p:cNvSpPr txBox="1">
            <a:spLocks noChangeArrowheads="1"/>
          </p:cNvSpPr>
          <p:nvPr/>
        </p:nvSpPr>
        <p:spPr bwMode="auto">
          <a:xfrm>
            <a:off x="3200400" y="3284538"/>
            <a:ext cx="23796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19066A"/>
                </a:solidFill>
              </a:rPr>
              <a:t>in my opinion</a:t>
            </a:r>
          </a:p>
        </p:txBody>
      </p:sp>
    </p:spTree>
    <p:extLst>
      <p:ext uri="{BB962C8B-B14F-4D97-AF65-F5344CB8AC3E}">
        <p14:creationId xmlns:p14="http://schemas.microsoft.com/office/powerpoint/2010/main" val="250479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EBC5720-5424-44E0-AF74-EF6CE3A2E5A8}" type="slidenum">
              <a:rPr lang="en-US" sz="1400" smtClean="0">
                <a:solidFill>
                  <a:srgbClr val="000000"/>
                </a:solidFill>
                <a:latin typeface="Times" pitchFamily="18" charset="0"/>
              </a:rPr>
              <a:pPr/>
              <a:t>9</a:t>
            </a:fld>
            <a:endParaRPr lang="en-US" sz="14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47459" name="Text 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5113" y="4338638"/>
            <a:ext cx="8556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4400" b="1" u="sng">
              <a:solidFill>
                <a:srgbClr val="000099"/>
              </a:solidFill>
              <a:ea typeface="Gulim" pitchFamily="34" charset="-127"/>
            </a:endParaRPr>
          </a:p>
        </p:txBody>
      </p:sp>
      <p:cxnSp>
        <p:nvCxnSpPr>
          <p:cNvPr id="147460" name="Straight Arrow Connector 10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3752850" y="489585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47461" name="Straight Arrow Connector 12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>
            <a:off x="3867150" y="4875213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47462" name="Straight Arrow Connector 14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 flipV="1">
            <a:off x="390525" y="5100638"/>
            <a:ext cx="381000" cy="252412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47463" name="Rectangle 4"/>
          <p:cNvSpPr>
            <a:spLocks noChangeArrowheads="1"/>
          </p:cNvSpPr>
          <p:nvPr/>
        </p:nvSpPr>
        <p:spPr bwMode="auto">
          <a:xfrm>
            <a:off x="390525" y="1089025"/>
            <a:ext cx="8591550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ko-KR" sz="4000" b="1" dirty="0">
                <a:solidFill>
                  <a:srgbClr val="19066A"/>
                </a:solidFill>
                <a:ea typeface="Gulim" pitchFamily="34" charset="-127"/>
              </a:rPr>
              <a:t>Replacement of </a:t>
            </a:r>
            <a:br>
              <a:rPr lang="en-US" altLang="ko-KR" sz="4000" b="1" dirty="0">
                <a:solidFill>
                  <a:srgbClr val="19066A"/>
                </a:solidFill>
                <a:ea typeface="Gulim" pitchFamily="34" charset="-127"/>
              </a:rPr>
            </a:br>
            <a:r>
              <a:rPr lang="en-US" altLang="ko-KR" sz="4000" b="1" dirty="0">
                <a:solidFill>
                  <a:srgbClr val="19066A"/>
                </a:solidFill>
                <a:ea typeface="Gulim" pitchFamily="34" charset="-127"/>
              </a:rPr>
              <a:t>“Law of Mass Action” </a:t>
            </a:r>
            <a:br>
              <a:rPr lang="en-US" altLang="ko-KR" sz="4000" b="1" dirty="0">
                <a:solidFill>
                  <a:srgbClr val="19066A"/>
                </a:solidFill>
                <a:ea typeface="Gulim" pitchFamily="34" charset="-127"/>
              </a:rPr>
            </a:br>
            <a:r>
              <a:rPr lang="en-US" altLang="ko-KR" sz="4000" b="1" dirty="0">
                <a:solidFill>
                  <a:srgbClr val="19066A"/>
                </a:solidFill>
                <a:ea typeface="Gulim" pitchFamily="34" charset="-127"/>
              </a:rPr>
              <a:t>is </a:t>
            </a:r>
            <a:br>
              <a:rPr lang="en-US" altLang="ko-KR" sz="4000" b="1" dirty="0">
                <a:solidFill>
                  <a:srgbClr val="19066A"/>
                </a:solidFill>
                <a:ea typeface="Gulim" pitchFamily="34" charset="-127"/>
              </a:rPr>
            </a:br>
            <a:r>
              <a:rPr lang="en-US" altLang="ko-KR" sz="4000" b="1" dirty="0">
                <a:solidFill>
                  <a:srgbClr val="19066A"/>
                </a:solidFill>
                <a:ea typeface="Gulim" pitchFamily="34" charset="-127"/>
              </a:rPr>
              <a:t>Feasible for </a:t>
            </a:r>
            <a:br>
              <a:rPr lang="en-US" altLang="ko-KR" sz="4000" b="1" dirty="0">
                <a:solidFill>
                  <a:srgbClr val="19066A"/>
                </a:solidFill>
                <a:ea typeface="Gulim" pitchFamily="34" charset="-127"/>
              </a:rPr>
            </a:br>
            <a:r>
              <a:rPr lang="en-US" altLang="ko-KR" sz="4000" b="1" u="sng" dirty="0">
                <a:solidFill>
                  <a:srgbClr val="19066A"/>
                </a:solidFill>
                <a:ea typeface="Gulim" pitchFamily="34" charset="-127"/>
              </a:rPr>
              <a:t>Electrolyte Solutions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ko-KR" sz="2800" dirty="0">
                <a:solidFill>
                  <a:srgbClr val="19066A"/>
                </a:solidFill>
                <a:ea typeface="Gulim" pitchFamily="34" charset="-127"/>
              </a:rPr>
              <a:t>the  </a:t>
            </a:r>
            <a:br>
              <a:rPr lang="en-US" altLang="ko-KR" sz="2800" dirty="0">
                <a:solidFill>
                  <a:srgbClr val="19066A"/>
                </a:solidFill>
                <a:ea typeface="Gulim" pitchFamily="34" charset="-127"/>
              </a:rPr>
            </a:br>
            <a:r>
              <a:rPr lang="en-US" altLang="ko-KR" sz="2800" dirty="0">
                <a:solidFill>
                  <a:srgbClr val="19066A"/>
                </a:solidFill>
                <a:ea typeface="Gulim" pitchFamily="34" charset="-127"/>
              </a:rPr>
              <a:t>‘liquid of life’</a:t>
            </a:r>
            <a:br>
              <a:rPr lang="en-US" altLang="ko-KR" sz="2800" dirty="0">
                <a:solidFill>
                  <a:srgbClr val="19066A"/>
                </a:solidFill>
                <a:ea typeface="Gulim" pitchFamily="34" charset="-127"/>
              </a:rPr>
            </a:br>
            <a:r>
              <a:rPr lang="en-US" altLang="ko-KR" sz="4000" b="1" dirty="0">
                <a:solidFill>
                  <a:srgbClr val="19066A"/>
                </a:solidFill>
                <a:ea typeface="Gulim" pitchFamily="34" charset="-127"/>
              </a:rPr>
              <a:t> </a:t>
            </a:r>
            <a:endParaRPr lang="en-US" altLang="ko-KR" sz="3200" b="1" dirty="0">
              <a:solidFill>
                <a:srgbClr val="19066A"/>
              </a:solidFill>
              <a:ea typeface="Gulim" pitchFamily="34" charset="-127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62848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4eJ7KxVLEBtNY3Icpsvv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IIP5klLNsCFMUFw26GblJ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fCNLD1sOwfelQ3ciyot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qPAjIQduEnBx8pwLPakTT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BREi5g5gyCSVzhNwrFOLf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PJfNkFiRF2cl5hHt35BfZ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GGCM1W0oWFImL6LUAw1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0ujH14rSFi5he5ckDEPGX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bKbSohn3FshLFbj50Ryw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Dvv0r9FQ5EL9BmfZGUAN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15krteJOYv7okgHiAZfm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qPAjIQduEnBx8pwLPakTT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sFe5RPe5OknXEvR9vTBu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MM7hLPa417bnmU5CZofyy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bL1TGFripcITsYz3pVKi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Mh8X3SUceibuBWwKVuoAP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1ipnDzGFZmokGuMjs3hY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fVjfVcZrEa6zW3MIYPmc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43XcaAPfvXyfSjlF2gR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75ps5njetu33CmsyJ7pbd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K8vXIEAZhS9tUBL0hVtQR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hiFdBSFc7lr1lgW8EFDt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eyWfMcmh4qDqVPZuySx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6HFMRVGtGAaaIu9hpMxh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RHSeSFZZznUE2KihPpIP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J5JLVl0djcSOfd8D4mVtM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zxeqg3XAQp1Xh5Ztb8gku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noFill/>
        <a:ln w="25400" cap="flat" cmpd="sng" algn="ctr">
          <a:solidFill>
            <a:srgbClr val="285E62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 bwMode="auto">
        <a:noFill/>
        <a:ln w="9525">
          <a:solidFill>
            <a:schemeClr val="tx1"/>
          </a:solidFill>
          <a:miter lim="800000"/>
          <a:headEnd/>
          <a:tailEnd/>
        </a:ln>
      </a:spPr>
      <a:bodyPr>
        <a:spAutoFit/>
      </a:bodyPr>
      <a:lstStyle>
        <a:defPPr algn="ctr">
          <a:defRPr b="1" u="sng" dirty="0">
            <a:solidFill>
              <a:srgbClr val="000000"/>
            </a:solidFill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noFill/>
        <a:ln w="25400" cap="flat" cmpd="sng" algn="ctr">
          <a:solidFill>
            <a:srgbClr val="285E62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ark on Edge">
  <a:themeElements>
    <a:clrScheme name="Dark on Edge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66"/>
      </a:hlink>
      <a:folHlink>
        <a:srgbClr val="003399"/>
      </a:folHlink>
    </a:clrScheme>
    <a:fontScheme name="Dark on Edg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ark on Ed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on Ed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on Ed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on Ed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on Ed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on Ed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on Ed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on Ed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on Ed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on Ed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on Ed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on Ed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on Edg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on Edg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127</Words>
  <Application>Microsoft Office PowerPoint</Application>
  <PresentationFormat>On-screen Show (4:3)</PresentationFormat>
  <Paragraphs>64</Paragraphs>
  <Slides>9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Office Theme</vt:lpstr>
      <vt:lpstr>Blank</vt:lpstr>
      <vt:lpstr>9_Blank</vt:lpstr>
      <vt:lpstr>1_Blank</vt:lpstr>
      <vt:lpstr>2_Blank</vt:lpstr>
      <vt:lpstr>Dark on Edge</vt:lpstr>
      <vt:lpstr>Equation</vt:lpstr>
      <vt:lpstr>MathType 6.0 Equation</vt:lpstr>
      <vt:lpstr>3 Replace Law of Mass Action</vt:lpstr>
      <vt:lpstr>Traditional Chemical Models depend historically and logically on   The Law of Mass Action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Replace Law of Mass Action</dc:title>
  <dc:creator>Bob Eisenberg</dc:creator>
  <cp:lastModifiedBy>Bob Eisenberg</cp:lastModifiedBy>
  <cp:revision>6</cp:revision>
  <dcterms:created xsi:type="dcterms:W3CDTF">2012-10-03T10:29:05Z</dcterms:created>
  <dcterms:modified xsi:type="dcterms:W3CDTF">2012-10-08T22:05:52Z</dcterms:modified>
</cp:coreProperties>
</file>