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tags/tag179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</p:sldMasterIdLst>
  <p:notesMasterIdLst>
    <p:notesMasterId r:id="rId32"/>
  </p:notesMasterIdLst>
  <p:sldIdLst>
    <p:sldId id="257" r:id="rId5"/>
    <p:sldId id="281" r:id="rId6"/>
    <p:sldId id="258" r:id="rId7"/>
    <p:sldId id="259" r:id="rId8"/>
    <p:sldId id="260" r:id="rId9"/>
    <p:sldId id="261" r:id="rId10"/>
    <p:sldId id="262" r:id="rId11"/>
    <p:sldId id="282" r:id="rId12"/>
    <p:sldId id="283" r:id="rId13"/>
    <p:sldId id="263" r:id="rId14"/>
    <p:sldId id="264" r:id="rId15"/>
    <p:sldId id="265" r:id="rId16"/>
    <p:sldId id="266" r:id="rId17"/>
    <p:sldId id="269" r:id="rId18"/>
    <p:sldId id="270" r:id="rId19"/>
    <p:sldId id="267" r:id="rId20"/>
    <p:sldId id="26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02552-CF9B-4DE1-AEAA-236378E410F4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753F-49E4-4525-81A0-15A59600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93" indent="-270267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67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94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922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348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776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202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629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12F91D-5028-42D6-B808-7377443A1B9C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E3DE3-A1CB-4EA5-9F39-91F33AE643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E3DE3-A1CB-4EA5-9F39-91F33AE643D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DECC5-37EC-4EF5-936D-CD08C0D2F656}" type="slidenum">
              <a:rPr 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DAC9FF-585A-453D-A67C-89B4304A125F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63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66" indent="-270255" defTabSz="911363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24" indent="-216204" defTabSz="911363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32" indent="-216204" defTabSz="911363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842" indent="-216204" defTabSz="911363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251" indent="-216204" defTabSz="91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661" indent="-216204" defTabSz="91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070" indent="-216204" defTabSz="91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479" indent="-216204" defTabSz="91136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DF1A24-2433-4EBC-9892-925CCDDDE29F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93" indent="-270267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67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94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922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348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776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202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629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12F91D-5028-42D6-B808-7377443A1B9C}" type="slidenum">
              <a:rPr 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693" indent="-270267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067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494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5922" indent="-216214" defTabSz="911401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348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0776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202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629" indent="-216214" defTabSz="91140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12F91D-5028-42D6-B808-7377443A1B9C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02756" indent="-270291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1164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13629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46095" indent="-216233" defTabSz="911482" eaLnBrk="0" hangingPunct="0"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78560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11026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43491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75957" indent="-216233" defTabSz="911482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5" indent="0" algn="ctr">
              <a:buNone/>
              <a:defRPr/>
            </a:lvl2pPr>
            <a:lvl3pPr marL="913453" indent="0" algn="ctr">
              <a:buNone/>
              <a:defRPr/>
            </a:lvl3pPr>
            <a:lvl4pPr marL="1370180" indent="0" algn="ctr">
              <a:buNone/>
              <a:defRPr/>
            </a:lvl4pPr>
            <a:lvl5pPr marL="1826905" indent="0" algn="ctr">
              <a:buNone/>
              <a:defRPr/>
            </a:lvl5pPr>
            <a:lvl6pPr marL="2283632" indent="0" algn="ctr">
              <a:buNone/>
              <a:defRPr/>
            </a:lvl6pPr>
            <a:lvl7pPr marL="2740358" indent="0" algn="ctr">
              <a:buNone/>
              <a:defRPr/>
            </a:lvl7pPr>
            <a:lvl8pPr marL="3197080" indent="0" algn="ctr">
              <a:buNone/>
              <a:defRPr/>
            </a:lvl8pPr>
            <a:lvl9pPr marL="3653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389A-923B-439E-9719-9D26D9CCB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7177-8DA8-4B22-95D4-5577BF7AC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9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2ACA-CE11-41A5-962D-C71423612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4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870E-6859-4A48-A1EE-F271B03F5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8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3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6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4163-B5A5-4DD5-8C69-B98C23613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1895-8201-4283-9C42-A401A121A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3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FC888-B1CE-4718-AEA3-FE77C2F8D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5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CCC7-43F8-45B1-98F1-7B7F1932E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EFB2-E178-4E19-9164-D3C7EFBD3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E85B-D96E-4C64-8DCC-FF1FED910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2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433A-BE4E-472D-8EBB-2809C00DB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72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FD27-E0D7-477B-AA85-4BE2BE01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9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0ECC-3D5E-4B73-943A-0DC42EE07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84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A0A2-8747-44BA-B6C1-E39163FCA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1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9126-07EA-47E9-AF33-CB89DE7D8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74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2E43-8EDF-46C1-B11A-BCE0797F7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5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0ADF3-D018-4483-AD27-56F61128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97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D18FB-FBC6-46C2-AA1A-0DEB0156A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2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5" indent="0">
              <a:buNone/>
              <a:defRPr sz="1800"/>
            </a:lvl2pPr>
            <a:lvl3pPr marL="913453" indent="0">
              <a:buNone/>
              <a:defRPr sz="1600"/>
            </a:lvl3pPr>
            <a:lvl4pPr marL="1370180" indent="0">
              <a:buNone/>
              <a:defRPr sz="1400"/>
            </a:lvl4pPr>
            <a:lvl5pPr marL="1826905" indent="0">
              <a:buNone/>
              <a:defRPr sz="1400"/>
            </a:lvl5pPr>
            <a:lvl6pPr marL="2283632" indent="0">
              <a:buNone/>
              <a:defRPr sz="1400"/>
            </a:lvl6pPr>
            <a:lvl7pPr marL="2740358" indent="0">
              <a:buNone/>
              <a:defRPr sz="1400"/>
            </a:lvl7pPr>
            <a:lvl8pPr marL="3197080" indent="0">
              <a:buNone/>
              <a:defRPr sz="1400"/>
            </a:lvl8pPr>
            <a:lvl9pPr marL="36538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8383-E840-418A-842C-C74F879B2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8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4C04-CC75-4FC6-979F-C4B36A99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50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2AA6-125C-4115-911F-17A304662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75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170F-9685-414B-BBC7-409350DB3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8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0E45-6A46-414E-8BAB-05842C748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29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D69D-7D20-4612-A194-82EE179F1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64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8449-A7DB-4687-B10A-ED1739631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8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6D09-FB0F-4909-9624-546F130BC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77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5142-4B92-47D6-BEC1-5F35BFCC0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8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B9BF4-411F-4206-8906-6D861695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5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D1DC-830E-44FD-AAE1-F75E0B01F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7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951F7-9EF1-49A1-8F82-063AEBE9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39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EC20-432B-4E4C-BDFE-97F881DF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1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C5E9-9845-49E5-8248-2E9BE65F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2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35D-9BDF-4D63-8C84-157F601AA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38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B8D54E-0229-453C-BF30-68CF99A66CF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7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7F8DFB-4EA2-4157-A7D0-D02166F3B879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1814F16-6982-443D-98A4-902230C07734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7231-D1EB-44F2-AFF1-1D19A1CF2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8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696-657B-49CA-9DC2-F407B1E1B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17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0D9D-31C0-4F7E-8A9C-632BACD46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5" indent="0">
              <a:buNone/>
              <a:defRPr sz="2000" b="1"/>
            </a:lvl2pPr>
            <a:lvl3pPr marL="913453" indent="0">
              <a:buNone/>
              <a:defRPr sz="1800" b="1"/>
            </a:lvl3pPr>
            <a:lvl4pPr marL="1370180" indent="0">
              <a:buNone/>
              <a:defRPr sz="1600" b="1"/>
            </a:lvl4pPr>
            <a:lvl5pPr marL="1826905" indent="0">
              <a:buNone/>
              <a:defRPr sz="1600" b="1"/>
            </a:lvl5pPr>
            <a:lvl6pPr marL="2283632" indent="0">
              <a:buNone/>
              <a:defRPr sz="1600" b="1"/>
            </a:lvl6pPr>
            <a:lvl7pPr marL="2740358" indent="0">
              <a:buNone/>
              <a:defRPr sz="1600" b="1"/>
            </a:lvl7pPr>
            <a:lvl8pPr marL="3197080" indent="0">
              <a:buNone/>
              <a:defRPr sz="1600" b="1"/>
            </a:lvl8pPr>
            <a:lvl9pPr marL="36538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1856-DC7F-496B-9006-2C5F20086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287C-E4CF-4F04-B6FE-916352548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D263-606F-4B1E-B1C7-4C57675DD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1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5B0-986F-4462-912E-B6C130102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5" indent="0">
              <a:buNone/>
              <a:defRPr sz="2800"/>
            </a:lvl2pPr>
            <a:lvl3pPr marL="913453" indent="0">
              <a:buNone/>
              <a:defRPr sz="2400"/>
            </a:lvl3pPr>
            <a:lvl4pPr marL="1370180" indent="0">
              <a:buNone/>
              <a:defRPr sz="2000"/>
            </a:lvl4pPr>
            <a:lvl5pPr marL="1826905" indent="0">
              <a:buNone/>
              <a:defRPr sz="2000"/>
            </a:lvl5pPr>
            <a:lvl6pPr marL="2283632" indent="0">
              <a:buNone/>
              <a:defRPr sz="2000"/>
            </a:lvl6pPr>
            <a:lvl7pPr marL="2740358" indent="0">
              <a:buNone/>
              <a:defRPr sz="2000"/>
            </a:lvl7pPr>
            <a:lvl8pPr marL="3197080" indent="0">
              <a:buNone/>
              <a:defRPr sz="2000"/>
            </a:lvl8pPr>
            <a:lvl9pPr marL="365380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5" indent="0">
              <a:buNone/>
              <a:defRPr sz="1200"/>
            </a:lvl2pPr>
            <a:lvl3pPr marL="913453" indent="0">
              <a:buNone/>
              <a:defRPr sz="1000"/>
            </a:lvl3pPr>
            <a:lvl4pPr marL="1370180" indent="0">
              <a:buNone/>
              <a:defRPr sz="900"/>
            </a:lvl4pPr>
            <a:lvl5pPr marL="1826905" indent="0">
              <a:buNone/>
              <a:defRPr sz="900"/>
            </a:lvl5pPr>
            <a:lvl6pPr marL="2283632" indent="0">
              <a:buNone/>
              <a:defRPr sz="900"/>
            </a:lvl6pPr>
            <a:lvl7pPr marL="2740358" indent="0">
              <a:buNone/>
              <a:defRPr sz="900"/>
            </a:lvl7pPr>
            <a:lvl8pPr marL="3197080" indent="0">
              <a:buNone/>
              <a:defRPr sz="900"/>
            </a:lvl8pPr>
            <a:lvl9pPr marL="3653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DF13-EB70-4C76-A452-61B77A8EE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4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tags" Target="../tags/tag46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44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7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tags" Target="../tags/tag81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80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79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tags" Target="../tags/tag11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ags" Target="../tags/tag118.xml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11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ags" Target="../tags/tag116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ags" Target="../tags/tag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0" tIns="45672" rIns="91340" bIns="456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F657690-D858-4546-831D-ADD5D2DD1488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7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4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9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995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722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448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174" indent="-2283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5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58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0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9" algn="l" defTabSz="9134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25118D7-FBA1-493B-9421-3A3F596335F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474A29D-D077-47AE-897C-5DBF64481B1C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D8E01BA-A4A9-4529-BA2D-ACD7A76A1B6D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56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27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21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tags" Target="../tags/tag163.xml"/><Relationship Id="rId11" Type="http://schemas.openxmlformats.org/officeDocument/2006/relationships/image" Target="../media/image5.wmf"/><Relationship Id="rId5" Type="http://schemas.openxmlformats.org/officeDocument/2006/relationships/tags" Target="../tags/tag162.xml"/><Relationship Id="rId10" Type="http://schemas.openxmlformats.org/officeDocument/2006/relationships/oleObject" Target="../embeddings/oleObject6.bin"/><Relationship Id="rId4" Type="http://schemas.openxmlformats.org/officeDocument/2006/relationships/tags" Target="../tags/tag161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oleObject" Target="../embeddings/oleObject9.bin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8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5.xml"/><Relationship Id="rId6" Type="http://schemas.openxmlformats.org/officeDocument/2006/relationships/tags" Target="../tags/tag16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166.xml"/><Relationship Id="rId10" Type="http://schemas.openxmlformats.org/officeDocument/2006/relationships/image" Target="../media/image7.wmf"/><Relationship Id="rId4" Type="http://schemas.openxmlformats.org/officeDocument/2006/relationships/tags" Target="../tags/tag165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9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9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6.xml"/><Relationship Id="rId1" Type="http://schemas.openxmlformats.org/officeDocument/2006/relationships/themeOverride" Target="../theme/themeOverr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1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38" y="1085222"/>
            <a:ext cx="75563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Chemical Tradition is about Chemical Reactions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and always uses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Law of Mass Action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with CONSTANT rate coefficients</a:t>
            </a:r>
          </a:p>
        </p:txBody>
      </p:sp>
    </p:spTree>
    <p:extLst>
      <p:ext uri="{BB962C8B-B14F-4D97-AF65-F5344CB8AC3E}">
        <p14:creationId xmlns:p14="http://schemas.microsoft.com/office/powerpoint/2010/main" val="1911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D1913AAC-2E23-4754-95F6-7B2EC05624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016732"/>
            <a:ext cx="525817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>Electric Field </a:t>
            </a:r>
            <a:br>
              <a:rPr lang="en-US" sz="4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forces 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4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>‘Perfect’ Correlation </a:t>
            </a:r>
            <a:br>
              <a:rPr lang="en-US" sz="4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4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>Movement of Charge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333399">
                    <a:lumMod val="75000"/>
                  </a:srgbClr>
                </a:solidFill>
              </a:rPr>
              <a:t>not movement of mass</a:t>
            </a:r>
          </a:p>
        </p:txBody>
      </p:sp>
    </p:spTree>
    <p:extLst>
      <p:ext uri="{BB962C8B-B14F-4D97-AF65-F5344CB8AC3E}">
        <p14:creationId xmlns:p14="http://schemas.microsoft.com/office/powerpoint/2010/main" val="23922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21341"/>
              </p:ext>
            </p:extLst>
          </p:nvPr>
        </p:nvGraphicFramePr>
        <p:xfrm>
          <a:off x="1848321" y="353217"/>
          <a:ext cx="4978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4978080" imgH="1091880" progId="Equation.DSMT4">
                  <p:embed/>
                </p:oleObj>
              </mc:Choice>
              <mc:Fallback>
                <p:oleObj name="Equation" r:id="rId3" imgW="49780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321" y="353217"/>
                        <a:ext cx="4978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6482" y="2441751"/>
            <a:ext cx="5978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C00000"/>
                </a:solidFill>
              </a:rPr>
              <a:t>Inconsistent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</a:rPr>
              <a:t>with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Conservation of Charge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if charge is transferred A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→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B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→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C,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electrical potential must change,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and almost always it changes a large amount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6142" y="1631701"/>
            <a:ext cx="623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with voltage independent constants is</a:t>
            </a:r>
          </a:p>
        </p:txBody>
      </p:sp>
    </p:spTree>
    <p:extLst>
      <p:ext uri="{BB962C8B-B14F-4D97-AF65-F5344CB8AC3E}">
        <p14:creationId xmlns:p14="http://schemas.microsoft.com/office/powerpoint/2010/main" val="6463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50" y="204969"/>
            <a:ext cx="7722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It is not surprising that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Inconsistent Treatments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ionic solutions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have been so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Unsuccessful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despite more than a century of work by fine scientists and mathematicians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6635" y="4103878"/>
            <a:ext cx="81105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</a:rPr>
              <a:t>“It is still a fact that over the last decades, </a:t>
            </a:r>
            <a:r>
              <a:rPr lang="en-US" sz="14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1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it was easier to fly to the moon </a:t>
            </a:r>
            <a:r>
              <a:rPr lang="en-US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1400" dirty="0">
                <a:solidFill>
                  <a:srgbClr val="333399">
                    <a:lumMod val="75000"/>
                  </a:srgbClr>
                </a:solidFill>
              </a:rPr>
              <a:t>than to describe the </a:t>
            </a:r>
            <a:br>
              <a:rPr lang="en-US" sz="1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free energy of even the simplest salt solutions </a:t>
            </a:r>
            <a:r>
              <a:rPr lang="en-US" sz="16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1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1400" i="1" dirty="0">
                <a:solidFill>
                  <a:srgbClr val="333399">
                    <a:lumMod val="75000"/>
                  </a:srgbClr>
                </a:solidFill>
              </a:rPr>
              <a:t>beyond a concentration of 0.1M or so.”</a:t>
            </a:r>
            <a:endParaRPr lang="en-US" sz="1100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33399">
                    <a:lumMod val="75000"/>
                  </a:srgbClr>
                </a:solidFill>
              </a:rPr>
              <a:t>Kunz, W. "</a:t>
            </a:r>
            <a:r>
              <a:rPr lang="en-US" sz="1100" b="1" dirty="0">
                <a:solidFill>
                  <a:srgbClr val="333399">
                    <a:lumMod val="75000"/>
                  </a:srgbClr>
                </a:solidFill>
              </a:rPr>
              <a:t>Specific Ion Effects</a:t>
            </a:r>
            <a:r>
              <a:rPr lang="en-US" sz="1100" dirty="0">
                <a:solidFill>
                  <a:srgbClr val="333399">
                    <a:lumMod val="75000"/>
                  </a:srgbClr>
                </a:solidFill>
              </a:rPr>
              <a:t>"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33399">
                    <a:lumMod val="75000"/>
                  </a:srgbClr>
                </a:solidFill>
              </a:rPr>
              <a:t>World Scientific Singapore, 2009; p 11.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343586" y="3716215"/>
            <a:ext cx="6416633" cy="2713055"/>
          </a:xfrm>
          <a:prstGeom prst="ellips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stealth" w="med" len="sm"/>
            <a:tailEnd type="stealth" w="med" len="sm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669D18-AC49-4204-BCD4-0E4247258FBF}" type="slidenum">
              <a:rPr lang="en-US" sz="1400">
                <a:solidFill>
                  <a:srgbClr val="333399">
                    <a:lumMod val="50000"/>
                  </a:srgbClr>
                </a:solidFill>
              </a:rPr>
              <a:pPr eaLnBrk="1" hangingPunct="1"/>
              <a:t>13</a:t>
            </a:fld>
            <a:endParaRPr lang="en-US" sz="1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0029" y="2736718"/>
            <a:ext cx="7008812" cy="32008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>
                <a:solidFill>
                  <a:srgbClr val="000066"/>
                </a:solidFill>
                <a:ea typeface="Gulim" pitchFamily="34" charset="-127"/>
              </a:rPr>
              <a:t>Inconsistent  theories and simulations cannot deal with multiple components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2400" b="1" dirty="0">
              <a:solidFill>
                <a:srgbClr val="000066"/>
              </a:solidFill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>
                <a:solidFill>
                  <a:srgbClr val="000066"/>
                </a:solidFill>
                <a:ea typeface="Gulim" pitchFamily="34" charset="-127"/>
              </a:rPr>
              <a:t>because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>
                <a:solidFill>
                  <a:srgbClr val="000066"/>
                </a:solidFill>
                <a:ea typeface="Gulim" pitchFamily="34" charset="-127"/>
              </a:rPr>
              <a:t>‘everything’  interacts with ‘everything else’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>
                <a:solidFill>
                  <a:srgbClr val="000066"/>
                </a:solidFill>
                <a:ea typeface="Gulim" pitchFamily="34" charset="-127"/>
              </a:rPr>
              <a:t>on both atomic and macroscopic scales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b="1" dirty="0">
                <a:solidFill>
                  <a:srgbClr val="000066"/>
                </a:solidFill>
                <a:ea typeface="Gulim" pitchFamily="34" charset="-127"/>
              </a:rPr>
              <a:t>particularly when mixtures flow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66"/>
              </a:solidFill>
              <a:ea typeface="Gulim" pitchFamily="34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dirty="0">
                <a:solidFill>
                  <a:srgbClr val="000066"/>
                </a:solidFill>
                <a:ea typeface="Gulim" pitchFamily="34" charset="-127"/>
              </a:rPr>
              <a:t>*</a:t>
            </a:r>
            <a:r>
              <a:rPr lang="en-US" altLang="ko-KR" sz="1400" dirty="0">
                <a:solidFill>
                  <a:srgbClr val="000066"/>
                </a:solidFill>
                <a:ea typeface="Gulim" pitchFamily="34" charset="-127"/>
              </a:rPr>
              <a:t>[Ca</a:t>
            </a:r>
            <a:r>
              <a:rPr lang="en-US" altLang="ko-KR" sz="1400" baseline="30000" dirty="0">
                <a:solidFill>
                  <a:srgbClr val="000066"/>
                </a:solidFill>
                <a:ea typeface="Gulim" pitchFamily="34" charset="-127"/>
              </a:rPr>
              <a:t>2+</a:t>
            </a:r>
            <a:r>
              <a:rPr lang="en-US" altLang="ko-KR" sz="1400" dirty="0">
                <a:solidFill>
                  <a:srgbClr val="000066"/>
                </a:solidFill>
                <a:ea typeface="Gulim" pitchFamily="34" charset="-127"/>
              </a:rPr>
              <a:t>] ranges from 1×10</a:t>
            </a:r>
            <a:r>
              <a:rPr lang="en-US" altLang="ko-KR" sz="1400" baseline="30000" dirty="0">
                <a:solidFill>
                  <a:srgbClr val="000066"/>
                </a:solidFill>
                <a:ea typeface="Gulim" pitchFamily="34" charset="-127"/>
              </a:rPr>
              <a:t>-8</a:t>
            </a:r>
            <a:r>
              <a:rPr lang="en-US" altLang="ko-KR" sz="800" dirty="0">
                <a:solidFill>
                  <a:srgbClr val="000066"/>
                </a:solidFill>
                <a:ea typeface="Gulim" pitchFamily="34" charset="-127"/>
              </a:rPr>
              <a:t> </a:t>
            </a:r>
            <a:r>
              <a:rPr lang="en-US" altLang="ko-KR" sz="1400" dirty="0">
                <a:solidFill>
                  <a:srgbClr val="000066"/>
                </a:solidFill>
                <a:ea typeface="Gulim" pitchFamily="34" charset="-127"/>
              </a:rPr>
              <a:t>M inside cells to 10</a:t>
            </a:r>
            <a:r>
              <a:rPr lang="en-US" altLang="ko-KR" sz="800" dirty="0">
                <a:solidFill>
                  <a:srgbClr val="000066"/>
                </a:solidFill>
                <a:ea typeface="Gulim" pitchFamily="34" charset="-127"/>
              </a:rPr>
              <a:t> </a:t>
            </a:r>
            <a:r>
              <a:rPr lang="en-US" altLang="ko-KR" sz="1400" dirty="0">
                <a:solidFill>
                  <a:srgbClr val="000066"/>
                </a:solidFill>
                <a:ea typeface="Gulim" pitchFamily="34" charset="-127"/>
              </a:rPr>
              <a:t>M inside channels</a:t>
            </a:r>
            <a:endParaRPr lang="en-US" altLang="ko-KR" sz="2400" dirty="0">
              <a:solidFill>
                <a:srgbClr val="000066"/>
              </a:solidFill>
              <a:ea typeface="Gulim" pitchFamily="34" charset="-127"/>
            </a:endParaRPr>
          </a:p>
        </p:txBody>
      </p:sp>
      <p:sp>
        <p:nvSpPr>
          <p:cNvPr id="119840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1363" y="6103938"/>
            <a:ext cx="1555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933" y="1041556"/>
            <a:ext cx="5682394" cy="1246495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dirty="0">
                <a:solidFill>
                  <a:srgbClr val="000066"/>
                </a:solidFill>
                <a:ea typeface="Gulim" pitchFamily="34" charset="-127"/>
              </a:rPr>
              <a:t>Simulations must deal with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600" b="1" dirty="0">
                <a:solidFill>
                  <a:srgbClr val="000066"/>
                </a:solidFill>
                <a:ea typeface="Gulim" pitchFamily="34" charset="-127"/>
              </a:rPr>
              <a:t> </a:t>
            </a:r>
            <a:r>
              <a:rPr lang="en-US" altLang="ko-KR" sz="3600" b="1" dirty="0">
                <a:solidFill>
                  <a:srgbClr val="C00000"/>
                </a:solidFill>
                <a:ea typeface="Gulim" pitchFamily="34" charset="-127"/>
              </a:rPr>
              <a:t>Multiple Components </a:t>
            </a:r>
            <a:r>
              <a:rPr lang="en-US" altLang="ko-KR" sz="2800" b="1" dirty="0">
                <a:solidFill>
                  <a:srgbClr val="000066"/>
                </a:solidFill>
                <a:ea typeface="Gulim" pitchFamily="34" charset="-127"/>
              </a:rPr>
              <a:t/>
            </a:r>
            <a:br>
              <a:rPr lang="en-US" altLang="ko-KR" sz="2800" b="1" dirty="0">
                <a:solidFill>
                  <a:srgbClr val="000066"/>
                </a:solidFill>
                <a:ea typeface="Gulim" pitchFamily="34" charset="-127"/>
              </a:rPr>
            </a:b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4858" y="300006"/>
            <a:ext cx="56394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1" dirty="0">
                <a:solidFill>
                  <a:srgbClr val="C00000"/>
                </a:solidFill>
                <a:ea typeface="Gulim" pitchFamily="34" charset="-127"/>
              </a:rPr>
              <a:t>All Life Occurs in Ionic Mixtures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200" dirty="0">
                <a:solidFill>
                  <a:srgbClr val="000066"/>
                </a:solidFill>
                <a:ea typeface="Gulim" pitchFamily="34" charset="-127"/>
              </a:rPr>
              <a:t>in which [Ca</a:t>
            </a:r>
            <a:r>
              <a:rPr lang="en-US" altLang="ko-KR" sz="1200" baseline="30000" dirty="0">
                <a:solidFill>
                  <a:srgbClr val="000066"/>
                </a:solidFill>
                <a:ea typeface="Gulim" pitchFamily="34" charset="-127"/>
              </a:rPr>
              <a:t>2+</a:t>
            </a:r>
            <a:r>
              <a:rPr lang="en-US" altLang="ko-KR" sz="1200" dirty="0">
                <a:solidFill>
                  <a:srgbClr val="000066"/>
                </a:solidFill>
                <a:ea typeface="Gulim" pitchFamily="34" charset="-127"/>
              </a:rPr>
              <a:t>] is important</a:t>
            </a:r>
            <a:r>
              <a:rPr lang="en-US" altLang="ko-KR" sz="1400" b="1" dirty="0">
                <a:solidFill>
                  <a:srgbClr val="000066"/>
                </a:solidFill>
                <a:ea typeface="Gulim" pitchFamily="34" charset="-127"/>
              </a:rPr>
              <a:t>*</a:t>
            </a:r>
            <a:r>
              <a:rPr lang="en-US" altLang="ko-KR" sz="1200" dirty="0">
                <a:solidFill>
                  <a:srgbClr val="000066"/>
                </a:solidFill>
                <a:ea typeface="Gulim" pitchFamily="34" charset="-127"/>
              </a:rPr>
              <a:t> as a control signal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b="1" dirty="0">
              <a:solidFill>
                <a:srgbClr val="000066"/>
              </a:solidFill>
              <a:ea typeface="Gulim" pitchFamily="34" charset="-127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9772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074" y="512470"/>
            <a:ext cx="59988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Enormous Opportunity for Mathematics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and 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Mathematicians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All of life occurs in ionic solutions.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Most of life directly involves ions.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Most living processes are controlled by ions, the way a gas pedal controls the speed of a car.</a:t>
            </a:r>
          </a:p>
        </p:txBody>
      </p:sp>
    </p:spTree>
    <p:extLst>
      <p:ext uri="{BB962C8B-B14F-4D97-AF65-F5344CB8AC3E}">
        <p14:creationId xmlns:p14="http://schemas.microsoft.com/office/powerpoint/2010/main" val="22031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1269" y="1269224"/>
            <a:ext cx="59385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</a:rPr>
              <a:t>Nearly everything has to be re-done to be </a:t>
            </a:r>
            <a:r>
              <a:rPr lang="en-US" sz="3200" b="1" dirty="0" smtClean="0">
                <a:solidFill>
                  <a:srgbClr val="C00000"/>
                </a:solidFill>
              </a:rPr>
              <a:t>consistent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and allow interactions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and allow flow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900" y="574631"/>
            <a:ext cx="77372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</a:rPr>
              <a:t>Need Consistent Approach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All variables must satisfy all field equations and all boundary conditions in all situations for all parameters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</a:rPr>
              <a:t>Variational Approach is Needed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that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Includes </a:t>
            </a: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  <a:t>Interactions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  <a:t>Includes Flow</a:t>
            </a: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EnVarA is Consistent</a:t>
            </a:r>
          </a:p>
        </p:txBody>
      </p:sp>
    </p:spTree>
    <p:extLst>
      <p:ext uri="{BB962C8B-B14F-4D97-AF65-F5344CB8AC3E}">
        <p14:creationId xmlns:p14="http://schemas.microsoft.com/office/powerpoint/2010/main" val="9802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91500" y="640309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1400" smtClean="0">
                <a:solidFill>
                  <a:srgbClr val="000000"/>
                </a:solidFill>
                <a:latin typeface="Times" pitchFamily="18" charset="0"/>
              </a:rPr>
              <a:t>Page </a:t>
            </a:r>
            <a:fld id="{C10B085D-11EE-4D74-AA43-91C1127BA82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 algn="l"/>
              <a:t>17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82275" name="Right Arrow 7"/>
          <p:cNvSpPr>
            <a:spLocks noChangeArrowheads="1"/>
          </p:cNvSpPr>
          <p:nvPr/>
        </p:nvSpPr>
        <p:spPr bwMode="auto">
          <a:xfrm>
            <a:off x="4672013" y="2846388"/>
            <a:ext cx="2114550" cy="877887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37160" bIns="13716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182276" name="Straight Arrow Connector 9"/>
          <p:cNvCxnSpPr>
            <a:cxnSpLocks noChangeShapeType="1"/>
          </p:cNvCxnSpPr>
          <p:nvPr/>
        </p:nvCxnSpPr>
        <p:spPr bwMode="auto">
          <a:xfrm>
            <a:off x="6103938" y="2349500"/>
            <a:ext cx="238125" cy="27590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grpSp>
        <p:nvGrpSpPr>
          <p:cNvPr id="182277" name="Group 27"/>
          <p:cNvGrpSpPr>
            <a:grpSpLocks/>
          </p:cNvGrpSpPr>
          <p:nvPr/>
        </p:nvGrpSpPr>
        <p:grpSpPr bwMode="auto">
          <a:xfrm>
            <a:off x="734197" y="60876"/>
            <a:ext cx="8169137" cy="6413867"/>
            <a:chOff x="809785" y="133642"/>
            <a:chExt cx="8169691" cy="6414260"/>
          </a:xfrm>
        </p:grpSpPr>
        <p:grpSp>
          <p:nvGrpSpPr>
            <p:cNvPr id="182279" name="Group 28"/>
            <p:cNvGrpSpPr>
              <a:grpSpLocks/>
            </p:cNvGrpSpPr>
            <p:nvPr/>
          </p:nvGrpSpPr>
          <p:grpSpPr bwMode="auto">
            <a:xfrm>
              <a:off x="809785" y="133642"/>
              <a:ext cx="4738225" cy="6414260"/>
              <a:chOff x="2712687" y="167198"/>
              <a:chExt cx="4738225" cy="6414260"/>
            </a:xfrm>
          </p:grpSpPr>
          <p:pic>
            <p:nvPicPr>
              <p:cNvPr id="182286" name="Picture 3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687" y="167198"/>
                <a:ext cx="4738225" cy="641426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2287" name="TextBox 3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459863" y="2888289"/>
                <a:ext cx="3913965" cy="113874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340" tIns="45672" rIns="91340" bIns="45672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19066A"/>
                    </a:solidFill>
                    <a:latin typeface="Calibri" pitchFamily="34" charset="0"/>
                  </a:rPr>
                  <a:t>‘</a:t>
                </a:r>
                <a:r>
                  <a:rPr lang="en-US" sz="2400" b="1" dirty="0">
                    <a:solidFill>
                      <a:srgbClr val="19066A"/>
                    </a:solidFill>
                    <a:latin typeface="Calibri" pitchFamily="34" charset="0"/>
                  </a:rPr>
                  <a:t>Law</a:t>
                </a:r>
                <a:r>
                  <a:rPr lang="en-US" sz="2000" b="1" dirty="0">
                    <a:solidFill>
                      <a:srgbClr val="19066A"/>
                    </a:solidFill>
                    <a:latin typeface="Calibri" pitchFamily="34" charset="0"/>
                  </a:rPr>
                  <a:t>’</a:t>
                </a:r>
                <a:r>
                  <a:rPr lang="en-US" sz="2400" b="1" dirty="0">
                    <a:solidFill>
                      <a:srgbClr val="19066A"/>
                    </a:solidFill>
                    <a:latin typeface="Calibri" pitchFamily="34" charset="0"/>
                  </a:rPr>
                  <a:t> of Mass Action </a:t>
                </a:r>
                <a:br>
                  <a:rPr lang="en-US" sz="2400" b="1" dirty="0">
                    <a:solidFill>
                      <a:srgbClr val="19066A"/>
                    </a:solidFill>
                    <a:latin typeface="Calibri" pitchFamily="34" charset="0"/>
                  </a:rPr>
                </a:br>
                <a:r>
                  <a:rPr lang="en-US" sz="2000" dirty="0">
                    <a:solidFill>
                      <a:srgbClr val="19066A"/>
                    </a:solidFill>
                    <a:latin typeface="Calibri" pitchFamily="34" charset="0"/>
                  </a:rPr>
                  <a:t>including</a:t>
                </a:r>
                <a:r>
                  <a:rPr lang="en-US" sz="2400" b="1" dirty="0">
                    <a:solidFill>
                      <a:srgbClr val="19066A"/>
                    </a:solidFill>
                    <a:latin typeface="Calibri" pitchFamily="34" charset="0"/>
                  </a:rPr>
                  <a:t/>
                </a:r>
                <a:br>
                  <a:rPr lang="en-US" sz="2400" b="1" dirty="0">
                    <a:solidFill>
                      <a:srgbClr val="19066A"/>
                    </a:solidFill>
                    <a:latin typeface="Calibri" pitchFamily="34" charset="0"/>
                  </a:rPr>
                </a:br>
                <a:r>
                  <a:rPr lang="en-US" sz="2400" b="1" dirty="0" smtClean="0">
                    <a:solidFill>
                      <a:srgbClr val="19066A"/>
                    </a:solidFill>
                    <a:latin typeface="Calibri" pitchFamily="34" charset="0"/>
                  </a:rPr>
                  <a:t>Flow </a:t>
                </a:r>
                <a:r>
                  <a:rPr lang="en-US" sz="1200" b="1" dirty="0" smtClean="0">
                    <a:solidFill>
                      <a:srgbClr val="19066A"/>
                    </a:solidFill>
                    <a:latin typeface="Calibri" pitchFamily="34" charset="0"/>
                  </a:rPr>
                  <a:t>and </a:t>
                </a:r>
                <a:r>
                  <a:rPr lang="en-US" sz="2400" b="1" dirty="0" smtClean="0">
                    <a:solidFill>
                      <a:srgbClr val="19066A"/>
                    </a:solidFill>
                    <a:latin typeface="Calibri" pitchFamily="34" charset="0"/>
                  </a:rPr>
                  <a:t>Interactions</a:t>
                </a:r>
                <a:endParaRPr lang="en-US" sz="1200" b="1" dirty="0">
                  <a:solidFill>
                    <a:srgbClr val="19066A"/>
                  </a:solidFill>
                  <a:latin typeface="Calibri" pitchFamily="34" charset="0"/>
                </a:endParaRPr>
              </a:p>
            </p:txBody>
          </p:sp>
          <p:sp>
            <p:nvSpPr>
              <p:cNvPr id="182288" name="TextBox 37"/>
              <p:cNvSpPr txBox="1">
                <a:spLocks noChangeArrowheads="1"/>
              </p:cNvSpPr>
              <p:nvPr/>
            </p:nvSpPr>
            <p:spPr bwMode="auto">
              <a:xfrm>
                <a:off x="3874044" y="6100586"/>
                <a:ext cx="3071799" cy="215457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i="1" dirty="0" smtClean="0">
                    <a:solidFill>
                      <a:srgbClr val="000000"/>
                    </a:solidFill>
                  </a:rPr>
                  <a:t>from </a:t>
                </a:r>
                <a:r>
                  <a:rPr lang="en-US" sz="800" b="1" i="1" dirty="0">
                    <a:solidFill>
                      <a:srgbClr val="000000"/>
                    </a:solidFill>
                  </a:rPr>
                  <a:t>Bob Eisenberg  p. 1-6, in this issue</a:t>
                </a:r>
              </a:p>
            </p:txBody>
          </p:sp>
        </p:grpSp>
        <p:sp>
          <p:nvSpPr>
            <p:cNvPr id="182280" name="TextBox 29"/>
            <p:cNvSpPr txBox="1">
              <a:spLocks noChangeArrowheads="1"/>
            </p:cNvSpPr>
            <p:nvPr/>
          </p:nvSpPr>
          <p:spPr bwMode="auto">
            <a:xfrm>
              <a:off x="5964571" y="3205210"/>
              <a:ext cx="2919369" cy="70788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19066A"/>
                  </a:solidFill>
                </a:rPr>
                <a:t>Variational Approach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19066A"/>
                  </a:solidFill>
                </a:rPr>
                <a:t>EnVarA</a:t>
              </a:r>
            </a:p>
          </p:txBody>
        </p:sp>
        <p:grpSp>
          <p:nvGrpSpPr>
            <p:cNvPr id="182281" name="Group 30"/>
            <p:cNvGrpSpPr>
              <a:grpSpLocks/>
            </p:cNvGrpSpPr>
            <p:nvPr/>
          </p:nvGrpSpPr>
          <p:grpSpPr bwMode="auto">
            <a:xfrm>
              <a:off x="5375920" y="4687331"/>
              <a:ext cx="3603556" cy="1429946"/>
              <a:chOff x="5375920" y="4687331"/>
              <a:chExt cx="3603556" cy="1429946"/>
            </a:xfrm>
          </p:grpSpPr>
          <p:graphicFrame>
            <p:nvGraphicFramePr>
              <p:cNvPr id="182283" name="Object 32"/>
              <p:cNvGraphicFramePr>
                <a:graphicFrameLocks noChangeAspect="1"/>
              </p:cNvGraphicFramePr>
              <p:nvPr>
                <p:custDataLst>
                  <p:tags r:id="rId5"/>
                </p:custDataLst>
                <p:extLst>
                  <p:ext uri="{D42A27DB-BD31-4B8C-83A1-F6EECF244321}">
                    <p14:modId xmlns:p14="http://schemas.microsoft.com/office/powerpoint/2010/main" val="2695978473"/>
                  </p:ext>
                </p:extLst>
              </p:nvPr>
            </p:nvGraphicFramePr>
            <p:xfrm>
              <a:off x="6179890" y="5108895"/>
              <a:ext cx="2799586" cy="1008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Equation" r:id="rId10" imgW="3251160" imgH="1168200" progId="Equation.DSMT4">
                      <p:embed/>
                    </p:oleObj>
                  </mc:Choice>
                  <mc:Fallback>
                    <p:oleObj name="Equation" r:id="rId10" imgW="3251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9890" y="5108895"/>
                            <a:ext cx="2799586" cy="10083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2284" name="TextBox 33"/>
              <p:cNvSpPr txBox="1">
                <a:spLocks noChangeArrowheads="1"/>
              </p:cNvSpPr>
              <p:nvPr/>
            </p:nvSpPr>
            <p:spPr bwMode="auto">
              <a:xfrm>
                <a:off x="5375920" y="4687331"/>
                <a:ext cx="2323751" cy="3077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dirty="0">
                    <a:solidFill>
                      <a:srgbClr val="19066A"/>
                    </a:solidFill>
                  </a:rPr>
                  <a:t>Conservative</a:t>
                </a:r>
              </a:p>
            </p:txBody>
          </p:sp>
          <p:sp>
            <p:nvSpPr>
              <p:cNvPr id="182285" name="TextBox 34"/>
              <p:cNvSpPr txBox="1">
                <a:spLocks noChangeArrowheads="1"/>
              </p:cNvSpPr>
              <p:nvPr/>
            </p:nvSpPr>
            <p:spPr bwMode="auto">
              <a:xfrm>
                <a:off x="6655725" y="4687331"/>
                <a:ext cx="2323751" cy="3077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dirty="0">
                    <a:solidFill>
                      <a:srgbClr val="19066A"/>
                    </a:solidFill>
                  </a:rPr>
                  <a:t>Dissipative</a:t>
                </a:r>
              </a:p>
            </p:txBody>
          </p:sp>
        </p:grpSp>
        <p:cxnSp>
          <p:nvCxnSpPr>
            <p:cNvPr id="182282" name="Straight Arrow Connector 31"/>
            <p:cNvCxnSpPr>
              <a:cxnSpLocks noChangeShapeType="1"/>
            </p:cNvCxnSpPr>
            <p:nvPr/>
          </p:nvCxnSpPr>
          <p:spPr bwMode="auto">
            <a:xfrm flipV="1">
              <a:off x="4481361" y="3392187"/>
              <a:ext cx="1551761" cy="357157"/>
            </a:xfrm>
            <a:prstGeom prst="straightConnector1">
              <a:avLst/>
            </a:prstGeom>
            <a:noFill/>
            <a:ln w="3175" algn="ctr">
              <a:noFill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2278" name="TextBox 1"/>
          <p:cNvSpPr txBox="1">
            <a:spLocks noChangeArrowheads="1"/>
          </p:cNvSpPr>
          <p:nvPr/>
        </p:nvSpPr>
        <p:spPr bwMode="auto">
          <a:xfrm>
            <a:off x="5716588" y="278362"/>
            <a:ext cx="334645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19066A"/>
                </a:solidFill>
              </a:rPr>
              <a:t>Great Opportunity </a:t>
            </a:r>
            <a:br>
              <a:rPr lang="en-US" sz="1800" dirty="0">
                <a:solidFill>
                  <a:srgbClr val="19066A"/>
                </a:solidFill>
              </a:rPr>
            </a:br>
            <a:r>
              <a:rPr lang="en-US" sz="1400" dirty="0">
                <a:solidFill>
                  <a:srgbClr val="19066A"/>
                </a:solidFill>
              </a:rPr>
              <a:t>for </a:t>
            </a:r>
            <a:br>
              <a:rPr lang="en-US" sz="1400" dirty="0">
                <a:solidFill>
                  <a:srgbClr val="19066A"/>
                </a:solidFill>
              </a:rPr>
            </a:br>
            <a:r>
              <a:rPr lang="en-US" sz="1800" dirty="0">
                <a:solidFill>
                  <a:srgbClr val="19066A"/>
                </a:solidFill>
              </a:rPr>
              <a:t>New </a:t>
            </a:r>
            <a:r>
              <a:rPr lang="en-US" sz="1800" dirty="0" smtClean="0">
                <a:solidFill>
                  <a:srgbClr val="19066A"/>
                </a:solidFill>
              </a:rPr>
              <a:t>Science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19066A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19066A"/>
                </a:solidFill>
              </a:rPr>
              <a:t>Ionic Solutions of Life</a:t>
            </a:r>
            <a:br>
              <a:rPr lang="en-US" sz="1800" b="1" dirty="0" smtClean="0">
                <a:solidFill>
                  <a:srgbClr val="19066A"/>
                </a:solidFill>
              </a:rPr>
            </a:br>
            <a:r>
              <a:rPr lang="en-US" sz="1800" b="1" dirty="0" smtClean="0">
                <a:solidFill>
                  <a:srgbClr val="19066A"/>
                </a:solidFill>
              </a:rPr>
              <a:t>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19066A"/>
                </a:solidFill>
              </a:rPr>
              <a:t>Complex Fluids</a:t>
            </a:r>
            <a:endParaRPr lang="en-US" sz="1800" b="1" dirty="0">
              <a:solidFill>
                <a:srgbClr val="19066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5804016"/>
            <a:ext cx="1404156" cy="113877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b="1" i="1" dirty="0">
                <a:solidFill>
                  <a:srgbClr val="000000"/>
                </a:solidFill>
              </a:rPr>
              <a:t>Derived from theory of Stochastic Processes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951820" y="5841268"/>
            <a:ext cx="1404156" cy="108012"/>
          </a:xfrm>
          <a:prstGeom prst="ellipse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15816" y="5786637"/>
            <a:ext cx="1489708" cy="148633"/>
          </a:xfrm>
          <a:prstGeom prst="ellipse">
            <a:avLst/>
          </a:prstGeom>
          <a:noFill/>
          <a:ln w="31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211960" y="5492680"/>
            <a:ext cx="288032" cy="322788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24" name="Straight Arrow Connector 23"/>
          <p:cNvCxnSpPr>
            <a:stCxn id="5" idx="0"/>
          </p:cNvCxnSpPr>
          <p:nvPr/>
        </p:nvCxnSpPr>
        <p:spPr bwMode="auto">
          <a:xfrm flipH="1" flipV="1">
            <a:off x="3438172" y="5661248"/>
            <a:ext cx="222498" cy="125389"/>
          </a:xfrm>
          <a:prstGeom prst="straightConnector1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3"/>
    </p:custDataLst>
    <p:extLst>
      <p:ext uri="{BB962C8B-B14F-4D97-AF65-F5344CB8AC3E}">
        <p14:creationId xmlns:p14="http://schemas.microsoft.com/office/powerpoint/2010/main" val="157552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5675AA8-B827-4B95-8A16-8C3611A95974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18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0531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3100" y="2933700"/>
            <a:ext cx="5600700" cy="735013"/>
          </a:xfrm>
          <a:prstGeom prst="ellipse">
            <a:avLst/>
          </a:prstGeom>
          <a:noFill/>
          <a:ln w="25400" algn="ctr">
            <a:solidFill>
              <a:srgbClr val="285E62">
                <a:alpha val="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13716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150532" name="Group 3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5941" y="0"/>
            <a:ext cx="8220075" cy="6710363"/>
            <a:chOff x="526474" y="0"/>
            <a:chExt cx="8220363" cy="6710218"/>
          </a:xfrm>
        </p:grpSpPr>
        <p:grpSp>
          <p:nvGrpSpPr>
            <p:cNvPr id="150533" name="Group 36"/>
            <p:cNvGrpSpPr>
              <a:grpSpLocks/>
            </p:cNvGrpSpPr>
            <p:nvPr/>
          </p:nvGrpSpPr>
          <p:grpSpPr bwMode="auto">
            <a:xfrm>
              <a:off x="526474" y="0"/>
              <a:ext cx="8220363" cy="6710218"/>
              <a:chOff x="517238" y="0"/>
              <a:chExt cx="8220363" cy="6710218"/>
            </a:xfrm>
          </p:grpSpPr>
          <p:grpSp>
            <p:nvGrpSpPr>
              <p:cNvPr id="150535" name="Group 35"/>
              <p:cNvGrpSpPr>
                <a:grpSpLocks/>
              </p:cNvGrpSpPr>
              <p:nvPr/>
            </p:nvGrpSpPr>
            <p:grpSpPr bwMode="auto">
              <a:xfrm>
                <a:off x="517238" y="0"/>
                <a:ext cx="8220363" cy="2136485"/>
                <a:chOff x="517238" y="0"/>
                <a:chExt cx="8220363" cy="2136485"/>
              </a:xfrm>
            </p:grpSpPr>
            <p:sp>
              <p:nvSpPr>
                <p:cNvPr id="150551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805729" y="0"/>
                  <a:ext cx="7648575" cy="1384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Energetic Variational Approach</a:t>
                  </a:r>
                  <a:br>
                    <a:rPr lang="en-US" sz="36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800" b="1" i="1" dirty="0">
                      <a:solidFill>
                        <a:srgbClr val="000000"/>
                      </a:solidFill>
                      <a:latin typeface="Calibri" pitchFamily="34" charset="0"/>
                    </a:rPr>
                    <a:t>EnVarA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br>
                    <a:rPr lang="en-US" sz="2800" b="1" dirty="0">
                      <a:solidFill>
                        <a:srgbClr val="000000"/>
                      </a:solidFill>
                      <a:latin typeface="Calibri" pitchFamily="34" charset="0"/>
                    </a:rPr>
                  </a:br>
                  <a:r>
                    <a:rPr lang="en-US" sz="2000" b="1" u="sng" dirty="0">
                      <a:solidFill>
                        <a:srgbClr val="000000"/>
                      </a:solidFill>
                      <a:latin typeface="Calibri" pitchFamily="34" charset="0"/>
                    </a:rPr>
                    <a:t>Chun Liu</a:t>
                  </a:r>
                  <a:r>
                    <a:rPr lang="en-US" sz="2000" b="1" dirty="0">
                      <a:solidFill>
                        <a:srgbClr val="000000"/>
                      </a:solidFill>
                      <a:latin typeface="Calibri" pitchFamily="34" charset="0"/>
                    </a:rPr>
                    <a:t>, Rolf Ryham, Yunkyong Hyon, and Bob Eisenberg</a:t>
                  </a:r>
                  <a:endParaRPr lang="en-US" sz="2800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055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17238" y="1551710"/>
                  <a:ext cx="8220363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i="1">
                      <a:solidFill>
                        <a:srgbClr val="700000"/>
                      </a:solidFill>
                    </a:rPr>
                    <a:t>Mathematicians and Modelers: two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different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 ‘partial’ variations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i="1">
                      <a:solidFill>
                        <a:srgbClr val="700000"/>
                      </a:solidFill>
                    </a:rPr>
                    <a:t>written in </a:t>
                  </a:r>
                  <a:r>
                    <a:rPr lang="en-US" b="1" i="1" u="sng">
                      <a:solidFill>
                        <a:srgbClr val="700000"/>
                      </a:solidFill>
                    </a:rPr>
                    <a:t>one framework</a:t>
                  </a:r>
                  <a:r>
                    <a:rPr lang="en-US" b="1" i="1">
                      <a:solidFill>
                        <a:srgbClr val="700000"/>
                      </a:solidFill>
                    </a:rPr>
                    <a:t>, using a ‘pullback’ of the action integral</a:t>
                  </a:r>
                </a:p>
              </p:txBody>
            </p:sp>
          </p:grpSp>
          <p:grpSp>
            <p:nvGrpSpPr>
              <p:cNvPr id="150536" name="Group 34"/>
              <p:cNvGrpSpPr>
                <a:grpSpLocks/>
              </p:cNvGrpSpPr>
              <p:nvPr/>
            </p:nvGrpSpPr>
            <p:grpSpPr bwMode="auto">
              <a:xfrm>
                <a:off x="552164" y="2516909"/>
                <a:ext cx="7388484" cy="4193309"/>
                <a:chOff x="552164" y="2516909"/>
                <a:chExt cx="7388484" cy="4193309"/>
              </a:xfrm>
            </p:grpSpPr>
            <p:grpSp>
              <p:nvGrpSpPr>
                <p:cNvPr id="150537" name="Group 10"/>
                <p:cNvGrpSpPr>
                  <a:grpSpLocks/>
                </p:cNvGrpSpPr>
                <p:nvPr/>
              </p:nvGrpSpPr>
              <p:grpSpPr bwMode="auto">
                <a:xfrm>
                  <a:off x="1379281" y="2516909"/>
                  <a:ext cx="6561367" cy="2050230"/>
                  <a:chOff x="1203791" y="3154217"/>
                  <a:chExt cx="6561367" cy="2050230"/>
                </a:xfrm>
              </p:grpSpPr>
              <p:graphicFrame>
                <p:nvGraphicFramePr>
                  <p:cNvPr id="150545" name="Object 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51523172"/>
                      </p:ext>
                    </p:extLst>
                  </p:nvPr>
                </p:nvGraphicFramePr>
                <p:xfrm>
                  <a:off x="2155825" y="3154217"/>
                  <a:ext cx="4470400" cy="12700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128" name="Equation" r:id="rId9" imgW="4470120" imgH="1269720" progId="Equation.DSMT4">
                          <p:embed/>
                        </p:oleObj>
                      </mc:Choice>
                      <mc:Fallback>
                        <p:oleObj name="Equation" r:id="rId9" imgW="4470120" imgH="12697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55825" y="3154217"/>
                                <a:ext cx="4470400" cy="12700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203791" y="4939340"/>
                    <a:ext cx="2449598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</a:rPr>
                      <a:t>Action Integral, </a:t>
                    </a:r>
                    <a:r>
                      <a:rPr lang="en-US" sz="1050" i="1" dirty="0">
                        <a:solidFill>
                          <a:srgbClr val="000000"/>
                        </a:solidFill>
                      </a:rPr>
                      <a:t>after pullback</a:t>
                    </a:r>
                  </a:p>
                </p:txBody>
              </p:sp>
              <p:cxnSp>
                <p:nvCxnSpPr>
                  <p:cNvPr id="150548" name="Straight Arrow Connector 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89018" y="4405744"/>
                    <a:ext cx="637313" cy="57265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655297" y="4950453"/>
                    <a:ext cx="2109861" cy="25399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 b="1" i="1" dirty="0">
                        <a:solidFill>
                          <a:srgbClr val="000000"/>
                        </a:solidFill>
                      </a:rPr>
                      <a:t>Rayleigh Dissipation Function</a:t>
                    </a:r>
                    <a:endParaRPr lang="en-US" sz="1600" b="1" i="1" dirty="0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50550" name="Straight Arrow Connector 19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5310910" y="4424218"/>
                    <a:ext cx="527916" cy="517671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50538" name="Group 33"/>
                <p:cNvGrpSpPr>
                  <a:grpSpLocks/>
                </p:cNvGrpSpPr>
                <p:nvPr/>
              </p:nvGrpSpPr>
              <p:grpSpPr bwMode="auto">
                <a:xfrm>
                  <a:off x="552164" y="4143088"/>
                  <a:ext cx="6054003" cy="2567130"/>
                  <a:chOff x="552164" y="4143088"/>
                  <a:chExt cx="6054003" cy="2567130"/>
                </a:xfrm>
              </p:grpSpPr>
              <p:sp>
                <p:nvSpPr>
                  <p:cNvPr id="15053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34167" y="5694555"/>
                    <a:ext cx="45720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000" b="1" u="sng" dirty="0">
                        <a:solidFill>
                          <a:srgbClr val="700000"/>
                        </a:solidFill>
                        <a:latin typeface="Calibri" pitchFamily="34" charset="0"/>
                      </a:rPr>
                      <a:t>Field Theory of Ionic Solutions </a:t>
                    </a:r>
                  </a:p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1600" b="1" dirty="0">
                        <a:solidFill>
                          <a:srgbClr val="700000"/>
                        </a:solidFill>
                        <a:latin typeface="Calibri" pitchFamily="34" charset="0"/>
                      </a:rPr>
                      <a:t>that allows boundary conditions and flow and deals Consistently with Interactions of Components</a:t>
                    </a:r>
                    <a:endParaRPr lang="en-US" sz="1600" dirty="0">
                      <a:solidFill>
                        <a:srgbClr val="700000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50540" name="Straight Arrow Connector 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964421" y="4427395"/>
                    <a:ext cx="576694" cy="8080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chemeClr val="tx1"/>
                    </a:solidFill>
                    <a:prstDash val="dash"/>
                    <a:round/>
                    <a:headEnd/>
                    <a:tailEnd type="arrow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0541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3694" y="4696791"/>
                    <a:ext cx="3592945" cy="5385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b="1" i="1" dirty="0">
                        <a:solidFill>
                          <a:srgbClr val="000000"/>
                        </a:solidFill>
                      </a:rPr>
                      <a:t>Composite</a:t>
                    </a:r>
                    <a:r>
                      <a:rPr lang="en-US" i="1" dirty="0">
                        <a:solidFill>
                          <a:srgbClr val="000000"/>
                        </a:solidFill>
                      </a:rPr>
                      <a:t/>
                    </a:r>
                    <a:br>
                      <a:rPr lang="en-US" i="1" dirty="0">
                        <a:solidFill>
                          <a:srgbClr val="000000"/>
                        </a:solidFill>
                      </a:rPr>
                    </a:br>
                    <a:r>
                      <a:rPr lang="en-US" sz="1800" i="1" dirty="0" smtClean="0">
                        <a:solidFill>
                          <a:srgbClr val="000000"/>
                        </a:solidFill>
                      </a:rPr>
                      <a:t>Variational  </a:t>
                    </a:r>
                    <a:r>
                      <a:rPr lang="en-US" sz="1800" i="1" dirty="0">
                        <a:solidFill>
                          <a:srgbClr val="000000"/>
                        </a:solidFill>
                      </a:rPr>
                      <a:t>Principle</a:t>
                    </a:r>
                  </a:p>
                </p:txBody>
              </p:sp>
              <p:sp>
                <p:nvSpPr>
                  <p:cNvPr id="150542" name="Up-Down Arrow 25"/>
                  <p:cNvSpPr>
                    <a:spLocks noChangeArrowheads="1"/>
                  </p:cNvSpPr>
                  <p:nvPr/>
                </p:nvSpPr>
                <p:spPr bwMode="auto">
                  <a:xfrm>
                    <a:off x="4184073" y="5172365"/>
                    <a:ext cx="147782" cy="457200"/>
                  </a:xfrm>
                  <a:prstGeom prst="upDownArrow">
                    <a:avLst>
                      <a:gd name="adj1" fmla="val 50000"/>
                      <a:gd name="adj2" fmla="val 50001"/>
                    </a:avLst>
                  </a:prstGeom>
                  <a:noFill/>
                  <a:ln w="158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52164" y="5418021"/>
                    <a:ext cx="2449599" cy="253994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50" b="1" i="1" dirty="0">
                        <a:solidFill>
                          <a:srgbClr val="700000"/>
                        </a:solidFill>
                      </a:rPr>
                      <a:t>Euler Lagrange Equations</a:t>
                    </a:r>
                    <a:endParaRPr lang="en-US" sz="1050" i="1" dirty="0">
                      <a:solidFill>
                        <a:srgbClr val="700000"/>
                      </a:solidFill>
                    </a:endParaRPr>
                  </a:p>
                </p:txBody>
              </p:sp>
              <p:sp>
                <p:nvSpPr>
                  <p:cNvPr id="15054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710623" y="5321530"/>
                    <a:ext cx="2024062" cy="457200"/>
                  </a:xfrm>
                  <a:prstGeom prst="ellipse">
                    <a:avLst/>
                  </a:prstGeom>
                  <a:noFill/>
                  <a:ln w="15875" algn="ctr">
                    <a:solidFill>
                      <a:srgbClr val="7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150534" name="Straight Arrow Connector 30"/>
            <p:cNvCxnSpPr>
              <a:cxnSpLocks noChangeShapeType="1"/>
            </p:cNvCxnSpPr>
            <p:nvPr/>
          </p:nvCxnSpPr>
          <p:spPr bwMode="auto">
            <a:xfrm>
              <a:off x="2466686" y="5737947"/>
              <a:ext cx="200025" cy="166687"/>
            </a:xfrm>
            <a:prstGeom prst="straightConnector1">
              <a:avLst/>
            </a:prstGeom>
            <a:noFill/>
            <a:ln w="15875" algn="ctr">
              <a:solidFill>
                <a:srgbClr val="700000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5741750" y="2429078"/>
            <a:ext cx="3402250" cy="596700"/>
            <a:chOff x="5626886" y="2247900"/>
            <a:chExt cx="3402250" cy="596700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6012826" y="2247900"/>
              <a:ext cx="2600155" cy="586735"/>
            </a:xfrm>
            <a:prstGeom prst="ellipse">
              <a:avLst/>
            </a:prstGeom>
            <a:noFill/>
            <a:ln w="15875" algn="ctr">
              <a:solidFill>
                <a:srgbClr val="7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137160" bIns="13716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600">
                <a:solidFill>
                  <a:srgbClr val="B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26886" y="2341899"/>
              <a:ext cx="3402250" cy="50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i="1" dirty="0">
                  <a:solidFill>
                    <a:srgbClr val="700000"/>
                  </a:solidFill>
                </a:rPr>
                <a:t>  Shorthand for Euler Lagrange process</a:t>
              </a:r>
            </a:p>
            <a:p>
              <a:pPr algn="ctr"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i="1" dirty="0">
                  <a:solidFill>
                    <a:srgbClr val="700000"/>
                  </a:solidFill>
                </a:rPr>
                <a:t>with respect to</a:t>
              </a:r>
              <a:endParaRPr lang="en-US" sz="1000" b="1" i="1" dirty="0">
                <a:solidFill>
                  <a:srgbClr val="B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29606" y="2740683"/>
            <a:ext cx="3095856" cy="651954"/>
            <a:chOff x="-229606" y="2740683"/>
            <a:chExt cx="3095856" cy="651954"/>
          </a:xfrm>
        </p:grpSpPr>
        <p:grpSp>
          <p:nvGrpSpPr>
            <p:cNvPr id="19" name="Group 18"/>
            <p:cNvGrpSpPr/>
            <p:nvPr/>
          </p:nvGrpSpPr>
          <p:grpSpPr>
            <a:xfrm>
              <a:off x="-229606" y="2740683"/>
              <a:ext cx="3095856" cy="651954"/>
              <a:chOff x="-285017" y="2727428"/>
              <a:chExt cx="3095856" cy="651954"/>
            </a:xfrm>
          </p:grpSpPr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0" y="2727428"/>
                <a:ext cx="2483655" cy="651954"/>
              </a:xfrm>
              <a:prstGeom prst="ellipse">
                <a:avLst/>
              </a:prstGeom>
              <a:noFill/>
              <a:ln w="15875" algn="ctr">
                <a:solidFill>
                  <a:srgbClr val="7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tIns="137160" bIns="137160">
                <a:sp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B000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-285017" y="2844600"/>
                <a:ext cx="3095856" cy="528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lnSpc>
                    <a:spcPts val="19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i="1" dirty="0">
                    <a:solidFill>
                      <a:srgbClr val="700000"/>
                    </a:solidFill>
                  </a:rPr>
                  <a:t>Shorthand for Euler Lagrange process</a:t>
                </a:r>
              </a:p>
              <a:p>
                <a:pPr algn="ctr" fontAlgn="base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i="1" dirty="0">
                    <a:solidFill>
                      <a:srgbClr val="700000"/>
                    </a:solidFill>
                  </a:rPr>
                  <a:t>with respect to</a:t>
                </a:r>
                <a:endParaRPr lang="en-US" sz="1000" b="1" i="1" dirty="0">
                  <a:solidFill>
                    <a:srgbClr val="B00000"/>
                  </a:solidFill>
                </a:endParaRPr>
              </a:p>
            </p:txBody>
          </p: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875090"/>
                </p:ext>
              </p:extLst>
            </p:nvPr>
          </p:nvGraphicFramePr>
          <p:xfrm>
            <a:off x="1794671" y="3178670"/>
            <a:ext cx="91455" cy="121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1" imgW="380880" imgH="495000" progId="Equation.DSMT4">
                    <p:embed/>
                  </p:oleObj>
                </mc:Choice>
                <mc:Fallback>
                  <p:oleObj name="Equation" r:id="rId11" imgW="3808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94671" y="3178670"/>
                          <a:ext cx="91455" cy="1210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 bwMode="auto">
          <a:xfrm rot="1754756">
            <a:off x="2588229" y="3195416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B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72513"/>
              </p:ext>
            </p:extLst>
          </p:nvPr>
        </p:nvGraphicFramePr>
        <p:xfrm>
          <a:off x="7922422" y="2809523"/>
          <a:ext cx="126264" cy="12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3" imgW="291960" imgH="342720" progId="Equation.DSMT4">
                  <p:embed/>
                </p:oleObj>
              </mc:Choice>
              <mc:Fallback>
                <p:oleObj name="Equation" r:id="rId13" imgW="291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422" y="2809523"/>
                        <a:ext cx="126264" cy="124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ight Arrow 45"/>
          <p:cNvSpPr/>
          <p:nvPr/>
        </p:nvSpPr>
        <p:spPr bwMode="auto">
          <a:xfrm rot="9746132">
            <a:off x="5677158" y="2932317"/>
            <a:ext cx="366507" cy="87512"/>
          </a:xfrm>
          <a:prstGeom prst="rightArrow">
            <a:avLst/>
          </a:prstGeom>
          <a:noFill/>
          <a:ln w="15875" algn="ctr">
            <a:solidFill>
              <a:srgbClr val="7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13716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B00000"/>
              </a:solidFill>
            </a:endParaRP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56096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FB5626-4B99-4B03-AFA3-74AB7F2F716A}" type="slidenum">
              <a:rPr lang="en-US" sz="1400">
                <a:solidFill>
                  <a:srgbClr val="333399">
                    <a:lumMod val="50000"/>
                  </a:srgbClr>
                </a:solidFill>
              </a:rPr>
              <a:pPr eaLnBrk="1" hangingPunct="1"/>
              <a:t>19</a:t>
            </a:fld>
            <a:endParaRPr lang="en-US" sz="1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64867" name="Rectangle 2"/>
          <p:cNvSpPr>
            <a:spLocks noChangeArrowheads="1"/>
          </p:cNvSpPr>
          <p:nvPr/>
        </p:nvSpPr>
        <p:spPr bwMode="auto">
          <a:xfrm>
            <a:off x="438595" y="555387"/>
            <a:ext cx="82216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19066A"/>
                </a:solidFill>
              </a:rPr>
              <a:t>Biology is Easier than Physics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u="sng" dirty="0">
              <a:solidFill>
                <a:srgbClr val="19066A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9066A"/>
                </a:solidFill>
              </a:rPr>
              <a:t>Reduced Models Exist*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9066A"/>
                </a:solidFill>
              </a:rPr>
              <a:t> </a:t>
            </a:r>
            <a:r>
              <a:rPr lang="en-US" sz="2400" dirty="0">
                <a:solidFill>
                  <a:srgbClr val="19066A"/>
                </a:solidFill>
              </a:rPr>
              <a:t>for important biological functions</a:t>
            </a:r>
            <a:endParaRPr lang="en-US" sz="3600" dirty="0">
              <a:solidFill>
                <a:srgbClr val="19066A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9066A"/>
                </a:solidFill>
              </a:rPr>
              <a:t>or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9066A"/>
                </a:solidFill>
              </a:rPr>
              <a:t>Animal would not survive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9066A"/>
                </a:solidFill>
              </a:rPr>
              <a:t> to reproduce</a:t>
            </a:r>
            <a:endParaRPr lang="en-US" sz="1600" b="1" dirty="0">
              <a:solidFill>
                <a:srgbClr val="19066A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19066A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19066A"/>
              </a:solidFill>
            </a:endParaRPr>
          </a:p>
        </p:txBody>
      </p:sp>
      <p:sp>
        <p:nvSpPr>
          <p:cNvPr id="164868" name="TextBox 3"/>
          <p:cNvSpPr txBox="1">
            <a:spLocks noChangeArrowheads="1"/>
          </p:cNvSpPr>
          <p:nvPr/>
        </p:nvSpPr>
        <p:spPr bwMode="auto">
          <a:xfrm>
            <a:off x="1079612" y="4365104"/>
            <a:ext cx="74342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9066A"/>
                </a:solidFill>
              </a:rPr>
              <a:t>*</a:t>
            </a:r>
            <a:r>
              <a:rPr lang="en-US" b="1" dirty="0">
                <a:solidFill>
                  <a:srgbClr val="19066A"/>
                </a:solidFill>
              </a:rPr>
              <a:t>Evolution provides the existence theorems and uniqueness conditions</a:t>
            </a:r>
            <a:br>
              <a:rPr lang="en-US" b="1" dirty="0">
                <a:solidFill>
                  <a:srgbClr val="19066A"/>
                </a:solidFill>
              </a:rPr>
            </a:br>
            <a:r>
              <a:rPr lang="en-US" b="1" dirty="0">
                <a:solidFill>
                  <a:srgbClr val="19066A"/>
                </a:solidFill>
              </a:rPr>
              <a:t> so hard to find in theory of inverse </a:t>
            </a:r>
            <a:r>
              <a:rPr lang="en-US" b="1" dirty="0" smtClean="0">
                <a:solidFill>
                  <a:srgbClr val="19066A"/>
                </a:solidFill>
              </a:rPr>
              <a:t>problems. </a:t>
            </a:r>
            <a:br>
              <a:rPr lang="en-US" b="1" dirty="0" smtClean="0">
                <a:solidFill>
                  <a:srgbClr val="19066A"/>
                </a:solidFill>
              </a:rPr>
            </a:br>
            <a:r>
              <a:rPr lang="en-US" dirty="0" smtClean="0">
                <a:solidFill>
                  <a:srgbClr val="19066A"/>
                </a:solidFill>
              </a:rPr>
              <a:t/>
            </a:r>
            <a:br>
              <a:rPr lang="en-US" dirty="0" smtClean="0">
                <a:solidFill>
                  <a:srgbClr val="19066A"/>
                </a:solidFill>
              </a:rPr>
            </a:br>
            <a:r>
              <a:rPr lang="en-US" i="1" dirty="0" smtClean="0">
                <a:solidFill>
                  <a:srgbClr val="19066A"/>
                </a:solidFill>
              </a:rPr>
              <a:t>(</a:t>
            </a:r>
            <a:r>
              <a:rPr lang="en-US" sz="1400" i="1" dirty="0" smtClean="0">
                <a:solidFill>
                  <a:srgbClr val="19066A"/>
                </a:solidFill>
              </a:rPr>
              <a:t>Some biological systems</a:t>
            </a:r>
            <a:r>
              <a:rPr lang="en-US" sz="1400" i="1" dirty="0">
                <a:solidFill>
                  <a:srgbClr val="19066A"/>
                </a:solidFill>
                <a:sym typeface="Symbol"/>
              </a:rPr>
              <a:t> </a:t>
            </a:r>
            <a:r>
              <a:rPr lang="en-US" sz="1400" i="1" dirty="0" smtClean="0">
                <a:solidFill>
                  <a:srgbClr val="19066A"/>
                </a:solidFill>
                <a:sym typeface="Symbol"/>
              </a:rPr>
              <a:t> the human shoulder  </a:t>
            </a:r>
            <a:r>
              <a:rPr lang="en-US" sz="1400" i="1" dirty="0" smtClean="0">
                <a:solidFill>
                  <a:srgbClr val="19066A"/>
                </a:solidFill>
              </a:rPr>
              <a:t>are not robust, </a:t>
            </a:r>
            <a:br>
              <a:rPr lang="en-US" sz="1400" i="1" dirty="0" smtClean="0">
                <a:solidFill>
                  <a:srgbClr val="19066A"/>
                </a:solidFill>
              </a:rPr>
            </a:br>
            <a:r>
              <a:rPr lang="en-US" sz="1400" i="1" dirty="0" smtClean="0">
                <a:solidFill>
                  <a:srgbClr val="19066A"/>
                </a:solidFill>
              </a:rPr>
              <a:t>probably because they are incompletely evolved,</a:t>
            </a:r>
            <a:br>
              <a:rPr lang="en-US" sz="1400" i="1" dirty="0" smtClean="0">
                <a:solidFill>
                  <a:srgbClr val="19066A"/>
                </a:solidFill>
              </a:rPr>
            </a:br>
            <a:r>
              <a:rPr lang="en-US" sz="1400" i="1" dirty="0" smtClean="0">
                <a:solidFill>
                  <a:srgbClr val="19066A"/>
                </a:solidFill>
              </a:rPr>
              <a:t> </a:t>
            </a:r>
            <a:r>
              <a:rPr lang="en-US" sz="1400" i="1" dirty="0" err="1" smtClean="0">
                <a:solidFill>
                  <a:srgbClr val="19066A"/>
                </a:solidFill>
              </a:rPr>
              <a:t>i.e</a:t>
            </a:r>
            <a:r>
              <a:rPr lang="en-US" sz="1400" i="1" dirty="0" smtClean="0">
                <a:solidFill>
                  <a:srgbClr val="19066A"/>
                </a:solidFill>
              </a:rPr>
              <a:t>  they are in a local minimum ‘in fitness landscape’ .</a:t>
            </a:r>
            <a:br>
              <a:rPr lang="en-US" sz="1400" i="1" dirty="0" smtClean="0">
                <a:solidFill>
                  <a:srgbClr val="19066A"/>
                </a:solidFill>
              </a:rPr>
            </a:br>
            <a:r>
              <a:rPr lang="en-US" sz="1400" i="1" dirty="0" smtClean="0">
                <a:solidFill>
                  <a:srgbClr val="19066A"/>
                </a:solidFill>
              </a:rPr>
              <a:t>I do not know how to analyze these. </a:t>
            </a:r>
            <a:br>
              <a:rPr lang="en-US" sz="1400" i="1" dirty="0" smtClean="0">
                <a:solidFill>
                  <a:srgbClr val="19066A"/>
                </a:solidFill>
              </a:rPr>
            </a:br>
            <a:r>
              <a:rPr lang="en-US" sz="1400" i="1" dirty="0" smtClean="0">
                <a:solidFill>
                  <a:srgbClr val="19066A"/>
                </a:solidFill>
              </a:rPr>
              <a:t>I can only describe them in the classical biological tradition.)</a:t>
            </a:r>
            <a:endParaRPr lang="en-US" sz="1400" i="1" dirty="0">
              <a:solidFill>
                <a:srgbClr val="190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38" y="1085222"/>
            <a:ext cx="7556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  <a:t>Law </a:t>
            </a: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of Mass Action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is about </a:t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Conservation of Matter</a:t>
            </a:r>
            <a:endParaRPr lang="en-US" sz="4400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191059" y="6184127"/>
            <a:ext cx="78399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9E257F7A-EA76-406E-9EA6-9C2AC6CE70BA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 algn="l"/>
              <a:t>20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2579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731" y="67830"/>
            <a:ext cx="8600819" cy="19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19066A"/>
                </a:solidFill>
                <a:latin typeface="Calibri" pitchFamily="34" charset="0"/>
              </a:rPr>
              <a:t>Energetic Variational </a:t>
            </a: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>Approach</a:t>
            </a:r>
            <a:b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>Biology</a:t>
            </a: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  </a:t>
            </a:r>
            <a:r>
              <a:rPr lang="en-US" sz="2800" b="1" i="1" dirty="0" smtClean="0">
                <a:solidFill>
                  <a:srgbClr val="19066A"/>
                </a:solidFill>
                <a:latin typeface="Calibri" pitchFamily="34" charset="0"/>
              </a:rPr>
              <a:t>in progress</a:t>
            </a:r>
            <a:r>
              <a:rPr lang="en-US" sz="1800" b="1" u="sng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1800" b="1" u="sng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i="1" dirty="0">
                <a:solidFill>
                  <a:srgbClr val="19066A"/>
                </a:solidFill>
                <a:latin typeface="Calibri" pitchFamily="34" charset="0"/>
              </a:rPr>
              <a:t>EnVarA across biological scales: molecules, cells, tissues</a:t>
            </a:r>
            <a:r>
              <a:rPr lang="en-US" sz="3200" b="1" i="1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3200" b="1" i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Variational theory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of 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complex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f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luids developed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by </a:t>
            </a:r>
            <a:r>
              <a:rPr lang="en-US" sz="2400" b="1" u="sng" dirty="0">
                <a:solidFill>
                  <a:srgbClr val="19066A"/>
                </a:solidFill>
                <a:latin typeface="Calibri" pitchFamily="34" charset="0"/>
              </a:rPr>
              <a:t>Chun </a:t>
            </a:r>
            <a:r>
              <a:rPr lang="en-US" sz="2400" b="1" u="sng" dirty="0" smtClean="0">
                <a:solidFill>
                  <a:srgbClr val="19066A"/>
                </a:solidFill>
                <a:latin typeface="Calibri" pitchFamily="34" charset="0"/>
              </a:rPr>
              <a:t>Liu</a:t>
            </a: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258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2687638"/>
            <a:ext cx="1403350" cy="742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0" tIns="137017" rIns="91340" bIns="137017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2583" name="Text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8394" y="5133316"/>
            <a:ext cx="717232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9066A"/>
                </a:solidFill>
                <a:latin typeface="Calibri" pitchFamily="34" charset="0"/>
              </a:rPr>
              <a:t>creates a new</a:t>
            </a:r>
            <a:br>
              <a:rPr lang="en-US" sz="1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b="1" u="sng" dirty="0">
                <a:solidFill>
                  <a:srgbClr val="19066A"/>
                </a:solidFill>
                <a:latin typeface="Calibri" pitchFamily="34" charset="0"/>
              </a:rPr>
              <a:t>Multiscale </a:t>
            </a:r>
            <a:r>
              <a:rPr lang="en-US" sz="1400" b="1" u="sng" dirty="0">
                <a:solidFill>
                  <a:srgbClr val="19066A"/>
                </a:solidFill>
                <a:latin typeface="Calibri" pitchFamily="34" charset="0"/>
              </a:rPr>
              <a:t> </a:t>
            </a:r>
            <a:r>
              <a:rPr lang="en-US" b="1" u="sng" dirty="0">
                <a:solidFill>
                  <a:srgbClr val="19066A"/>
                </a:solidFill>
                <a:latin typeface="Calibri" pitchFamily="34" charset="0"/>
              </a:rPr>
              <a:t>Field Theory of Interacting </a:t>
            </a:r>
            <a:r>
              <a:rPr lang="en-US" b="1" u="sng" dirty="0" smtClean="0">
                <a:solidFill>
                  <a:srgbClr val="19066A"/>
                </a:solidFill>
                <a:latin typeface="Calibri" pitchFamily="34" charset="0"/>
              </a:rPr>
              <a:t>Components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9066A"/>
                </a:solidFill>
                <a:latin typeface="Calibri" pitchFamily="34" charset="0"/>
              </a:rPr>
              <a:t>needed for Molecular Engineering in general  </a:t>
            </a:r>
            <a:r>
              <a:rPr lang="en-US" sz="1400" b="1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14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1400" b="1" dirty="0" smtClean="0">
                <a:solidFill>
                  <a:srgbClr val="19066A"/>
                </a:solidFill>
                <a:latin typeface="Calibri" pitchFamily="34" charset="0"/>
              </a:rPr>
              <a:t>that </a:t>
            </a:r>
            <a:r>
              <a:rPr lang="en-US" sz="1400" b="1" dirty="0">
                <a:solidFill>
                  <a:srgbClr val="19066A"/>
                </a:solidFill>
                <a:latin typeface="Calibri" pitchFamily="34" charset="0"/>
              </a:rPr>
              <a:t>allows boundary conditions and flow </a:t>
            </a:r>
            <a:br>
              <a:rPr lang="en-US" sz="1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1100" b="1" dirty="0">
                <a:solidFill>
                  <a:srgbClr val="19066A"/>
                </a:solidFill>
                <a:latin typeface="Calibri" pitchFamily="34" charset="0"/>
              </a:rPr>
              <a:t>and </a:t>
            </a:r>
            <a:r>
              <a:rPr lang="en-US" sz="1100" b="1" dirty="0" smtClean="0">
                <a:solidFill>
                  <a:srgbClr val="19066A"/>
                </a:solidFill>
                <a:latin typeface="Calibri" pitchFamily="34" charset="0"/>
              </a:rPr>
              <a:t>with </a:t>
            </a:r>
            <a:r>
              <a:rPr lang="en-US" sz="1100" b="1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11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rgbClr val="19066A"/>
                </a:solidFill>
                <a:latin typeface="Calibri" pitchFamily="34" charset="0"/>
              </a:rPr>
              <a:t>Ions in solutions self-consistently</a:t>
            </a:r>
            <a:endParaRPr lang="en-US" sz="1400" dirty="0">
              <a:solidFill>
                <a:srgbClr val="19066A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6034" y="2009481"/>
            <a:ext cx="7513638" cy="3123835"/>
            <a:chOff x="-56333" y="2129959"/>
            <a:chExt cx="7513638" cy="3123835"/>
          </a:xfrm>
        </p:grpSpPr>
        <p:sp>
          <p:nvSpPr>
            <p:cNvPr id="130052" name="TextBox 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56333" y="2129959"/>
              <a:ext cx="7513638" cy="312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40" tIns="45672" rIns="91340" bIns="45672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Hyon, Eisenberg                           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Ions in </a:t>
              </a: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 </a:t>
              </a:r>
              <a:r>
                <a:rPr lang="en-US" sz="1400" b="1" dirty="0">
                  <a:solidFill>
                    <a:srgbClr val="19066A"/>
                  </a:solidFill>
                  <a:latin typeface="Calibri" pitchFamily="34" charset="0"/>
                </a:rPr>
                <a:t>                                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           </a:t>
              </a:r>
              <a:r>
                <a:rPr lang="en-US" sz="1400" b="1" u="sng" dirty="0">
                  <a:solidFill>
                    <a:srgbClr val="C00000"/>
                  </a:solidFill>
                </a:rPr>
                <a:t>Channels </a:t>
              </a:r>
              <a:endParaRPr lang="en-US" sz="1000" b="1" u="sng" dirty="0">
                <a:solidFill>
                  <a:srgbClr val="C00000"/>
                </a:solidFill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endParaRPr lang="en-US" sz="1400" b="1" u="sng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Horng, Lin, Liu, Eisenberg	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   Ions in </a:t>
              </a:r>
              <a:r>
                <a:rPr lang="en-US" sz="1400" b="1" dirty="0">
                  <a:solidFill>
                    <a:srgbClr val="19066A"/>
                  </a:solidFill>
                  <a:latin typeface="Calibri" pitchFamily="34" charset="0"/>
                </a:rPr>
                <a:t>                                 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              </a:t>
              </a:r>
              <a:r>
                <a:rPr lang="en-US" sz="1400" b="1" u="sng" dirty="0">
                  <a:solidFill>
                    <a:srgbClr val="C00000"/>
                  </a:solidFill>
                </a:rPr>
                <a:t>Channels</a:t>
              </a:r>
              <a:endParaRPr lang="en-US" sz="1400" b="1" u="sng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Bezanilla, Hyon, Eisenberg       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Conformation Change of     </a:t>
              </a:r>
              <a:r>
                <a:rPr lang="en-US" sz="1400" b="1" u="sng" dirty="0">
                  <a:solidFill>
                    <a:srgbClr val="C00000"/>
                  </a:solidFill>
                </a:rPr>
                <a:t>Voltage Sensor </a:t>
              </a:r>
            </a:p>
            <a:p>
              <a:pPr marL="342900" indent="-34290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Ryham, Cohen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      	   Membrane flow                   </a:t>
              </a: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sz="1400" b="1" u="sng" dirty="0">
                  <a:solidFill>
                    <a:srgbClr val="C00000"/>
                  </a:solidFill>
                </a:rPr>
                <a:t>Cells</a:t>
              </a:r>
              <a:endParaRPr lang="en-US" sz="1400" b="1" u="sng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eaLnBrk="0" fontAlgn="base" hangingPunct="0">
                <a:spcBef>
                  <a:spcPct val="5000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400" b="1" dirty="0">
                  <a:solidFill>
                    <a:srgbClr val="19066A"/>
                  </a:solidFill>
                  <a:latin typeface="Calibri" pitchFamily="34" charset="0"/>
                </a:rPr>
                <a:t> </a:t>
              </a: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Mori, Eisenberg 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                      Water flow in                         </a:t>
              </a:r>
              <a:r>
                <a:rPr lang="en-US" sz="1400" b="1" u="sng" dirty="0">
                  <a:solidFill>
                    <a:srgbClr val="C00000"/>
                  </a:solidFill>
                </a:rPr>
                <a:t>Tissues</a:t>
              </a:r>
              <a:br>
                <a:rPr lang="en-US" sz="1400" b="1" u="sng" dirty="0">
                  <a:solidFill>
                    <a:srgbClr val="C00000"/>
                  </a:solidFill>
                </a:rPr>
              </a:br>
              <a:endParaRPr lang="en-US" sz="1400" b="1" u="sng" dirty="0">
                <a:solidFill>
                  <a:srgbClr val="C00000"/>
                </a:solidFill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600" b="1" dirty="0">
                  <a:solidFill>
                    <a:srgbClr val="19066A"/>
                  </a:solidFill>
                  <a:latin typeface="Calibri" pitchFamily="34" charset="0"/>
                </a:rPr>
                <a:t>Lin, Eisenberg		   </a:t>
              </a:r>
              <a:r>
                <a:rPr lang="en-US" b="1" dirty="0">
                  <a:solidFill>
                    <a:srgbClr val="19066A"/>
                  </a:solidFill>
                  <a:latin typeface="Calibri" pitchFamily="34" charset="0"/>
                </a:rPr>
                <a:t>Stability</a:t>
              </a:r>
              <a:r>
                <a:rPr lang="en-US" sz="2000" b="1" dirty="0">
                  <a:solidFill>
                    <a:srgbClr val="19066A"/>
                  </a:solidFill>
                  <a:latin typeface="Calibri" pitchFamily="34" charset="0"/>
                </a:rPr>
                <a:t> gating		</a:t>
              </a:r>
              <a:r>
                <a:rPr lang="en-US" sz="1400" b="1" u="sng" dirty="0">
                  <a:solidFill>
                    <a:srgbClr val="C00000"/>
                  </a:solidFill>
                </a:rPr>
                <a:t>Channels</a:t>
              </a:r>
              <a:br>
                <a:rPr lang="en-US" sz="1400" b="1" u="sng" dirty="0">
                  <a:solidFill>
                    <a:srgbClr val="C00000"/>
                  </a:solidFill>
                </a:rPr>
              </a:br>
              <a:endParaRPr lang="en-US" sz="1400" b="1" u="sng" dirty="0">
                <a:solidFill>
                  <a:srgbClr val="C00000"/>
                </a:solidFill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/>
                <a:defRPr/>
              </a:pPr>
              <a: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  <a:t>Jinn-Liang Liu, Eisenberg	</a:t>
              </a: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>   Poisson Fermi		</a:t>
              </a:r>
              <a:r>
                <a:rPr lang="en-US" sz="1400" b="1" u="sng" dirty="0">
                  <a:solidFill>
                    <a:srgbClr val="C00000"/>
                  </a:solidFill>
                </a:rPr>
                <a:t> Channels</a:t>
              </a:r>
              <a:endParaRPr lang="en-US" sz="2000" b="1" u="sng" dirty="0">
                <a:solidFill>
                  <a:srgbClr val="C000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>
              <a:off x="3814980" y="2332893"/>
              <a:ext cx="115399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3766342" y="2810872"/>
              <a:ext cx="115399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391979" y="4037590"/>
              <a:ext cx="852126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4644008" y="3633980"/>
              <a:ext cx="64994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>
            <a:off x="4508626" y="4448456"/>
            <a:ext cx="660359" cy="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11"/>
          <p:cNvCxnSpPr>
            <a:cxnSpLocks noChangeShapeType="1"/>
            <a:stCxn id="152591" idx="4"/>
          </p:cNvCxnSpPr>
          <p:nvPr/>
        </p:nvCxnSpPr>
        <p:spPr bwMode="auto">
          <a:xfrm flipH="1">
            <a:off x="6546409" y="3112382"/>
            <a:ext cx="1778774" cy="1336074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622499" y="4911570"/>
            <a:ext cx="852126" cy="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6331042" y="2368914"/>
            <a:ext cx="2812958" cy="2542656"/>
            <a:chOff x="6331042" y="2368914"/>
            <a:chExt cx="2812958" cy="2542656"/>
          </a:xfrm>
        </p:grpSpPr>
        <p:grpSp>
          <p:nvGrpSpPr>
            <p:cNvPr id="5" name="Group 4"/>
            <p:cNvGrpSpPr/>
            <p:nvPr/>
          </p:nvGrpSpPr>
          <p:grpSpPr>
            <a:xfrm>
              <a:off x="6331042" y="2368914"/>
              <a:ext cx="2812958" cy="1626810"/>
              <a:chOff x="6331042" y="2368914"/>
              <a:chExt cx="2812958" cy="1626810"/>
            </a:xfrm>
          </p:grpSpPr>
          <p:grpSp>
            <p:nvGrpSpPr>
              <p:cNvPr id="152582" name="Group 15"/>
              <p:cNvGrpSpPr>
                <a:grpSpLocks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6543675" y="2368914"/>
                <a:ext cx="2600325" cy="1144588"/>
                <a:chOff x="6362516" y="2402700"/>
                <a:chExt cx="2600785" cy="1145890"/>
              </a:xfrm>
            </p:grpSpPr>
            <p:grpSp>
              <p:nvGrpSpPr>
                <p:cNvPr id="152585" name="Group 7"/>
                <p:cNvGrpSpPr>
                  <a:grpSpLocks/>
                </p:cNvGrpSpPr>
                <p:nvPr/>
              </p:nvGrpSpPr>
              <p:grpSpPr bwMode="auto">
                <a:xfrm>
                  <a:off x="7342356" y="2410257"/>
                  <a:ext cx="1620945" cy="736757"/>
                  <a:chOff x="7499294" y="2660824"/>
                  <a:chExt cx="1620253" cy="735140"/>
                </a:xfrm>
              </p:grpSpPr>
              <p:sp>
                <p:nvSpPr>
                  <p:cNvPr id="152590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9294" y="2720193"/>
                    <a:ext cx="1620253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800" b="1">
                        <a:solidFill>
                          <a:srgbClr val="C00000"/>
                        </a:solidFill>
                      </a:rPr>
                      <a:t>Multiple </a:t>
                    </a:r>
                    <a:br>
                      <a:rPr lang="en-US" sz="1800" b="1">
                        <a:solidFill>
                          <a:srgbClr val="C00000"/>
                        </a:solidFill>
                      </a:rPr>
                    </a:br>
                    <a:r>
                      <a:rPr lang="en-US" sz="1800" b="1">
                        <a:solidFill>
                          <a:srgbClr val="C00000"/>
                        </a:solidFill>
                      </a:rPr>
                      <a:t>Scales</a:t>
                    </a:r>
                  </a:p>
                </p:txBody>
              </p:sp>
              <p:sp>
                <p:nvSpPr>
                  <p:cNvPr id="152591" name="Oval 6"/>
                  <p:cNvSpPr>
                    <a:spLocks/>
                  </p:cNvSpPr>
                  <p:nvPr/>
                </p:nvSpPr>
                <p:spPr bwMode="auto">
                  <a:xfrm>
                    <a:off x="7651229" y="2660824"/>
                    <a:ext cx="1299410" cy="735140"/>
                  </a:xfrm>
                  <a:prstGeom prst="ellipse">
                    <a:avLst/>
                  </a:prstGeom>
                  <a:noFill/>
                  <a:ln w="25400" algn="ctr">
                    <a:solidFill>
                      <a:srgbClr val="C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tIns="137160" bIns="137160">
                    <a:spAutoFit/>
                  </a:bodyPr>
                  <a:lstStyle/>
                  <a:p>
                    <a:pPr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1600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52586" name="Straight Arrow Connector 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42624" y="2402700"/>
                  <a:ext cx="914400" cy="219588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587" name="Straight Arrow Connector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62516" y="2956938"/>
                  <a:ext cx="1219601" cy="591652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588" name="Straight Arrow Connector 1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642624" y="2884917"/>
                  <a:ext cx="879764" cy="144047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589" name="Straight Arrow Connector 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650181" y="2742503"/>
                  <a:ext cx="854518" cy="14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52584" name="Straight Arrow Connector 11"/>
              <p:cNvCxnSpPr>
                <a:cxnSpLocks noChangeShapeType="1"/>
              </p:cNvCxnSpPr>
              <p:nvPr/>
            </p:nvCxnSpPr>
            <p:spPr bwMode="auto">
              <a:xfrm flipH="1">
                <a:off x="6331042" y="3082911"/>
                <a:ext cx="1644650" cy="912813"/>
              </a:xfrm>
              <a:prstGeom prst="straightConnector1">
                <a:avLst/>
              </a:prstGeom>
              <a:noFill/>
              <a:ln w="1270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6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6546409" y="3059113"/>
              <a:ext cx="2045330" cy="1852457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55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191059" y="6184127"/>
            <a:ext cx="78399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9E257F7A-EA76-406E-9EA6-9C2AC6CE70BA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 algn="l"/>
              <a:t>21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2579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152400"/>
            <a:ext cx="8687712" cy="26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19066A"/>
                </a:solidFill>
                <a:latin typeface="Calibri" pitchFamily="34" charset="0"/>
              </a:rPr>
              <a:t>Energetic Variational </a:t>
            </a: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>Approach</a:t>
            </a:r>
            <a:b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>NEW Biology</a:t>
            </a: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  </a:t>
            </a:r>
            <a:r>
              <a:rPr lang="en-US" sz="2800" b="1" i="1" dirty="0" smtClean="0">
                <a:solidFill>
                  <a:srgbClr val="19066A"/>
                </a:solidFill>
                <a:latin typeface="Calibri" pitchFamily="34" charset="0"/>
              </a:rPr>
              <a:t>in progress</a:t>
            </a:r>
            <a:r>
              <a:rPr lang="en-US" sz="1800" b="1" u="sng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1800" b="1" u="sng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i="1" dirty="0">
                <a:solidFill>
                  <a:srgbClr val="19066A"/>
                </a:solidFill>
                <a:latin typeface="Calibri" pitchFamily="34" charset="0"/>
              </a:rPr>
              <a:t>EnVarA across biological scales: molecules, cells, tissues</a:t>
            </a:r>
            <a:r>
              <a:rPr lang="en-US" sz="3200" b="1" i="1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3200" b="1" i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Variational theory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of 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complex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f</a:t>
            </a: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luids </a:t>
            </a:r>
            <a:b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9066A"/>
                </a:solidFill>
                <a:latin typeface="Calibri" pitchFamily="34" charset="0"/>
              </a:rPr>
              <a:t>developed 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by </a:t>
            </a:r>
            <a:r>
              <a:rPr lang="en-US" sz="2400" b="1" u="sng" dirty="0">
                <a:solidFill>
                  <a:srgbClr val="19066A"/>
                </a:solidFill>
                <a:latin typeface="Calibri" pitchFamily="34" charset="0"/>
              </a:rPr>
              <a:t>Chun Liu</a:t>
            </a: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 </a:t>
            </a:r>
            <a:endParaRPr lang="en-US" sz="2400" dirty="0">
              <a:solidFill>
                <a:srgbClr val="19066A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19066A"/>
              </a:solidFill>
              <a:latin typeface="Calibri" pitchFamily="34" charset="0"/>
            </a:endParaRPr>
          </a:p>
        </p:txBody>
      </p:sp>
      <p:sp>
        <p:nvSpPr>
          <p:cNvPr id="15258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2687638"/>
            <a:ext cx="1403350" cy="742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0" tIns="137017" rIns="91340" bIns="137017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010" y="4320790"/>
            <a:ext cx="6250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</a:rPr>
              <a:t>Can be done </a:t>
            </a:r>
            <a:r>
              <a:rPr lang="en-US" sz="1600" b="1">
                <a:solidFill>
                  <a:srgbClr val="C00000"/>
                </a:solidFill>
              </a:rPr>
              <a:t>with </a:t>
            </a:r>
            <a:r>
              <a:rPr lang="en-US" sz="1600" b="1" u="sng">
                <a:solidFill>
                  <a:srgbClr val="C00000"/>
                </a:solidFill>
              </a:rPr>
              <a:t>ANY consistent </a:t>
            </a:r>
            <a:r>
              <a:rPr lang="en-US" sz="1600" b="1" u="sng" dirty="0">
                <a:solidFill>
                  <a:srgbClr val="C00000"/>
                </a:solidFill>
              </a:rPr>
              <a:t>model of ionic solutions,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C00000"/>
                </a:solidFill>
              </a:rPr>
              <a:t>with boundary conditions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1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CONTACT ME </a:t>
            </a:r>
            <a:r>
              <a:rPr lang="en-US" sz="1600" b="1" dirty="0">
                <a:solidFill>
                  <a:srgbClr val="333399">
                    <a:lumMod val="75000"/>
                  </a:srgbClr>
                </a:solidFill>
              </a:rPr>
              <a:t>FOR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DETAILS and COLLABORATION</a:t>
            </a:r>
            <a:endParaRPr lang="en-US" sz="16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33399">
                    <a:lumMod val="75000"/>
                  </a:srgbClr>
                </a:solidFill>
              </a:rPr>
              <a:t>Bob. Eisenberg @gmail.com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740" y="2818706"/>
            <a:ext cx="7808611" cy="954107"/>
          </a:xfrm>
          <a:prstGeom prst="rect">
            <a:avLst/>
          </a:prstGeom>
          <a:noFill/>
          <a:ln w="25400">
            <a:solidFill>
              <a:srgbClr val="1F1F5F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9066A"/>
                </a:solidFill>
                <a:latin typeface="Calibri" pitchFamily="34" charset="0"/>
              </a:rPr>
              <a:t>Hard nosed reverse engineering of Specific Systems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9066A"/>
                </a:solidFill>
                <a:latin typeface="Calibri" pitchFamily="34" charset="0"/>
              </a:rPr>
              <a:t>Details Matter!!!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1579" y="1567065"/>
            <a:ext cx="752204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Energetic Variational Approach </a:t>
            </a:r>
            <a:b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allows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accurate </a:t>
            </a:r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computation of</a:t>
            </a:r>
            <a:br>
              <a:rPr lang="en-US" sz="2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Flow and Interactions</a:t>
            </a:r>
            <a: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 in </a:t>
            </a:r>
            <a:b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Complex Fluids like Liquid Crystals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6552" y="5305429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19066A"/>
                </a:solidFill>
                <a:latin typeface="Calibri" pitchFamily="34" charset="0"/>
              </a:rPr>
              <a:t>Engineering needs Calibrated Theories and Simulations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066A"/>
                </a:solidFill>
                <a:latin typeface="Calibri" pitchFamily="34" charset="0"/>
              </a:rPr>
              <a:t>Engineering Devices almost always use flow</a:t>
            </a:r>
          </a:p>
        </p:txBody>
      </p:sp>
    </p:spTree>
    <p:extLst>
      <p:ext uri="{BB962C8B-B14F-4D97-AF65-F5344CB8AC3E}">
        <p14:creationId xmlns:p14="http://schemas.microsoft.com/office/powerpoint/2010/main" val="405248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36" y="4833156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19066A"/>
                </a:solidFill>
                <a:latin typeface="Calibri" pitchFamily="34" charset="0"/>
              </a:rPr>
              <a:t>Engineering needs Calibrated Theories and Simulations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066A"/>
                </a:solidFill>
                <a:latin typeface="Calibri" pitchFamily="34" charset="0"/>
              </a:rPr>
              <a:t>Engineering Devices almost always use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242" y="341667"/>
            <a:ext cx="6444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>Classical theories </a:t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19066A"/>
                </a:solidFill>
                <a:latin typeface="Calibri" pitchFamily="34" charset="0"/>
              </a:rPr>
              <a:t>and </a:t>
            </a: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>Molecular Dynamics</a:t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>have difficulties </a:t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19066A"/>
                </a:solidFill>
                <a:latin typeface="Calibri" pitchFamily="34" charset="0"/>
              </a:rPr>
              <a:t>with </a:t>
            </a: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>Flow, Interactions, </a:t>
            </a:r>
            <a:br>
              <a:rPr lang="en-US" sz="4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19066A"/>
                </a:solidFill>
                <a:latin typeface="Calibri" pitchFamily="34" charset="0"/>
              </a:rPr>
              <a:t>and Complex Fluids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8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/>
              <a:t>24</a:t>
            </a:fld>
            <a:endParaRPr lang="en-US" sz="1400" dirty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69212" y="947380"/>
            <a:ext cx="85915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Generalization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3200" b="1" dirty="0">
                <a:solidFill>
                  <a:srgbClr val="19066A"/>
                </a:solidFill>
                <a:ea typeface="Gulim" pitchFamily="34" charset="-127"/>
              </a:rPr>
              <a:t>of </a:t>
            </a: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‘Law’ of Mass Action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is needed because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the ‘law’ assumes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NO FLOW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and </a:t>
            </a:r>
            <a:b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  <a:t>NO INTERACTIONS</a:t>
            </a:r>
            <a:br>
              <a:rPr lang="en-US" altLang="ko-KR" sz="2800" b="1" dirty="0">
                <a:solidFill>
                  <a:srgbClr val="19066A"/>
                </a:solidFill>
                <a:ea typeface="Gulim" pitchFamily="34" charset="-127"/>
              </a:rPr>
            </a:br>
            <a:endParaRPr lang="en-US" altLang="ko-KR" sz="4000" b="1" dirty="0">
              <a:solidFill>
                <a:srgbClr val="19066A"/>
              </a:solidFill>
              <a:ea typeface="Gulim" pitchFamily="34" charset="-127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ko-KR" sz="40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501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>
                <a:solidFill>
                  <a:srgbClr val="333399">
                    <a:lumMod val="50000"/>
                  </a:srgbClr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1580" y="300973"/>
            <a:ext cx="752204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Energetic Variational Approach </a:t>
            </a:r>
            <a:b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19066A"/>
                </a:solidFill>
                <a:latin typeface="Calibri" pitchFamily="34" charset="0"/>
              </a:rPr>
              <a:t>allows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accurate </a:t>
            </a:r>
            <a:r>
              <a:rPr lang="en-US" sz="2000" b="1" dirty="0">
                <a:solidFill>
                  <a:srgbClr val="19066A"/>
                </a:solidFill>
                <a:latin typeface="Calibri" pitchFamily="34" charset="0"/>
              </a:rPr>
              <a:t>computation of</a:t>
            </a:r>
            <a:br>
              <a:rPr lang="en-US" sz="20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Flow and Interactions</a:t>
            </a:r>
            <a: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000" b="1" dirty="0" smtClean="0">
                <a:solidFill>
                  <a:srgbClr val="19066A"/>
                </a:solidFill>
                <a:latin typeface="Calibri" pitchFamily="34" charset="0"/>
              </a:rPr>
              <a:t> in Complex Fluids like Liquid Crystals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3136" y="4833156"/>
            <a:ext cx="521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srgbClr val="19066A"/>
                </a:solidFill>
                <a:latin typeface="Calibri" pitchFamily="34" charset="0"/>
              </a:rPr>
              <a:t>Engineering needs Calibrated Theories and Simulations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066A"/>
                </a:solidFill>
                <a:latin typeface="Calibri" pitchFamily="34" charset="0"/>
              </a:rPr>
              <a:t>Engineering Devices almost always use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846" y="3104963"/>
            <a:ext cx="6444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Classical theories and Molecular Dynamics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have difficulties with flow, interactions, </a:t>
            </a:r>
            <a:br>
              <a:rPr lang="en-US" sz="2400" b="1" dirty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2400" b="1" dirty="0">
                <a:solidFill>
                  <a:srgbClr val="19066A"/>
                </a:solidFill>
                <a:latin typeface="Calibri" pitchFamily="34" charset="0"/>
              </a:rPr>
              <a:t>and complex fluids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9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596" y="301450"/>
            <a:ext cx="82697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Even some condensed phase physics is treated inconsistently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Theory of Brownian motion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is about FLUCTUATION in number density of ions Sodium [Na</a:t>
            </a:r>
            <a:r>
              <a:rPr lang="en-US" sz="2400" b="1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] and [C</a:t>
            </a:r>
            <a:r>
              <a:rPr lang="en-US" sz="2400" b="1" kern="0" spc="300" dirty="0">
                <a:solidFill>
                  <a:srgbClr val="333399">
                    <a:lumMod val="75000"/>
                  </a:srgbClr>
                </a:solidFill>
              </a:rPr>
              <a:t>l</a:t>
            </a:r>
            <a:r>
              <a:rPr lang="en-US" sz="2400" b="1" baseline="30000" dirty="0">
                <a:solidFill>
                  <a:srgbClr val="333399">
                    <a:lumMod val="75000"/>
                  </a:srgbClr>
                </a:solidFill>
              </a:rPr>
              <a:t>­­͞ 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Number density of charge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 [Na</a:t>
            </a:r>
            <a:r>
              <a:rPr lang="en-US" sz="3200" b="1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] + [C</a:t>
            </a:r>
            <a:r>
              <a:rPr lang="en-US" sz="3200" b="1" kern="0" spc="300" dirty="0">
                <a:solidFill>
                  <a:srgbClr val="333399">
                    <a:lumMod val="75000"/>
                  </a:srgbClr>
                </a:solidFill>
              </a:rPr>
              <a:t>l</a:t>
            </a:r>
            <a:r>
              <a:rPr lang="en-US" sz="3200" b="1" baseline="30000" dirty="0">
                <a:solidFill>
                  <a:srgbClr val="333399">
                    <a:lumMod val="75000"/>
                  </a:srgbClr>
                </a:solidFill>
              </a:rPr>
              <a:t>­­͞  </a:t>
            </a: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] 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FLUCTUATES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But </a:t>
            </a:r>
            <a:br>
              <a:rPr lang="en-US" sz="24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ELECTRIC FIELD IS ASSUMED STEADY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It does NOT FLUCTUATE</a:t>
            </a:r>
          </a:p>
        </p:txBody>
      </p:sp>
    </p:spTree>
    <p:extLst>
      <p:ext uri="{BB962C8B-B14F-4D97-AF65-F5344CB8AC3E}">
        <p14:creationId xmlns:p14="http://schemas.microsoft.com/office/powerpoint/2010/main" val="26107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191059" y="6184127"/>
            <a:ext cx="78399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9E257F7A-EA76-406E-9EA6-9C2AC6CE70BA}" type="slidenum">
              <a:rPr lang="en-US" sz="1400" smtClean="0">
                <a:solidFill>
                  <a:srgbClr val="333399">
                    <a:lumMod val="50000"/>
                  </a:srgbClr>
                </a:solidFill>
                <a:latin typeface="Times" pitchFamily="18" charset="0"/>
              </a:rPr>
              <a:pPr algn="l"/>
              <a:t>27</a:t>
            </a:fld>
            <a:endParaRPr lang="en-US" sz="1400" dirty="0" smtClean="0">
              <a:solidFill>
                <a:srgbClr val="333399">
                  <a:lumMod val="50000"/>
                </a:srgbClr>
              </a:solidFill>
              <a:latin typeface="Times" pitchFamily="18" charset="0"/>
            </a:endParaRPr>
          </a:p>
        </p:txBody>
      </p:sp>
      <p:sp>
        <p:nvSpPr>
          <p:cNvPr id="152579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7338" y="152399"/>
            <a:ext cx="8308975" cy="13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9066A"/>
                </a:solidFill>
                <a:latin typeface="Calibri" pitchFamily="34" charset="0"/>
              </a:rPr>
              <a:t>Energetic Variational </a:t>
            </a:r>
            <a:r>
              <a:rPr lang="en-US" sz="2800" b="1" dirty="0" smtClean="0">
                <a:solidFill>
                  <a:srgbClr val="19066A"/>
                </a:solidFill>
                <a:latin typeface="Calibri" pitchFamily="34" charset="0"/>
              </a:rPr>
              <a:t>Approach</a:t>
            </a: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</a:b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 </a:t>
            </a:r>
            <a:r>
              <a:rPr lang="en-US" sz="3600" b="1" u="sng" dirty="0" smtClean="0">
                <a:solidFill>
                  <a:srgbClr val="19066A"/>
                </a:solidFill>
                <a:latin typeface="Calibri" pitchFamily="34" charset="0"/>
              </a:rPr>
              <a:t>Chemistry</a:t>
            </a:r>
            <a:r>
              <a:rPr lang="en-US" sz="3600" b="1" dirty="0" smtClean="0">
                <a:solidFill>
                  <a:srgbClr val="19066A"/>
                </a:solidFill>
                <a:latin typeface="Calibri" pitchFamily="34" charset="0"/>
              </a:rPr>
              <a:t> </a:t>
            </a:r>
            <a:r>
              <a:rPr lang="en-US" sz="2400" b="1" u="sng" dirty="0">
                <a:solidFill>
                  <a:srgbClr val="19066A"/>
                </a:solidFill>
                <a:latin typeface="Calibri" pitchFamily="34" charset="0"/>
              </a:rPr>
              <a:t/>
            </a:r>
            <a:br>
              <a:rPr lang="en-US" sz="2400" b="1" u="sng" dirty="0">
                <a:solidFill>
                  <a:srgbClr val="19066A"/>
                </a:solidFill>
                <a:latin typeface="Calibri" pitchFamily="34" charset="0"/>
              </a:rPr>
            </a:b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2580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0" y="2687638"/>
            <a:ext cx="1403350" cy="742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0" tIns="137017" rIns="91340" bIns="137017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337" y="1801276"/>
            <a:ext cx="876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b="1" dirty="0">
                <a:solidFill>
                  <a:srgbClr val="C00000"/>
                </a:solidFill>
              </a:rPr>
              <a:t>Shooting fish in a barrel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: NEW Liquid Junction Potential Equation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Activity coefficient of monovalent solutions vs concentration, 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e.g., Sodium Chloride Na</a:t>
            </a:r>
            <a:r>
              <a:rPr lang="en-US" sz="2000" b="1" baseline="30000" dirty="0">
                <a:solidFill>
                  <a:srgbClr val="333399">
                    <a:lumMod val="75000"/>
                  </a:srgbClr>
                </a:solidFill>
              </a:rPr>
              <a:t>+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Cl</a:t>
            </a:r>
            <a:r>
              <a:rPr lang="en-US" sz="2000" b="1" baseline="30000" dirty="0">
                <a:solidFill>
                  <a:srgbClr val="333399">
                    <a:lumMod val="75000"/>
                  </a:srgbClr>
                </a:solidFill>
              </a:rPr>
              <a:t>͞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Activity coefficient of divalent solutions vs concentration, </a:t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e.g., Calcium Chloride Ca</a:t>
            </a:r>
            <a:r>
              <a:rPr lang="en-US" sz="2000" b="1" baseline="30000" dirty="0">
                <a:solidFill>
                  <a:srgbClr val="333399">
                    <a:lumMod val="75000"/>
                  </a:srgbClr>
                </a:solidFill>
              </a:rPr>
              <a:t>2+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Cl</a:t>
            </a:r>
            <a:r>
              <a:rPr lang="en-US" sz="2000" b="1" baseline="30000" dirty="0">
                <a:solidFill>
                  <a:srgbClr val="333399">
                    <a:lumMod val="75000"/>
                  </a:srgbClr>
                </a:solidFill>
              </a:rPr>
              <a:t>͞</a:t>
            </a:r>
            <a:r>
              <a:rPr lang="en-US" sz="2000" b="1" baseline="-25000" dirty="0">
                <a:solidFill>
                  <a:srgbClr val="333399">
                    <a:lumMod val="75000"/>
                  </a:srgbClr>
                </a:solidFill>
              </a:rPr>
              <a:t>2</a:t>
            </a:r>
            <a:endParaRPr lang="en-US" sz="2000" b="1" dirty="0">
              <a:solidFill>
                <a:srgbClr val="333399">
                  <a:lumMod val="75000"/>
                </a:srgbClr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Activity coefficients of mixtures, e.g., Ringers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94" y="3861349"/>
            <a:ext cx="832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>Classical Methods</a:t>
            </a:r>
            <a:br>
              <a:rPr lang="en-US" sz="3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 are awkward, abstract,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(in my opinion)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ambiguous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4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3530" y="492369"/>
            <a:ext cx="75563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Law of Mass Action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with CONSTANT rate coefficients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is inconsistent with screening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is inconsistent with flow of charge and the electric field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4765" y="6264788"/>
            <a:ext cx="838200" cy="519577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fld id="{CA40435A-464C-4450-A190-EC66BBA3BB21}" type="slidenum">
              <a:rPr lang="en-US">
                <a:solidFill>
                  <a:srgbClr val="333399">
                    <a:lumMod val="50000"/>
                  </a:srgbClr>
                </a:solidFill>
                <a:cs typeface="Arial" pitchFamily="34" charset="0"/>
              </a:rPr>
              <a:pPr/>
              <a:t>4</a:t>
            </a:fld>
            <a:endParaRPr lang="en-US" dirty="0">
              <a:solidFill>
                <a:srgbClr val="333399">
                  <a:lumMod val="50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04702"/>
              </p:ext>
            </p:extLst>
          </p:nvPr>
        </p:nvGraphicFramePr>
        <p:xfrm>
          <a:off x="2960688" y="957263"/>
          <a:ext cx="2552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2552400" imgH="1079280" progId="Equation.DSMT4">
                  <p:embed/>
                </p:oleObj>
              </mc:Choice>
              <mc:Fallback>
                <p:oleObj name="Equation" r:id="rId5" imgW="2552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957263"/>
                        <a:ext cx="2552700" cy="1079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852755" y="0"/>
            <a:ext cx="67672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333399">
                    <a:lumMod val="75000"/>
                  </a:srgbClr>
                </a:solidFill>
              </a:rPr>
              <a:t>Law of Mass Action </a:t>
            </a: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47469"/>
              </p:ext>
            </p:extLst>
          </p:nvPr>
        </p:nvGraphicFramePr>
        <p:xfrm>
          <a:off x="2455863" y="4365625"/>
          <a:ext cx="378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3784320" imgH="431640" progId="Equation.DSMT4">
                  <p:embed/>
                </p:oleObj>
              </mc:Choice>
              <mc:Fallback>
                <p:oleObj name="Equation" r:id="rId7" imgW="3784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365625"/>
                        <a:ext cx="3784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62447"/>
              </p:ext>
            </p:extLst>
          </p:nvPr>
        </p:nvGraphicFramePr>
        <p:xfrm>
          <a:off x="1943707" y="2345735"/>
          <a:ext cx="4986749" cy="17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4635360" imgH="1625400" progId="Equation.DSMT4">
                  <p:embed/>
                </p:oleObj>
              </mc:Choice>
              <mc:Fallback>
                <p:oleObj name="Equation" r:id="rId9" imgW="463536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2345735"/>
                        <a:ext cx="4986749" cy="17500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554850" y="4929921"/>
            <a:ext cx="79690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99">
                    <a:lumMod val="50000"/>
                  </a:srgbClr>
                </a:solidFill>
              </a:rPr>
              <a:t>[ A ] means the concentration of species  A, i.e., the number density of  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5270" y="5421730"/>
            <a:ext cx="7608173" cy="892552"/>
            <a:chOff x="735272" y="5293471"/>
            <a:chExt cx="7608173" cy="892552"/>
          </a:xfrm>
        </p:grpSpPr>
        <p:sp>
          <p:nvSpPr>
            <p:cNvPr id="11" name="TextBox 10"/>
            <p:cNvSpPr txBox="1"/>
            <p:nvPr/>
          </p:nvSpPr>
          <p:spPr>
            <a:xfrm>
              <a:off x="735272" y="5601248"/>
              <a:ext cx="76081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i="1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dirty="0">
                  <a:solidFill>
                    <a:srgbClr val="333399">
                      <a:lumMod val="50000"/>
                    </a:srgbClr>
                  </a:solidFill>
                </a:rPr>
                <a:t>  are assumed to be </a:t>
              </a:r>
              <a:r>
                <a:rPr lang="en-US" sz="1600" b="1" dirty="0">
                  <a:solidFill>
                    <a:srgbClr val="333399">
                      <a:lumMod val="50000"/>
                    </a:srgbClr>
                  </a:solidFill>
                </a:rPr>
                <a:t>ideal solutions of noninteracting particles </a:t>
              </a:r>
              <a:br>
                <a:rPr lang="en-US" sz="1600" b="1" dirty="0">
                  <a:solidFill>
                    <a:srgbClr val="333399">
                      <a:lumMod val="50000"/>
                    </a:srgbClr>
                  </a:solidFill>
                </a:rPr>
              </a:br>
              <a:r>
                <a:rPr lang="en-US" sz="1600" i="1" dirty="0" err="1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i="1" baseline="-25000" dirty="0" err="1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1600" i="1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, k</a:t>
              </a:r>
              <a:r>
                <a:rPr lang="en-US" sz="1600" i="1" baseline="-25000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600" i="1" dirty="0">
                  <a:solidFill>
                    <a:srgbClr val="333399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333399">
                      <a:lumMod val="50000"/>
                    </a:srgbClr>
                  </a:solidFill>
                </a:rPr>
                <a:t>are assumed to be </a:t>
              </a:r>
              <a:r>
                <a:rPr lang="en-US" sz="1600" b="1" dirty="0">
                  <a:solidFill>
                    <a:srgbClr val="333399">
                      <a:lumMod val="50000"/>
                    </a:srgbClr>
                  </a:solidFill>
                </a:rPr>
                <a:t>constants independent of concentration </a:t>
              </a:r>
              <a:r>
                <a:rPr lang="en-US" sz="1600" dirty="0">
                  <a:solidFill>
                    <a:srgbClr val="333399">
                      <a:lumMod val="50000"/>
                    </a:srgbClr>
                  </a:solidFill>
                </a:rPr>
                <a:t>of any species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53811" y="5293471"/>
              <a:ext cx="67856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333399">
                      <a:lumMod val="50000"/>
                    </a:srgbClr>
                  </a:solidFill>
                </a:rPr>
                <a:t>In the minds of most biochemists, many chemists, and textbook authors</a:t>
              </a:r>
            </a:p>
          </p:txBody>
        </p:sp>
      </p:grpSp>
      <p:sp>
        <p:nvSpPr>
          <p:cNvPr id="4" name="AutoShape 1330" descr="A%20to%20B.gif"/>
          <p:cNvSpPr>
            <a:spLocks noChangeAspect="1" noChangeArrowheads="1"/>
          </p:cNvSpPr>
          <p:nvPr/>
        </p:nvSpPr>
        <p:spPr bwMode="auto">
          <a:xfrm>
            <a:off x="155575" y="-639763"/>
            <a:ext cx="31908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65E06F50-77A1-45F4-852F-9FA9F1BDE13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55576" y="800708"/>
            <a:ext cx="7983351" cy="49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333399">
                    <a:lumMod val="75000"/>
                  </a:srgbClr>
                </a:solidFill>
              </a:rPr>
              <a:t>Everything is hidden</a:t>
            </a:r>
            <a:br>
              <a:rPr lang="en-US" sz="4400" b="1" i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400" b="1" i="1" dirty="0">
                <a:solidFill>
                  <a:srgbClr val="333399">
                    <a:lumMod val="75000"/>
                  </a:srgbClr>
                </a:solidFill>
              </a:rPr>
              <a:t> </a:t>
            </a:r>
            <a:br>
              <a:rPr lang="en-US" sz="4400" b="1" i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400" i="1" dirty="0">
                <a:solidFill>
                  <a:srgbClr val="333399">
                    <a:lumMod val="75000"/>
                  </a:srgbClr>
                </a:solidFill>
              </a:rPr>
              <a:t>in </a:t>
            </a:r>
            <a:r>
              <a:rPr lang="en-US" sz="4400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400" i="1" baseline="-25000" dirty="0" err="1">
                <a:solidFill>
                  <a:srgbClr val="333399">
                    <a:lumMod val="75000"/>
                  </a:srgbClr>
                </a:solidFill>
              </a:rPr>
              <a:t>eq</a:t>
            </a:r>
            <a:r>
              <a:rPr lang="en-US" i="1" baseline="-25000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4400" i="1" dirty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4400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400" i="1" baseline="-25000" dirty="0" err="1">
                <a:solidFill>
                  <a:srgbClr val="333399">
                    <a:lumMod val="75000"/>
                  </a:srgbClr>
                </a:solidFill>
              </a:rPr>
              <a:t>f</a:t>
            </a:r>
            <a:r>
              <a:rPr lang="en-US" sz="4400" i="1" dirty="0">
                <a:solidFill>
                  <a:srgbClr val="333399">
                    <a:lumMod val="75000"/>
                  </a:srgbClr>
                </a:solidFill>
              </a:rPr>
              <a:t> and k</a:t>
            </a:r>
            <a:r>
              <a:rPr lang="en-US" sz="4400" i="1" baseline="-25000" dirty="0">
                <a:solidFill>
                  <a:srgbClr val="333399">
                    <a:lumMod val="75000"/>
                  </a:srgbClr>
                </a:solidFill>
              </a:rPr>
              <a:t>b</a:t>
            </a:r>
            <a:endParaRPr lang="en-US" sz="4400" b="1" i="1" baseline="-25000" dirty="0">
              <a:solidFill>
                <a:srgbClr val="333399">
                  <a:lumMod val="75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333399">
                    <a:lumMod val="75000"/>
                  </a:srgbClr>
                </a:solidFill>
              </a:rPr>
              <a:t>Interactions are significant in biological solutions (Ringer</a:t>
            </a:r>
            <a:r>
              <a:rPr lang="en-US" sz="2400" i="1" dirty="0">
                <a:solidFill>
                  <a:srgbClr val="333399">
                    <a:lumMod val="50000"/>
                  </a:srgbClr>
                </a:solidFill>
              </a:rPr>
              <a:t>)</a:t>
            </a:r>
            <a:br>
              <a:rPr lang="en-US" sz="2400" i="1" dirty="0">
                <a:solidFill>
                  <a:srgbClr val="333399">
                    <a:lumMod val="50000"/>
                  </a:srgbClr>
                </a:solidFill>
              </a:rPr>
            </a:br>
            <a:r>
              <a:rPr lang="en-US" sz="2400" i="1" dirty="0">
                <a:solidFill>
                  <a:srgbClr val="333399">
                    <a:lumMod val="75000"/>
                  </a:srgbClr>
                </a:solidFill>
              </a:rPr>
              <a:t>Interactions are large in and near channels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i="1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2800" b="1" i="1" baseline="-25000" dirty="0" err="1">
                <a:solidFill>
                  <a:srgbClr val="333399">
                    <a:lumMod val="75000"/>
                  </a:srgbClr>
                </a:solidFill>
              </a:rPr>
              <a:t>f,b</a:t>
            </a:r>
            <a:r>
              <a:rPr lang="en-US" sz="2800" b="1" i="1" dirty="0">
                <a:solidFill>
                  <a:srgbClr val="333399">
                    <a:lumMod val="75000"/>
                  </a:srgbClr>
                </a:solidFill>
              </a:rPr>
              <a:t> and </a:t>
            </a:r>
            <a:r>
              <a:rPr lang="en-US" sz="28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2800" b="1" i="1" baseline="-25000" dirty="0" err="1">
                <a:solidFill>
                  <a:srgbClr val="333399">
                    <a:lumMod val="75000"/>
                  </a:srgbClr>
                </a:solidFill>
              </a:rPr>
              <a:t>eq</a:t>
            </a:r>
            <a:r>
              <a:rPr lang="en-US" sz="2800" b="1" i="1" dirty="0">
                <a:solidFill>
                  <a:srgbClr val="333399">
                    <a:lumMod val="75000"/>
                  </a:srgbClr>
                </a:solidFill>
              </a:rPr>
              <a:t> are</a:t>
            </a:r>
            <a:r>
              <a:rPr lang="en-US" sz="2800" i="1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2800" b="1" i="1" dirty="0">
                <a:solidFill>
                  <a:srgbClr val="333399">
                    <a:lumMod val="75000"/>
                  </a:srgbClr>
                </a:solidFill>
              </a:rPr>
              <a:t>functions of ‘everything’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333399">
                    <a:lumMod val="75000"/>
                  </a:srgbClr>
                </a:solidFill>
              </a:rPr>
              <a:t>They are not constants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7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65E06F50-77A1-45F4-852F-9FA9F1BDE13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04352" y="217904"/>
            <a:ext cx="7834573" cy="64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333399">
                    <a:lumMod val="75000"/>
                  </a:srgbClr>
                </a:solidFill>
              </a:rPr>
              <a:t>Everything is hidden</a:t>
            </a:r>
            <a:br>
              <a:rPr lang="en-US" sz="2400" b="1" i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i="1" dirty="0">
                <a:solidFill>
                  <a:srgbClr val="333399">
                    <a:lumMod val="75000"/>
                  </a:srgbClr>
                </a:solidFill>
              </a:rPr>
              <a:t>in </a:t>
            </a:r>
            <a:r>
              <a:rPr lang="en-US" sz="2400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2400" i="1" baseline="-25000" dirty="0" err="1">
                <a:solidFill>
                  <a:srgbClr val="333399">
                    <a:lumMod val="75000"/>
                  </a:srgbClr>
                </a:solidFill>
              </a:rPr>
              <a:t>eq</a:t>
            </a:r>
            <a:r>
              <a:rPr lang="en-US" sz="1050" i="1" baseline="-25000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2400" i="1" dirty="0">
                <a:solidFill>
                  <a:srgbClr val="333399">
                    <a:lumMod val="75000"/>
                  </a:srgbClr>
                </a:solidFill>
              </a:rPr>
              <a:t>, </a:t>
            </a:r>
            <a:r>
              <a:rPr lang="en-US" sz="2400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2400" i="1" baseline="-25000" dirty="0" err="1">
                <a:solidFill>
                  <a:srgbClr val="333399">
                    <a:lumMod val="75000"/>
                  </a:srgbClr>
                </a:solidFill>
              </a:rPr>
              <a:t>f</a:t>
            </a:r>
            <a:r>
              <a:rPr lang="en-US" sz="2400" i="1" dirty="0">
                <a:solidFill>
                  <a:srgbClr val="333399">
                    <a:lumMod val="75000"/>
                  </a:srgbClr>
                </a:solidFill>
              </a:rPr>
              <a:t> and k</a:t>
            </a:r>
            <a:r>
              <a:rPr lang="en-US" sz="2400" i="1" baseline="-25000" dirty="0">
                <a:solidFill>
                  <a:srgbClr val="333399">
                    <a:lumMod val="75000"/>
                  </a:srgbClr>
                </a:solidFill>
              </a:rPr>
              <a:t>b</a:t>
            </a:r>
            <a:endParaRPr lang="en-US" sz="2400" b="1" i="1" baseline="-25000" dirty="0">
              <a:solidFill>
                <a:srgbClr val="333399">
                  <a:lumMod val="75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000" b="1" i="1" baseline="-25000" dirty="0" err="1">
                <a:solidFill>
                  <a:srgbClr val="333399">
                    <a:lumMod val="75000"/>
                  </a:srgbClr>
                </a:solidFill>
              </a:rPr>
              <a:t>f,b</a:t>
            </a: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</a:rPr>
              <a:t> and </a:t>
            </a:r>
            <a:r>
              <a:rPr lang="en-US" sz="40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000" b="1" i="1" baseline="-25000" dirty="0" err="1">
                <a:solidFill>
                  <a:srgbClr val="333399">
                    <a:lumMod val="75000"/>
                  </a:srgbClr>
                </a:solidFill>
              </a:rPr>
              <a:t>eq</a:t>
            </a: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</a:rPr>
              <a:t> are</a:t>
            </a:r>
            <a:r>
              <a:rPr lang="en-US" sz="4000" i="1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</a:rPr>
              <a:t>functions of electrical potential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0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000" b="1" i="1" baseline="-25000" dirty="0" err="1">
                <a:solidFill>
                  <a:srgbClr val="333399">
                    <a:lumMod val="75000"/>
                  </a:srgbClr>
                </a:solidFill>
              </a:rPr>
              <a:t>f,b</a:t>
            </a:r>
            <a:r>
              <a:rPr lang="en-US" sz="4000" b="1" i="1" dirty="0">
                <a:solidFill>
                  <a:srgbClr val="333399">
                    <a:lumMod val="75000"/>
                  </a:srgbClr>
                </a:solidFill>
              </a:rPr>
              <a:t> and </a:t>
            </a:r>
            <a:r>
              <a:rPr lang="en-US" sz="4000" b="1" i="1" dirty="0" err="1">
                <a:solidFill>
                  <a:srgbClr val="333399">
                    <a:lumMod val="75000"/>
                  </a:srgbClr>
                </a:solidFill>
              </a:rPr>
              <a:t>K</a:t>
            </a:r>
            <a:r>
              <a:rPr lang="en-US" sz="4000" b="1" i="1" baseline="-25000" dirty="0" err="1">
                <a:solidFill>
                  <a:srgbClr val="333399">
                    <a:lumMod val="75000"/>
                  </a:srgbClr>
                </a:solidFill>
              </a:rPr>
              <a:t>eq</a:t>
            </a:r>
            <a:r>
              <a:rPr lang="en-US" sz="4000" i="1" dirty="0">
                <a:solidFill>
                  <a:srgbClr val="333399">
                    <a:lumMod val="75000"/>
                  </a:srgbClr>
                </a:solidFill>
              </a:rPr>
              <a:t> cannot be constants in charged systems.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000" i="1" dirty="0">
              <a:solidFill>
                <a:srgbClr val="333399">
                  <a:lumMod val="75000"/>
                </a:srgbClr>
              </a:solidFill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C00000"/>
                </a:solidFill>
              </a:rPr>
              <a:t>All BIOLOGY OCCURS IN CHARGED SYSTEMS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i="1" baseline="-25000" dirty="0">
              <a:solidFill>
                <a:srgbClr val="333399">
                  <a:lumMod val="50000"/>
                </a:srgbClr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965431"/>
              </p:ext>
            </p:extLst>
          </p:nvPr>
        </p:nvGraphicFramePr>
        <p:xfrm>
          <a:off x="1747838" y="1307811"/>
          <a:ext cx="4978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4978080" imgH="1091880" progId="Equation.DSMT4">
                  <p:embed/>
                </p:oleObj>
              </mc:Choice>
              <mc:Fallback>
                <p:oleObj name="Equation" r:id="rId3" imgW="49780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307811"/>
                        <a:ext cx="4978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5705" y="3074797"/>
            <a:ext cx="5978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C00000"/>
                </a:solidFill>
              </a:rPr>
              <a:t>Inconsistent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with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Maxwell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99">
                    <a:lumMod val="75000"/>
                  </a:srgbClr>
                </a:solidFill>
              </a:rPr>
              <a:t>and</a:t>
            </a:r>
            <a:r>
              <a:rPr lang="en-US" sz="36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36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Conservation of Charge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0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if charge is transferred A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→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B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</a:rPr>
              <a:t>→</a:t>
            </a:r>
            <a:r>
              <a:rPr lang="en-US" sz="2000" b="1" dirty="0">
                <a:solidFill>
                  <a:srgbClr val="333399">
                    <a:lumMod val="75000"/>
                  </a:srgbClr>
                </a:solidFill>
              </a:rPr>
              <a:t>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104" y="2569288"/>
            <a:ext cx="5034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99">
                    <a:lumMod val="75000"/>
                  </a:srgbClr>
                </a:solidFill>
              </a:rPr>
              <a:t>with voltage independent constants is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2755" y="0"/>
            <a:ext cx="67672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C00000"/>
                </a:solidFill>
              </a:rPr>
              <a:t>Law of Mass Action </a:t>
            </a:r>
          </a:p>
        </p:txBody>
      </p:sp>
    </p:spTree>
    <p:extLst>
      <p:ext uri="{BB962C8B-B14F-4D97-AF65-F5344CB8AC3E}">
        <p14:creationId xmlns:p14="http://schemas.microsoft.com/office/powerpoint/2010/main" val="7925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38" y="1085222"/>
            <a:ext cx="7556361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333399">
                    <a:lumMod val="75000"/>
                  </a:srgbClr>
                </a:solidFill>
              </a:rPr>
              <a:t>Law </a:t>
            </a:r>
            <a:r>
              <a:rPr lang="en-US" sz="4000" b="1" dirty="0">
                <a:solidFill>
                  <a:srgbClr val="333399">
                    <a:lumMod val="75000"/>
                  </a:srgbClr>
                </a:solidFill>
              </a:rPr>
              <a:t>of Mass Action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is about </a:t>
            </a:r>
            <a:b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600" b="1" dirty="0" smtClean="0">
                <a:solidFill>
                  <a:srgbClr val="333399">
                    <a:lumMod val="75000"/>
                  </a:srgbClr>
                </a:solidFill>
              </a:rPr>
              <a:t>Conservation of Matter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>
                    <a:lumMod val="75000"/>
                  </a:srgbClr>
                </a:solidFill>
              </a:rPr>
              <a:t>It knows nothing about charge</a:t>
            </a:r>
            <a:endParaRPr lang="en-US" sz="3600" b="1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373" y="4041105"/>
            <a:ext cx="7308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Results are independent of the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charge on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an ion </a:t>
            </a: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so </a:t>
            </a:r>
            <a:r>
              <a:rPr lang="en-US" sz="2400" b="1" dirty="0">
                <a:solidFill>
                  <a:srgbClr val="333399">
                    <a:lumMod val="75000"/>
                  </a:srgbClr>
                </a:solidFill>
              </a:rPr>
              <a:t>it cannot conserve charge</a:t>
            </a:r>
            <a:endParaRPr lang="en-US" sz="2400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D263-606F-4B1E-B1C7-4C57675DDE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4738" y="1085222"/>
            <a:ext cx="7556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  <a:t>Maxwell’s Equations</a:t>
            </a:r>
            <a:endParaRPr lang="en-US" sz="4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  <a:t>are about </a:t>
            </a:r>
            <a:br>
              <a:rPr lang="en-US" sz="24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Conservation of Charge</a:t>
            </a:r>
            <a:endParaRPr lang="en-US" sz="4400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y3ayHYWq4SyKVwGosg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5JLVl0djcSOfd8D4mVt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xeqg3XAQp1Xh5Ztb8gk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Zyqk5r2v8s9wcwv5WfI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V2EBaMds6F8eRPIS9NU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8zNWG3j4LyVchvhrQSI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pRbPZoyLZitew7QBJcsF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5x0zAWRczbViyv8FauC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urpMhsHvPmhTF6gXMMJ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OaVsisqrIkYqkpuujsP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IP5klLNsCFMUFw26GblJ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fCNLD1sOwfelQ3ciyot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PAjIQduEnBx8pwLPakT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REi5g5gyCSVzhNwrFOLf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GQDIK303EIwkoC7RkVw5h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E1DEpkQDOZVptSWCNw6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oQ13jtrlIq06tVqduRo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Gx2RZSB3IBh8DMDl1mc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S7VrtQITvJdFTbQpkZ7m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KV0mIdKcOcFKq5ROU5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oYnyovTYziT049ECVxzo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mHBS6Od63guPx1ZaPfjP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weBCCLIk5CKZRbRnDWW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Qp0Iah94Qjr0BFXvp5K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S7VrtQITvJdFTbQpkZ7m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KV0mIdKcOcFKq5ROU5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oYnyovTYziT049ECVxzo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mHBS6Od63guPx1ZaPfjP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oxpkcjQd498cTL7yFom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S7VrtQITvJdFTbQpkZ7m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KV0mIdKcOcFKq5ROU5C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oYnyovTYziT049ECVxz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mHBS6Od63guPx1ZaPfj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H9jRbTHctIiT6weR8aV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r1pa9A7Q9FpWGF58m33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6HFMRVGtGAaaIu9hpMx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RHSeSFZZznUE2KihPpIP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4I5adDioSQgmDdJEntzOJ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LsEL3xD9WAeb1m0eQM2J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swFZgOJUjZFEPYUC31u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g4soZ7X7zaVSflzSpbgF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ZnUjmcmHkPXEfAxROBXb"/>
</p:tagLst>
</file>

<file path=ppt/theme/theme1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285E6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582</Words>
  <Application>Microsoft Office PowerPoint</Application>
  <PresentationFormat>On-screen Show (4:3)</PresentationFormat>
  <Paragraphs>210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14_Blank</vt:lpstr>
      <vt:lpstr>23_Blank</vt:lpstr>
      <vt:lpstr>1_Blank</vt:lpstr>
      <vt:lpstr>2_Blank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Eisenberg</dc:creator>
  <cp:lastModifiedBy>Bob Eisenberg</cp:lastModifiedBy>
  <cp:revision>3</cp:revision>
  <dcterms:created xsi:type="dcterms:W3CDTF">2013-12-26T18:02:13Z</dcterms:created>
  <dcterms:modified xsi:type="dcterms:W3CDTF">2014-07-30T08:02:48Z</dcterms:modified>
</cp:coreProperties>
</file>