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24B"/>
    <a:srgbClr val="0F1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6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6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1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5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519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189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21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96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257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009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093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12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15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206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95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54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2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9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4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6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1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4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8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01CDC-7ABE-4B92-AEBB-1C19EB27DC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22841-C2E9-4BF3-BE11-AFC15F3076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2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4317" y="1623593"/>
            <a:ext cx="7227556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CALIBRATED simulations are needed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just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as calibrated measurements </a:t>
            </a:r>
          </a:p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and calculations are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needed</a:t>
            </a:r>
          </a:p>
          <a:p>
            <a:pPr algn="ctr"/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Calibrations must be of simulations of activity measured</a:t>
            </a:r>
          </a:p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experimentally, i.e., free energy per mole. </a:t>
            </a:r>
          </a:p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Fortunately, extensive measurements are available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281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3130" y="288643"/>
            <a:ext cx="8477577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FACTS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US" sz="2400" b="1" dirty="0" smtClean="0">
              <a:solidFill>
                <a:srgbClr val="1D324B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(1) Atomistic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Simulations of Mixtures are extraordinarily difficult </a:t>
            </a:r>
          </a:p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because all interactions must be computed correctly</a:t>
            </a:r>
          </a:p>
          <a:p>
            <a:pPr algn="ctr"/>
            <a:endParaRPr lang="en-US" sz="2400" b="1" dirty="0">
              <a:solidFill>
                <a:srgbClr val="1D324B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1D324B"/>
                </a:solidFill>
              </a:rPr>
              <a:t>(2) All </a:t>
            </a:r>
            <a:r>
              <a:rPr lang="en-US" sz="2400" b="1" dirty="0" smtClean="0">
                <a:solidFill>
                  <a:srgbClr val="1D324B"/>
                </a:solidFill>
              </a:rPr>
              <a:t>of life </a:t>
            </a:r>
            <a:r>
              <a:rPr lang="en-US" sz="2400" b="1" dirty="0">
                <a:solidFill>
                  <a:srgbClr val="1D324B"/>
                </a:solidFill>
              </a:rPr>
              <a:t>o</a:t>
            </a:r>
            <a:r>
              <a:rPr lang="en-US" sz="2400" b="1" dirty="0" smtClean="0">
                <a:solidFill>
                  <a:srgbClr val="1D324B"/>
                </a:solidFill>
              </a:rPr>
              <a:t>ccurs in ionic mixtures </a:t>
            </a:r>
          </a:p>
          <a:p>
            <a:pPr algn="ctr"/>
            <a:r>
              <a:rPr lang="en-US" sz="2400" b="1" dirty="0" smtClean="0">
                <a:solidFill>
                  <a:srgbClr val="1D324B"/>
                </a:solidFill>
              </a:rPr>
              <a:t>like Ringer solution</a:t>
            </a:r>
          </a:p>
          <a:p>
            <a:pPr algn="ctr"/>
            <a:endParaRPr lang="en-US" sz="2400" b="1" dirty="0">
              <a:solidFill>
                <a:srgbClr val="1D324B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(3) No </a:t>
            </a:r>
            <a:r>
              <a:rPr lang="en-US" sz="2400" b="1" u="sng" dirty="0">
                <a:solidFill>
                  <a:schemeClr val="accent1">
                    <a:lumMod val="50000"/>
                  </a:schemeClr>
                </a:solidFill>
              </a:rPr>
              <a:t>calibrated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simulations of Ca</a:t>
            </a:r>
            <a:r>
              <a:rPr lang="en-US" sz="2400" b="1" baseline="30000" dirty="0">
                <a:solidFill>
                  <a:schemeClr val="accent1">
                    <a:lumMod val="50000"/>
                  </a:schemeClr>
                </a:solidFill>
              </a:rPr>
              <a:t>2+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are available. </a:t>
            </a:r>
          </a:p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because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almost all the atoms present </a:t>
            </a:r>
          </a:p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are water, not ions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No one knows how to do them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1D324B"/>
                </a:solidFill>
              </a:rPr>
              <a:t>(4) Most channels</a:t>
            </a:r>
            <a:r>
              <a:rPr lang="en-US" sz="1600" b="1" dirty="0" smtClean="0">
                <a:solidFill>
                  <a:srgbClr val="1D324B"/>
                </a:solidFill>
              </a:rPr>
              <a:t>, proteins, enzymes, and nucleic acids change </a:t>
            </a:r>
            <a:r>
              <a:rPr lang="en-US" sz="1600" b="1" dirty="0" smtClean="0">
                <a:solidFill>
                  <a:srgbClr val="1D324B"/>
                </a:solidFill>
              </a:rPr>
              <a:t>significantly </a:t>
            </a:r>
            <a:r>
              <a:rPr lang="en-US" sz="1600" b="1" dirty="0" smtClean="0">
                <a:solidFill>
                  <a:srgbClr val="1D324B"/>
                </a:solidFill>
              </a:rPr>
              <a:t>when </a:t>
            </a:r>
            <a:r>
              <a:rPr lang="en-US" sz="1600" b="1" dirty="0" smtClean="0">
                <a:solidFill>
                  <a:srgbClr val="1D324B"/>
                </a:solidFill>
              </a:rPr>
              <a:t>[</a:t>
            </a:r>
            <a:r>
              <a:rPr lang="en-US" sz="1600" b="1" dirty="0" smtClean="0">
                <a:solidFill>
                  <a:srgbClr val="1D324B"/>
                </a:solidFill>
              </a:rPr>
              <a:t>Ca</a:t>
            </a:r>
            <a:r>
              <a:rPr lang="en-US" sz="1600" b="1" baseline="30000" dirty="0" smtClean="0">
                <a:solidFill>
                  <a:srgbClr val="1D324B"/>
                </a:solidFill>
              </a:rPr>
              <a:t>2+</a:t>
            </a:r>
            <a:r>
              <a:rPr lang="en-US" sz="1600" b="1" dirty="0" smtClean="0">
                <a:solidFill>
                  <a:srgbClr val="1D324B"/>
                </a:solidFill>
              </a:rPr>
              <a:t>] changes</a:t>
            </a:r>
          </a:p>
          <a:p>
            <a:pPr algn="ctr"/>
            <a:r>
              <a:rPr lang="en-US" sz="1600" b="1" dirty="0" smtClean="0">
                <a:solidFill>
                  <a:srgbClr val="1D324B"/>
                </a:solidFill>
              </a:rPr>
              <a:t>from its background concentration 10</a:t>
            </a:r>
            <a:r>
              <a:rPr lang="en-US" sz="1600" b="1" baseline="30000" dirty="0" smtClean="0">
                <a:solidFill>
                  <a:srgbClr val="1D324B"/>
                </a:solidFill>
              </a:rPr>
              <a:t>-8</a:t>
            </a:r>
            <a:r>
              <a:rPr lang="en-US" sz="1600" b="1" dirty="0" smtClean="0">
                <a:solidFill>
                  <a:srgbClr val="1D324B"/>
                </a:solidFill>
              </a:rPr>
              <a:t>M ion.</a:t>
            </a:r>
          </a:p>
        </p:txBody>
      </p:sp>
    </p:spTree>
    <p:extLst>
      <p:ext uri="{BB962C8B-B14F-4D97-AF65-F5344CB8AC3E}">
        <p14:creationId xmlns:p14="http://schemas.microsoft.com/office/powerpoint/2010/main" val="2359783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030" y="1179216"/>
            <a:ext cx="821816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solidFill>
                <a:srgbClr val="1D324B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1D324B"/>
                </a:solidFill>
              </a:rPr>
              <a:t>CONCLUSIONS</a:t>
            </a:r>
          </a:p>
          <a:p>
            <a:pPr algn="ctr"/>
            <a:endParaRPr lang="en-US" sz="2400" b="1" dirty="0">
              <a:solidFill>
                <a:srgbClr val="1D324B"/>
              </a:solidFill>
            </a:endParaRPr>
          </a:p>
          <a:p>
            <a:pPr algn="ctr"/>
            <a:endParaRPr lang="en-US" sz="2400" b="1" dirty="0" smtClean="0">
              <a:solidFill>
                <a:srgbClr val="1D324B"/>
              </a:solidFill>
            </a:endParaRPr>
          </a:p>
          <a:p>
            <a:pPr algn="ctr"/>
            <a:endParaRPr lang="en-US" sz="2400" b="1" dirty="0">
              <a:solidFill>
                <a:srgbClr val="1D324B"/>
              </a:solidFill>
            </a:endParaRPr>
          </a:p>
          <a:p>
            <a:pPr algn="ctr"/>
            <a:r>
              <a:rPr lang="en-US" sz="2800" b="1" dirty="0">
                <a:solidFill>
                  <a:srgbClr val="0F1A27"/>
                </a:solidFill>
              </a:rPr>
              <a:t>Multiscale Analysis is </a:t>
            </a:r>
            <a:br>
              <a:rPr lang="en-US" sz="2800" b="1" dirty="0">
                <a:solidFill>
                  <a:srgbClr val="0F1A27"/>
                </a:solidFill>
              </a:rPr>
            </a:br>
            <a:r>
              <a:rPr lang="en-US" sz="2800" b="1" dirty="0">
                <a:solidFill>
                  <a:srgbClr val="0F1A27"/>
                </a:solidFill>
              </a:rPr>
              <a:t>REQUIRED </a:t>
            </a:r>
            <a:br>
              <a:rPr lang="en-US" sz="2800" b="1" dirty="0">
                <a:solidFill>
                  <a:srgbClr val="0F1A27"/>
                </a:solidFill>
              </a:rPr>
            </a:br>
            <a:r>
              <a:rPr lang="en-US" sz="2800" b="1" dirty="0">
                <a:solidFill>
                  <a:srgbClr val="0F1A27"/>
                </a:solidFill>
              </a:rPr>
              <a:t>in Biological Systems</a:t>
            </a:r>
            <a:endParaRPr lang="en-US" sz="2800" b="1" dirty="0">
              <a:solidFill>
                <a:srgbClr val="0F1A2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1423" y="2245733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F1A27"/>
                </a:solidFill>
              </a:rPr>
              <a:t>Simulations </a:t>
            </a:r>
            <a:r>
              <a:rPr lang="en-US" sz="2400" b="1" dirty="0" smtClean="0">
                <a:solidFill>
                  <a:srgbClr val="0F1A27"/>
                </a:solidFill>
              </a:rPr>
              <a:t>cannot easily deal with </a:t>
            </a:r>
            <a:r>
              <a:rPr lang="en-US" sz="2800" b="1" dirty="0" smtClean="0">
                <a:solidFill>
                  <a:srgbClr val="0F1A27"/>
                </a:solidFill>
              </a:rPr>
              <a:t>Biological Reality</a:t>
            </a:r>
            <a:endParaRPr lang="en-US" sz="2800" b="1" dirty="0">
              <a:solidFill>
                <a:srgbClr val="0F1A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67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8680" y="595967"/>
            <a:ext cx="74066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Scientists 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must 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rasp 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not just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reach.</a:t>
            </a:r>
          </a:p>
          <a:p>
            <a:pPr algn="ctr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That is why calibrations are necessary.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40080" y="2807940"/>
            <a:ext cx="810387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Poets hope we will never learn the difference between dreams and realities</a:t>
            </a:r>
          </a:p>
          <a:p>
            <a:pPr algn="ctr"/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“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Ah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, but a man's reach should exceed his grasp,</a:t>
            </a:r>
            <a:b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Or what's a heaven for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?”</a:t>
            </a:r>
            <a:endParaRPr lang="en-US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Robert Browning</a:t>
            </a:r>
          </a:p>
          <a:p>
            <a:pPr lvl="1" algn="ctr"/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"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Andrea del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</a:rPr>
              <a:t>Sarto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",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line 98.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132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Eisenberg</dc:creator>
  <cp:lastModifiedBy>Bob Eisenberg</cp:lastModifiedBy>
  <cp:revision>7</cp:revision>
  <dcterms:created xsi:type="dcterms:W3CDTF">2014-10-06T12:40:20Z</dcterms:created>
  <dcterms:modified xsi:type="dcterms:W3CDTF">2014-10-07T03:03:52Z</dcterms:modified>
</cp:coreProperties>
</file>