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8" r:id="rId4"/>
    <p:sldId id="259" r:id="rId5"/>
    <p:sldId id="25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324B"/>
    <a:srgbClr val="0F1A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667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1CDC-7ABE-4B92-AEBB-1C19EB27DC51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2841-C2E9-4BF3-BE11-AFC15F307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367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1CDC-7ABE-4B92-AEBB-1C19EB27DC51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2841-C2E9-4BF3-BE11-AFC15F307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18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1CDC-7ABE-4B92-AEBB-1C19EB27DC51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2841-C2E9-4BF3-BE11-AFC15F307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157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1CDC-7ABE-4B92-AEBB-1C19EB27DC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2841-C2E9-4BF3-BE11-AFC15F3076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519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1CDC-7ABE-4B92-AEBB-1C19EB27DC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2841-C2E9-4BF3-BE11-AFC15F3076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189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1CDC-7ABE-4B92-AEBB-1C19EB27DC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2841-C2E9-4BF3-BE11-AFC15F3076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0219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1CDC-7ABE-4B92-AEBB-1C19EB27DC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2841-C2E9-4BF3-BE11-AFC15F3076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4967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1CDC-7ABE-4B92-AEBB-1C19EB27DC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2841-C2E9-4BF3-BE11-AFC15F3076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2576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1CDC-7ABE-4B92-AEBB-1C19EB27DC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2841-C2E9-4BF3-BE11-AFC15F3076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0092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1CDC-7ABE-4B92-AEBB-1C19EB27DC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2841-C2E9-4BF3-BE11-AFC15F3076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8093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1CDC-7ABE-4B92-AEBB-1C19EB27DC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2841-C2E9-4BF3-BE11-AFC15F3076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126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1CDC-7ABE-4B92-AEBB-1C19EB27DC51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2841-C2E9-4BF3-BE11-AFC15F307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6156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1CDC-7ABE-4B92-AEBB-1C19EB27DC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2841-C2E9-4BF3-BE11-AFC15F3076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2064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1CDC-7ABE-4B92-AEBB-1C19EB27DC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2841-C2E9-4BF3-BE11-AFC15F3076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952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1CDC-7ABE-4B92-AEBB-1C19EB27DC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2841-C2E9-4BF3-BE11-AFC15F3076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540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1CDC-7ABE-4B92-AEBB-1C19EB27DC51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2841-C2E9-4BF3-BE11-AFC15F307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800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1CDC-7ABE-4B92-AEBB-1C19EB27DC51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2841-C2E9-4BF3-BE11-AFC15F307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628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1CDC-7ABE-4B92-AEBB-1C19EB27DC51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2841-C2E9-4BF3-BE11-AFC15F307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96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1CDC-7ABE-4B92-AEBB-1C19EB27DC51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2841-C2E9-4BF3-BE11-AFC15F307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346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1CDC-7ABE-4B92-AEBB-1C19EB27DC51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2841-C2E9-4BF3-BE11-AFC15F307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667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1CDC-7ABE-4B92-AEBB-1C19EB27DC51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2841-C2E9-4BF3-BE11-AFC15F307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516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1CDC-7ABE-4B92-AEBB-1C19EB27DC51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2841-C2E9-4BF3-BE11-AFC15F307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448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01CDC-7ABE-4B92-AEBB-1C19EB27DC51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22841-C2E9-4BF3-BE11-AFC15F307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788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01CDC-7ABE-4B92-AEBB-1C19EB27DC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22841-C2E9-4BF3-BE11-AFC15F3076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226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82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4317" y="1623593"/>
            <a:ext cx="7227556" cy="33547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1">
                    <a:lumMod val="50000"/>
                  </a:schemeClr>
                </a:solidFill>
              </a:rPr>
              <a:t>CALIBRATED simulations are needed 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just 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</a:rPr>
              <a:t>as calibrated measurements </a:t>
            </a:r>
          </a:p>
          <a:p>
            <a:pPr algn="ctr"/>
            <a:r>
              <a:rPr lang="en-US" sz="3600" b="1" dirty="0">
                <a:solidFill>
                  <a:schemeClr val="accent1">
                    <a:lumMod val="50000"/>
                  </a:schemeClr>
                </a:solidFill>
              </a:rPr>
              <a:t>and calculations are 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needed</a:t>
            </a:r>
          </a:p>
          <a:p>
            <a:pPr algn="ctr"/>
            <a:endParaRPr lang="en-US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Calibrations must be of simulations of activity measured</a:t>
            </a:r>
          </a:p>
          <a:p>
            <a:pPr algn="ctr"/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experimentally, i.e., free energy per mole. </a:t>
            </a:r>
          </a:p>
          <a:p>
            <a:pPr algn="ctr"/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Fortunately, extensive measurements are available</a:t>
            </a:r>
            <a:endParaRPr lang="en-US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US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2819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82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3130" y="288643"/>
            <a:ext cx="8477577" cy="54476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FACTS</a:t>
            </a:r>
            <a:endParaRPr lang="en-US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US" sz="2400" b="1" dirty="0" smtClean="0">
              <a:solidFill>
                <a:srgbClr val="1D324B"/>
              </a:solidFill>
            </a:endParaRPr>
          </a:p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(1) Atomistic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Simulations of Mixtures are extraordinarily difficult </a:t>
            </a:r>
          </a:p>
          <a:p>
            <a:pPr algn="ctr"/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because all interactions must be computed correctly</a:t>
            </a:r>
          </a:p>
          <a:p>
            <a:pPr algn="ctr"/>
            <a:endParaRPr lang="en-US" sz="2400" b="1" dirty="0">
              <a:solidFill>
                <a:srgbClr val="1D324B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1D324B"/>
                </a:solidFill>
              </a:rPr>
              <a:t>(2) All </a:t>
            </a:r>
            <a:r>
              <a:rPr lang="en-US" sz="2400" b="1" dirty="0" smtClean="0">
                <a:solidFill>
                  <a:srgbClr val="1D324B"/>
                </a:solidFill>
              </a:rPr>
              <a:t>of life </a:t>
            </a:r>
            <a:r>
              <a:rPr lang="en-US" sz="2400" b="1" dirty="0">
                <a:solidFill>
                  <a:srgbClr val="1D324B"/>
                </a:solidFill>
              </a:rPr>
              <a:t>o</a:t>
            </a:r>
            <a:r>
              <a:rPr lang="en-US" sz="2400" b="1" dirty="0" smtClean="0">
                <a:solidFill>
                  <a:srgbClr val="1D324B"/>
                </a:solidFill>
              </a:rPr>
              <a:t>ccurs in ionic mixtures </a:t>
            </a:r>
          </a:p>
          <a:p>
            <a:pPr algn="ctr"/>
            <a:r>
              <a:rPr lang="en-US" sz="2400" b="1" dirty="0" smtClean="0">
                <a:solidFill>
                  <a:srgbClr val="1D324B"/>
                </a:solidFill>
              </a:rPr>
              <a:t>like Ringer solution</a:t>
            </a:r>
          </a:p>
          <a:p>
            <a:pPr algn="ctr"/>
            <a:endParaRPr lang="en-US" sz="2400" b="1" dirty="0">
              <a:solidFill>
                <a:srgbClr val="1D324B"/>
              </a:solidFill>
            </a:endParaRPr>
          </a:p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(3) No </a:t>
            </a:r>
            <a:r>
              <a:rPr lang="en-US" sz="2400" b="1" u="sng" dirty="0">
                <a:solidFill>
                  <a:schemeClr val="accent1">
                    <a:lumMod val="50000"/>
                  </a:schemeClr>
                </a:solidFill>
              </a:rPr>
              <a:t>calibrated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 simulations of Ca</a:t>
            </a:r>
            <a:r>
              <a:rPr lang="en-US" sz="2400" b="1" baseline="30000" dirty="0">
                <a:solidFill>
                  <a:schemeClr val="accent1">
                    <a:lumMod val="50000"/>
                  </a:schemeClr>
                </a:solidFill>
              </a:rPr>
              <a:t>2+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 are available. </a:t>
            </a:r>
          </a:p>
          <a:p>
            <a:pPr algn="ctr"/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because 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almost all the atoms present </a:t>
            </a:r>
          </a:p>
          <a:p>
            <a:pPr algn="ctr"/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are water, not ions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algn="ctr"/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No one knows how to do them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endParaRPr lang="en-US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US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US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US" sz="1600" b="1" dirty="0" smtClean="0">
                <a:solidFill>
                  <a:srgbClr val="1D324B"/>
                </a:solidFill>
              </a:rPr>
              <a:t>(4) Most channels</a:t>
            </a:r>
            <a:r>
              <a:rPr lang="en-US" sz="1600" b="1" dirty="0" smtClean="0">
                <a:solidFill>
                  <a:srgbClr val="1D324B"/>
                </a:solidFill>
              </a:rPr>
              <a:t>, proteins, enzymes, and nucleic acids change </a:t>
            </a:r>
            <a:r>
              <a:rPr lang="en-US" sz="1600" b="1" dirty="0" smtClean="0">
                <a:solidFill>
                  <a:srgbClr val="1D324B"/>
                </a:solidFill>
              </a:rPr>
              <a:t>significantly </a:t>
            </a:r>
            <a:r>
              <a:rPr lang="en-US" sz="1600" b="1" dirty="0" smtClean="0">
                <a:solidFill>
                  <a:srgbClr val="1D324B"/>
                </a:solidFill>
              </a:rPr>
              <a:t>when </a:t>
            </a:r>
            <a:r>
              <a:rPr lang="en-US" sz="1600" b="1" dirty="0" smtClean="0">
                <a:solidFill>
                  <a:srgbClr val="1D324B"/>
                </a:solidFill>
              </a:rPr>
              <a:t>[</a:t>
            </a:r>
            <a:r>
              <a:rPr lang="en-US" sz="1600" b="1" dirty="0" smtClean="0">
                <a:solidFill>
                  <a:srgbClr val="1D324B"/>
                </a:solidFill>
              </a:rPr>
              <a:t>Ca</a:t>
            </a:r>
            <a:r>
              <a:rPr lang="en-US" sz="1600" b="1" baseline="30000" dirty="0" smtClean="0">
                <a:solidFill>
                  <a:srgbClr val="1D324B"/>
                </a:solidFill>
              </a:rPr>
              <a:t>2+</a:t>
            </a:r>
            <a:r>
              <a:rPr lang="en-US" sz="1600" b="1" dirty="0" smtClean="0">
                <a:solidFill>
                  <a:srgbClr val="1D324B"/>
                </a:solidFill>
              </a:rPr>
              <a:t>] changes</a:t>
            </a:r>
          </a:p>
          <a:p>
            <a:pPr algn="ctr"/>
            <a:r>
              <a:rPr lang="en-US" sz="1600" b="1" dirty="0" smtClean="0">
                <a:solidFill>
                  <a:srgbClr val="1D324B"/>
                </a:solidFill>
              </a:rPr>
              <a:t>from its background concentration 10</a:t>
            </a:r>
            <a:r>
              <a:rPr lang="en-US" sz="1600" b="1" baseline="30000" dirty="0" smtClean="0">
                <a:solidFill>
                  <a:srgbClr val="1D324B"/>
                </a:solidFill>
              </a:rPr>
              <a:t>-8</a:t>
            </a:r>
            <a:r>
              <a:rPr lang="en-US" sz="1600" b="1" dirty="0" smtClean="0">
                <a:solidFill>
                  <a:srgbClr val="1D324B"/>
                </a:solidFill>
              </a:rPr>
              <a:t>M ion.</a:t>
            </a:r>
          </a:p>
        </p:txBody>
      </p:sp>
    </p:spTree>
    <p:extLst>
      <p:ext uri="{BB962C8B-B14F-4D97-AF65-F5344CB8AC3E}">
        <p14:creationId xmlns:p14="http://schemas.microsoft.com/office/powerpoint/2010/main" val="23597835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82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0030" y="1179216"/>
            <a:ext cx="8218169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dirty="0" smtClean="0">
              <a:solidFill>
                <a:srgbClr val="1D324B"/>
              </a:solidFill>
            </a:endParaRPr>
          </a:p>
          <a:p>
            <a:pPr algn="ctr"/>
            <a:r>
              <a:rPr lang="en-US" sz="2400" b="1" i="1" dirty="0" smtClean="0">
                <a:solidFill>
                  <a:srgbClr val="1D324B"/>
                </a:solidFill>
              </a:rPr>
              <a:t>CONCLUSIONS</a:t>
            </a:r>
          </a:p>
          <a:p>
            <a:pPr algn="ctr"/>
            <a:endParaRPr lang="en-US" sz="2400" b="1" dirty="0">
              <a:solidFill>
                <a:srgbClr val="1D324B"/>
              </a:solidFill>
            </a:endParaRPr>
          </a:p>
          <a:p>
            <a:pPr algn="ctr"/>
            <a:endParaRPr lang="en-US" sz="2400" b="1" dirty="0" smtClean="0">
              <a:solidFill>
                <a:srgbClr val="1D324B"/>
              </a:solidFill>
            </a:endParaRPr>
          </a:p>
          <a:p>
            <a:pPr algn="ctr"/>
            <a:endParaRPr lang="en-US" sz="2400" b="1" dirty="0">
              <a:solidFill>
                <a:srgbClr val="1D324B"/>
              </a:solidFill>
            </a:endParaRPr>
          </a:p>
          <a:p>
            <a:pPr algn="ctr"/>
            <a:r>
              <a:rPr lang="en-US" sz="2800" b="1" dirty="0">
                <a:solidFill>
                  <a:srgbClr val="0F1A27"/>
                </a:solidFill>
              </a:rPr>
              <a:t>Multiscale Analysis is </a:t>
            </a:r>
            <a:br>
              <a:rPr lang="en-US" sz="2800" b="1" dirty="0">
                <a:solidFill>
                  <a:srgbClr val="0F1A27"/>
                </a:solidFill>
              </a:rPr>
            </a:br>
            <a:r>
              <a:rPr lang="en-US" sz="2800" b="1" dirty="0">
                <a:solidFill>
                  <a:srgbClr val="0F1A27"/>
                </a:solidFill>
              </a:rPr>
              <a:t>REQUIRED </a:t>
            </a:r>
            <a:br>
              <a:rPr lang="en-US" sz="2800" b="1" dirty="0">
                <a:solidFill>
                  <a:srgbClr val="0F1A27"/>
                </a:solidFill>
              </a:rPr>
            </a:br>
            <a:r>
              <a:rPr lang="en-US" sz="2800" b="1" dirty="0">
                <a:solidFill>
                  <a:srgbClr val="0F1A27"/>
                </a:solidFill>
              </a:rPr>
              <a:t>in Biological Systems</a:t>
            </a:r>
            <a:endParaRPr lang="en-US" sz="2800" b="1" dirty="0">
              <a:solidFill>
                <a:srgbClr val="0F1A27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1423" y="2245733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F1A27"/>
                </a:solidFill>
              </a:rPr>
              <a:t>Simulations </a:t>
            </a:r>
            <a:r>
              <a:rPr lang="en-US" sz="2400" b="1" dirty="0" smtClean="0">
                <a:solidFill>
                  <a:srgbClr val="0F1A27"/>
                </a:solidFill>
              </a:rPr>
              <a:t>cannot easily deal with </a:t>
            </a:r>
            <a:r>
              <a:rPr lang="en-US" sz="2800" b="1" dirty="0" smtClean="0">
                <a:solidFill>
                  <a:srgbClr val="0F1A27"/>
                </a:solidFill>
              </a:rPr>
              <a:t>Biological Reality</a:t>
            </a:r>
            <a:endParaRPr lang="en-US" sz="2800" b="1" dirty="0">
              <a:solidFill>
                <a:srgbClr val="0F1A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9674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2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68680" y="595967"/>
            <a:ext cx="74066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</a:rPr>
              <a:t>Scientists </a:t>
            </a:r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</a:rPr>
              <a:t>must </a:t>
            </a:r>
            <a:r>
              <a:rPr lang="en-US" sz="4400" b="1" dirty="0">
                <a:solidFill>
                  <a:schemeClr val="accent1">
                    <a:lumMod val="50000"/>
                  </a:schemeClr>
                </a:solidFill>
              </a:rPr>
              <a:t>G</a:t>
            </a:r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</a:rPr>
              <a:t>rasp </a:t>
            </a:r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44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  <a:t>and 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not just 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  <a:t>reach.</a:t>
            </a:r>
          </a:p>
          <a:p>
            <a:pPr algn="ctr"/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  <a:t>That is why calibrations are necessary.</a:t>
            </a: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640080" y="2807940"/>
            <a:ext cx="810387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Poets hope we will never learn the difference between dreams and realities</a:t>
            </a:r>
          </a:p>
          <a:p>
            <a:pPr algn="ctr"/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“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Ah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, but a man's reach should exceed his grasp,</a:t>
            </a:r>
            <a:b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Or what's a heaven for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?”</a:t>
            </a:r>
            <a:endParaRPr lang="en-US" sz="2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US" sz="28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 algn="ctr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Robert Browning</a:t>
            </a:r>
          </a:p>
          <a:p>
            <a:pPr lvl="1" algn="ctr"/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"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Andrea del </a:t>
            </a:r>
            <a:r>
              <a:rPr lang="en-US" i="1" dirty="0" err="1">
                <a:solidFill>
                  <a:schemeClr val="accent1">
                    <a:lumMod val="50000"/>
                  </a:schemeClr>
                </a:solidFill>
              </a:rPr>
              <a:t>Sarto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",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line 98.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89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</TotalTime>
  <Words>132</Words>
  <Application>Microsoft Office PowerPoint</Application>
  <PresentationFormat>On-screen Show (4:3)</PresentationFormat>
  <Paragraphs>37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 Eisenberg</dc:creator>
  <cp:lastModifiedBy>Bob Eisenberg</cp:lastModifiedBy>
  <cp:revision>7</cp:revision>
  <dcterms:created xsi:type="dcterms:W3CDTF">2014-10-06T12:40:20Z</dcterms:created>
  <dcterms:modified xsi:type="dcterms:W3CDTF">2014-10-07T03:03:52Z</dcterms:modified>
</cp:coreProperties>
</file>