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58.xml" ContentType="application/vnd.openxmlformats-officedocument.presentationml.tags+xml"/>
  <Override PartName="/ppt/theme/themeOverride4.xml" ContentType="application/vnd.openxmlformats-officedocument.themeOverride+xml"/>
  <Override PartName="/ppt/tags/tag59.xml" ContentType="application/vnd.openxmlformats-officedocument.presentationml.tags+xml"/>
  <Override PartName="/ppt/notesSlides/notesSlide3.xml" ContentType="application/vnd.openxmlformats-officedocument.presentationml.notesSlide+xml"/>
  <Override PartName="/ppt/theme/themeOverride5.xml" ContentType="application/vnd.openxmlformats-officedocument.themeOverride+xml"/>
  <Override PartName="/ppt/tags/tag60.xml" ContentType="application/vnd.openxmlformats-officedocument.presentationml.tags+xml"/>
  <Override PartName="/ppt/notesSlides/notesSlide4.xml" ContentType="application/vnd.openxmlformats-officedocument.presentationml.notesSlide+xml"/>
  <Override PartName="/ppt/tags/tag61.xml" ContentType="application/vnd.openxmlformats-officedocument.presentationml.tags+xml"/>
  <Override PartName="/ppt/notesSlides/notesSlide5.xml" ContentType="application/vnd.openxmlformats-officedocument.presentationml.notesSlide+xml"/>
  <Override PartName="/ppt/theme/themeOverride6.xml" ContentType="application/vnd.openxmlformats-officedocument.themeOverr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7.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8.xml" ContentType="application/vnd.openxmlformats-officedocument.themeOverride+xml"/>
  <Override PartName="/ppt/tags/tag90.xml" ContentType="application/vnd.openxmlformats-officedocument.presentationml.tags+xml"/>
  <Override PartName="/ppt/notesSlides/notesSlide15.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6.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8" r:id="rId3"/>
  </p:sldMasterIdLst>
  <p:notesMasterIdLst>
    <p:notesMasterId r:id="rId51"/>
  </p:notesMasterIdLst>
  <p:sldIdLst>
    <p:sldId id="2126" r:id="rId4"/>
    <p:sldId id="2124" r:id="rId5"/>
    <p:sldId id="2120" r:id="rId6"/>
    <p:sldId id="257" r:id="rId7"/>
    <p:sldId id="2119" r:id="rId8"/>
    <p:sldId id="277" r:id="rId9"/>
    <p:sldId id="278" r:id="rId10"/>
    <p:sldId id="308" r:id="rId11"/>
    <p:sldId id="1955" r:id="rId12"/>
    <p:sldId id="773" r:id="rId13"/>
    <p:sldId id="2118" r:id="rId14"/>
    <p:sldId id="1178" r:id="rId15"/>
    <p:sldId id="1493" r:id="rId16"/>
    <p:sldId id="258" r:id="rId17"/>
    <p:sldId id="259" r:id="rId18"/>
    <p:sldId id="1531" r:id="rId19"/>
    <p:sldId id="1533" r:id="rId20"/>
    <p:sldId id="1532" r:id="rId21"/>
    <p:sldId id="281" r:id="rId22"/>
    <p:sldId id="1534" r:id="rId23"/>
    <p:sldId id="1535" r:id="rId24"/>
    <p:sldId id="271" r:id="rId25"/>
    <p:sldId id="280" r:id="rId26"/>
    <p:sldId id="1544" r:id="rId27"/>
    <p:sldId id="1551" r:id="rId28"/>
    <p:sldId id="2121" r:id="rId29"/>
    <p:sldId id="1610" r:id="rId30"/>
    <p:sldId id="1596" r:id="rId31"/>
    <p:sldId id="2103" r:id="rId32"/>
    <p:sldId id="2104" r:id="rId33"/>
    <p:sldId id="2107" r:id="rId34"/>
    <p:sldId id="2090" r:id="rId35"/>
    <p:sldId id="2117" r:id="rId36"/>
    <p:sldId id="1552" r:id="rId37"/>
    <p:sldId id="1553" r:id="rId38"/>
    <p:sldId id="1554" r:id="rId39"/>
    <p:sldId id="1555" r:id="rId40"/>
    <p:sldId id="1556" r:id="rId41"/>
    <p:sldId id="2125" r:id="rId42"/>
    <p:sldId id="2122" r:id="rId43"/>
    <p:sldId id="2123" r:id="rId44"/>
    <p:sldId id="261" r:id="rId45"/>
    <p:sldId id="262" r:id="rId46"/>
    <p:sldId id="263" r:id="rId47"/>
    <p:sldId id="256" r:id="rId48"/>
    <p:sldId id="1494" r:id="rId49"/>
    <p:sldId id="26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1E7F7"/>
    <a:srgbClr val="FFFFFF"/>
    <a:srgbClr val="002F5F"/>
    <a:srgbClr val="0066CB"/>
    <a:srgbClr val="0052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p:cViewPr varScale="1">
        <p:scale>
          <a:sx n="126" d="100"/>
          <a:sy n="126" d="100"/>
        </p:scale>
        <p:origin x="536" y="80"/>
      </p:cViewPr>
      <p:guideLst/>
    </p:cSldViewPr>
  </p:slideViewPr>
  <p:notesTextViewPr>
    <p:cViewPr>
      <p:scale>
        <a:sx n="1" d="1"/>
        <a:sy n="1" d="1"/>
      </p:scale>
      <p:origin x="0" y="0"/>
    </p:cViewPr>
  </p:notesTextViewPr>
  <p:sorterViewPr>
    <p:cViewPr>
      <p:scale>
        <a:sx n="100" d="100"/>
        <a:sy n="100" d="100"/>
      </p:scale>
      <p:origin x="0" y="-35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9E814-1FC9-4F1E-AD52-3500FB9BD03C}" type="datetimeFigureOut">
              <a:rPr lang="en-US" smtClean="0"/>
              <a:t>10/18/2019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00B0A-EFE1-4097-BB81-876C691BA787}" type="slidenum">
              <a:rPr lang="en-US" smtClean="0"/>
              <a:t>‹#›</a:t>
            </a:fld>
            <a:endParaRPr lang="en-US"/>
          </a:p>
        </p:txBody>
      </p:sp>
    </p:spTree>
    <p:extLst>
      <p:ext uri="{BB962C8B-B14F-4D97-AF65-F5344CB8AC3E}">
        <p14:creationId xmlns:p14="http://schemas.microsoft.com/office/powerpoint/2010/main" val="507253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799F34ED-3CD7-4B64-8723-DAE49C10CF64}" type="slidenum">
              <a:rPr lang="en-US" smtClean="0">
                <a:latin typeface="Arial" pitchFamily="34" charset="0"/>
                <a:cs typeface="Arial" pitchFamily="34" charset="0"/>
              </a:rPr>
              <a:pPr/>
              <a:t>3</a:t>
            </a:fld>
            <a:endParaRPr lang="en-US" dirty="0">
              <a:latin typeface="Arial" pitchFamily="34" charset="0"/>
              <a:cs typeface="Arial" pitchFamily="34"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xfrm>
            <a:off x="976313" y="4562475"/>
            <a:ext cx="5362575" cy="4318000"/>
          </a:xfrm>
          <a:noFill/>
          <a:ln/>
        </p:spPr>
        <p:txBody>
          <a:bodyPr lIns="95284" tIns="47641" rIns="95284" bIns="47641"/>
          <a:lstStyle/>
          <a:p>
            <a:pPr marL="228600" indent="-228600" eaLnBrk="1" hangingPunct="1">
              <a:buFontTx/>
              <a:buAutoNum type="arabicPeriod"/>
            </a:pPr>
            <a:r>
              <a:rPr lang="en-US" sz="1000" dirty="0">
                <a:latin typeface="Arial" pitchFamily="34" charset="0"/>
                <a:cs typeface="Arial" pitchFamily="34" charset="0"/>
              </a:rPr>
              <a:t>Ion channels are a class of Proteins that reside in the cell membrane of all biological cells. </a:t>
            </a:r>
            <a:r>
              <a:rPr lang="en-US" sz="1000" dirty="0">
                <a:solidFill>
                  <a:srgbClr val="000000"/>
                </a:solidFill>
                <a:latin typeface="Arial" pitchFamily="34" charset="0"/>
                <a:cs typeface="Arial" pitchFamily="34" charset="0"/>
              </a:rPr>
              <a:t>Each channel protein consists of a chain of amino acids folded in such a way that it forms a nanoscopic water-filled tunnel through which ions can flow to cross the otherwise impermeable membrane. </a:t>
            </a:r>
          </a:p>
          <a:p>
            <a:pPr marL="228600" indent="-228600" eaLnBrk="1" hangingPunct="1">
              <a:buFontTx/>
              <a:buAutoNum type="arabicPeriod"/>
            </a:pPr>
            <a:endParaRPr lang="en-US" sz="1000" dirty="0">
              <a:solidFill>
                <a:srgbClr val="000000"/>
              </a:solidFill>
              <a:latin typeface="Arial" pitchFamily="34" charset="0"/>
              <a:cs typeface="Arial" pitchFamily="34" charset="0"/>
            </a:endParaRPr>
          </a:p>
          <a:p>
            <a:pPr marL="228600" indent="-228600" algn="just" eaLnBrk="1" hangingPunct="1">
              <a:buFontTx/>
              <a:buAutoNum type="arabicPeriod"/>
            </a:pPr>
            <a:r>
              <a:rPr lang="en-US" sz="1000" dirty="0">
                <a:solidFill>
                  <a:srgbClr val="000000"/>
                </a:solidFill>
                <a:latin typeface="Arial" pitchFamily="34" charset="0"/>
                <a:cs typeface="Times New Roman" pitchFamily="18" charset="0"/>
              </a:rPr>
              <a:t>Every ion channel carries a strong and steeply varying distribution of permanent charge, which depends on the particular combination of channel and prevalent physiological conditions. This permanent charge has an important role in determining the current-voltage characteristics of the open channel.</a:t>
            </a:r>
            <a:r>
              <a:rPr lang="en-US" sz="1000" b="1" dirty="0">
                <a:solidFill>
                  <a:srgbClr val="000000"/>
                </a:solidFill>
                <a:latin typeface="Arial" pitchFamily="34" charset="0"/>
                <a:cs typeface="Times New Roman" pitchFamily="18" charset="0"/>
              </a:rPr>
              <a:t> </a:t>
            </a:r>
          </a:p>
          <a:p>
            <a:pPr marL="228600" indent="-228600" algn="just" eaLnBrk="1" hangingPunct="1">
              <a:buFontTx/>
              <a:buAutoNum type="arabicPeriod"/>
            </a:pPr>
            <a:endParaRPr lang="en-US" sz="1000" b="1" dirty="0">
              <a:solidFill>
                <a:srgbClr val="000000"/>
              </a:solidFill>
              <a:latin typeface="Arial" pitchFamily="34" charset="0"/>
              <a:cs typeface="Times New Roman" pitchFamily="18" charset="0"/>
            </a:endParaRPr>
          </a:p>
          <a:p>
            <a:pPr marL="228600" indent="-228600" algn="just" eaLnBrk="1" hangingPunct="1">
              <a:buFontTx/>
              <a:buAutoNum type="arabicPeriod"/>
            </a:pPr>
            <a:r>
              <a:rPr lang="en-US" sz="1000" dirty="0">
                <a:solidFill>
                  <a:srgbClr val="000000"/>
                </a:solidFill>
                <a:latin typeface="Arial" pitchFamily="34" charset="0"/>
                <a:cs typeface="Times New Roman" pitchFamily="18" charset="0"/>
              </a:rPr>
              <a:t>Many </a:t>
            </a:r>
            <a:r>
              <a:rPr lang="en-US" sz="1000" dirty="0">
                <a:solidFill>
                  <a:srgbClr val="000000"/>
                </a:solidFill>
                <a:latin typeface="Arial" pitchFamily="34" charset="0"/>
                <a:cs typeface="Arial" pitchFamily="34" charset="0"/>
              </a:rPr>
              <a:t>channels are designed by nature to selectively transmit or block a particular ion species. This allows only one type of ion to cross the membrane even though other ions may be present in much higher concentrations. Many channels can also open and close by mechanical or other means, switching on and off like electronic devices.</a:t>
            </a:r>
          </a:p>
          <a:p>
            <a:pPr marL="228600" indent="-228600" algn="just" eaLnBrk="1" hangingPunct="1">
              <a:buFontTx/>
              <a:buAutoNum type="arabicPeriod"/>
            </a:pPr>
            <a:endParaRPr lang="en-US" sz="1000" dirty="0">
              <a:solidFill>
                <a:srgbClr val="000000"/>
              </a:solidFill>
              <a:latin typeface="Arial" pitchFamily="34" charset="0"/>
              <a:cs typeface="Arial" pitchFamily="34" charset="0"/>
            </a:endParaRPr>
          </a:p>
          <a:p>
            <a:pPr marL="228600" indent="-228600" algn="just" eaLnBrk="1" hangingPunct="1">
              <a:buFontTx/>
              <a:buAutoNum type="arabicPeriod"/>
            </a:pPr>
            <a:r>
              <a:rPr lang="en-US" sz="1000" dirty="0">
                <a:solidFill>
                  <a:srgbClr val="000000"/>
                </a:solidFill>
                <a:latin typeface="Arial" pitchFamily="34" charset="0"/>
                <a:cs typeface="Arial" pitchFamily="34" charset="0"/>
              </a:rPr>
              <a:t>From a physiological point of view ion channels are essential for maintaining the correct internal ion composition necessary for cell survival and function. They directly control electrical signaling in the nervous system, muscle contraction, and the delivery of many clinical drugs. Malfunctioning channels cause or are associated with many diseases.</a:t>
            </a:r>
          </a:p>
          <a:p>
            <a:pPr marL="228600" indent="-228600" algn="just" eaLnBrk="1" hangingPunct="1">
              <a:buFontTx/>
              <a:buAutoNum type="arabicPeriod"/>
            </a:pPr>
            <a:endParaRPr lang="en-US" sz="1000" dirty="0">
              <a:solidFill>
                <a:srgbClr val="000000"/>
              </a:solidFill>
              <a:latin typeface="Arial" pitchFamily="34" charset="0"/>
              <a:cs typeface="Arial" pitchFamily="34" charset="0"/>
            </a:endParaRPr>
          </a:p>
          <a:p>
            <a:pPr marL="228600" indent="-228600" algn="just" eaLnBrk="1" hangingPunct="1">
              <a:buFontTx/>
              <a:buAutoNum type="arabicPeriod"/>
            </a:pPr>
            <a:r>
              <a:rPr lang="en-US" sz="1000" dirty="0">
                <a:solidFill>
                  <a:srgbClr val="000000"/>
                </a:solidFill>
                <a:latin typeface="Arial" pitchFamily="34" charset="0"/>
                <a:cs typeface="Arial" pitchFamily="34" charset="0"/>
              </a:rPr>
              <a:t>From a device point of view, ion channels can be thought of as elements in an electrical circuit, behaving like resistors, diodes or batteries depending on the specific channel and environmental factors. By replacing or deleting one or more of the amino acids many channels can be mutated, altering the charge distribution along the channel. Designing and engineering channels with specific conductances and selectivities, and incorporating them into bio-devices, is a real possibility.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676CA7-B91C-4E1A-B1D9-6C37E7FFA20B}" type="slidenum">
              <a:rPr lang="en-US" smtClean="0"/>
              <a:t>22</a:t>
            </a:fld>
            <a:endParaRPr lang="en-US" dirty="0"/>
          </a:p>
        </p:txBody>
      </p:sp>
    </p:spTree>
    <p:extLst>
      <p:ext uri="{BB962C8B-B14F-4D97-AF65-F5344CB8AC3E}">
        <p14:creationId xmlns:p14="http://schemas.microsoft.com/office/powerpoint/2010/main" val="2061897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676CA7-B91C-4E1A-B1D9-6C37E7FFA20B}" type="slidenum">
              <a:rPr lang="en-US" smtClean="0"/>
              <a:t>23</a:t>
            </a:fld>
            <a:endParaRPr lang="en-US" dirty="0"/>
          </a:p>
        </p:txBody>
      </p:sp>
    </p:spTree>
    <p:extLst>
      <p:ext uri="{BB962C8B-B14F-4D97-AF65-F5344CB8AC3E}">
        <p14:creationId xmlns:p14="http://schemas.microsoft.com/office/powerpoint/2010/main" val="409042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3EBCA75-CDC5-4608-88B6-B01EA2EA71C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33068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A3F2B7-E89B-410D-AA5A-5DDFCB9E955E}"/>
              </a:ext>
            </a:extLst>
          </p:cNvPr>
          <p:cNvSpPr>
            <a:spLocks noGrp="1" noChangeArrowheads="1"/>
          </p:cNvSpPr>
          <p:nvPr>
            <p:ph type="sldNum"/>
          </p:nvPr>
        </p:nvSpPr>
        <p:spPr>
          <a:ln/>
        </p:spPr>
        <p:txBody>
          <a:bodyPr/>
          <a:lstStyle/>
          <a:p>
            <a:pPr marL="0" marR="0" lvl="0" indent="0" algn="r" defTabSz="963613" rtl="0" eaLnBrk="1" fontAlgn="base" latinLnBrk="0" hangingPunct="1">
              <a:lnSpc>
                <a:spcPct val="100000"/>
              </a:lnSpc>
              <a:spcBef>
                <a:spcPct val="0"/>
              </a:spcBef>
              <a:spcAft>
                <a:spcPct val="0"/>
              </a:spcAft>
              <a:buClrTx/>
              <a:buSzTx/>
              <a:buFontTx/>
              <a:buNone/>
              <a:tabLst/>
              <a:defRPr/>
            </a:pPr>
            <a:fld id="{E55E0AD3-E69B-4DE4-BA5C-77EEA857D2E0}" type="slidenum">
              <a:rPr kumimoji="0" lang="en-US" altLang="en-US" sz="13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63613" rtl="0" eaLnBrk="1" fontAlgn="base" latinLnBrk="0" hangingPunct="1">
                <a:lnSpc>
                  <a:spcPct val="100000"/>
                </a:lnSpc>
                <a:spcBef>
                  <a:spcPct val="0"/>
                </a:spcBef>
                <a:spcAft>
                  <a:spcPct val="0"/>
                </a:spcAft>
                <a:buClrTx/>
                <a:buSzTx/>
                <a:buFontTx/>
                <a:buNone/>
                <a:tabLst/>
                <a:defRPr/>
              </a:pPr>
              <a:t>30</a:t>
            </a:fld>
            <a:endParaRPr kumimoji="0" lang="en-US" alt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097" name="Rectangle 1">
            <a:extLst>
              <a:ext uri="{FF2B5EF4-FFF2-40B4-BE49-F238E27FC236}">
                <a16:creationId xmlns:a16="http://schemas.microsoft.com/office/drawing/2014/main" id="{1CB9E609-D2FC-4EB4-8EB1-DDEFCE912A90}"/>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a:extLst>
              <a:ext uri="{FF2B5EF4-FFF2-40B4-BE49-F238E27FC236}">
                <a16:creationId xmlns:a16="http://schemas.microsoft.com/office/drawing/2014/main" id="{F8F9E5A2-9A17-4482-AFAF-B460097B5A85}"/>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2784D7-27E5-4158-ACD3-C0C5D55FCCBD}"/>
              </a:ext>
            </a:extLst>
          </p:cNvPr>
          <p:cNvSpPr>
            <a:spLocks noGrp="1" noChangeArrowheads="1"/>
          </p:cNvSpPr>
          <p:nvPr>
            <p:ph type="sldNum"/>
          </p:nvPr>
        </p:nvSpPr>
        <p:spPr>
          <a:ln/>
        </p:spPr>
        <p:txBody>
          <a:bodyPr/>
          <a:lstStyle/>
          <a:p>
            <a:pPr marL="0" marR="0" lvl="0" indent="0" algn="r" defTabSz="963613" rtl="0" eaLnBrk="1" fontAlgn="base" latinLnBrk="0" hangingPunct="1">
              <a:lnSpc>
                <a:spcPct val="100000"/>
              </a:lnSpc>
              <a:spcBef>
                <a:spcPct val="0"/>
              </a:spcBef>
              <a:spcAft>
                <a:spcPct val="0"/>
              </a:spcAft>
              <a:buClrTx/>
              <a:buSzTx/>
              <a:buFontTx/>
              <a:buNone/>
              <a:tabLst/>
              <a:defRPr/>
            </a:pPr>
            <a:fld id="{B61D4000-0071-4DBE-BB3A-30E89E09943C}" type="slidenum">
              <a:rPr kumimoji="0" lang="en-US" altLang="en-US" sz="13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63613" rtl="0" eaLnBrk="1" fontAlgn="base" latinLnBrk="0" hangingPunct="1">
                <a:lnSpc>
                  <a:spcPct val="100000"/>
                </a:lnSpc>
                <a:spcBef>
                  <a:spcPct val="0"/>
                </a:spcBef>
                <a:spcAft>
                  <a:spcPct val="0"/>
                </a:spcAft>
                <a:buClrTx/>
                <a:buSzTx/>
                <a:buFontTx/>
                <a:buNone/>
                <a:tabLst/>
                <a:defRPr/>
              </a:pPr>
              <a:t>32</a:t>
            </a:fld>
            <a:endParaRPr kumimoji="0" lang="en-US" alt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097" name="Rectangle 1">
            <a:extLst>
              <a:ext uri="{FF2B5EF4-FFF2-40B4-BE49-F238E27FC236}">
                <a16:creationId xmlns:a16="http://schemas.microsoft.com/office/drawing/2014/main" id="{0A1A6FA8-37FA-464D-9D8B-612234C1773C}"/>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a:extLst>
              <a:ext uri="{FF2B5EF4-FFF2-40B4-BE49-F238E27FC236}">
                <a16:creationId xmlns:a16="http://schemas.microsoft.com/office/drawing/2014/main" id="{3F80D574-CFF6-4337-9ACA-780A0E86A48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AAB272A-8C3E-43F0-A5CD-E90FB68F8DE1}"/>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C9B566-94CC-4E05-AAC3-3DA27CAF9E17}"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86" name="Rectangle 2">
            <a:extLst>
              <a:ext uri="{FF2B5EF4-FFF2-40B4-BE49-F238E27FC236}">
                <a16:creationId xmlns:a16="http://schemas.microsoft.com/office/drawing/2014/main" id="{05F0335A-4013-46E2-B64F-C78819508977}"/>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FBB0B3E2-3676-40CF-A9C9-CF13F813191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28559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482" eaLnBrk="0" hangingPunct="0">
              <a:defRPr sz="1500">
                <a:solidFill>
                  <a:schemeClr val="tx1"/>
                </a:solidFill>
                <a:latin typeface="Arial" pitchFamily="34" charset="0"/>
                <a:cs typeface="Arial" pitchFamily="34" charset="0"/>
              </a:defRPr>
            </a:lvl1pPr>
            <a:lvl2pPr marL="702756" indent="-270291" defTabSz="911482" eaLnBrk="0" hangingPunct="0">
              <a:defRPr sz="1500">
                <a:solidFill>
                  <a:schemeClr val="tx1"/>
                </a:solidFill>
                <a:latin typeface="Arial" pitchFamily="34" charset="0"/>
                <a:cs typeface="Arial" pitchFamily="34" charset="0"/>
              </a:defRPr>
            </a:lvl2pPr>
            <a:lvl3pPr marL="1081164" indent="-216233" defTabSz="911482" eaLnBrk="0" hangingPunct="0">
              <a:defRPr sz="1500">
                <a:solidFill>
                  <a:schemeClr val="tx1"/>
                </a:solidFill>
                <a:latin typeface="Arial" pitchFamily="34" charset="0"/>
                <a:cs typeface="Arial" pitchFamily="34" charset="0"/>
              </a:defRPr>
            </a:lvl3pPr>
            <a:lvl4pPr marL="1513629" indent="-216233" defTabSz="911482" eaLnBrk="0" hangingPunct="0">
              <a:defRPr sz="1500">
                <a:solidFill>
                  <a:schemeClr val="tx1"/>
                </a:solidFill>
                <a:latin typeface="Arial" pitchFamily="34" charset="0"/>
                <a:cs typeface="Arial" pitchFamily="34" charset="0"/>
              </a:defRPr>
            </a:lvl4pPr>
            <a:lvl5pPr marL="1946095" indent="-216233" defTabSz="911482" eaLnBrk="0" hangingPunct="0">
              <a:defRPr sz="1500">
                <a:solidFill>
                  <a:schemeClr val="tx1"/>
                </a:solidFill>
                <a:latin typeface="Arial" pitchFamily="34" charset="0"/>
                <a:cs typeface="Arial" pitchFamily="34" charset="0"/>
              </a:defRPr>
            </a:lvl5pPr>
            <a:lvl6pPr marL="2378560" indent="-216233" defTabSz="911482" eaLnBrk="0" fontAlgn="base" hangingPunct="0">
              <a:spcBef>
                <a:spcPct val="0"/>
              </a:spcBef>
              <a:spcAft>
                <a:spcPct val="0"/>
              </a:spcAft>
              <a:defRPr sz="1500">
                <a:solidFill>
                  <a:schemeClr val="tx1"/>
                </a:solidFill>
                <a:latin typeface="Arial" pitchFamily="34" charset="0"/>
                <a:cs typeface="Arial" pitchFamily="34" charset="0"/>
              </a:defRPr>
            </a:lvl6pPr>
            <a:lvl7pPr marL="2811026" indent="-216233" defTabSz="911482" eaLnBrk="0" fontAlgn="base" hangingPunct="0">
              <a:spcBef>
                <a:spcPct val="0"/>
              </a:spcBef>
              <a:spcAft>
                <a:spcPct val="0"/>
              </a:spcAft>
              <a:defRPr sz="1500">
                <a:solidFill>
                  <a:schemeClr val="tx1"/>
                </a:solidFill>
                <a:latin typeface="Arial" pitchFamily="34" charset="0"/>
                <a:cs typeface="Arial" pitchFamily="34" charset="0"/>
              </a:defRPr>
            </a:lvl7pPr>
            <a:lvl8pPr marL="3243491" indent="-216233" defTabSz="911482" eaLnBrk="0" fontAlgn="base" hangingPunct="0">
              <a:spcBef>
                <a:spcPct val="0"/>
              </a:spcBef>
              <a:spcAft>
                <a:spcPct val="0"/>
              </a:spcAft>
              <a:defRPr sz="1500">
                <a:solidFill>
                  <a:schemeClr val="tx1"/>
                </a:solidFill>
                <a:latin typeface="Arial" pitchFamily="34" charset="0"/>
                <a:cs typeface="Arial" pitchFamily="34" charset="0"/>
              </a:defRPr>
            </a:lvl8pPr>
            <a:lvl9pPr marL="3675957" indent="-216233" defTabSz="911482" eaLnBrk="0" fontAlgn="base" hangingPunct="0">
              <a:spcBef>
                <a:spcPct val="0"/>
              </a:spcBef>
              <a:spcAft>
                <a:spcPct val="0"/>
              </a:spcAft>
              <a:defRPr sz="1500">
                <a:solidFill>
                  <a:schemeClr val="tx1"/>
                </a:solidFill>
                <a:latin typeface="Arial" pitchFamily="34" charset="0"/>
                <a:cs typeface="Arial" pitchFamily="34" charset="0"/>
              </a:defRPr>
            </a:lvl9pPr>
          </a:lstStyle>
          <a:p>
            <a:pPr eaLnBrk="1" hangingPunct="1"/>
            <a:fld id="{8968863F-3F87-404C-A8AB-F3A418349650}" type="slidenum">
              <a:rPr lang="en-US" sz="1200">
                <a:solidFill>
                  <a:srgbClr val="000000"/>
                </a:solidFill>
              </a:rPr>
              <a:pPr eaLnBrk="1" hangingPunct="1"/>
              <a:t>42</a:t>
            </a:fld>
            <a:endParaRPr lang="en-US" sz="1200">
              <a:solidFill>
                <a:srgbClr val="000000"/>
              </a:solidFill>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482" eaLnBrk="0" hangingPunct="0">
              <a:defRPr sz="1500">
                <a:solidFill>
                  <a:schemeClr val="tx1"/>
                </a:solidFill>
                <a:latin typeface="Arial" pitchFamily="34" charset="0"/>
                <a:cs typeface="Arial" pitchFamily="34" charset="0"/>
              </a:defRPr>
            </a:lvl1pPr>
            <a:lvl2pPr marL="702756" indent="-270291" defTabSz="911482" eaLnBrk="0" hangingPunct="0">
              <a:defRPr sz="1500">
                <a:solidFill>
                  <a:schemeClr val="tx1"/>
                </a:solidFill>
                <a:latin typeface="Arial" pitchFamily="34" charset="0"/>
                <a:cs typeface="Arial" pitchFamily="34" charset="0"/>
              </a:defRPr>
            </a:lvl2pPr>
            <a:lvl3pPr marL="1081164" indent="-216233" defTabSz="911482" eaLnBrk="0" hangingPunct="0">
              <a:defRPr sz="1500">
                <a:solidFill>
                  <a:schemeClr val="tx1"/>
                </a:solidFill>
                <a:latin typeface="Arial" pitchFamily="34" charset="0"/>
                <a:cs typeface="Arial" pitchFamily="34" charset="0"/>
              </a:defRPr>
            </a:lvl3pPr>
            <a:lvl4pPr marL="1513629" indent="-216233" defTabSz="911482" eaLnBrk="0" hangingPunct="0">
              <a:defRPr sz="1500">
                <a:solidFill>
                  <a:schemeClr val="tx1"/>
                </a:solidFill>
                <a:latin typeface="Arial" pitchFamily="34" charset="0"/>
                <a:cs typeface="Arial" pitchFamily="34" charset="0"/>
              </a:defRPr>
            </a:lvl4pPr>
            <a:lvl5pPr marL="1946095" indent="-216233" defTabSz="911482" eaLnBrk="0" hangingPunct="0">
              <a:defRPr sz="1500">
                <a:solidFill>
                  <a:schemeClr val="tx1"/>
                </a:solidFill>
                <a:latin typeface="Arial" pitchFamily="34" charset="0"/>
                <a:cs typeface="Arial" pitchFamily="34" charset="0"/>
              </a:defRPr>
            </a:lvl5pPr>
            <a:lvl6pPr marL="2378560" indent="-216233" defTabSz="911482" eaLnBrk="0" fontAlgn="base" hangingPunct="0">
              <a:spcBef>
                <a:spcPct val="0"/>
              </a:spcBef>
              <a:spcAft>
                <a:spcPct val="0"/>
              </a:spcAft>
              <a:defRPr sz="1500">
                <a:solidFill>
                  <a:schemeClr val="tx1"/>
                </a:solidFill>
                <a:latin typeface="Arial" pitchFamily="34" charset="0"/>
                <a:cs typeface="Arial" pitchFamily="34" charset="0"/>
              </a:defRPr>
            </a:lvl6pPr>
            <a:lvl7pPr marL="2811026" indent="-216233" defTabSz="911482" eaLnBrk="0" fontAlgn="base" hangingPunct="0">
              <a:spcBef>
                <a:spcPct val="0"/>
              </a:spcBef>
              <a:spcAft>
                <a:spcPct val="0"/>
              </a:spcAft>
              <a:defRPr sz="1500">
                <a:solidFill>
                  <a:schemeClr val="tx1"/>
                </a:solidFill>
                <a:latin typeface="Arial" pitchFamily="34" charset="0"/>
                <a:cs typeface="Arial" pitchFamily="34" charset="0"/>
              </a:defRPr>
            </a:lvl7pPr>
            <a:lvl8pPr marL="3243491" indent="-216233" defTabSz="911482" eaLnBrk="0" fontAlgn="base" hangingPunct="0">
              <a:spcBef>
                <a:spcPct val="0"/>
              </a:spcBef>
              <a:spcAft>
                <a:spcPct val="0"/>
              </a:spcAft>
              <a:defRPr sz="1500">
                <a:solidFill>
                  <a:schemeClr val="tx1"/>
                </a:solidFill>
                <a:latin typeface="Arial" pitchFamily="34" charset="0"/>
                <a:cs typeface="Arial" pitchFamily="34" charset="0"/>
              </a:defRPr>
            </a:lvl8pPr>
            <a:lvl9pPr marL="3675957" indent="-216233" defTabSz="911482" eaLnBrk="0" fontAlgn="base" hangingPunct="0">
              <a:spcBef>
                <a:spcPct val="0"/>
              </a:spcBef>
              <a:spcAft>
                <a:spcPct val="0"/>
              </a:spcAft>
              <a:defRPr sz="1500">
                <a:solidFill>
                  <a:schemeClr val="tx1"/>
                </a:solidFill>
                <a:latin typeface="Arial" pitchFamily="34" charset="0"/>
                <a:cs typeface="Arial" pitchFamily="34" charset="0"/>
              </a:defRPr>
            </a:lvl9pPr>
          </a:lstStyle>
          <a:p>
            <a:pPr eaLnBrk="1" hangingPunct="1"/>
            <a:fld id="{98A216AC-AF79-4715-9BA4-CF48C2BC6AF0}" type="slidenum">
              <a:rPr lang="en-US" sz="1200">
                <a:solidFill>
                  <a:srgbClr val="000000"/>
                </a:solidFill>
              </a:rPr>
              <a:pPr eaLnBrk="1" hangingPunct="1"/>
              <a:t>44</a:t>
            </a:fld>
            <a:endParaRPr lang="en-US" sz="1200">
              <a:solidFill>
                <a:srgbClr val="000000"/>
              </a:solidFill>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1798985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0995" eaLnBrk="0" hangingPunct="0">
              <a:spcBef>
                <a:spcPct val="30000"/>
              </a:spcBef>
              <a:defRPr sz="1200">
                <a:solidFill>
                  <a:schemeClr val="tx1"/>
                </a:solidFill>
                <a:latin typeface="Arial" pitchFamily="34" charset="0"/>
                <a:cs typeface="Arial" pitchFamily="34" charset="0"/>
              </a:defRPr>
            </a:lvl1pPr>
            <a:lvl2pPr marL="701248" indent="-269229" algn="l" defTabSz="910995" eaLnBrk="0" hangingPunct="0">
              <a:spcBef>
                <a:spcPct val="30000"/>
              </a:spcBef>
              <a:defRPr sz="1200">
                <a:solidFill>
                  <a:schemeClr val="tx1"/>
                </a:solidFill>
                <a:latin typeface="Arial" pitchFamily="34" charset="0"/>
                <a:cs typeface="Arial" pitchFamily="34" charset="0"/>
              </a:defRPr>
            </a:lvl2pPr>
            <a:lvl3pPr marL="1080047" indent="-216010" algn="l" defTabSz="910995" eaLnBrk="0" hangingPunct="0">
              <a:spcBef>
                <a:spcPct val="30000"/>
              </a:spcBef>
              <a:defRPr sz="1200">
                <a:solidFill>
                  <a:schemeClr val="tx1"/>
                </a:solidFill>
                <a:latin typeface="Arial" pitchFamily="34" charset="0"/>
                <a:cs typeface="Arial" pitchFamily="34" charset="0"/>
              </a:defRPr>
            </a:lvl3pPr>
            <a:lvl4pPr marL="1512065" indent="-216010" algn="l" defTabSz="910995" eaLnBrk="0" hangingPunct="0">
              <a:spcBef>
                <a:spcPct val="30000"/>
              </a:spcBef>
              <a:defRPr sz="1200">
                <a:solidFill>
                  <a:schemeClr val="tx1"/>
                </a:solidFill>
                <a:latin typeface="Arial" pitchFamily="34" charset="0"/>
                <a:cs typeface="Arial" pitchFamily="34" charset="0"/>
              </a:defRPr>
            </a:lvl4pPr>
            <a:lvl5pPr marL="1945649" indent="-216010" algn="l" defTabSz="910995" eaLnBrk="0" hangingPunct="0">
              <a:spcBef>
                <a:spcPct val="30000"/>
              </a:spcBef>
              <a:defRPr sz="1200">
                <a:solidFill>
                  <a:schemeClr val="tx1"/>
                </a:solidFill>
                <a:latin typeface="Arial" pitchFamily="34" charset="0"/>
                <a:cs typeface="Arial" pitchFamily="34" charset="0"/>
              </a:defRPr>
            </a:lvl5pPr>
            <a:lvl6pPr marL="2396452" indent="-216010" defTabSz="910995" eaLnBrk="0" fontAlgn="base" hangingPunct="0">
              <a:spcBef>
                <a:spcPct val="30000"/>
              </a:spcBef>
              <a:spcAft>
                <a:spcPct val="0"/>
              </a:spcAft>
              <a:defRPr sz="1200">
                <a:solidFill>
                  <a:schemeClr val="tx1"/>
                </a:solidFill>
                <a:latin typeface="Arial" pitchFamily="34" charset="0"/>
                <a:cs typeface="Arial" pitchFamily="34" charset="0"/>
              </a:defRPr>
            </a:lvl6pPr>
            <a:lvl7pPr marL="2847254" indent="-216010" defTabSz="910995" eaLnBrk="0" fontAlgn="base" hangingPunct="0">
              <a:spcBef>
                <a:spcPct val="30000"/>
              </a:spcBef>
              <a:spcAft>
                <a:spcPct val="0"/>
              </a:spcAft>
              <a:defRPr sz="1200">
                <a:solidFill>
                  <a:schemeClr val="tx1"/>
                </a:solidFill>
                <a:latin typeface="Arial" pitchFamily="34" charset="0"/>
                <a:cs typeface="Arial" pitchFamily="34" charset="0"/>
              </a:defRPr>
            </a:lvl7pPr>
            <a:lvl8pPr marL="3298055" indent="-216010" defTabSz="910995" eaLnBrk="0" fontAlgn="base" hangingPunct="0">
              <a:spcBef>
                <a:spcPct val="30000"/>
              </a:spcBef>
              <a:spcAft>
                <a:spcPct val="0"/>
              </a:spcAft>
              <a:defRPr sz="1200">
                <a:solidFill>
                  <a:schemeClr val="tx1"/>
                </a:solidFill>
                <a:latin typeface="Arial" pitchFamily="34" charset="0"/>
                <a:cs typeface="Arial" pitchFamily="34" charset="0"/>
              </a:defRPr>
            </a:lvl8pPr>
            <a:lvl9pPr marL="3748857" indent="-216010" defTabSz="91099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B9731FDA-60B6-4EA8-93A1-6544DEC469FD}" type="slidenum">
              <a:rPr lang="en-US" altLang="en-US" smtClean="0">
                <a:solidFill>
                  <a:srgbClr val="000000"/>
                </a:solidFill>
              </a:rPr>
              <a:pPr algn="r" eaLnBrk="1" hangingPunct="1">
                <a:spcBef>
                  <a:spcPct val="0"/>
                </a:spcBef>
              </a:pPr>
              <a:t>47</a:t>
            </a:fld>
            <a:endParaRPr lang="en-US" altLang="en-US">
              <a:solidFill>
                <a:srgbClr val="000000"/>
              </a:solidFill>
            </a:endParaRPr>
          </a:p>
        </p:txBody>
      </p:sp>
      <p:sp>
        <p:nvSpPr>
          <p:cNvPr id="153603" name="Rectangle 2"/>
          <p:cNvSpPr>
            <a:spLocks noGrp="1" noRot="1" noChangeAspect="1" noChangeArrowheads="1" noTextEdit="1"/>
          </p:cNvSpPr>
          <p:nvPr>
            <p:ph type="sldImg"/>
          </p:nvPr>
        </p:nvSpPr>
        <p:spPr>
          <a:xfrm>
            <a:off x="381000" y="685800"/>
            <a:ext cx="6097588" cy="3430588"/>
          </a:xfrm>
          <a:ln/>
        </p:spPr>
      </p:sp>
      <p:sp>
        <p:nvSpPr>
          <p:cNvPr id="153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0995" eaLnBrk="0" hangingPunct="0">
              <a:spcBef>
                <a:spcPct val="30000"/>
              </a:spcBef>
              <a:defRPr sz="1200">
                <a:solidFill>
                  <a:schemeClr val="tx1"/>
                </a:solidFill>
                <a:latin typeface="Arial" pitchFamily="34" charset="0"/>
                <a:cs typeface="Arial" pitchFamily="34" charset="0"/>
              </a:defRPr>
            </a:lvl1pPr>
            <a:lvl2pPr marL="701248" indent="-269229" algn="l" defTabSz="910995" eaLnBrk="0" hangingPunct="0">
              <a:spcBef>
                <a:spcPct val="30000"/>
              </a:spcBef>
              <a:defRPr sz="1200">
                <a:solidFill>
                  <a:schemeClr val="tx1"/>
                </a:solidFill>
                <a:latin typeface="Arial" pitchFamily="34" charset="0"/>
                <a:cs typeface="Arial" pitchFamily="34" charset="0"/>
              </a:defRPr>
            </a:lvl2pPr>
            <a:lvl3pPr marL="1080047" indent="-216010" algn="l" defTabSz="910995" eaLnBrk="0" hangingPunct="0">
              <a:spcBef>
                <a:spcPct val="30000"/>
              </a:spcBef>
              <a:defRPr sz="1200">
                <a:solidFill>
                  <a:schemeClr val="tx1"/>
                </a:solidFill>
                <a:latin typeface="Arial" pitchFamily="34" charset="0"/>
                <a:cs typeface="Arial" pitchFamily="34" charset="0"/>
              </a:defRPr>
            </a:lvl3pPr>
            <a:lvl4pPr marL="1512065" indent="-216010" algn="l" defTabSz="910995" eaLnBrk="0" hangingPunct="0">
              <a:spcBef>
                <a:spcPct val="30000"/>
              </a:spcBef>
              <a:defRPr sz="1200">
                <a:solidFill>
                  <a:schemeClr val="tx1"/>
                </a:solidFill>
                <a:latin typeface="Arial" pitchFamily="34" charset="0"/>
                <a:cs typeface="Arial" pitchFamily="34" charset="0"/>
              </a:defRPr>
            </a:lvl4pPr>
            <a:lvl5pPr marL="1945649" indent="-216010" algn="l" defTabSz="910995" eaLnBrk="0" hangingPunct="0">
              <a:spcBef>
                <a:spcPct val="30000"/>
              </a:spcBef>
              <a:defRPr sz="1200">
                <a:solidFill>
                  <a:schemeClr val="tx1"/>
                </a:solidFill>
                <a:latin typeface="Arial" pitchFamily="34" charset="0"/>
                <a:cs typeface="Arial" pitchFamily="34" charset="0"/>
              </a:defRPr>
            </a:lvl5pPr>
            <a:lvl6pPr marL="2396452" indent="-216010" defTabSz="910995" eaLnBrk="0" fontAlgn="base" hangingPunct="0">
              <a:spcBef>
                <a:spcPct val="30000"/>
              </a:spcBef>
              <a:spcAft>
                <a:spcPct val="0"/>
              </a:spcAft>
              <a:defRPr sz="1200">
                <a:solidFill>
                  <a:schemeClr val="tx1"/>
                </a:solidFill>
                <a:latin typeface="Arial" pitchFamily="34" charset="0"/>
                <a:cs typeface="Arial" pitchFamily="34" charset="0"/>
              </a:defRPr>
            </a:lvl6pPr>
            <a:lvl7pPr marL="2847254" indent="-216010" defTabSz="910995" eaLnBrk="0" fontAlgn="base" hangingPunct="0">
              <a:spcBef>
                <a:spcPct val="30000"/>
              </a:spcBef>
              <a:spcAft>
                <a:spcPct val="0"/>
              </a:spcAft>
              <a:defRPr sz="1200">
                <a:solidFill>
                  <a:schemeClr val="tx1"/>
                </a:solidFill>
                <a:latin typeface="Arial" pitchFamily="34" charset="0"/>
                <a:cs typeface="Arial" pitchFamily="34" charset="0"/>
              </a:defRPr>
            </a:lvl7pPr>
            <a:lvl8pPr marL="3298055" indent="-216010" defTabSz="910995" eaLnBrk="0" fontAlgn="base" hangingPunct="0">
              <a:spcBef>
                <a:spcPct val="30000"/>
              </a:spcBef>
              <a:spcAft>
                <a:spcPct val="0"/>
              </a:spcAft>
              <a:defRPr sz="1200">
                <a:solidFill>
                  <a:schemeClr val="tx1"/>
                </a:solidFill>
                <a:latin typeface="Arial" pitchFamily="34" charset="0"/>
                <a:cs typeface="Arial" pitchFamily="34" charset="0"/>
              </a:defRPr>
            </a:lvl8pPr>
            <a:lvl9pPr marL="3748857" indent="-216010" defTabSz="91099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B9731FDA-60B6-4EA8-93A1-6544DEC469FD}" type="slidenum">
              <a:rPr lang="en-US" altLang="en-US" smtClean="0">
                <a:solidFill>
                  <a:srgbClr val="000000"/>
                </a:solidFill>
              </a:rPr>
              <a:pPr algn="r" eaLnBrk="1" hangingPunct="1">
                <a:spcBef>
                  <a:spcPct val="0"/>
                </a:spcBef>
              </a:pPr>
              <a:t>4</a:t>
            </a:fld>
            <a:endParaRPr lang="en-US" altLang="en-US">
              <a:solidFill>
                <a:srgbClr val="000000"/>
              </a:solidFill>
            </a:endParaRPr>
          </a:p>
        </p:txBody>
      </p:sp>
      <p:sp>
        <p:nvSpPr>
          <p:cNvPr id="153603" name="Rectangle 2"/>
          <p:cNvSpPr>
            <a:spLocks noGrp="1" noRot="1" noChangeAspect="1" noChangeArrowheads="1" noTextEdit="1"/>
          </p:cNvSpPr>
          <p:nvPr>
            <p:ph type="sldImg"/>
          </p:nvPr>
        </p:nvSpPr>
        <p:spPr>
          <a:xfrm>
            <a:off x="381000" y="685800"/>
            <a:ext cx="6097588" cy="3430588"/>
          </a:xfrm>
          <a:ln/>
        </p:spPr>
      </p:sp>
      <p:sp>
        <p:nvSpPr>
          <p:cNvPr id="153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C37BC06-F10B-4A38-A692-C5B93567060E}"/>
              </a:ext>
            </a:extLst>
          </p:cNvPr>
          <p:cNvSpPr>
            <a:spLocks noGrp="1" noChangeArrowheads="1"/>
          </p:cNvSpPr>
          <p:nvPr>
            <p:ph type="sldNum" sz="quarter" idx="5"/>
          </p:nvPr>
        </p:nvSpPr>
        <p:spPr>
          <a:ln/>
        </p:spPr>
        <p:txBody>
          <a:bodyPr/>
          <a:lstStyle/>
          <a:p>
            <a:fld id="{59678C25-5CB6-4C89-A94C-1E1A45C163BB}" type="slidenum">
              <a:rPr lang="en-US" altLang="en-US"/>
              <a:pPr/>
              <a:t>6</a:t>
            </a:fld>
            <a:endParaRPr lang="en-US" altLang="en-US"/>
          </a:p>
        </p:txBody>
      </p:sp>
      <p:sp>
        <p:nvSpPr>
          <p:cNvPr id="66562" name="Rectangle 2">
            <a:extLst>
              <a:ext uri="{FF2B5EF4-FFF2-40B4-BE49-F238E27FC236}">
                <a16:creationId xmlns:a16="http://schemas.microsoft.com/office/drawing/2014/main" id="{8B921D83-73C9-4B77-83EC-7102E102ED92}"/>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E7D34980-DD5E-4102-A7BC-B789632AEB5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AAB272A-8C3E-43F0-A5CD-E90FB68F8DE1}"/>
              </a:ext>
            </a:extLst>
          </p:cNvPr>
          <p:cNvSpPr>
            <a:spLocks noGrp="1" noChangeArrowheads="1"/>
          </p:cNvSpPr>
          <p:nvPr>
            <p:ph type="sldNum" sz="quarter" idx="5"/>
          </p:nvPr>
        </p:nvSpPr>
        <p:spPr>
          <a:ln/>
        </p:spPr>
        <p:txBody>
          <a:bodyPr/>
          <a:lstStyle/>
          <a:p>
            <a:fld id="{9FC9B566-94CC-4E05-AAC3-3DA27CAF9E17}" type="slidenum">
              <a:rPr lang="en-US" altLang="en-US"/>
              <a:pPr/>
              <a:t>7</a:t>
            </a:fld>
            <a:endParaRPr lang="en-US" altLang="en-US"/>
          </a:p>
        </p:txBody>
      </p:sp>
      <p:sp>
        <p:nvSpPr>
          <p:cNvPr id="67586" name="Rectangle 2">
            <a:extLst>
              <a:ext uri="{FF2B5EF4-FFF2-40B4-BE49-F238E27FC236}">
                <a16:creationId xmlns:a16="http://schemas.microsoft.com/office/drawing/2014/main" id="{05F0335A-4013-46E2-B64F-C78819508977}"/>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FBB0B3E2-3676-40CF-A9C9-CF13F813191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7522CDD-C9F4-456E-9D1C-294EFEF72FC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279D59-E9DB-466A-B614-16676F82DDB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37282" name="Rectangle 2">
            <a:extLst>
              <a:ext uri="{FF2B5EF4-FFF2-40B4-BE49-F238E27FC236}">
                <a16:creationId xmlns:a16="http://schemas.microsoft.com/office/drawing/2014/main" id="{F20BDB9D-E3A9-4C90-BBCD-57812C417004}"/>
              </a:ext>
            </a:extLst>
          </p:cNvPr>
          <p:cNvSpPr>
            <a:spLocks noGrp="1" noRot="1" noChangeAspect="1" noChangeArrowheads="1" noTextEdit="1"/>
          </p:cNvSpPr>
          <p:nvPr>
            <p:ph type="sldImg"/>
          </p:nvPr>
        </p:nvSpPr>
        <p:spPr>
          <a:xfrm>
            <a:off x="358775" y="687388"/>
            <a:ext cx="6138863" cy="3454400"/>
          </a:xfrm>
          <a:ln/>
        </p:spPr>
      </p:sp>
      <p:sp>
        <p:nvSpPr>
          <p:cNvPr id="737283" name="Rectangle 3">
            <a:extLst>
              <a:ext uri="{FF2B5EF4-FFF2-40B4-BE49-F238E27FC236}">
                <a16:creationId xmlns:a16="http://schemas.microsoft.com/office/drawing/2014/main" id="{D6104A7E-120C-4355-ABB6-86176828455A}"/>
              </a:ext>
            </a:extLst>
          </p:cNvPr>
          <p:cNvSpPr>
            <a:spLocks noGrp="1" noChangeArrowheads="1"/>
          </p:cNvSpPr>
          <p:nvPr>
            <p:ph type="body" idx="1"/>
          </p:nvPr>
        </p:nvSpPr>
        <p:spPr>
          <a:xfrm>
            <a:off x="914400" y="4368800"/>
            <a:ext cx="5029200" cy="4138613"/>
          </a:xfrm>
        </p:spPr>
        <p:txBody>
          <a:bodyPr/>
          <a:lstStyle/>
          <a:p>
            <a:r>
              <a:rPr lang="en-US" altLang="en-US"/>
              <a:t>Movie is …. \Green Continuous0002.avi</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p:spPr>
        <p:txBody>
          <a:bodyPr/>
          <a:lstStyle/>
          <a:p>
            <a:endParaRPr lang="en-US" dirty="0">
              <a:latin typeface="Arial" pitchFamily="34" charset="0"/>
              <a:cs typeface="Arial" pitchFamily="34" charset="0"/>
            </a:endParaRPr>
          </a:p>
        </p:txBody>
      </p:sp>
      <p:sp>
        <p:nvSpPr>
          <p:cNvPr id="232452" name="Slide Number Placeholder 3"/>
          <p:cNvSpPr>
            <a:spLocks noGrp="1"/>
          </p:cNvSpPr>
          <p:nvPr>
            <p:ph type="sldNum" sz="quarter" idx="5"/>
          </p:nvPr>
        </p:nvSpPr>
        <p:spPr>
          <a:noFill/>
        </p:spPr>
        <p:txBody>
          <a:bodyPr/>
          <a:lstStyle/>
          <a:p>
            <a:pPr marL="0" marR="0" lvl="0" indent="0" algn="r" defTabSz="963613" rtl="0" eaLnBrk="1" fontAlgn="base" latinLnBrk="0" hangingPunct="1">
              <a:lnSpc>
                <a:spcPct val="100000"/>
              </a:lnSpc>
              <a:spcBef>
                <a:spcPct val="0"/>
              </a:spcBef>
              <a:spcAft>
                <a:spcPct val="0"/>
              </a:spcAft>
              <a:buClrTx/>
              <a:buSzTx/>
              <a:buFontTx/>
              <a:buNone/>
              <a:tabLst/>
              <a:defRPr/>
            </a:pPr>
            <a:fld id="{459DC3B9-22D5-4130-A46D-976D8BA11F19}"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63613"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p:spPr>
        <p:txBody>
          <a:bodyPr/>
          <a:lstStyle/>
          <a:p>
            <a:endParaRPr lang="en-US" dirty="0">
              <a:latin typeface="Arial" pitchFamily="34" charset="0"/>
              <a:cs typeface="Arial" pitchFamily="34" charset="0"/>
            </a:endParaRPr>
          </a:p>
        </p:txBody>
      </p:sp>
      <p:sp>
        <p:nvSpPr>
          <p:cNvPr id="233476" name="Slide Number Placeholder 3"/>
          <p:cNvSpPr>
            <a:spLocks noGrp="1"/>
          </p:cNvSpPr>
          <p:nvPr>
            <p:ph type="sldNum" sz="quarter" idx="5"/>
          </p:nvPr>
        </p:nvSpPr>
        <p:spPr>
          <a:noFill/>
        </p:spPr>
        <p:txBody>
          <a:bodyPr/>
          <a:lstStyle/>
          <a:p>
            <a:pPr marL="0" marR="0" lvl="0" indent="0" algn="r" defTabSz="963613" rtl="0" eaLnBrk="1" fontAlgn="base" latinLnBrk="0" hangingPunct="1">
              <a:lnSpc>
                <a:spcPct val="100000"/>
              </a:lnSpc>
              <a:spcBef>
                <a:spcPct val="0"/>
              </a:spcBef>
              <a:spcAft>
                <a:spcPct val="0"/>
              </a:spcAft>
              <a:buClrTx/>
              <a:buSzTx/>
              <a:buFontTx/>
              <a:buNone/>
              <a:tabLst/>
              <a:defRPr/>
            </a:pPr>
            <a:fld id="{7B9015AC-596F-4475-9D3D-9D898947BE73}" type="slidenum">
              <a:rPr kumimoji="0" lang="en-US" sz="13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63613" rtl="0" eaLnBrk="1" fontAlgn="base" latinLnBrk="0" hangingPunct="1">
                <a:lnSpc>
                  <a:spcPct val="100000"/>
                </a:lnSpc>
                <a:spcBef>
                  <a:spcPct val="0"/>
                </a:spcBef>
                <a:spcAft>
                  <a:spcPct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0995" eaLnBrk="0" hangingPunct="0">
              <a:spcBef>
                <a:spcPct val="30000"/>
              </a:spcBef>
              <a:defRPr sz="1200">
                <a:solidFill>
                  <a:schemeClr val="tx1"/>
                </a:solidFill>
                <a:latin typeface="Arial" pitchFamily="34" charset="0"/>
                <a:cs typeface="Arial" pitchFamily="34" charset="0"/>
              </a:defRPr>
            </a:lvl1pPr>
            <a:lvl2pPr marL="701248" indent="-269229" algn="l" defTabSz="910995" eaLnBrk="0" hangingPunct="0">
              <a:spcBef>
                <a:spcPct val="30000"/>
              </a:spcBef>
              <a:defRPr sz="1200">
                <a:solidFill>
                  <a:schemeClr val="tx1"/>
                </a:solidFill>
                <a:latin typeface="Arial" pitchFamily="34" charset="0"/>
                <a:cs typeface="Arial" pitchFamily="34" charset="0"/>
              </a:defRPr>
            </a:lvl2pPr>
            <a:lvl3pPr marL="1080047" indent="-216010" algn="l" defTabSz="910995" eaLnBrk="0" hangingPunct="0">
              <a:spcBef>
                <a:spcPct val="30000"/>
              </a:spcBef>
              <a:defRPr sz="1200">
                <a:solidFill>
                  <a:schemeClr val="tx1"/>
                </a:solidFill>
                <a:latin typeface="Arial" pitchFamily="34" charset="0"/>
                <a:cs typeface="Arial" pitchFamily="34" charset="0"/>
              </a:defRPr>
            </a:lvl3pPr>
            <a:lvl4pPr marL="1512065" indent="-216010" algn="l" defTabSz="910995" eaLnBrk="0" hangingPunct="0">
              <a:spcBef>
                <a:spcPct val="30000"/>
              </a:spcBef>
              <a:defRPr sz="1200">
                <a:solidFill>
                  <a:schemeClr val="tx1"/>
                </a:solidFill>
                <a:latin typeface="Arial" pitchFamily="34" charset="0"/>
                <a:cs typeface="Arial" pitchFamily="34" charset="0"/>
              </a:defRPr>
            </a:lvl4pPr>
            <a:lvl5pPr marL="1945649" indent="-216010" algn="l" defTabSz="910995" eaLnBrk="0" hangingPunct="0">
              <a:spcBef>
                <a:spcPct val="30000"/>
              </a:spcBef>
              <a:defRPr sz="1200">
                <a:solidFill>
                  <a:schemeClr val="tx1"/>
                </a:solidFill>
                <a:latin typeface="Arial" pitchFamily="34" charset="0"/>
                <a:cs typeface="Arial" pitchFamily="34" charset="0"/>
              </a:defRPr>
            </a:lvl5pPr>
            <a:lvl6pPr marL="2396452" indent="-216010" defTabSz="910995" eaLnBrk="0" fontAlgn="base" hangingPunct="0">
              <a:spcBef>
                <a:spcPct val="30000"/>
              </a:spcBef>
              <a:spcAft>
                <a:spcPct val="0"/>
              </a:spcAft>
              <a:defRPr sz="1200">
                <a:solidFill>
                  <a:schemeClr val="tx1"/>
                </a:solidFill>
                <a:latin typeface="Arial" pitchFamily="34" charset="0"/>
                <a:cs typeface="Arial" pitchFamily="34" charset="0"/>
              </a:defRPr>
            </a:lvl6pPr>
            <a:lvl7pPr marL="2847254" indent="-216010" defTabSz="910995" eaLnBrk="0" fontAlgn="base" hangingPunct="0">
              <a:spcBef>
                <a:spcPct val="30000"/>
              </a:spcBef>
              <a:spcAft>
                <a:spcPct val="0"/>
              </a:spcAft>
              <a:defRPr sz="1200">
                <a:solidFill>
                  <a:schemeClr val="tx1"/>
                </a:solidFill>
                <a:latin typeface="Arial" pitchFamily="34" charset="0"/>
                <a:cs typeface="Arial" pitchFamily="34" charset="0"/>
              </a:defRPr>
            </a:lvl7pPr>
            <a:lvl8pPr marL="3298055" indent="-216010" defTabSz="910995" eaLnBrk="0" fontAlgn="base" hangingPunct="0">
              <a:spcBef>
                <a:spcPct val="30000"/>
              </a:spcBef>
              <a:spcAft>
                <a:spcPct val="0"/>
              </a:spcAft>
              <a:defRPr sz="1200">
                <a:solidFill>
                  <a:schemeClr val="tx1"/>
                </a:solidFill>
                <a:latin typeface="Arial" pitchFamily="34" charset="0"/>
                <a:cs typeface="Arial" pitchFamily="34" charset="0"/>
              </a:defRPr>
            </a:lvl8pPr>
            <a:lvl9pPr marL="3748857" indent="-216010" defTabSz="91099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B9731FDA-60B6-4EA8-93A1-6544DEC469FD}" type="slidenum">
              <a:rPr lang="en-US" altLang="en-US" smtClean="0">
                <a:solidFill>
                  <a:srgbClr val="000000"/>
                </a:solidFill>
              </a:rPr>
              <a:pPr algn="r" eaLnBrk="1" hangingPunct="1">
                <a:spcBef>
                  <a:spcPct val="0"/>
                </a:spcBef>
              </a:pPr>
              <a:t>15</a:t>
            </a:fld>
            <a:endParaRPr lang="en-US" altLang="en-US">
              <a:solidFill>
                <a:srgbClr val="000000"/>
              </a:solidFill>
            </a:endParaRPr>
          </a:p>
        </p:txBody>
      </p:sp>
      <p:sp>
        <p:nvSpPr>
          <p:cNvPr id="153603" name="Rectangle 2"/>
          <p:cNvSpPr>
            <a:spLocks noGrp="1" noRot="1" noChangeAspect="1" noChangeArrowheads="1" noTextEdit="1"/>
          </p:cNvSpPr>
          <p:nvPr>
            <p:ph type="sldImg"/>
          </p:nvPr>
        </p:nvSpPr>
        <p:spPr>
          <a:xfrm>
            <a:off x="381000" y="685800"/>
            <a:ext cx="6097588" cy="3430588"/>
          </a:xfrm>
          <a:ln/>
        </p:spPr>
      </p:sp>
      <p:sp>
        <p:nvSpPr>
          <p:cNvPr id="153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676CA7-B91C-4E1A-B1D9-6C37E7FFA20B}" type="slidenum">
              <a:rPr lang="en-US" smtClean="0"/>
              <a:t>19</a:t>
            </a:fld>
            <a:endParaRPr lang="en-US" dirty="0"/>
          </a:p>
        </p:txBody>
      </p:sp>
    </p:spTree>
    <p:extLst>
      <p:ext uri="{BB962C8B-B14F-4D97-AF65-F5344CB8AC3E}">
        <p14:creationId xmlns:p14="http://schemas.microsoft.com/office/powerpoint/2010/main" val="2793299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C2BB024-53AE-4724-918B-C5AC63BE1FCC}" type="slidenum">
              <a:rPr lang="en-US"/>
              <a:pPr>
                <a:defRPr/>
              </a:pPr>
              <a:t>‹#›</a:t>
            </a:fld>
            <a:endParaRPr lang="en-US"/>
          </a:p>
        </p:txBody>
      </p:sp>
    </p:spTree>
    <p:extLst>
      <p:ext uri="{BB962C8B-B14F-4D97-AF65-F5344CB8AC3E}">
        <p14:creationId xmlns:p14="http://schemas.microsoft.com/office/powerpoint/2010/main" val="2076055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093CAE9B-A8B8-4628-A06A-9DE12A328456}" type="slidenum">
              <a:rPr lang="en-US"/>
              <a:pPr>
                <a:defRPr/>
              </a:pPr>
              <a:t>‹#›</a:t>
            </a:fld>
            <a:endParaRPr lang="en-US"/>
          </a:p>
        </p:txBody>
      </p:sp>
    </p:spTree>
    <p:extLst>
      <p:ext uri="{BB962C8B-B14F-4D97-AF65-F5344CB8AC3E}">
        <p14:creationId xmlns:p14="http://schemas.microsoft.com/office/powerpoint/2010/main" val="297205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960221A-5B34-4B1C-93D4-92BAAE1F8EFA}" type="slidenum">
              <a:rPr lang="en-US"/>
              <a:pPr>
                <a:defRPr/>
              </a:pPr>
              <a:t>‹#›</a:t>
            </a:fld>
            <a:endParaRPr lang="en-US"/>
          </a:p>
        </p:txBody>
      </p:sp>
    </p:spTree>
    <p:extLst>
      <p:ext uri="{BB962C8B-B14F-4D97-AF65-F5344CB8AC3E}">
        <p14:creationId xmlns:p14="http://schemas.microsoft.com/office/powerpoint/2010/main" val="2931150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custDataLst>
              <p:tags r:id="rId1"/>
            </p:custDataLst>
          </p:nvPr>
        </p:nvSpPr>
        <p:spPr/>
        <p:txBody>
          <a:bodyPr/>
          <a:lstStyle>
            <a:lvl1pPr>
              <a:defRPr>
                <a:latin typeface="Arial" pitchFamily="34" charset="0"/>
                <a:cs typeface="Arial" pitchFamily="34" charset="0"/>
              </a:defRPr>
            </a:lvl1pPr>
          </a:lstStyle>
          <a:p>
            <a:pPr>
              <a:defRPr/>
            </a:pPr>
            <a:endParaRPr lang="en-US"/>
          </a:p>
        </p:txBody>
      </p:sp>
      <p:sp>
        <p:nvSpPr>
          <p:cNvPr id="4" name="Footer Placeholder 3"/>
          <p:cNvSpPr>
            <a:spLocks noGrp="1"/>
          </p:cNvSpPr>
          <p:nvPr>
            <p:ph type="ftr" sz="quarter" idx="11"/>
            <p:custDataLst>
              <p:tags r:id="rId2"/>
            </p:custDataLst>
          </p:nvPr>
        </p:nvSpPr>
        <p:spPr/>
        <p:txBody>
          <a:bodyPr/>
          <a:lstStyle>
            <a:lvl1pPr algn="l">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a:defRPr>
                <a:latin typeface="Arial" pitchFamily="34" charset="0"/>
                <a:cs typeface="Arial" pitchFamily="34" charset="0"/>
              </a:defRPr>
            </a:lvl1pPr>
          </a:lstStyle>
          <a:p>
            <a:pPr>
              <a:defRPr/>
            </a:pPr>
            <a:fld id="{05414664-F4A3-402B-B97B-D53980E98903}" type="slidenum">
              <a:rPr lang="en-US"/>
              <a:pPr>
                <a:defRPr/>
              </a:pPr>
              <a:t>‹#›</a:t>
            </a:fld>
            <a:endParaRPr lang="en-US"/>
          </a:p>
        </p:txBody>
      </p:sp>
    </p:spTree>
    <p:extLst>
      <p:ext uri="{BB962C8B-B14F-4D97-AF65-F5344CB8AC3E}">
        <p14:creationId xmlns:p14="http://schemas.microsoft.com/office/powerpoint/2010/main" val="420876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p:txBody>
          <a:bodyPr/>
          <a:lstStyle>
            <a:lvl1pPr>
              <a:defRPr>
                <a:latin typeface="Arial" pitchFamily="34" charset="0"/>
                <a:cs typeface="Arial" pitchFamily="34" charset="0"/>
              </a:defRPr>
            </a:lvl1pPr>
          </a:lstStyle>
          <a:p>
            <a:pPr>
              <a:defRPr/>
            </a:pPr>
            <a:endParaRPr lang="en-US"/>
          </a:p>
        </p:txBody>
      </p:sp>
      <p:sp>
        <p:nvSpPr>
          <p:cNvPr id="7" name="Footer Placeholder 6"/>
          <p:cNvSpPr>
            <a:spLocks noGrp="1"/>
          </p:cNvSpPr>
          <p:nvPr>
            <p:ph type="ftr" sz="quarter" idx="11"/>
            <p:custDataLst>
              <p:tags r:id="rId2"/>
            </p:custDataLst>
          </p:nvPr>
        </p:nvSpPr>
        <p:spPr/>
        <p:txBody>
          <a:bodyPr/>
          <a:lstStyle>
            <a:lvl1pPr algn="l">
              <a:defRPr>
                <a:latin typeface="Arial" pitchFamily="34" charset="0"/>
                <a:cs typeface="Arial" pitchFamily="34" charset="0"/>
              </a:defRPr>
            </a:lvl1pPr>
          </a:lstStyle>
          <a:p>
            <a:pPr>
              <a:defRPr/>
            </a:pPr>
            <a:endParaRPr lang="en-US"/>
          </a:p>
        </p:txBody>
      </p:sp>
      <p:sp>
        <p:nvSpPr>
          <p:cNvPr id="8" name="Slide Number Placeholder 7"/>
          <p:cNvSpPr>
            <a:spLocks noGrp="1"/>
          </p:cNvSpPr>
          <p:nvPr>
            <p:ph type="sldNum" sz="quarter" idx="12"/>
            <p:custDataLst>
              <p:tags r:id="rId3"/>
            </p:custDataLst>
          </p:nvPr>
        </p:nvSpPr>
        <p:spPr/>
        <p:txBody>
          <a:bodyPr/>
          <a:lstStyle>
            <a:lvl1pPr>
              <a:defRPr>
                <a:latin typeface="Arial" pitchFamily="34" charset="0"/>
                <a:cs typeface="Arial" pitchFamily="34" charset="0"/>
              </a:defRPr>
            </a:lvl1pPr>
          </a:lstStyle>
          <a:p>
            <a:pPr>
              <a:defRPr/>
            </a:pPr>
            <a:fld id="{B1201815-1F02-4095-9708-CD811CD30369}" type="slidenum">
              <a:rPr lang="en-US"/>
              <a:pPr>
                <a:defRPr/>
              </a:pPr>
              <a:t>‹#›</a:t>
            </a:fld>
            <a:endParaRPr lang="en-US"/>
          </a:p>
        </p:txBody>
      </p:sp>
    </p:spTree>
    <p:extLst>
      <p:ext uri="{BB962C8B-B14F-4D97-AF65-F5344CB8AC3E}">
        <p14:creationId xmlns:p14="http://schemas.microsoft.com/office/powerpoint/2010/main" val="278146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lumMod val="50000"/>
                  </a:schemeClr>
                </a:solidFill>
              </a:defRPr>
            </a:lvl1pPr>
          </a:lstStyle>
          <a:p>
            <a:pPr>
              <a:defRPr/>
            </a:pPr>
            <a:fld id="{625118D7-FBA1-493B-9421-3A3F596335FE}"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978513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F81B1-890C-4C75-8CF2-4C78FF509C71}"/>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24845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2A8FF-79CA-4DC3-993F-E701178340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08B3C8-5871-4B11-B14C-8B6A9884B8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27800C-2C5B-44A7-B48F-ED8D2C533B9A}"/>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2B4E6DCB-ABAD-44F8-B8B4-CF909B42FC0A}"/>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DEA64227-5839-4873-B351-3E33CDF58AC9}"/>
              </a:ext>
            </a:extLst>
          </p:cNvPr>
          <p:cNvSpPr>
            <a:spLocks noGrp="1"/>
          </p:cNvSpPr>
          <p:nvPr>
            <p:ph type="sldNum" sz="quarter" idx="12"/>
          </p:nvPr>
        </p:nvSpPr>
        <p:spPr/>
        <p:txBody>
          <a:bodyPr/>
          <a:lstStyle>
            <a:lvl1pPr>
              <a:defRPr/>
            </a:lvl1pPr>
          </a:lstStyle>
          <a:p>
            <a:fld id="{EDB7CF09-364B-4445-9152-A33DDB5A7802}" type="slidenum">
              <a:rPr lang="en-GB" altLang="en-US"/>
              <a:pPr/>
              <a:t>‹#›</a:t>
            </a:fld>
            <a:endParaRPr lang="en-GB" altLang="en-US"/>
          </a:p>
        </p:txBody>
      </p:sp>
    </p:spTree>
    <p:extLst>
      <p:ext uri="{BB962C8B-B14F-4D97-AF65-F5344CB8AC3E}">
        <p14:creationId xmlns:p14="http://schemas.microsoft.com/office/powerpoint/2010/main" val="3552115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9463-6887-438E-A06D-FB5E3E99B4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F057D3-8197-4F4E-B099-1773DA0ED2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03D78-F5D2-4167-983A-301F32FCBB80}"/>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C02AB2B4-0FD7-4B87-BEA9-6F1ACF361A6C}"/>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FFE07121-24CF-4608-8331-9CC2055B2BBE}"/>
              </a:ext>
            </a:extLst>
          </p:cNvPr>
          <p:cNvSpPr>
            <a:spLocks noGrp="1"/>
          </p:cNvSpPr>
          <p:nvPr>
            <p:ph type="sldNum" sz="quarter" idx="12"/>
          </p:nvPr>
        </p:nvSpPr>
        <p:spPr/>
        <p:txBody>
          <a:bodyPr/>
          <a:lstStyle>
            <a:lvl1pPr>
              <a:defRPr/>
            </a:lvl1pPr>
          </a:lstStyle>
          <a:p>
            <a:fld id="{7EDEA31D-CA4E-4A1A-B8FF-35A60FC505E7}" type="slidenum">
              <a:rPr lang="en-GB" altLang="en-US"/>
              <a:pPr/>
              <a:t>‹#›</a:t>
            </a:fld>
            <a:endParaRPr lang="en-GB" altLang="en-US"/>
          </a:p>
        </p:txBody>
      </p:sp>
    </p:spTree>
    <p:extLst>
      <p:ext uri="{BB962C8B-B14F-4D97-AF65-F5344CB8AC3E}">
        <p14:creationId xmlns:p14="http://schemas.microsoft.com/office/powerpoint/2010/main" val="1707869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AFBEB-62F0-47AD-BB5F-A8C4B011A63E}"/>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79C991-040D-4E48-8924-4F96417BA38A}"/>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41019B2-3A1B-4BA7-9149-43E77D16F56E}"/>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50BF6860-FDDA-4E20-8595-1FFA2D6F3E7D}"/>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4FF7FAD1-59BD-420D-B3BD-611ED12C8C5C}"/>
              </a:ext>
            </a:extLst>
          </p:cNvPr>
          <p:cNvSpPr>
            <a:spLocks noGrp="1"/>
          </p:cNvSpPr>
          <p:nvPr>
            <p:ph type="sldNum" sz="quarter" idx="12"/>
          </p:nvPr>
        </p:nvSpPr>
        <p:spPr/>
        <p:txBody>
          <a:bodyPr/>
          <a:lstStyle>
            <a:lvl1pPr>
              <a:defRPr/>
            </a:lvl1pPr>
          </a:lstStyle>
          <a:p>
            <a:fld id="{3E86C8ED-FD0B-4797-ACE9-B735D1F4D263}" type="slidenum">
              <a:rPr lang="en-GB" altLang="en-US"/>
              <a:pPr/>
              <a:t>‹#›</a:t>
            </a:fld>
            <a:endParaRPr lang="en-GB" altLang="en-US"/>
          </a:p>
        </p:txBody>
      </p:sp>
    </p:spTree>
    <p:extLst>
      <p:ext uri="{BB962C8B-B14F-4D97-AF65-F5344CB8AC3E}">
        <p14:creationId xmlns:p14="http://schemas.microsoft.com/office/powerpoint/2010/main" val="406107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4430F-A778-4A5F-9D8E-C268D40AA8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E17F46-C2B6-4891-8D77-C7C48FD5009D}"/>
              </a:ext>
            </a:extLst>
          </p:cNvPr>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03372C-EFF2-4177-BE67-B9E60C333E57}"/>
              </a:ext>
            </a:extLst>
          </p:cNvPr>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AF968D-B571-47CB-A1EE-F540B2EEB660}"/>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DB5B4CB6-6793-47D7-B788-A332CD7EFD2B}"/>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58ADD44C-667B-4388-9808-C115EB85FF52}"/>
              </a:ext>
            </a:extLst>
          </p:cNvPr>
          <p:cNvSpPr>
            <a:spLocks noGrp="1"/>
          </p:cNvSpPr>
          <p:nvPr>
            <p:ph type="sldNum" sz="quarter" idx="12"/>
          </p:nvPr>
        </p:nvSpPr>
        <p:spPr/>
        <p:txBody>
          <a:bodyPr/>
          <a:lstStyle>
            <a:lvl1pPr>
              <a:defRPr/>
            </a:lvl1pPr>
          </a:lstStyle>
          <a:p>
            <a:fld id="{60DA68B5-6762-4A1D-B173-A592C6CE8B22}" type="slidenum">
              <a:rPr lang="en-GB" altLang="en-US"/>
              <a:pPr/>
              <a:t>‹#›</a:t>
            </a:fld>
            <a:endParaRPr lang="en-GB" altLang="en-US"/>
          </a:p>
        </p:txBody>
      </p:sp>
    </p:spTree>
    <p:extLst>
      <p:ext uri="{BB962C8B-B14F-4D97-AF65-F5344CB8AC3E}">
        <p14:creationId xmlns:p14="http://schemas.microsoft.com/office/powerpoint/2010/main" val="419045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D956C70-0181-4D2E-AFB5-A08D814B00C9}" type="slidenum">
              <a:rPr lang="en-US"/>
              <a:pPr>
                <a:defRPr/>
              </a:pPr>
              <a:t>‹#›</a:t>
            </a:fld>
            <a:endParaRPr lang="en-US"/>
          </a:p>
        </p:txBody>
      </p:sp>
    </p:spTree>
    <p:extLst>
      <p:ext uri="{BB962C8B-B14F-4D97-AF65-F5344CB8AC3E}">
        <p14:creationId xmlns:p14="http://schemas.microsoft.com/office/powerpoint/2010/main" val="3658170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7891-E2EB-44B3-83D6-F9BCD6518A84}"/>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687B15-7E18-42F0-8D66-CE67D887DF15}"/>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9FAA94-0A43-4F13-A42F-BCD2D21EEBD7}"/>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0E3C9D-A7B1-4A96-819B-747CFF2C88BB}"/>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25EDBC-F57D-47AB-B007-2F63619465E1}"/>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F8D20E-977A-417B-9D21-A8E05864F972}"/>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4A17BD94-C36D-4324-8C7D-56550A863E90}"/>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9CE72F0C-E571-4F5B-A1D5-74452139F08B}"/>
              </a:ext>
            </a:extLst>
          </p:cNvPr>
          <p:cNvSpPr>
            <a:spLocks noGrp="1"/>
          </p:cNvSpPr>
          <p:nvPr>
            <p:ph type="sldNum" sz="quarter" idx="12"/>
          </p:nvPr>
        </p:nvSpPr>
        <p:spPr/>
        <p:txBody>
          <a:bodyPr/>
          <a:lstStyle>
            <a:lvl1pPr>
              <a:defRPr/>
            </a:lvl1pPr>
          </a:lstStyle>
          <a:p>
            <a:fld id="{1A3C2F05-82C8-4D1A-9DC8-96BCAE5686F9}" type="slidenum">
              <a:rPr lang="en-GB" altLang="en-US"/>
              <a:pPr/>
              <a:t>‹#›</a:t>
            </a:fld>
            <a:endParaRPr lang="en-GB" altLang="en-US"/>
          </a:p>
        </p:txBody>
      </p:sp>
    </p:spTree>
    <p:extLst>
      <p:ext uri="{BB962C8B-B14F-4D97-AF65-F5344CB8AC3E}">
        <p14:creationId xmlns:p14="http://schemas.microsoft.com/office/powerpoint/2010/main" val="3021167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62D26-07B4-4EB1-83AD-94B09D461B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D45C12-E6AE-48A5-9FB4-BECCCEEF5BAA}"/>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F63F5C52-6D5D-4BC1-A3ED-EA9B7E3C32B0}"/>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F40E3285-5A0D-4029-BB8E-18C67ABD904F}"/>
              </a:ext>
            </a:extLst>
          </p:cNvPr>
          <p:cNvSpPr>
            <a:spLocks noGrp="1"/>
          </p:cNvSpPr>
          <p:nvPr>
            <p:ph type="sldNum" sz="quarter" idx="12"/>
          </p:nvPr>
        </p:nvSpPr>
        <p:spPr/>
        <p:txBody>
          <a:bodyPr/>
          <a:lstStyle>
            <a:lvl1pPr>
              <a:defRPr/>
            </a:lvl1pPr>
          </a:lstStyle>
          <a:p>
            <a:fld id="{D4BE4CF0-CCE0-4CD3-8DF0-48AE01CFDF59}" type="slidenum">
              <a:rPr lang="en-GB" altLang="en-US"/>
              <a:pPr/>
              <a:t>‹#›</a:t>
            </a:fld>
            <a:endParaRPr lang="en-GB" altLang="en-US"/>
          </a:p>
        </p:txBody>
      </p:sp>
    </p:spTree>
    <p:extLst>
      <p:ext uri="{BB962C8B-B14F-4D97-AF65-F5344CB8AC3E}">
        <p14:creationId xmlns:p14="http://schemas.microsoft.com/office/powerpoint/2010/main" val="1375494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410A8F-3C90-459D-B44C-F4DBE565F2F3}"/>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361FC2AC-B715-4D69-8AF5-F5D62FD23FBE}"/>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0F259FDB-8906-4989-877E-61722CBF909F}"/>
              </a:ext>
            </a:extLst>
          </p:cNvPr>
          <p:cNvSpPr>
            <a:spLocks noGrp="1"/>
          </p:cNvSpPr>
          <p:nvPr>
            <p:ph type="sldNum" sz="quarter" idx="12"/>
          </p:nvPr>
        </p:nvSpPr>
        <p:spPr/>
        <p:txBody>
          <a:bodyPr/>
          <a:lstStyle>
            <a:lvl1pPr>
              <a:defRPr/>
            </a:lvl1pPr>
          </a:lstStyle>
          <a:p>
            <a:fld id="{FB2DA28D-31BC-4E7A-8D3F-5B45F747894A}" type="slidenum">
              <a:rPr lang="en-GB" altLang="en-US"/>
              <a:pPr/>
              <a:t>‹#›</a:t>
            </a:fld>
            <a:endParaRPr lang="en-GB" altLang="en-US"/>
          </a:p>
        </p:txBody>
      </p:sp>
    </p:spTree>
    <p:extLst>
      <p:ext uri="{BB962C8B-B14F-4D97-AF65-F5344CB8AC3E}">
        <p14:creationId xmlns:p14="http://schemas.microsoft.com/office/powerpoint/2010/main" val="1236479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5E48-D43E-4EBF-9196-00A9EA29931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849711-B895-464E-839E-6781224909EF}"/>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B77633-7ADC-4BAF-AEAD-B0163364541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E0A3C5-75F7-4A06-BA95-C90150F76DA9}"/>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FB32D923-7C12-4E48-BDED-5ABF2FACF85C}"/>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765B5528-C3A5-4E21-8ABC-04627EF6CFED}"/>
              </a:ext>
            </a:extLst>
          </p:cNvPr>
          <p:cNvSpPr>
            <a:spLocks noGrp="1"/>
          </p:cNvSpPr>
          <p:nvPr>
            <p:ph type="sldNum" sz="quarter" idx="12"/>
          </p:nvPr>
        </p:nvSpPr>
        <p:spPr/>
        <p:txBody>
          <a:bodyPr/>
          <a:lstStyle>
            <a:lvl1pPr>
              <a:defRPr/>
            </a:lvl1pPr>
          </a:lstStyle>
          <a:p>
            <a:fld id="{0B730EF7-F388-4F1D-8F58-846ECACD282D}" type="slidenum">
              <a:rPr lang="en-GB" altLang="en-US"/>
              <a:pPr/>
              <a:t>‹#›</a:t>
            </a:fld>
            <a:endParaRPr lang="en-GB" altLang="en-US"/>
          </a:p>
        </p:txBody>
      </p:sp>
    </p:spTree>
    <p:extLst>
      <p:ext uri="{BB962C8B-B14F-4D97-AF65-F5344CB8AC3E}">
        <p14:creationId xmlns:p14="http://schemas.microsoft.com/office/powerpoint/2010/main" val="4145196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089F-8DD5-4448-B918-FF407D6F8515}"/>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CFD986-3677-4379-A42C-990B54421D53}"/>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A0701B-40A3-40DC-B1B7-7B34BB232D2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0FD083-9799-48F1-A8D7-36FC4D485A74}"/>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35DEA5F7-2570-4496-90D2-F992377F17B9}"/>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AF230404-85B2-44E9-B601-2E592A8080CD}"/>
              </a:ext>
            </a:extLst>
          </p:cNvPr>
          <p:cNvSpPr>
            <a:spLocks noGrp="1"/>
          </p:cNvSpPr>
          <p:nvPr>
            <p:ph type="sldNum" sz="quarter" idx="12"/>
          </p:nvPr>
        </p:nvSpPr>
        <p:spPr/>
        <p:txBody>
          <a:bodyPr/>
          <a:lstStyle>
            <a:lvl1pPr>
              <a:defRPr/>
            </a:lvl1pPr>
          </a:lstStyle>
          <a:p>
            <a:fld id="{77FD6CBE-C016-41EC-9DFD-783BFE622A2B}" type="slidenum">
              <a:rPr lang="en-GB" altLang="en-US"/>
              <a:pPr/>
              <a:t>‹#›</a:t>
            </a:fld>
            <a:endParaRPr lang="en-GB" altLang="en-US"/>
          </a:p>
        </p:txBody>
      </p:sp>
    </p:spTree>
    <p:extLst>
      <p:ext uri="{BB962C8B-B14F-4D97-AF65-F5344CB8AC3E}">
        <p14:creationId xmlns:p14="http://schemas.microsoft.com/office/powerpoint/2010/main" val="314118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33EAA-6347-45F1-B1C7-C57DEEC12B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D4A54E-0465-4077-882B-D348B24D7C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B366C3-3340-4841-819B-94D221AB9595}"/>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7630A4F9-B488-41A7-8024-5A3998E670AE}"/>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3BFCB557-D377-4D80-B13E-3BBC3E9E28EE}"/>
              </a:ext>
            </a:extLst>
          </p:cNvPr>
          <p:cNvSpPr>
            <a:spLocks noGrp="1"/>
          </p:cNvSpPr>
          <p:nvPr>
            <p:ph type="sldNum" sz="quarter" idx="12"/>
          </p:nvPr>
        </p:nvSpPr>
        <p:spPr/>
        <p:txBody>
          <a:bodyPr/>
          <a:lstStyle>
            <a:lvl1pPr>
              <a:defRPr/>
            </a:lvl1pPr>
          </a:lstStyle>
          <a:p>
            <a:fld id="{8F64A36A-8325-43BC-AC13-917C3826E1CC}" type="slidenum">
              <a:rPr lang="en-GB" altLang="en-US"/>
              <a:pPr/>
              <a:t>‹#›</a:t>
            </a:fld>
            <a:endParaRPr lang="en-GB" altLang="en-US"/>
          </a:p>
        </p:txBody>
      </p:sp>
    </p:spTree>
    <p:extLst>
      <p:ext uri="{BB962C8B-B14F-4D97-AF65-F5344CB8AC3E}">
        <p14:creationId xmlns:p14="http://schemas.microsoft.com/office/powerpoint/2010/main" val="2992267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036E93-0E71-41B8-A124-8E6181E5DD6F}"/>
              </a:ext>
            </a:extLst>
          </p:cNvPr>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10E8C2-F584-4BC0-BA37-DC620E6BB7EC}"/>
              </a:ext>
            </a:extLst>
          </p:cNvPr>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F60FB-9333-4B1D-9CC1-6599A95B451E}"/>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116CF4DF-FA73-4643-9E11-DBCE497AEE1C}"/>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5C48C35C-5116-4CCE-B247-6D807D532AAA}"/>
              </a:ext>
            </a:extLst>
          </p:cNvPr>
          <p:cNvSpPr>
            <a:spLocks noGrp="1"/>
          </p:cNvSpPr>
          <p:nvPr>
            <p:ph type="sldNum" sz="quarter" idx="12"/>
          </p:nvPr>
        </p:nvSpPr>
        <p:spPr/>
        <p:txBody>
          <a:bodyPr/>
          <a:lstStyle>
            <a:lvl1pPr>
              <a:defRPr/>
            </a:lvl1pPr>
          </a:lstStyle>
          <a:p>
            <a:fld id="{E5971153-9AA8-4015-AB3F-BEA0B3191C58}" type="slidenum">
              <a:rPr lang="en-GB" altLang="en-US"/>
              <a:pPr/>
              <a:t>‹#›</a:t>
            </a:fld>
            <a:endParaRPr lang="en-GB" altLang="en-US"/>
          </a:p>
        </p:txBody>
      </p:sp>
    </p:spTree>
    <p:extLst>
      <p:ext uri="{BB962C8B-B14F-4D97-AF65-F5344CB8AC3E}">
        <p14:creationId xmlns:p14="http://schemas.microsoft.com/office/powerpoint/2010/main" val="3052629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6FA4F-D751-4069-981D-6A35C22DCC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93AC90-A993-4E7C-9AE9-A43172A559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30828E-3F1F-4C19-B690-D4B29419B41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199A06E-65C4-4909-848C-808FDF5F431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DB959C1-888F-4C2F-89EF-3129414FBAEA}"/>
              </a:ext>
            </a:extLst>
          </p:cNvPr>
          <p:cNvSpPr>
            <a:spLocks noGrp="1"/>
          </p:cNvSpPr>
          <p:nvPr>
            <p:ph type="sldNum" sz="quarter" idx="12"/>
          </p:nvPr>
        </p:nvSpPr>
        <p:spPr/>
        <p:txBody>
          <a:bodyPr/>
          <a:lstStyle>
            <a:lvl1pPr>
              <a:defRPr/>
            </a:lvl1pPr>
          </a:lstStyle>
          <a:p>
            <a:fld id="{B932A046-0E55-41BB-AC51-3F3D21A3D413}" type="slidenum">
              <a:rPr lang="en-US" altLang="en-US"/>
              <a:pPr/>
              <a:t>‹#›</a:t>
            </a:fld>
            <a:endParaRPr lang="en-US" altLang="en-US"/>
          </a:p>
        </p:txBody>
      </p:sp>
    </p:spTree>
    <p:extLst>
      <p:ext uri="{BB962C8B-B14F-4D97-AF65-F5344CB8AC3E}">
        <p14:creationId xmlns:p14="http://schemas.microsoft.com/office/powerpoint/2010/main" val="1672518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88C5A-7B45-4CB6-A639-3756DC6F49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6719E3-6D6C-4983-A763-B6A000FAC7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0C6FDF-9F7F-4B79-9FB0-341B1A81C37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EDF51CC-2BD7-4F7A-9A79-3F216703B07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749118A-8E07-44E2-827A-7B8E4C469EBD}"/>
              </a:ext>
            </a:extLst>
          </p:cNvPr>
          <p:cNvSpPr>
            <a:spLocks noGrp="1"/>
          </p:cNvSpPr>
          <p:nvPr>
            <p:ph type="sldNum" sz="quarter" idx="12"/>
          </p:nvPr>
        </p:nvSpPr>
        <p:spPr/>
        <p:txBody>
          <a:bodyPr/>
          <a:lstStyle>
            <a:lvl1pPr>
              <a:defRPr/>
            </a:lvl1pPr>
          </a:lstStyle>
          <a:p>
            <a:fld id="{A1BE3CDF-9E7D-4168-B96C-46E80C164D57}" type="slidenum">
              <a:rPr lang="en-US" altLang="en-US"/>
              <a:pPr/>
              <a:t>‹#›</a:t>
            </a:fld>
            <a:endParaRPr lang="en-US" altLang="en-US"/>
          </a:p>
        </p:txBody>
      </p:sp>
    </p:spTree>
    <p:extLst>
      <p:ext uri="{BB962C8B-B14F-4D97-AF65-F5344CB8AC3E}">
        <p14:creationId xmlns:p14="http://schemas.microsoft.com/office/powerpoint/2010/main" val="2876249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9F2BE-273E-441D-AB8E-668807D7CF2E}"/>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86DBAC-A553-48D2-B223-FAC4499EDDF4}"/>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60D2F93-8DFB-4E20-A2BF-2D060FDB3A4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84467F0-95B7-4980-8999-5EBC4B33999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45BD04-A828-4104-9E0D-84D1B6493D51}"/>
              </a:ext>
            </a:extLst>
          </p:cNvPr>
          <p:cNvSpPr>
            <a:spLocks noGrp="1"/>
          </p:cNvSpPr>
          <p:nvPr>
            <p:ph type="sldNum" sz="quarter" idx="12"/>
          </p:nvPr>
        </p:nvSpPr>
        <p:spPr/>
        <p:txBody>
          <a:bodyPr/>
          <a:lstStyle>
            <a:lvl1pPr>
              <a:defRPr/>
            </a:lvl1pPr>
          </a:lstStyle>
          <a:p>
            <a:fld id="{6EAE618F-0D31-4810-9FFE-EA4D71AA9AFF}" type="slidenum">
              <a:rPr lang="en-US" altLang="en-US"/>
              <a:pPr/>
              <a:t>‹#›</a:t>
            </a:fld>
            <a:endParaRPr lang="en-US" altLang="en-US"/>
          </a:p>
        </p:txBody>
      </p:sp>
    </p:spTree>
    <p:extLst>
      <p:ext uri="{BB962C8B-B14F-4D97-AF65-F5344CB8AC3E}">
        <p14:creationId xmlns:p14="http://schemas.microsoft.com/office/powerpoint/2010/main" val="3009928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767CAFE-5EE3-472E-8B65-573F0AFBC645}" type="slidenum">
              <a:rPr lang="en-US"/>
              <a:pPr>
                <a:defRPr/>
              </a:pPr>
              <a:t>‹#›</a:t>
            </a:fld>
            <a:endParaRPr lang="en-US"/>
          </a:p>
        </p:txBody>
      </p:sp>
    </p:spTree>
    <p:extLst>
      <p:ext uri="{BB962C8B-B14F-4D97-AF65-F5344CB8AC3E}">
        <p14:creationId xmlns:p14="http://schemas.microsoft.com/office/powerpoint/2010/main" val="39424631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4171C-E7BA-4CD6-B184-9286DE15D0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674FF7-A909-421A-B548-8A60D386753A}"/>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2E7739-19E5-4352-A3EE-5D451A4B4A18}"/>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D694E0-6C4D-400F-80D1-FC1FD0A8102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6389230-5C35-40AF-AFAE-BE61D1937DA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E150DB8-5774-4B56-ACF1-1EFCA8BC06A9}"/>
              </a:ext>
            </a:extLst>
          </p:cNvPr>
          <p:cNvSpPr>
            <a:spLocks noGrp="1"/>
          </p:cNvSpPr>
          <p:nvPr>
            <p:ph type="sldNum" sz="quarter" idx="12"/>
          </p:nvPr>
        </p:nvSpPr>
        <p:spPr/>
        <p:txBody>
          <a:bodyPr/>
          <a:lstStyle>
            <a:lvl1pPr>
              <a:defRPr/>
            </a:lvl1pPr>
          </a:lstStyle>
          <a:p>
            <a:fld id="{74066ED5-CC7A-40E7-9624-5E4CCC756519}" type="slidenum">
              <a:rPr lang="en-US" altLang="en-US"/>
              <a:pPr/>
              <a:t>‹#›</a:t>
            </a:fld>
            <a:endParaRPr lang="en-US" altLang="en-US"/>
          </a:p>
        </p:txBody>
      </p:sp>
    </p:spTree>
    <p:extLst>
      <p:ext uri="{BB962C8B-B14F-4D97-AF65-F5344CB8AC3E}">
        <p14:creationId xmlns:p14="http://schemas.microsoft.com/office/powerpoint/2010/main" val="386149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F5EA3-2406-4DC5-AC63-47111DA49101}"/>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E5A9FC-224E-4253-A36C-90238489F4E3}"/>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789F9F-EC12-4865-9D47-CEADD7834152}"/>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3DA2C7-B9ED-4EDD-BE7D-5F455F8409CC}"/>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902DEE-0F92-4AFD-8771-36E7393B1327}"/>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4B7CF6-4383-4624-8EC9-42CC6C02B46C}"/>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B2219DB-8FEE-4FAA-9A45-F2F3D9E08C4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005F6F8-DEEA-4874-8AFE-3A6017AFC8E9}"/>
              </a:ext>
            </a:extLst>
          </p:cNvPr>
          <p:cNvSpPr>
            <a:spLocks noGrp="1"/>
          </p:cNvSpPr>
          <p:nvPr>
            <p:ph type="sldNum" sz="quarter" idx="12"/>
          </p:nvPr>
        </p:nvSpPr>
        <p:spPr/>
        <p:txBody>
          <a:bodyPr/>
          <a:lstStyle>
            <a:lvl1pPr>
              <a:defRPr/>
            </a:lvl1pPr>
          </a:lstStyle>
          <a:p>
            <a:fld id="{E3490B52-4342-42E6-A2A5-80A1A5A05C06}" type="slidenum">
              <a:rPr lang="en-US" altLang="en-US"/>
              <a:pPr/>
              <a:t>‹#›</a:t>
            </a:fld>
            <a:endParaRPr lang="en-US" altLang="en-US"/>
          </a:p>
        </p:txBody>
      </p:sp>
    </p:spTree>
    <p:extLst>
      <p:ext uri="{BB962C8B-B14F-4D97-AF65-F5344CB8AC3E}">
        <p14:creationId xmlns:p14="http://schemas.microsoft.com/office/powerpoint/2010/main" val="537025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12FA-EE46-4299-B259-B57ADA4557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5FB176-B2AA-48FB-9AFB-4E06946B0F67}"/>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F0E63C1-4A81-4DE3-A960-83AD3636D66A}"/>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82BA4A0-E616-4A5A-88E6-5F82BAEBD99C}"/>
              </a:ext>
            </a:extLst>
          </p:cNvPr>
          <p:cNvSpPr>
            <a:spLocks noGrp="1"/>
          </p:cNvSpPr>
          <p:nvPr>
            <p:ph type="sldNum" sz="quarter" idx="12"/>
          </p:nvPr>
        </p:nvSpPr>
        <p:spPr/>
        <p:txBody>
          <a:bodyPr/>
          <a:lstStyle>
            <a:lvl1pPr>
              <a:defRPr/>
            </a:lvl1pPr>
          </a:lstStyle>
          <a:p>
            <a:fld id="{5164575B-37C6-476F-9303-AC06C4039C77}" type="slidenum">
              <a:rPr lang="en-US" altLang="en-US"/>
              <a:pPr/>
              <a:t>‹#›</a:t>
            </a:fld>
            <a:endParaRPr lang="en-US" altLang="en-US"/>
          </a:p>
        </p:txBody>
      </p:sp>
    </p:spTree>
    <p:extLst>
      <p:ext uri="{BB962C8B-B14F-4D97-AF65-F5344CB8AC3E}">
        <p14:creationId xmlns:p14="http://schemas.microsoft.com/office/powerpoint/2010/main" val="3631385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934F4A-1DF1-45BD-9574-7435E33879A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077F9BB-C2F7-4B20-8208-C3AA8C7829E7}"/>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3408D05-1421-4A03-B0F9-27B7764F700D}"/>
              </a:ext>
            </a:extLst>
          </p:cNvPr>
          <p:cNvSpPr>
            <a:spLocks noGrp="1"/>
          </p:cNvSpPr>
          <p:nvPr>
            <p:ph type="sldNum" sz="quarter" idx="12"/>
          </p:nvPr>
        </p:nvSpPr>
        <p:spPr/>
        <p:txBody>
          <a:bodyPr/>
          <a:lstStyle>
            <a:lvl1pPr>
              <a:defRPr/>
            </a:lvl1pPr>
          </a:lstStyle>
          <a:p>
            <a:fld id="{199044FA-993E-48D6-B329-3B77BBCDB3EB}" type="slidenum">
              <a:rPr lang="en-US" altLang="en-US"/>
              <a:pPr/>
              <a:t>‹#›</a:t>
            </a:fld>
            <a:endParaRPr lang="en-US" altLang="en-US"/>
          </a:p>
        </p:txBody>
      </p:sp>
    </p:spTree>
    <p:extLst>
      <p:ext uri="{BB962C8B-B14F-4D97-AF65-F5344CB8AC3E}">
        <p14:creationId xmlns:p14="http://schemas.microsoft.com/office/powerpoint/2010/main" val="339532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C808-C96A-4873-9B5E-E9E2C6AE150D}"/>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A9EB74-8197-4C40-B5FE-73E0FAB02026}"/>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EBB2B4-711A-486E-984F-A8FC30F0D09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817462-8A1A-42FD-A09A-C05CDF8042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14553D0-4737-4900-A91A-6F2075605E1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C4CD515-9804-4305-BEF0-D13342A47D21}"/>
              </a:ext>
            </a:extLst>
          </p:cNvPr>
          <p:cNvSpPr>
            <a:spLocks noGrp="1"/>
          </p:cNvSpPr>
          <p:nvPr>
            <p:ph type="sldNum" sz="quarter" idx="12"/>
          </p:nvPr>
        </p:nvSpPr>
        <p:spPr/>
        <p:txBody>
          <a:bodyPr/>
          <a:lstStyle>
            <a:lvl1pPr>
              <a:defRPr/>
            </a:lvl1pPr>
          </a:lstStyle>
          <a:p>
            <a:fld id="{3F07E321-0D21-4004-85CF-634EC66E66B1}" type="slidenum">
              <a:rPr lang="en-US" altLang="en-US"/>
              <a:pPr/>
              <a:t>‹#›</a:t>
            </a:fld>
            <a:endParaRPr lang="en-US" altLang="en-US"/>
          </a:p>
        </p:txBody>
      </p:sp>
    </p:spTree>
    <p:extLst>
      <p:ext uri="{BB962C8B-B14F-4D97-AF65-F5344CB8AC3E}">
        <p14:creationId xmlns:p14="http://schemas.microsoft.com/office/powerpoint/2010/main" val="1576659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0E962-1F34-4E41-9785-4B13E5EA77D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50363C-00F9-4679-9AC3-D50C65EFE065}"/>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B40F2C-F025-4D2B-9D50-6B2645CFEE8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D7DFF5-DCC9-4561-A6F2-5D4ED4AC28E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53D4721-67FB-4E87-B25E-DA93BBECF49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53DBBF8-BE50-47EC-9720-BB9A128C41F4}"/>
              </a:ext>
            </a:extLst>
          </p:cNvPr>
          <p:cNvSpPr>
            <a:spLocks noGrp="1"/>
          </p:cNvSpPr>
          <p:nvPr>
            <p:ph type="sldNum" sz="quarter" idx="12"/>
          </p:nvPr>
        </p:nvSpPr>
        <p:spPr/>
        <p:txBody>
          <a:bodyPr/>
          <a:lstStyle>
            <a:lvl1pPr>
              <a:defRPr/>
            </a:lvl1pPr>
          </a:lstStyle>
          <a:p>
            <a:fld id="{153D2470-7330-4AD4-A210-718D4DD29C9C}" type="slidenum">
              <a:rPr lang="en-US" altLang="en-US"/>
              <a:pPr/>
              <a:t>‹#›</a:t>
            </a:fld>
            <a:endParaRPr lang="en-US" altLang="en-US"/>
          </a:p>
        </p:txBody>
      </p:sp>
    </p:spTree>
    <p:extLst>
      <p:ext uri="{BB962C8B-B14F-4D97-AF65-F5344CB8AC3E}">
        <p14:creationId xmlns:p14="http://schemas.microsoft.com/office/powerpoint/2010/main" val="32032765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8E999-B671-4E21-8CC4-200C05206B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89BB1E-EDC9-4B3F-80E5-77BA9AA3C6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D8370B-410A-410B-A1EF-7DEF0F26C0D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98698ED-4281-420E-855E-7390BB77EFF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7819CD1-B1A1-4D05-873C-811319995020}"/>
              </a:ext>
            </a:extLst>
          </p:cNvPr>
          <p:cNvSpPr>
            <a:spLocks noGrp="1"/>
          </p:cNvSpPr>
          <p:nvPr>
            <p:ph type="sldNum" sz="quarter" idx="12"/>
          </p:nvPr>
        </p:nvSpPr>
        <p:spPr/>
        <p:txBody>
          <a:bodyPr/>
          <a:lstStyle>
            <a:lvl1pPr>
              <a:defRPr/>
            </a:lvl1pPr>
          </a:lstStyle>
          <a:p>
            <a:fld id="{DC935360-4402-433F-8750-A6CDB9476AEB}" type="slidenum">
              <a:rPr lang="en-US" altLang="en-US"/>
              <a:pPr/>
              <a:t>‹#›</a:t>
            </a:fld>
            <a:endParaRPr lang="en-US" altLang="en-US"/>
          </a:p>
        </p:txBody>
      </p:sp>
    </p:spTree>
    <p:extLst>
      <p:ext uri="{BB962C8B-B14F-4D97-AF65-F5344CB8AC3E}">
        <p14:creationId xmlns:p14="http://schemas.microsoft.com/office/powerpoint/2010/main" val="16132671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BCF367-5C95-43A5-A262-AF396DB2D3E0}"/>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5B3CCC-E72E-483E-8B5A-7E07D6DCEFA0}"/>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D9AA27-7F8B-456C-A1EB-50849FF167C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5E360E1-4840-43AD-A530-057F05B2C67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8261CFF-43FD-40BA-AB3D-11076D3393A1}"/>
              </a:ext>
            </a:extLst>
          </p:cNvPr>
          <p:cNvSpPr>
            <a:spLocks noGrp="1"/>
          </p:cNvSpPr>
          <p:nvPr>
            <p:ph type="sldNum" sz="quarter" idx="12"/>
          </p:nvPr>
        </p:nvSpPr>
        <p:spPr/>
        <p:txBody>
          <a:bodyPr/>
          <a:lstStyle>
            <a:lvl1pPr>
              <a:defRPr/>
            </a:lvl1pPr>
          </a:lstStyle>
          <a:p>
            <a:fld id="{FFABD729-123C-48BB-A781-F24363E6298D}" type="slidenum">
              <a:rPr lang="en-US" altLang="en-US"/>
              <a:pPr/>
              <a:t>‹#›</a:t>
            </a:fld>
            <a:endParaRPr lang="en-US" altLang="en-US"/>
          </a:p>
        </p:txBody>
      </p:sp>
    </p:spTree>
    <p:extLst>
      <p:ext uri="{BB962C8B-B14F-4D97-AF65-F5344CB8AC3E}">
        <p14:creationId xmlns:p14="http://schemas.microsoft.com/office/powerpoint/2010/main" val="26909108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7ADC74-30F2-4E67-856C-55FA085A4086}"/>
              </a:ext>
            </a:extLst>
          </p:cNvPr>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7832202C-8245-4EDD-97BB-E7D49FC74B26}"/>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67F3539-0D11-400A-B3D9-B4C5D8A24829}"/>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D0E24E1-EAD8-4C4C-89CA-EB6B7766E45D}"/>
              </a:ext>
            </a:extLst>
          </p:cNvPr>
          <p:cNvSpPr>
            <a:spLocks noGrp="1"/>
          </p:cNvSpPr>
          <p:nvPr>
            <p:ph type="sldNum" sz="quarter" idx="12"/>
          </p:nvPr>
        </p:nvSpPr>
        <p:spPr>
          <a:xfrm>
            <a:off x="10710333" y="6199188"/>
            <a:ext cx="1481667" cy="476250"/>
          </a:xfrm>
        </p:spPr>
        <p:txBody>
          <a:bodyPr/>
          <a:lstStyle>
            <a:lvl1pPr>
              <a:defRPr/>
            </a:lvl1pPr>
          </a:lstStyle>
          <a:p>
            <a:fld id="{FE3FDEB6-7DE0-47DA-B1D3-151882509617}" type="slidenum">
              <a:rPr lang="en-US" altLang="en-US"/>
              <a:pPr/>
              <a:t>‹#›</a:t>
            </a:fld>
            <a:endParaRPr lang="en-US" altLang="en-US"/>
          </a:p>
        </p:txBody>
      </p:sp>
    </p:spTree>
    <p:extLst>
      <p:ext uri="{BB962C8B-B14F-4D97-AF65-F5344CB8AC3E}">
        <p14:creationId xmlns:p14="http://schemas.microsoft.com/office/powerpoint/2010/main" val="3133040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1D55F-8BFA-42B4-9370-FEB5A3C71876}"/>
              </a:ext>
            </a:extLst>
          </p:cNvPr>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802E228-43E2-47A0-9151-B88DE1BBCE6E}"/>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39578B-595D-4FB9-BBD1-F70F80108AF1}"/>
              </a:ext>
            </a:extLst>
          </p:cNvPr>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F6FC8AD3-9026-4BCD-BCF6-C77DB9134058}"/>
              </a:ext>
            </a:extLst>
          </p:cNvPr>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DF7AF2EA-D154-4B97-9B3C-87ED2FF0A9D8}"/>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85959124-76E3-4B97-9132-3708668FD692}"/>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2BC480F3-D157-4F0D-989B-F77BB9845FCE}"/>
              </a:ext>
            </a:extLst>
          </p:cNvPr>
          <p:cNvSpPr>
            <a:spLocks noGrp="1"/>
          </p:cNvSpPr>
          <p:nvPr>
            <p:ph type="sldNum" sz="quarter" idx="12"/>
          </p:nvPr>
        </p:nvSpPr>
        <p:spPr>
          <a:xfrm>
            <a:off x="10710333" y="6199188"/>
            <a:ext cx="1481667" cy="476250"/>
          </a:xfrm>
        </p:spPr>
        <p:txBody>
          <a:bodyPr/>
          <a:lstStyle>
            <a:lvl1pPr>
              <a:defRPr/>
            </a:lvl1pPr>
          </a:lstStyle>
          <a:p>
            <a:fld id="{95BD6AF7-1ACE-48D1-840E-407768BCA587}" type="slidenum">
              <a:rPr lang="en-US" altLang="en-US"/>
              <a:pPr/>
              <a:t>‹#›</a:t>
            </a:fld>
            <a:endParaRPr lang="en-US" altLang="en-US"/>
          </a:p>
        </p:txBody>
      </p:sp>
    </p:spTree>
    <p:extLst>
      <p:ext uri="{BB962C8B-B14F-4D97-AF65-F5344CB8AC3E}">
        <p14:creationId xmlns:p14="http://schemas.microsoft.com/office/powerpoint/2010/main" val="193437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57623C10-FD22-498A-B5D2-7927FD47D1BE}" type="slidenum">
              <a:rPr lang="en-US"/>
              <a:pPr>
                <a:defRPr/>
              </a:pPr>
              <a:t>‹#›</a:t>
            </a:fld>
            <a:endParaRPr lang="en-US"/>
          </a:p>
        </p:txBody>
      </p:sp>
    </p:spTree>
    <p:extLst>
      <p:ext uri="{BB962C8B-B14F-4D97-AF65-F5344CB8AC3E}">
        <p14:creationId xmlns:p14="http://schemas.microsoft.com/office/powerpoint/2010/main" val="2083679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3FAF-FFAE-4554-B5C9-7D1136DF65A8}"/>
              </a:ext>
            </a:extLst>
          </p:cNvPr>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25B5D2-E366-47A3-8DE4-6AAD0F1821DF}"/>
              </a:ext>
            </a:extLst>
          </p:cNvPr>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DDF902-4026-4A08-BD2B-EB10DE564C6A}"/>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95E247-A108-41D7-8913-9B315E41EFAD}"/>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479AF80-F296-416A-8B19-BC0B54F34EA3}"/>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20341B3-C40A-4B0A-8C67-2279782C8966}"/>
              </a:ext>
            </a:extLst>
          </p:cNvPr>
          <p:cNvSpPr>
            <a:spLocks noGrp="1"/>
          </p:cNvSpPr>
          <p:nvPr>
            <p:ph type="sldNum" sz="quarter" idx="12"/>
          </p:nvPr>
        </p:nvSpPr>
        <p:spPr>
          <a:xfrm>
            <a:off x="10710333" y="6199188"/>
            <a:ext cx="1481667" cy="476250"/>
          </a:xfrm>
        </p:spPr>
        <p:txBody>
          <a:bodyPr/>
          <a:lstStyle>
            <a:lvl1pPr>
              <a:defRPr/>
            </a:lvl1pPr>
          </a:lstStyle>
          <a:p>
            <a:fld id="{63711BBA-5BDD-43C6-945F-5147993BE4D0}" type="slidenum">
              <a:rPr lang="en-US" altLang="en-US"/>
              <a:pPr/>
              <a:t>‹#›</a:t>
            </a:fld>
            <a:endParaRPr lang="en-US" altLang="en-US"/>
          </a:p>
        </p:txBody>
      </p:sp>
    </p:spTree>
    <p:extLst>
      <p:ext uri="{BB962C8B-B14F-4D97-AF65-F5344CB8AC3E}">
        <p14:creationId xmlns:p14="http://schemas.microsoft.com/office/powerpoint/2010/main" val="203435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A4D16710-39EC-47DD-9925-5BE00B01D438}" type="slidenum">
              <a:rPr lang="en-US"/>
              <a:pPr>
                <a:defRPr/>
              </a:pPr>
              <a:t>‹#›</a:t>
            </a:fld>
            <a:endParaRPr lang="en-US"/>
          </a:p>
        </p:txBody>
      </p:sp>
    </p:spTree>
    <p:extLst>
      <p:ext uri="{BB962C8B-B14F-4D97-AF65-F5344CB8AC3E}">
        <p14:creationId xmlns:p14="http://schemas.microsoft.com/office/powerpoint/2010/main" val="385849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F0B64733-167E-4471-B85D-B8258D6C1F9B}" type="slidenum">
              <a:rPr lang="en-US"/>
              <a:pPr>
                <a:defRPr/>
              </a:pPr>
              <a:t>‹#›</a:t>
            </a:fld>
            <a:endParaRPr lang="en-US"/>
          </a:p>
        </p:txBody>
      </p:sp>
    </p:spTree>
    <p:extLst>
      <p:ext uri="{BB962C8B-B14F-4D97-AF65-F5344CB8AC3E}">
        <p14:creationId xmlns:p14="http://schemas.microsoft.com/office/powerpoint/2010/main" val="190007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356997A8-46C5-4A7E-945C-23E1739EA038}" type="slidenum">
              <a:rPr lang="en-US"/>
              <a:pPr>
                <a:defRPr/>
              </a:pPr>
              <a:t>‹#›</a:t>
            </a:fld>
            <a:endParaRPr lang="en-US"/>
          </a:p>
        </p:txBody>
      </p:sp>
    </p:spTree>
    <p:extLst>
      <p:ext uri="{BB962C8B-B14F-4D97-AF65-F5344CB8AC3E}">
        <p14:creationId xmlns:p14="http://schemas.microsoft.com/office/powerpoint/2010/main" val="2510134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57AC5564-F475-476E-90CA-23C03AC5BD54}" type="slidenum">
              <a:rPr lang="en-US"/>
              <a:pPr>
                <a:defRPr/>
              </a:pPr>
              <a:t>‹#›</a:t>
            </a:fld>
            <a:endParaRPr lang="en-US"/>
          </a:p>
        </p:txBody>
      </p:sp>
    </p:spTree>
    <p:extLst>
      <p:ext uri="{BB962C8B-B14F-4D97-AF65-F5344CB8AC3E}">
        <p14:creationId xmlns:p14="http://schemas.microsoft.com/office/powerpoint/2010/main" val="193527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FDB28343-5F89-4BE3-8FC6-2CF3AE05BD27}" type="slidenum">
              <a:rPr lang="en-US"/>
              <a:pPr>
                <a:defRPr/>
              </a:pPr>
              <a:t>‹#›</a:t>
            </a:fld>
            <a:endParaRPr lang="en-US"/>
          </a:p>
        </p:txBody>
      </p:sp>
    </p:spTree>
    <p:extLst>
      <p:ext uri="{BB962C8B-B14F-4D97-AF65-F5344CB8AC3E}">
        <p14:creationId xmlns:p14="http://schemas.microsoft.com/office/powerpoint/2010/main" val="71314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custDataLst>
              <p:tags r:id="rId17"/>
            </p:custDataLst>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31" name="Rectangle 3"/>
          <p:cNvSpPr>
            <a:spLocks noGrp="1" noChangeArrowheads="1"/>
          </p:cNvSpPr>
          <p:nvPr>
            <p:ph type="body" idx="1"/>
            <p:custDataLst>
              <p:tags r:id="rId18"/>
            </p:custDataLst>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1140" name="Rectangle 4"/>
          <p:cNvSpPr>
            <a:spLocks noGrp="1" noChangeArrowheads="1"/>
          </p:cNvSpPr>
          <p:nvPr>
            <p:ph type="dt" sz="half" idx="2"/>
            <p:custDataLst>
              <p:tags r:id="rId19"/>
            </p:custDataLst>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custDataLst>
              <p:tags r:id="rId20"/>
            </p:custDataLst>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custDataLst>
              <p:tags r:id="rId21"/>
            </p:custDataLst>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6781DF66-22F5-4D0D-8140-324B40346B20}" type="slidenum">
              <a:rPr lang="en-US"/>
              <a:pPr>
                <a:defRPr/>
              </a:pPr>
              <a:t>‹#›</a:t>
            </a:fld>
            <a:endParaRPr lang="en-US"/>
          </a:p>
        </p:txBody>
      </p:sp>
    </p:spTree>
    <p:extLst>
      <p:ext uri="{BB962C8B-B14F-4D97-AF65-F5344CB8AC3E}">
        <p14:creationId xmlns:p14="http://schemas.microsoft.com/office/powerpoint/2010/main" val="3664061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E0929F5B-B9C5-46C0-AB40-07B68A5BAAC7}"/>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26307" name="Rectangle 3">
            <a:extLst>
              <a:ext uri="{FF2B5EF4-FFF2-40B4-BE49-F238E27FC236}">
                <a16:creationId xmlns:a16="http://schemas.microsoft.com/office/drawing/2014/main" id="{19E839F8-11C9-46FE-9CE9-D6E998819A67}"/>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26308" name="Rectangle 4">
            <a:extLst>
              <a:ext uri="{FF2B5EF4-FFF2-40B4-BE49-F238E27FC236}">
                <a16:creationId xmlns:a16="http://schemas.microsoft.com/office/drawing/2014/main" id="{F29AE57F-4974-426B-B8E4-159CEE3B6C04}"/>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0"/>
              </a:spcBef>
              <a:defRPr sz="1400">
                <a:latin typeface="+mn-lt"/>
              </a:defRPr>
            </a:lvl1pPr>
          </a:lstStyle>
          <a:p>
            <a:endParaRPr lang="en-GB" altLang="en-US"/>
          </a:p>
        </p:txBody>
      </p:sp>
      <p:sp>
        <p:nvSpPr>
          <p:cNvPr id="226309" name="Rectangle 5">
            <a:extLst>
              <a:ext uri="{FF2B5EF4-FFF2-40B4-BE49-F238E27FC236}">
                <a16:creationId xmlns:a16="http://schemas.microsoft.com/office/drawing/2014/main" id="{7005F13E-F56F-4F14-9883-8CD9B3E10F15}"/>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400">
                <a:latin typeface="+mn-lt"/>
              </a:defRPr>
            </a:lvl1pPr>
          </a:lstStyle>
          <a:p>
            <a:endParaRPr lang="en-GB" altLang="en-US"/>
          </a:p>
        </p:txBody>
      </p:sp>
      <p:sp>
        <p:nvSpPr>
          <p:cNvPr id="226310" name="Rectangle 6">
            <a:extLst>
              <a:ext uri="{FF2B5EF4-FFF2-40B4-BE49-F238E27FC236}">
                <a16:creationId xmlns:a16="http://schemas.microsoft.com/office/drawing/2014/main" id="{EC07BADF-F284-4CBF-9EDB-A6F94CA3B0C9}"/>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400">
                <a:latin typeface="+mn-lt"/>
              </a:defRPr>
            </a:lvl1pPr>
          </a:lstStyle>
          <a:p>
            <a:fld id="{25F51134-4636-4A9B-8495-C4FF3BE375FF}" type="slidenum">
              <a:rPr lang="en-GB" altLang="en-US"/>
              <a:pPr/>
              <a:t>‹#›</a:t>
            </a:fld>
            <a:endParaRPr lang="en-GB" altLang="en-US"/>
          </a:p>
        </p:txBody>
      </p:sp>
    </p:spTree>
    <p:extLst>
      <p:ext uri="{BB962C8B-B14F-4D97-AF65-F5344CB8AC3E}">
        <p14:creationId xmlns:p14="http://schemas.microsoft.com/office/powerpoint/2010/main" val="412660905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1D20F88-9933-4F03-8E06-DE39E117209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7411" name="Rectangle 3">
            <a:extLst>
              <a:ext uri="{FF2B5EF4-FFF2-40B4-BE49-F238E27FC236}">
                <a16:creationId xmlns:a16="http://schemas.microsoft.com/office/drawing/2014/main" id="{FE41152F-40C9-4C72-974E-1C10443551D5}"/>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2" name="Rectangle 4">
            <a:extLst>
              <a:ext uri="{FF2B5EF4-FFF2-40B4-BE49-F238E27FC236}">
                <a16:creationId xmlns:a16="http://schemas.microsoft.com/office/drawing/2014/main" id="{26E0F261-C86A-417D-AD6C-139A59339CDD}"/>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0"/>
              </a:spcBef>
              <a:defRPr sz="1400"/>
            </a:lvl1pPr>
          </a:lstStyle>
          <a:p>
            <a:endParaRPr lang="en-US" altLang="en-US"/>
          </a:p>
        </p:txBody>
      </p:sp>
      <p:sp>
        <p:nvSpPr>
          <p:cNvPr id="17413" name="Rectangle 5">
            <a:extLst>
              <a:ext uri="{FF2B5EF4-FFF2-40B4-BE49-F238E27FC236}">
                <a16:creationId xmlns:a16="http://schemas.microsoft.com/office/drawing/2014/main" id="{292839F4-C91B-4A64-8F27-1ACF4EB22690}"/>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400"/>
            </a:lvl1pPr>
          </a:lstStyle>
          <a:p>
            <a:endParaRPr lang="en-US" altLang="en-US"/>
          </a:p>
        </p:txBody>
      </p:sp>
      <p:sp>
        <p:nvSpPr>
          <p:cNvPr id="17414" name="Rectangle 6">
            <a:extLst>
              <a:ext uri="{FF2B5EF4-FFF2-40B4-BE49-F238E27FC236}">
                <a16:creationId xmlns:a16="http://schemas.microsoft.com/office/drawing/2014/main" id="{75FFF6F5-5782-40ED-A0E7-108EFC18DDB1}"/>
              </a:ext>
            </a:extLst>
          </p:cNvPr>
          <p:cNvSpPr>
            <a:spLocks noGrp="1" noChangeArrowheads="1"/>
          </p:cNvSpPr>
          <p:nvPr>
            <p:ph type="sldNum" sz="quarter" idx="4"/>
          </p:nvPr>
        </p:nvSpPr>
        <p:spPr bwMode="auto">
          <a:xfrm>
            <a:off x="10710333" y="6199188"/>
            <a:ext cx="148166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400"/>
            </a:lvl1pPr>
          </a:lstStyle>
          <a:p>
            <a:fld id="{7305D12F-7C94-4455-906D-08C2308FB333}" type="slidenum">
              <a:rPr lang="en-US" altLang="en-US"/>
              <a:pPr/>
              <a:t>‹#›</a:t>
            </a:fld>
            <a:endParaRPr lang="en-US" altLang="en-US"/>
          </a:p>
        </p:txBody>
      </p:sp>
    </p:spTree>
    <p:extLst>
      <p:ext uri="{BB962C8B-B14F-4D97-AF65-F5344CB8AC3E}">
        <p14:creationId xmlns:p14="http://schemas.microsoft.com/office/powerpoint/2010/main" val="322861159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3.xml"/><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image" Target="../media/image14.jpeg"/><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image" Target="../media/image13.png"/><Relationship Id="rId2" Type="http://schemas.openxmlformats.org/officeDocument/2006/relationships/tags" Target="../tags/tag62.xml"/><Relationship Id="rId1" Type="http://schemas.openxmlformats.org/officeDocument/2006/relationships/themeOverride" Target="../theme/themeOverride6.xml"/><Relationship Id="rId6" Type="http://schemas.openxmlformats.org/officeDocument/2006/relationships/tags" Target="../tags/tag66.xml"/><Relationship Id="rId11" Type="http://schemas.openxmlformats.org/officeDocument/2006/relationships/notesSlide" Target="../notesSlides/notesSlide6.xml"/><Relationship Id="rId5" Type="http://schemas.openxmlformats.org/officeDocument/2006/relationships/tags" Target="../tags/tag65.xml"/><Relationship Id="rId15" Type="http://schemas.openxmlformats.org/officeDocument/2006/relationships/image" Target="../media/image16.png"/><Relationship Id="rId10" Type="http://schemas.openxmlformats.org/officeDocument/2006/relationships/slideLayout" Target="../slideLayouts/slideLayout2.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tags" Target="../tags/tag85.xml"/><Relationship Id="rId26" Type="http://schemas.openxmlformats.org/officeDocument/2006/relationships/oleObject" Target="../embeddings/oleObject4.bin"/><Relationship Id="rId3" Type="http://schemas.openxmlformats.org/officeDocument/2006/relationships/tags" Target="../tags/tag70.xml"/><Relationship Id="rId21" Type="http://schemas.openxmlformats.org/officeDocument/2006/relationships/slideLayout" Target="../slideLayouts/slideLayout7.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tags" Target="../tags/tag84.xml"/><Relationship Id="rId25" Type="http://schemas.openxmlformats.org/officeDocument/2006/relationships/image" Target="../media/image20.emf"/><Relationship Id="rId2" Type="http://schemas.openxmlformats.org/officeDocument/2006/relationships/vmlDrawing" Target="../drawings/vmlDrawing4.vml"/><Relationship Id="rId16" Type="http://schemas.openxmlformats.org/officeDocument/2006/relationships/tags" Target="../tags/tag83.xml"/><Relationship Id="rId20" Type="http://schemas.openxmlformats.org/officeDocument/2006/relationships/tags" Target="../tags/tag87.xml"/><Relationship Id="rId1" Type="http://schemas.openxmlformats.org/officeDocument/2006/relationships/themeOverride" Target="../theme/themeOverride7.xml"/><Relationship Id="rId6" Type="http://schemas.openxmlformats.org/officeDocument/2006/relationships/tags" Target="../tags/tag73.xml"/><Relationship Id="rId11" Type="http://schemas.openxmlformats.org/officeDocument/2006/relationships/tags" Target="../tags/tag78.xml"/><Relationship Id="rId24" Type="http://schemas.openxmlformats.org/officeDocument/2006/relationships/image" Target="../media/image19.emf"/><Relationship Id="rId5" Type="http://schemas.openxmlformats.org/officeDocument/2006/relationships/tags" Target="../tags/tag72.xml"/><Relationship Id="rId15" Type="http://schemas.openxmlformats.org/officeDocument/2006/relationships/tags" Target="../tags/tag82.xml"/><Relationship Id="rId23" Type="http://schemas.openxmlformats.org/officeDocument/2006/relationships/image" Target="../media/image18.emf"/><Relationship Id="rId10" Type="http://schemas.openxmlformats.org/officeDocument/2006/relationships/tags" Target="../tags/tag77.xml"/><Relationship Id="rId19" Type="http://schemas.openxmlformats.org/officeDocument/2006/relationships/tags" Target="../tags/tag86.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 Id="rId22" Type="http://schemas.openxmlformats.org/officeDocument/2006/relationships/notesSlide" Target="../notesSlides/notesSlide7.xml"/><Relationship Id="rId27"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6.bin"/><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5.wmf"/><Relationship Id="rId5" Type="http://schemas.openxmlformats.org/officeDocument/2006/relationships/oleObject" Target="../embeddings/oleObject8.bin"/><Relationship Id="rId4" Type="http://schemas.openxmlformats.org/officeDocument/2006/relationships/image" Target="../media/image24.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6.wmf"/><Relationship Id="rId4"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image" Target="../media/image3.jpe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notesSlide" Target="../notesSlides/notesSlide1.xml"/><Relationship Id="rId5" Type="http://schemas.openxmlformats.org/officeDocument/2006/relationships/tags" Target="../tags/tag49.xml"/><Relationship Id="rId10" Type="http://schemas.openxmlformats.org/officeDocument/2006/relationships/slideLayout" Target="../slideLayouts/slideLayout2.xml"/><Relationship Id="rId4" Type="http://schemas.openxmlformats.org/officeDocument/2006/relationships/tags" Target="../tags/tag48.xml"/><Relationship Id="rId9" Type="http://schemas.openxmlformats.org/officeDocument/2006/relationships/tags" Target="../tags/tag5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90.xml"/><Relationship Id="rId7" Type="http://schemas.openxmlformats.org/officeDocument/2006/relationships/image" Target="../media/image7.emf"/><Relationship Id="rId2" Type="http://schemas.openxmlformats.org/officeDocument/2006/relationships/vmlDrawing" Target="../drawings/vmlDrawing8.vml"/><Relationship Id="rId1" Type="http://schemas.openxmlformats.org/officeDocument/2006/relationships/themeOverride" Target="../theme/themeOverride8.xml"/><Relationship Id="rId6" Type="http://schemas.openxmlformats.org/officeDocument/2006/relationships/oleObject" Target="../embeddings/oleObject3.bin"/><Relationship Id="rId5" Type="http://schemas.openxmlformats.org/officeDocument/2006/relationships/notesSlide" Target="../notesSlides/notesSlide15.xml"/><Relationship Id="rId4" Type="http://schemas.openxmlformats.org/officeDocument/2006/relationships/slideLayout" Target="../slideLayouts/slide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3.jpe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2.xml"/><Relationship Id="rId5" Type="http://schemas.openxmlformats.org/officeDocument/2006/relationships/slideLayout" Target="../slideLayouts/slideLayout12.xml"/><Relationship Id="rId4" Type="http://schemas.openxmlformats.org/officeDocument/2006/relationships/tags" Target="../tags/tag5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16.xml"/><Relationship Id="rId5" Type="http://schemas.openxmlformats.org/officeDocument/2006/relationships/slideLayout" Target="../slideLayouts/slideLayout14.xml"/><Relationship Id="rId4" Type="http://schemas.openxmlformats.org/officeDocument/2006/relationships/tags" Target="../tags/tag9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notesSlide" Target="../notesSlides/notesSlide17.xml"/><Relationship Id="rId4"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notesSlide" Target="../notesSlides/notesSlide18.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58.xml"/><Relationship Id="rId7" Type="http://schemas.openxmlformats.org/officeDocument/2006/relationships/image" Target="../media/image3.jpeg"/><Relationship Id="rId2" Type="http://schemas.openxmlformats.org/officeDocument/2006/relationships/vmlDrawing" Target="../drawings/vmlDrawing1.vml"/><Relationship Id="rId1" Type="http://schemas.openxmlformats.org/officeDocument/2006/relationships/themeOverride" Target="../theme/themeOverride3.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59.xml"/><Relationship Id="rId7" Type="http://schemas.openxmlformats.org/officeDocument/2006/relationships/image" Target="../media/image6.emf"/><Relationship Id="rId2" Type="http://schemas.openxmlformats.org/officeDocument/2006/relationships/vmlDrawing" Target="../drawings/vmlDrawing2.vml"/><Relationship Id="rId1" Type="http://schemas.openxmlformats.org/officeDocument/2006/relationships/themeOverride" Target="../theme/themeOverride4.xml"/><Relationship Id="rId6" Type="http://schemas.openxmlformats.org/officeDocument/2006/relationships/oleObject" Target="../embeddings/oleObject2.bin"/><Relationship Id="rId5" Type="http://schemas.openxmlformats.org/officeDocument/2006/relationships/notesSlide" Target="../notesSlides/notesSlide3.xml"/><Relationship Id="rId4" Type="http://schemas.openxmlformats.org/officeDocument/2006/relationships/slideLayout" Target="../slideLayouts/slideLayout1.xml"/><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60.xml"/><Relationship Id="rId7" Type="http://schemas.openxmlformats.org/officeDocument/2006/relationships/image" Target="../media/image7.emf"/><Relationship Id="rId2" Type="http://schemas.openxmlformats.org/officeDocument/2006/relationships/vmlDrawing" Target="../drawings/vmlDrawing3.vml"/><Relationship Id="rId1" Type="http://schemas.openxmlformats.org/officeDocument/2006/relationships/themeOverride" Target="../theme/themeOverride5.xml"/><Relationship Id="rId6" Type="http://schemas.openxmlformats.org/officeDocument/2006/relationships/oleObject" Target="../embeddings/oleObject3.bin"/><Relationship Id="rId5" Type="http://schemas.openxmlformats.org/officeDocument/2006/relationships/notesSlide" Target="../notesSlides/notesSlide4.xml"/><Relationship Id="rId4" Type="http://schemas.openxmlformats.org/officeDocument/2006/relationships/slideLayout" Target="../slideLayouts/slideLayout1.xml"/><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4E4E1F-6401-496B-A2C8-2392197340B5}"/>
              </a:ext>
            </a:extLst>
          </p:cNvPr>
          <p:cNvSpPr>
            <a:spLocks noGrp="1"/>
          </p:cNvSpPr>
          <p:nvPr>
            <p:ph type="sldNum" sz="quarter" idx="12"/>
          </p:nvPr>
        </p:nvSpPr>
        <p:spPr/>
        <p:txBody>
          <a:bodyPr/>
          <a:lstStyle/>
          <a:p>
            <a:fld id="{FB2DA28D-31BC-4E7A-8D3F-5B45F747894A}" type="slidenum">
              <a:rPr lang="en-GB" altLang="en-US" smtClean="0"/>
              <a:pPr/>
              <a:t>1</a:t>
            </a:fld>
            <a:endParaRPr lang="en-GB" altLang="en-US"/>
          </a:p>
        </p:txBody>
      </p:sp>
      <p:sp>
        <p:nvSpPr>
          <p:cNvPr id="4" name="Rectangle 3">
            <a:extLst>
              <a:ext uri="{FF2B5EF4-FFF2-40B4-BE49-F238E27FC236}">
                <a16:creationId xmlns:a16="http://schemas.microsoft.com/office/drawing/2014/main" id="{F6E1CE65-840C-4FE1-949B-FF910DF19D44}"/>
              </a:ext>
            </a:extLst>
          </p:cNvPr>
          <p:cNvSpPr/>
          <p:nvPr/>
        </p:nvSpPr>
        <p:spPr>
          <a:xfrm>
            <a:off x="2371870" y="996608"/>
            <a:ext cx="7222367"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66"/>
                </a:solidFill>
                <a:effectLst/>
                <a:uLnTx/>
                <a:uFillTx/>
                <a:latin typeface="Arial"/>
                <a:cs typeface="Arial"/>
              </a:rPr>
              <a:t>Ion Channels are Biological Devices</a:t>
            </a:r>
            <a:endParaRPr kumimoji="0" lang="en-US" sz="1800" b="1"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99E236EB-4AEE-4247-934A-DF8037F631E7}"/>
              </a:ext>
            </a:extLst>
          </p:cNvPr>
          <p:cNvSpPr txBox="1"/>
          <p:nvPr/>
        </p:nvSpPr>
        <p:spPr bwMode="auto">
          <a:xfrm>
            <a:off x="3005194" y="1986616"/>
            <a:ext cx="5625648" cy="1638494"/>
          </a:xfrm>
          <a:prstGeom prst="rect">
            <a:avLst/>
          </a:prstGeom>
          <a:noFill/>
          <a:ln w="25400">
            <a:noFill/>
            <a:miter lim="800000"/>
            <a:headEnd/>
            <a:tailEnd/>
          </a:ln>
        </p:spPr>
        <p:txBody>
          <a:bodyPr wrap="square" rtlCol="0">
            <a:noAutofit/>
          </a:bodyPr>
          <a:lstStyle/>
          <a:p>
            <a:pPr algn="ctr"/>
            <a:r>
              <a:rPr lang="en-US" dirty="0">
                <a:solidFill>
                  <a:schemeClr val="accent6">
                    <a:lumMod val="50000"/>
                  </a:schemeClr>
                </a:solidFill>
              </a:rPr>
              <a:t>Bob Eisenberg</a:t>
            </a:r>
          </a:p>
          <a:p>
            <a:pPr algn="ctr"/>
            <a:r>
              <a:rPr lang="en-US" dirty="0">
                <a:solidFill>
                  <a:schemeClr val="accent6">
                    <a:lumMod val="50000"/>
                  </a:schemeClr>
                </a:solidFill>
              </a:rPr>
              <a:t>IIT and Rush University</a:t>
            </a:r>
          </a:p>
          <a:p>
            <a:pPr algn="ctr"/>
            <a:r>
              <a:rPr lang="en-US" dirty="0">
                <a:solidFill>
                  <a:schemeClr val="accent6">
                    <a:lumMod val="50000"/>
                  </a:schemeClr>
                </a:solidFill>
              </a:rPr>
              <a:t>Chicago</a:t>
            </a:r>
          </a:p>
          <a:p>
            <a:pPr algn="ctr"/>
            <a:endParaRPr lang="en-US" dirty="0">
              <a:solidFill>
                <a:schemeClr val="accent6">
                  <a:lumMod val="50000"/>
                </a:schemeClr>
              </a:solidFill>
            </a:endParaRPr>
          </a:p>
          <a:p>
            <a:pPr algn="ctr"/>
            <a:r>
              <a:rPr lang="en-US" dirty="0">
                <a:solidFill>
                  <a:schemeClr val="accent6">
                    <a:lumMod val="50000"/>
                  </a:schemeClr>
                </a:solidFill>
              </a:rPr>
              <a:t>October 18, 2019</a:t>
            </a:r>
          </a:p>
        </p:txBody>
      </p:sp>
    </p:spTree>
    <p:extLst>
      <p:ext uri="{BB962C8B-B14F-4D97-AF65-F5344CB8AC3E}">
        <p14:creationId xmlns:p14="http://schemas.microsoft.com/office/powerpoint/2010/main" val="410179334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a:extLst>
              <a:ext uri="{FF2B5EF4-FFF2-40B4-BE49-F238E27FC236}">
                <a16:creationId xmlns:a16="http://schemas.microsoft.com/office/drawing/2014/main" id="{5AE0ABEB-2183-4FD7-B15B-EA08E9EA46B7}"/>
              </a:ext>
            </a:extLst>
          </p:cNvPr>
          <p:cNvSpPr>
            <a:spLocks noGrp="1"/>
          </p:cNvSpPr>
          <p:nvPr>
            <p:ph type="sldNum" sz="quarter" idx="12"/>
          </p:nvPr>
        </p:nvSpPr>
        <p:spPr/>
        <p:txBody>
          <a:bodyPr/>
          <a:lstStyle/>
          <a:p>
            <a:pPr fontAlgn="base">
              <a:spcAft>
                <a:spcPct val="0"/>
              </a:spcAft>
            </a:pPr>
            <a:fld id="{A63316EC-22F4-4EFE-8E2C-66CA4A51F2F1}" type="slidenum">
              <a:rPr lang="en-GB" altLang="en-US">
                <a:solidFill>
                  <a:srgbClr val="000000"/>
                </a:solidFill>
                <a:latin typeface="Times New Roman"/>
                <a:cs typeface="Arial" panose="020B0604020202020204" pitchFamily="34" charset="0"/>
              </a:rPr>
              <a:pPr fontAlgn="base">
                <a:spcAft>
                  <a:spcPct val="0"/>
                </a:spcAft>
              </a:pPr>
              <a:t>10</a:t>
            </a:fld>
            <a:endParaRPr lang="en-GB" altLang="en-US">
              <a:solidFill>
                <a:srgbClr val="000000"/>
              </a:solidFill>
              <a:latin typeface="Times New Roman"/>
              <a:cs typeface="Arial" panose="020B0604020202020204" pitchFamily="34" charset="0"/>
            </a:endParaRPr>
          </a:p>
        </p:txBody>
      </p:sp>
      <p:grpSp>
        <p:nvGrpSpPr>
          <p:cNvPr id="7" name="Group 6">
            <a:extLst>
              <a:ext uri="{FF2B5EF4-FFF2-40B4-BE49-F238E27FC236}">
                <a16:creationId xmlns:a16="http://schemas.microsoft.com/office/drawing/2014/main" id="{2415F8C0-C09E-4DA4-B653-D66BF53F57E0}"/>
              </a:ext>
            </a:extLst>
          </p:cNvPr>
          <p:cNvGrpSpPr/>
          <p:nvPr/>
        </p:nvGrpSpPr>
        <p:grpSpPr>
          <a:xfrm>
            <a:off x="1780382" y="274639"/>
            <a:ext cx="8032750" cy="6250004"/>
            <a:chOff x="1780382" y="274639"/>
            <a:chExt cx="8032750" cy="6250004"/>
          </a:xfrm>
        </p:grpSpPr>
        <p:grpSp>
          <p:nvGrpSpPr>
            <p:cNvPr id="3" name="Group 2">
              <a:extLst>
                <a:ext uri="{FF2B5EF4-FFF2-40B4-BE49-F238E27FC236}">
                  <a16:creationId xmlns:a16="http://schemas.microsoft.com/office/drawing/2014/main" id="{97790B64-76C9-4CB8-B82D-A6301A83FE6C}"/>
                </a:ext>
              </a:extLst>
            </p:cNvPr>
            <p:cNvGrpSpPr/>
            <p:nvPr/>
          </p:nvGrpSpPr>
          <p:grpSpPr>
            <a:xfrm>
              <a:off x="2208213" y="274639"/>
              <a:ext cx="7315200" cy="4759325"/>
              <a:chOff x="2208213" y="274639"/>
              <a:chExt cx="7315200" cy="4759325"/>
            </a:xfrm>
          </p:grpSpPr>
          <p:grpSp>
            <p:nvGrpSpPr>
              <p:cNvPr id="1002514" name="Group 18">
                <a:extLst>
                  <a:ext uri="{FF2B5EF4-FFF2-40B4-BE49-F238E27FC236}">
                    <a16:creationId xmlns:a16="http://schemas.microsoft.com/office/drawing/2014/main" id="{270BB370-242B-4AFC-991F-5F6A0169DD40}"/>
                  </a:ext>
                </a:extLst>
              </p:cNvPr>
              <p:cNvGrpSpPr>
                <a:grpSpLocks/>
              </p:cNvGrpSpPr>
              <p:nvPr/>
            </p:nvGrpSpPr>
            <p:grpSpPr bwMode="auto">
              <a:xfrm>
                <a:off x="2208213" y="274639"/>
                <a:ext cx="7315200" cy="4759325"/>
                <a:chOff x="441" y="0"/>
                <a:chExt cx="4608" cy="2998"/>
              </a:xfrm>
            </p:grpSpPr>
            <p:grpSp>
              <p:nvGrpSpPr>
                <p:cNvPr id="1002500" name="Group 4">
                  <a:extLst>
                    <a:ext uri="{FF2B5EF4-FFF2-40B4-BE49-F238E27FC236}">
                      <a16:creationId xmlns:a16="http://schemas.microsoft.com/office/drawing/2014/main" id="{C38567CF-9359-4E49-9D97-5DEBB59CACE0}"/>
                    </a:ext>
                  </a:extLst>
                </p:cNvPr>
                <p:cNvGrpSpPr>
                  <a:grpSpLocks/>
                </p:cNvGrpSpPr>
                <p:nvPr/>
              </p:nvGrpSpPr>
              <p:grpSpPr bwMode="auto">
                <a:xfrm>
                  <a:off x="528" y="408"/>
                  <a:ext cx="4521" cy="2590"/>
                  <a:chOff x="960" y="1613"/>
                  <a:chExt cx="3763" cy="2240"/>
                </a:xfrm>
              </p:grpSpPr>
              <p:grpSp>
                <p:nvGrpSpPr>
                  <p:cNvPr id="1002501" name="Group 5">
                    <a:extLst>
                      <a:ext uri="{FF2B5EF4-FFF2-40B4-BE49-F238E27FC236}">
                        <a16:creationId xmlns:a16="http://schemas.microsoft.com/office/drawing/2014/main" id="{3C1B5C4F-EB4E-4E8B-855D-73B310F5B8AB}"/>
                      </a:ext>
                    </a:extLst>
                  </p:cNvPr>
                  <p:cNvGrpSpPr>
                    <a:grpSpLocks/>
                  </p:cNvGrpSpPr>
                  <p:nvPr/>
                </p:nvGrpSpPr>
                <p:grpSpPr bwMode="auto">
                  <a:xfrm>
                    <a:off x="960" y="1613"/>
                    <a:ext cx="3763" cy="2240"/>
                    <a:chOff x="960" y="1613"/>
                    <a:chExt cx="3763" cy="2240"/>
                  </a:xfrm>
                </p:grpSpPr>
                <p:grpSp>
                  <p:nvGrpSpPr>
                    <p:cNvPr id="1002502" name="Group 6">
                      <a:extLst>
                        <a:ext uri="{FF2B5EF4-FFF2-40B4-BE49-F238E27FC236}">
                          <a16:creationId xmlns:a16="http://schemas.microsoft.com/office/drawing/2014/main" id="{0433E64F-EB6C-4E44-8C0D-D93A2C6EBD1F}"/>
                        </a:ext>
                      </a:extLst>
                    </p:cNvPr>
                    <p:cNvGrpSpPr>
                      <a:grpSpLocks/>
                    </p:cNvGrpSpPr>
                    <p:nvPr/>
                  </p:nvGrpSpPr>
                  <p:grpSpPr bwMode="auto">
                    <a:xfrm>
                      <a:off x="960" y="1613"/>
                      <a:ext cx="3763" cy="2240"/>
                      <a:chOff x="960" y="1613"/>
                      <a:chExt cx="3763" cy="2240"/>
                    </a:xfrm>
                  </p:grpSpPr>
                  <p:pic>
                    <p:nvPicPr>
                      <p:cNvPr id="1002503" name="Picture 7">
                        <a:extLst>
                          <a:ext uri="{FF2B5EF4-FFF2-40B4-BE49-F238E27FC236}">
                            <a16:creationId xmlns:a16="http://schemas.microsoft.com/office/drawing/2014/main" id="{5571B205-5A92-41A4-A889-4404E6B5D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 y="1613"/>
                        <a:ext cx="3763" cy="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2504" name="Rectangle 8">
                        <a:extLst>
                          <a:ext uri="{FF2B5EF4-FFF2-40B4-BE49-F238E27FC236}">
                            <a16:creationId xmlns:a16="http://schemas.microsoft.com/office/drawing/2014/main" id="{6B14501A-D5E0-4747-901B-1E9285AA385D}"/>
                          </a:ext>
                        </a:extLst>
                      </p:cNvPr>
                      <p:cNvSpPr>
                        <a:spLocks noChangeArrowheads="1"/>
                      </p:cNvSpPr>
                      <p:nvPr/>
                    </p:nvSpPr>
                    <p:spPr bwMode="auto">
                      <a:xfrm>
                        <a:off x="1790" y="2762"/>
                        <a:ext cx="248" cy="372"/>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1002505" name="Rectangle 9">
                        <a:extLst>
                          <a:ext uri="{FF2B5EF4-FFF2-40B4-BE49-F238E27FC236}">
                            <a16:creationId xmlns:a16="http://schemas.microsoft.com/office/drawing/2014/main" id="{C0D1A9F1-D419-4E9F-92F0-BD656D83199D}"/>
                          </a:ext>
                        </a:extLst>
                      </p:cNvPr>
                      <p:cNvSpPr>
                        <a:spLocks noChangeArrowheads="1"/>
                      </p:cNvSpPr>
                      <p:nvPr/>
                    </p:nvSpPr>
                    <p:spPr bwMode="auto">
                      <a:xfrm>
                        <a:off x="1826" y="3107"/>
                        <a:ext cx="110" cy="69"/>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grpSp>
                <p:grpSp>
                  <p:nvGrpSpPr>
                    <p:cNvPr id="1002506" name="Group 10">
                      <a:extLst>
                        <a:ext uri="{FF2B5EF4-FFF2-40B4-BE49-F238E27FC236}">
                          <a16:creationId xmlns:a16="http://schemas.microsoft.com/office/drawing/2014/main" id="{EF6CF535-20AB-4097-9580-B498CFCFDF6E}"/>
                        </a:ext>
                      </a:extLst>
                    </p:cNvPr>
                    <p:cNvGrpSpPr>
                      <a:grpSpLocks/>
                    </p:cNvGrpSpPr>
                    <p:nvPr/>
                  </p:nvGrpSpPr>
                  <p:grpSpPr bwMode="auto">
                    <a:xfrm>
                      <a:off x="1029" y="2762"/>
                      <a:ext cx="892" cy="444"/>
                      <a:chOff x="1029" y="2762"/>
                      <a:chExt cx="892" cy="444"/>
                    </a:xfrm>
                  </p:grpSpPr>
                  <p:sp>
                    <p:nvSpPr>
                      <p:cNvPr id="1002507" name="Text Box 11">
                        <a:extLst>
                          <a:ext uri="{FF2B5EF4-FFF2-40B4-BE49-F238E27FC236}">
                            <a16:creationId xmlns:a16="http://schemas.microsoft.com/office/drawing/2014/main" id="{F5526F41-C262-45D7-BA79-EB3439C7066C}"/>
                          </a:ext>
                        </a:extLst>
                      </p:cNvPr>
                      <p:cNvSpPr txBox="1">
                        <a:spLocks noChangeArrowheads="1"/>
                      </p:cNvSpPr>
                      <p:nvPr/>
                    </p:nvSpPr>
                    <p:spPr bwMode="auto">
                      <a:xfrm>
                        <a:off x="1029" y="2762"/>
                        <a:ext cx="869" cy="18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7432" rIns="0" bIns="27432"/>
                      <a:lstStyle/>
                      <a:p>
                        <a:pPr algn="ctr" fontAlgn="base">
                          <a:spcBef>
                            <a:spcPct val="50000"/>
                          </a:spcBef>
                          <a:spcAft>
                            <a:spcPct val="0"/>
                          </a:spcAft>
                        </a:pPr>
                        <a:r>
                          <a:rPr lang="en-US" altLang="en-US" sz="1400" b="1" i="1">
                            <a:solidFill>
                              <a:srgbClr val="000000"/>
                            </a:solidFill>
                            <a:latin typeface="Arial" panose="020B0604020202020204" pitchFamily="34" charset="0"/>
                            <a:cs typeface="Arial" panose="020B0604020202020204" pitchFamily="34" charset="0"/>
                          </a:rPr>
                          <a:t>  </a:t>
                        </a:r>
                        <a:r>
                          <a:rPr lang="en-US" altLang="en-US" sz="1200" b="1" i="1">
                            <a:solidFill>
                              <a:srgbClr val="000000"/>
                            </a:solidFill>
                            <a:latin typeface="Arial" panose="020B0604020202020204" pitchFamily="34" charset="0"/>
                            <a:cs typeface="Arial" panose="020B0604020202020204" pitchFamily="34" charset="0"/>
                          </a:rPr>
                          <a:t>Calcium selective</a:t>
                        </a:r>
                        <a:r>
                          <a:rPr lang="en-US" altLang="en-US" sz="1400" b="1" i="1">
                            <a:solidFill>
                              <a:srgbClr val="000000"/>
                            </a:solidFill>
                            <a:latin typeface="Arial" panose="020B0604020202020204" pitchFamily="34" charset="0"/>
                            <a:cs typeface="Arial" panose="020B0604020202020204" pitchFamily="34" charset="0"/>
                          </a:rPr>
                          <a:t>  </a:t>
                        </a:r>
                      </a:p>
                    </p:txBody>
                  </p:sp>
                  <p:sp>
                    <p:nvSpPr>
                      <p:cNvPr id="1002508" name="Line 12">
                        <a:extLst>
                          <a:ext uri="{FF2B5EF4-FFF2-40B4-BE49-F238E27FC236}">
                            <a16:creationId xmlns:a16="http://schemas.microsoft.com/office/drawing/2014/main" id="{BFEEC8BA-1868-4B61-8C17-0B28A6308884}"/>
                          </a:ext>
                        </a:extLst>
                      </p:cNvPr>
                      <p:cNvSpPr>
                        <a:spLocks noChangeShapeType="1"/>
                      </p:cNvSpPr>
                      <p:nvPr/>
                    </p:nvSpPr>
                    <p:spPr bwMode="auto">
                      <a:xfrm>
                        <a:off x="1898" y="2942"/>
                        <a:ext cx="23" cy="264"/>
                      </a:xfrm>
                      <a:prstGeom prst="line">
                        <a:avLst/>
                      </a:prstGeom>
                      <a:noFill/>
                      <a:ln w="19050">
                        <a:solidFill>
                          <a:srgbClr val="FF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grpSp>
              </p:grpSp>
              <p:sp>
                <p:nvSpPr>
                  <p:cNvPr id="1002509" name="Line 13">
                    <a:extLst>
                      <a:ext uri="{FF2B5EF4-FFF2-40B4-BE49-F238E27FC236}">
                        <a16:creationId xmlns:a16="http://schemas.microsoft.com/office/drawing/2014/main" id="{B6AE5C46-E3A8-40FB-9DDE-75786DCB6AD6}"/>
                      </a:ext>
                    </a:extLst>
                  </p:cNvPr>
                  <p:cNvSpPr>
                    <a:spLocks noChangeShapeType="1"/>
                  </p:cNvSpPr>
                  <p:nvPr/>
                </p:nvSpPr>
                <p:spPr bwMode="auto">
                  <a:xfrm>
                    <a:off x="1898" y="2942"/>
                    <a:ext cx="20" cy="287"/>
                  </a:xfrm>
                  <a:prstGeom prst="line">
                    <a:avLst/>
                  </a:prstGeom>
                  <a:noFill/>
                  <a:ln w="19050">
                    <a:solidFill>
                      <a:srgbClr val="0033CC"/>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grpSp>
            <p:sp>
              <p:nvSpPr>
                <p:cNvPr id="1002510" name="Text Box 14">
                  <a:extLst>
                    <a:ext uri="{FF2B5EF4-FFF2-40B4-BE49-F238E27FC236}">
                      <a16:creationId xmlns:a16="http://schemas.microsoft.com/office/drawing/2014/main" id="{CEACE40F-8A04-46CB-B880-009D46FD1044}"/>
                    </a:ext>
                  </a:extLst>
                </p:cNvPr>
                <p:cNvSpPr txBox="1">
                  <a:spLocks noChangeArrowheads="1"/>
                </p:cNvSpPr>
                <p:nvPr/>
              </p:nvSpPr>
              <p:spPr bwMode="auto">
                <a:xfrm>
                  <a:off x="441" y="0"/>
                  <a:ext cx="4521" cy="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u="sng" dirty="0">
                      <a:solidFill>
                        <a:srgbClr val="000000"/>
                      </a:solidFill>
                      <a:latin typeface="Arial" panose="020B0604020202020204" pitchFamily="34" charset="0"/>
                      <a:cs typeface="Arial" panose="020B0604020202020204" pitchFamily="34" charset="0"/>
                    </a:rPr>
                    <a:t>Synthetic Calcium Channels</a:t>
                  </a:r>
                  <a:r>
                    <a:rPr lang="en-US" altLang="en-US" sz="2000" b="1" u="sng" dirty="0">
                      <a:solidFill>
                        <a:srgbClr val="000000"/>
                      </a:solidFill>
                      <a:latin typeface="Arial" panose="020B0604020202020204" pitchFamily="34" charset="0"/>
                      <a:cs typeface="Arial" panose="020B0604020202020204" pitchFamily="34" charset="0"/>
                    </a:rPr>
                    <a:t> </a:t>
                  </a:r>
                  <a:br>
                    <a:rPr lang="en-US" altLang="en-US" sz="2000" b="1" u="sng" dirty="0">
                      <a:solidFill>
                        <a:srgbClr val="000000"/>
                      </a:solidFill>
                      <a:latin typeface="Arial" panose="020B0604020202020204" pitchFamily="34" charset="0"/>
                      <a:cs typeface="Arial" panose="020B0604020202020204" pitchFamily="34" charset="0"/>
                    </a:rPr>
                  </a:br>
                  <a:r>
                    <a:rPr lang="en-US" altLang="en-US" sz="2000" dirty="0">
                      <a:solidFill>
                        <a:srgbClr val="000000"/>
                      </a:solidFill>
                      <a:latin typeface="Arial" panose="020B0604020202020204" pitchFamily="34" charset="0"/>
                      <a:cs typeface="Arial" panose="020B0604020202020204" pitchFamily="34" charset="0"/>
                    </a:rPr>
                    <a:t>Designed by Theory</a:t>
                  </a:r>
                  <a:br>
                    <a:rPr lang="en-US" altLang="en-US" sz="2000" dirty="0">
                      <a:solidFill>
                        <a:srgbClr val="000000"/>
                      </a:solidFill>
                      <a:latin typeface="Arial" panose="020B0604020202020204" pitchFamily="34" charset="0"/>
                      <a:cs typeface="Arial" panose="020B0604020202020204" pitchFamily="34" charset="0"/>
                    </a:rPr>
                  </a:br>
                  <a:r>
                    <a:rPr lang="en-US" altLang="en-US" dirty="0">
                      <a:solidFill>
                        <a:srgbClr val="000000"/>
                      </a:solidFill>
                      <a:latin typeface="Arial" panose="020B0604020202020204" pitchFamily="34" charset="0"/>
                      <a:cs typeface="Arial" panose="020B0604020202020204" pitchFamily="34" charset="0"/>
                    </a:rPr>
                    <a:t> </a:t>
                  </a:r>
                  <a:br>
                    <a:rPr lang="en-US" altLang="en-US" dirty="0">
                      <a:solidFill>
                        <a:srgbClr val="000000"/>
                      </a:solidFill>
                      <a:latin typeface="Arial" panose="020B0604020202020204" pitchFamily="34" charset="0"/>
                      <a:cs typeface="Arial" panose="020B0604020202020204" pitchFamily="34" charset="0"/>
                    </a:rPr>
                  </a:br>
                  <a:endParaRPr lang="en-US" altLang="en-US" sz="1600" b="1" i="1" dirty="0">
                    <a:solidFill>
                      <a:srgbClr val="000000"/>
                    </a:solidFill>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5ADE7288-24F2-4FFE-8049-21DE55DC748C}"/>
                  </a:ext>
                </a:extLst>
              </p:cNvPr>
              <p:cNvGrpSpPr/>
              <p:nvPr/>
            </p:nvGrpSpPr>
            <p:grpSpPr>
              <a:xfrm>
                <a:off x="5830888" y="4189141"/>
                <a:ext cx="1166813" cy="613842"/>
                <a:chOff x="5830888" y="4189141"/>
                <a:chExt cx="1166813" cy="613842"/>
              </a:xfrm>
            </p:grpSpPr>
            <p:sp>
              <p:nvSpPr>
                <p:cNvPr id="1002512" name="Text Box 16">
                  <a:extLst>
                    <a:ext uri="{FF2B5EF4-FFF2-40B4-BE49-F238E27FC236}">
                      <a16:creationId xmlns:a16="http://schemas.microsoft.com/office/drawing/2014/main" id="{DC04F659-3B70-473E-AFBB-7DCC1B573297}"/>
                    </a:ext>
                  </a:extLst>
                </p:cNvPr>
                <p:cNvSpPr txBox="1">
                  <a:spLocks noChangeArrowheads="1"/>
                </p:cNvSpPr>
                <p:nvPr/>
              </p:nvSpPr>
              <p:spPr bwMode="auto">
                <a:xfrm>
                  <a:off x="5992813" y="4302920"/>
                  <a:ext cx="1004888" cy="5000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27432" rIns="0" bIns="27432">
                  <a:spAutoFit/>
                </a:bodyPr>
                <a:lstStyle/>
                <a:p>
                  <a:pPr algn="ctr" fontAlgn="base">
                    <a:spcBef>
                      <a:spcPct val="0"/>
                    </a:spcBef>
                    <a:spcAft>
                      <a:spcPct val="0"/>
                    </a:spcAft>
                  </a:pPr>
                  <a:r>
                    <a:rPr lang="en-US" altLang="en-US" sz="1400" b="1" i="1">
                      <a:solidFill>
                        <a:srgbClr val="000000"/>
                      </a:solidFill>
                      <a:latin typeface="Arial" panose="020B0604020202020204" pitchFamily="34" charset="0"/>
                      <a:cs typeface="Arial" panose="020B0604020202020204" pitchFamily="34" charset="0"/>
                    </a:rPr>
                    <a:t>  </a:t>
                  </a:r>
                  <a:r>
                    <a:rPr lang="en-US" altLang="en-US" sz="1200" b="1" i="1">
                      <a:solidFill>
                        <a:srgbClr val="000000"/>
                      </a:solidFill>
                      <a:latin typeface="Arial" panose="020B0604020202020204" pitchFamily="34" charset="0"/>
                      <a:cs typeface="Arial" panose="020B0604020202020204" pitchFamily="34" charset="0"/>
                    </a:rPr>
                    <a:t>Unselective </a:t>
                  </a:r>
                </a:p>
                <a:p>
                  <a:pPr algn="ctr" fontAlgn="base">
                    <a:spcBef>
                      <a:spcPct val="0"/>
                    </a:spcBef>
                    <a:spcAft>
                      <a:spcPct val="0"/>
                    </a:spcAft>
                  </a:pPr>
                  <a:r>
                    <a:rPr lang="en-US" altLang="en-US" sz="1200" b="1" i="1">
                      <a:solidFill>
                        <a:srgbClr val="000000"/>
                      </a:solidFill>
                      <a:latin typeface="Arial" panose="020B0604020202020204" pitchFamily="34" charset="0"/>
                      <a:cs typeface="Arial" panose="020B0604020202020204" pitchFamily="34" charset="0"/>
                    </a:rPr>
                    <a:t>Wild Type</a:t>
                  </a:r>
                  <a:r>
                    <a:rPr lang="en-US" altLang="en-US" sz="1400" b="1" i="1">
                      <a:solidFill>
                        <a:srgbClr val="000000"/>
                      </a:solidFill>
                      <a:latin typeface="Arial" panose="020B0604020202020204" pitchFamily="34" charset="0"/>
                      <a:cs typeface="Arial" panose="020B0604020202020204" pitchFamily="34" charset="0"/>
                    </a:rPr>
                    <a:t>  </a:t>
                  </a:r>
                </a:p>
              </p:txBody>
            </p:sp>
            <p:sp>
              <p:nvSpPr>
                <p:cNvPr id="1002513" name="Line 17">
                  <a:extLst>
                    <a:ext uri="{FF2B5EF4-FFF2-40B4-BE49-F238E27FC236}">
                      <a16:creationId xmlns:a16="http://schemas.microsoft.com/office/drawing/2014/main" id="{08DB84C2-666A-4655-B23C-2735BE2163F6}"/>
                    </a:ext>
                  </a:extLst>
                </p:cNvPr>
                <p:cNvSpPr>
                  <a:spLocks noChangeShapeType="1"/>
                </p:cNvSpPr>
                <p:nvPr/>
              </p:nvSpPr>
              <p:spPr bwMode="auto">
                <a:xfrm flipH="1" flipV="1">
                  <a:off x="5830888" y="4189141"/>
                  <a:ext cx="161925" cy="117475"/>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dirty="0">
                    <a:solidFill>
                      <a:srgbClr val="000000"/>
                    </a:solidFill>
                    <a:latin typeface="Arial" panose="020B0604020202020204" pitchFamily="34" charset="0"/>
                    <a:cs typeface="Arial" panose="020B0604020202020204" pitchFamily="34" charset="0"/>
                  </a:endParaRPr>
                </a:p>
              </p:txBody>
            </p:sp>
          </p:grpSp>
        </p:grpSp>
        <p:grpSp>
          <p:nvGrpSpPr>
            <p:cNvPr id="6" name="Group 5">
              <a:extLst>
                <a:ext uri="{FF2B5EF4-FFF2-40B4-BE49-F238E27FC236}">
                  <a16:creationId xmlns:a16="http://schemas.microsoft.com/office/drawing/2014/main" id="{21CCED77-161A-4DC0-979C-9C62467F46C9}"/>
                </a:ext>
              </a:extLst>
            </p:cNvPr>
            <p:cNvGrpSpPr/>
            <p:nvPr/>
          </p:nvGrpSpPr>
          <p:grpSpPr>
            <a:xfrm>
              <a:off x="1780382" y="1121032"/>
              <a:ext cx="8032750" cy="5403611"/>
              <a:chOff x="1780382" y="1121032"/>
              <a:chExt cx="8032750" cy="5403611"/>
            </a:xfrm>
          </p:grpSpPr>
          <p:sp>
            <p:nvSpPr>
              <p:cNvPr id="1002511" name="Text Box 15">
                <a:extLst>
                  <a:ext uri="{FF2B5EF4-FFF2-40B4-BE49-F238E27FC236}">
                    <a16:creationId xmlns:a16="http://schemas.microsoft.com/office/drawing/2014/main" id="{4164DF6A-908B-4F6E-8F33-DA30C1DC2971}"/>
                  </a:ext>
                </a:extLst>
              </p:cNvPr>
              <p:cNvSpPr txBox="1">
                <a:spLocks noChangeArrowheads="1"/>
              </p:cNvSpPr>
              <p:nvPr/>
            </p:nvSpPr>
            <p:spPr bwMode="auto">
              <a:xfrm>
                <a:off x="2324100" y="5016501"/>
                <a:ext cx="7177088" cy="646331"/>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sz="1400" b="1" dirty="0">
                    <a:solidFill>
                      <a:srgbClr val="3333CC"/>
                    </a:solidFill>
                    <a:latin typeface="Arial" panose="020B0604020202020204" pitchFamily="34" charset="0"/>
                    <a:cs typeface="Arial" panose="020B0604020202020204" pitchFamily="34" charset="0"/>
                  </a:rPr>
                  <a:t>As charge density increases, channel becomes calcium selective</a:t>
                </a:r>
                <a:r>
                  <a:rPr lang="en-US" altLang="en-US" b="1" dirty="0">
                    <a:solidFill>
                      <a:srgbClr val="3333CC"/>
                    </a:solidFill>
                    <a:latin typeface="Arial" panose="020B0604020202020204" pitchFamily="34" charset="0"/>
                    <a:cs typeface="Arial" panose="020B0604020202020204" pitchFamily="34" charset="0"/>
                  </a:rPr>
                  <a:t> </a:t>
                </a:r>
                <a:br>
                  <a:rPr lang="en-US" altLang="en-US" b="1" dirty="0">
                    <a:solidFill>
                      <a:srgbClr val="3333CC"/>
                    </a:solidFill>
                    <a:latin typeface="Arial" panose="020B0604020202020204" pitchFamily="34" charset="0"/>
                    <a:cs typeface="Arial" panose="020B0604020202020204" pitchFamily="34" charset="0"/>
                  </a:rPr>
                </a:br>
                <a:r>
                  <a:rPr lang="en-US" altLang="en-US" sz="1400" dirty="0" err="1">
                    <a:solidFill>
                      <a:srgbClr val="3333CC"/>
                    </a:solidFill>
                    <a:latin typeface="Arial" panose="020B0604020202020204" pitchFamily="34" charset="0"/>
                    <a:cs typeface="Arial" panose="020B0604020202020204" pitchFamily="34" charset="0"/>
                  </a:rPr>
                  <a:t>E</a:t>
                </a:r>
                <a:r>
                  <a:rPr lang="en-US" altLang="en-US" baseline="-25000" dirty="0" err="1">
                    <a:solidFill>
                      <a:srgbClr val="3333CC"/>
                    </a:solidFill>
                    <a:latin typeface="Arial" panose="020B0604020202020204" pitchFamily="34" charset="0"/>
                    <a:cs typeface="Arial" panose="020B0604020202020204" pitchFamily="34" charset="0"/>
                  </a:rPr>
                  <a:t>rev</a:t>
                </a:r>
                <a:r>
                  <a:rPr lang="en-US" altLang="en-US" sz="1600" dirty="0">
                    <a:solidFill>
                      <a:srgbClr val="3333CC"/>
                    </a:solidFill>
                    <a:latin typeface="Arial" panose="020B0604020202020204" pitchFamily="34" charset="0"/>
                    <a:cs typeface="Arial" panose="020B0604020202020204" pitchFamily="34" charset="0"/>
                  </a:rPr>
                  <a:t> </a:t>
                </a:r>
                <a:r>
                  <a:rPr lang="en-US" altLang="en-US" sz="1400" dirty="0">
                    <a:solidFill>
                      <a:srgbClr val="3333CC"/>
                    </a:solidFill>
                    <a:latin typeface="Arial" panose="020B0604020202020204" pitchFamily="34" charset="0"/>
                    <a:cs typeface="Arial" panose="020B0604020202020204" pitchFamily="34" charset="0"/>
                    <a:sym typeface="Symbol" panose="05050102010706020507" pitchFamily="18" charset="2"/>
                  </a:rPr>
                  <a:t></a:t>
                </a:r>
                <a:r>
                  <a:rPr lang="en-US" altLang="en-US" sz="1400" dirty="0">
                    <a:solidFill>
                      <a:srgbClr val="3333CC"/>
                    </a:solidFill>
                    <a:latin typeface="Arial" panose="020B0604020202020204" pitchFamily="34" charset="0"/>
                    <a:cs typeface="Arial" panose="020B0604020202020204" pitchFamily="34" charset="0"/>
                  </a:rPr>
                  <a:t> </a:t>
                </a:r>
                <a:r>
                  <a:rPr lang="en-US" altLang="en-US" sz="1400" dirty="0" err="1">
                    <a:solidFill>
                      <a:srgbClr val="3333CC"/>
                    </a:solidFill>
                    <a:latin typeface="Arial" panose="020B0604020202020204" pitchFamily="34" charset="0"/>
                    <a:cs typeface="Arial" panose="020B0604020202020204" pitchFamily="34" charset="0"/>
                  </a:rPr>
                  <a:t>E</a:t>
                </a:r>
                <a:r>
                  <a:rPr lang="en-US" altLang="en-US" baseline="-25000" dirty="0" err="1">
                    <a:solidFill>
                      <a:srgbClr val="3333CC"/>
                    </a:solidFill>
                    <a:latin typeface="Arial" panose="020B0604020202020204" pitchFamily="34" charset="0"/>
                    <a:cs typeface="Arial" panose="020B0604020202020204" pitchFamily="34" charset="0"/>
                  </a:rPr>
                  <a:t>Ca</a:t>
                </a:r>
                <a:r>
                  <a:rPr lang="en-US" altLang="en-US" dirty="0">
                    <a:solidFill>
                      <a:srgbClr val="3333CC"/>
                    </a:solidFill>
                    <a:latin typeface="Arial" panose="020B0604020202020204" pitchFamily="34" charset="0"/>
                    <a:cs typeface="Arial" panose="020B0604020202020204" pitchFamily="34" charset="0"/>
                  </a:rPr>
                  <a:t> </a:t>
                </a:r>
              </a:p>
            </p:txBody>
          </p:sp>
          <p:grpSp>
            <p:nvGrpSpPr>
              <p:cNvPr id="5" name="Group 4">
                <a:extLst>
                  <a:ext uri="{FF2B5EF4-FFF2-40B4-BE49-F238E27FC236}">
                    <a16:creationId xmlns:a16="http://schemas.microsoft.com/office/drawing/2014/main" id="{E0629F97-B7D0-4C5E-88C6-BC94A8AF580E}"/>
                  </a:ext>
                </a:extLst>
              </p:cNvPr>
              <p:cNvGrpSpPr/>
              <p:nvPr/>
            </p:nvGrpSpPr>
            <p:grpSpPr>
              <a:xfrm>
                <a:off x="1780382" y="1121032"/>
                <a:ext cx="8032750" cy="5403611"/>
                <a:chOff x="1780382" y="1121032"/>
                <a:chExt cx="8032750" cy="5403611"/>
              </a:xfrm>
            </p:grpSpPr>
            <p:sp>
              <p:nvSpPr>
                <p:cNvPr id="1002515" name="Text Box 19">
                  <a:extLst>
                    <a:ext uri="{FF2B5EF4-FFF2-40B4-BE49-F238E27FC236}">
                      <a16:creationId xmlns:a16="http://schemas.microsoft.com/office/drawing/2014/main" id="{3F09D6DD-BF2D-4089-A366-18916B86F850}"/>
                    </a:ext>
                  </a:extLst>
                </p:cNvPr>
                <p:cNvSpPr txBox="1">
                  <a:spLocks noChangeArrowheads="1"/>
                </p:cNvSpPr>
                <p:nvPr/>
              </p:nvSpPr>
              <p:spPr bwMode="auto">
                <a:xfrm>
                  <a:off x="1780382" y="1121032"/>
                  <a:ext cx="80327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1200" i="1" dirty="0">
                      <a:solidFill>
                        <a:srgbClr val="000000"/>
                      </a:solidFill>
                      <a:latin typeface="Arial" panose="020B0604020202020204" pitchFamily="34" charset="0"/>
                      <a:cs typeface="Arial" panose="020B0604020202020204" pitchFamily="34" charset="0"/>
                    </a:rPr>
                    <a:t>built by </a:t>
                  </a:r>
                  <a:r>
                    <a:rPr lang="en-US" altLang="en-US" sz="1200" b="1" i="1" dirty="0">
                      <a:solidFill>
                        <a:srgbClr val="000000"/>
                      </a:solidFill>
                      <a:latin typeface="Arial" panose="020B0604020202020204" pitchFamily="34" charset="0"/>
                      <a:cs typeface="Arial" panose="020B0604020202020204" pitchFamily="34" charset="0"/>
                    </a:rPr>
                    <a:t>Henk </a:t>
                  </a:r>
                  <a:r>
                    <a:rPr lang="en-US" altLang="en-US" sz="1200" b="1" i="1" dirty="0" err="1">
                      <a:solidFill>
                        <a:srgbClr val="000000"/>
                      </a:solidFill>
                      <a:latin typeface="Arial" panose="020B0604020202020204" pitchFamily="34" charset="0"/>
                      <a:cs typeface="Arial" panose="020B0604020202020204" pitchFamily="34" charset="0"/>
                    </a:rPr>
                    <a:t>Miedema</a:t>
                  </a:r>
                  <a:r>
                    <a:rPr lang="en-US" altLang="en-US" sz="1200" b="1" i="1" dirty="0">
                      <a:solidFill>
                        <a:srgbClr val="000000"/>
                      </a:solidFill>
                      <a:latin typeface="Arial" panose="020B0604020202020204" pitchFamily="34" charset="0"/>
                      <a:cs typeface="Arial" panose="020B0604020202020204" pitchFamily="34" charset="0"/>
                    </a:rPr>
                    <a:t>, Wim </a:t>
                  </a:r>
                  <a:r>
                    <a:rPr lang="en-US" altLang="en-US" sz="1200" b="1" i="1" dirty="0" err="1">
                      <a:solidFill>
                        <a:srgbClr val="000000"/>
                      </a:solidFill>
                      <a:latin typeface="Arial" panose="020B0604020202020204" pitchFamily="34" charset="0"/>
                      <a:cs typeface="Arial" panose="020B0604020202020204" pitchFamily="34" charset="0"/>
                    </a:rPr>
                    <a:t>Meijberg</a:t>
                  </a:r>
                  <a:r>
                    <a:rPr lang="en-US" altLang="en-US" sz="1200" b="1" i="1" dirty="0">
                      <a:solidFill>
                        <a:srgbClr val="000000"/>
                      </a:solidFill>
                      <a:latin typeface="Arial" panose="020B0604020202020204" pitchFamily="34" charset="0"/>
                      <a:cs typeface="Arial" panose="020B0604020202020204" pitchFamily="34" charset="0"/>
                    </a:rPr>
                    <a:t>, George Robillard</a:t>
                  </a:r>
                  <a:br>
                    <a:rPr lang="en-US" altLang="en-US" sz="1200" i="1" dirty="0">
                      <a:solidFill>
                        <a:srgbClr val="000000"/>
                      </a:solidFill>
                      <a:latin typeface="Arial" panose="020B0604020202020204" pitchFamily="34" charset="0"/>
                      <a:cs typeface="Arial" panose="020B0604020202020204" pitchFamily="34" charset="0"/>
                    </a:rPr>
                  </a:br>
                  <a:r>
                    <a:rPr lang="en-US" altLang="en-US" sz="1200" i="1" dirty="0">
                      <a:solidFill>
                        <a:srgbClr val="000000"/>
                      </a:solidFill>
                      <a:latin typeface="Arial" panose="020B0604020202020204" pitchFamily="34" charset="0"/>
                      <a:cs typeface="Arial" panose="020B0604020202020204" pitchFamily="34" charset="0"/>
                    </a:rPr>
                    <a:t>of </a:t>
                  </a:r>
                  <a:r>
                    <a:rPr lang="en-US" altLang="en-US" sz="1200" i="1" dirty="0" err="1">
                      <a:solidFill>
                        <a:srgbClr val="000000"/>
                      </a:solidFill>
                      <a:latin typeface="Arial" panose="020B0604020202020204" pitchFamily="34" charset="0"/>
                      <a:cs typeface="Arial" panose="020B0604020202020204" pitchFamily="34" charset="0"/>
                    </a:rPr>
                    <a:t>BioMade</a:t>
                  </a:r>
                  <a:r>
                    <a:rPr lang="en-US" altLang="en-US" sz="1200" i="1" dirty="0">
                      <a:solidFill>
                        <a:srgbClr val="000000"/>
                      </a:solidFill>
                      <a:latin typeface="Arial" panose="020B0604020202020204" pitchFamily="34" charset="0"/>
                      <a:cs typeface="Arial" panose="020B0604020202020204" pitchFamily="34" charset="0"/>
                    </a:rPr>
                    <a:t> </a:t>
                  </a:r>
                  <a:r>
                    <a:rPr lang="en-US" altLang="en-US" sz="1200" i="1" dirty="0" err="1">
                      <a:solidFill>
                        <a:srgbClr val="000000"/>
                      </a:solidFill>
                      <a:latin typeface="Arial" panose="020B0604020202020204" pitchFamily="34" charset="0"/>
                      <a:cs typeface="Arial" panose="020B0604020202020204" pitchFamily="34" charset="0"/>
                    </a:rPr>
                    <a:t>Corp.,Groningen</a:t>
                  </a:r>
                  <a:r>
                    <a:rPr lang="en-US" altLang="en-US" sz="1200" i="1" dirty="0">
                      <a:solidFill>
                        <a:srgbClr val="000000"/>
                      </a:solidFill>
                      <a:latin typeface="Arial" panose="020B0604020202020204" pitchFamily="34" charset="0"/>
                      <a:cs typeface="Arial" panose="020B0604020202020204" pitchFamily="34" charset="0"/>
                    </a:rPr>
                    <a:t>, Netherlands</a:t>
                  </a:r>
                  <a:endParaRPr lang="en-US" altLang="en-US" sz="2000" dirty="0">
                    <a:solidFill>
                      <a:srgbClr val="00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3FC050B-6A2F-47FE-92EF-3F0D716310B4}"/>
                    </a:ext>
                  </a:extLst>
                </p:cNvPr>
                <p:cNvSpPr/>
                <p:nvPr/>
              </p:nvSpPr>
              <p:spPr>
                <a:xfrm>
                  <a:off x="3132026" y="5878312"/>
                  <a:ext cx="6096000" cy="646331"/>
                </a:xfrm>
                <a:prstGeom prst="rect">
                  <a:avLst/>
                </a:prstGeom>
              </p:spPr>
              <p:txBody>
                <a:bodyPr>
                  <a:spAutoFit/>
                </a:bodyPr>
                <a:lstStyle/>
                <a:p>
                  <a:pPr marR="0" algn="ctr"/>
                  <a:r>
                    <a:rPr lang="en-US" sz="1200" b="1" dirty="0">
                      <a:latin typeface="Segoe UI" panose="020B0502040204020203" pitchFamily="34" charset="0"/>
                    </a:rPr>
                    <a:t>Biophys J 2004 87(5): 3137-3147; Eur Biophys J 2006 36(1): 13-22.</a:t>
                  </a:r>
                </a:p>
                <a:p>
                  <a:pPr marR="0" algn="ctr"/>
                  <a:r>
                    <a:rPr lang="en-US" sz="1200" b="1" dirty="0">
                      <a:latin typeface="Segoe UI" panose="020B0502040204020203" pitchFamily="34" charset="0"/>
                    </a:rPr>
                    <a:t>Biophys J 2006 91(12): 4392-4400; Nano Lett. 2007 7(9): 2886-2891.</a:t>
                  </a:r>
                </a:p>
                <a:p>
                  <a:pPr marR="0" algn="ctr"/>
                  <a:r>
                    <a:rPr lang="en-US" sz="1200" b="1" dirty="0">
                      <a:latin typeface="Segoe UI" panose="020B0502040204020203" pitchFamily="34" charset="0"/>
                    </a:rPr>
                    <a:t>Biophys J 2006 90(4): 1202-1211.</a:t>
                  </a:r>
                </a:p>
              </p:txBody>
            </p:sp>
          </p:gr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lide Number Placeholder 3">
            <a:extLst>
              <a:ext uri="{FF2B5EF4-FFF2-40B4-BE49-F238E27FC236}">
                <a16:creationId xmlns:a16="http://schemas.microsoft.com/office/drawing/2014/main" id="{F8ADF8F3-4E99-4183-B290-311BDD70E57A}"/>
              </a:ext>
            </a:extLst>
          </p:cNvPr>
          <p:cNvSpPr>
            <a:spLocks noGrp="1"/>
          </p:cNvSpPr>
          <p:nvPr>
            <p:ph type="sldNum" sz="quarter" idx="12"/>
          </p:nvPr>
        </p:nvSpPr>
        <p:spPr/>
        <p:txBody>
          <a:bodyPr/>
          <a:lstStyle/>
          <a:p>
            <a:pPr fontAlgn="base">
              <a:spcAft>
                <a:spcPct val="0"/>
              </a:spcAft>
            </a:pPr>
            <a:fld id="{937CF467-80C8-4066-9CEB-51FDD55A912D}" type="slidenum">
              <a:rPr lang="en-US" altLang="en-US">
                <a:solidFill>
                  <a:srgbClr val="000000"/>
                </a:solidFill>
                <a:latin typeface="Arial" panose="020B0604020202020204" pitchFamily="34" charset="0"/>
                <a:cs typeface="Arial" panose="020B0604020202020204" pitchFamily="34" charset="0"/>
              </a:rPr>
              <a:pPr fontAlgn="base">
                <a:spcAft>
                  <a:spcPct val="0"/>
                </a:spcAft>
              </a:pPr>
              <a:t>11</a:t>
            </a:fld>
            <a:endParaRPr lang="en-US" altLang="en-US">
              <a:solidFill>
                <a:srgbClr val="000000"/>
              </a:solidFill>
              <a:latin typeface="Arial" panose="020B0604020202020204" pitchFamily="34" charset="0"/>
              <a:cs typeface="Arial" panose="020B0604020202020204" pitchFamily="34" charset="0"/>
            </a:endParaRPr>
          </a:p>
        </p:txBody>
      </p:sp>
      <p:sp>
        <p:nvSpPr>
          <p:cNvPr id="736258" name="Text Box 2">
            <a:extLst>
              <a:ext uri="{FF2B5EF4-FFF2-40B4-BE49-F238E27FC236}">
                <a16:creationId xmlns:a16="http://schemas.microsoft.com/office/drawing/2014/main" id="{F4AA8650-815F-4094-A6BD-C3B6AAE7A5B6}"/>
              </a:ext>
            </a:extLst>
          </p:cNvPr>
          <p:cNvSpPr txBox="1">
            <a:spLocks noChangeArrowheads="1"/>
          </p:cNvSpPr>
          <p:nvPr/>
        </p:nvSpPr>
        <p:spPr bwMode="auto">
          <a:xfrm>
            <a:off x="5060950" y="114300"/>
            <a:ext cx="5416550" cy="10683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3600">
                <a:solidFill>
                  <a:srgbClr val="D9FDFF"/>
                </a:solidFill>
                <a:latin typeface="Arial" panose="020B0604020202020204" pitchFamily="34" charset="0"/>
                <a:cs typeface="Arial" panose="020B0604020202020204" pitchFamily="34" charset="0"/>
              </a:rPr>
              <a:t>Single  Calcium Channels</a:t>
            </a:r>
          </a:p>
          <a:p>
            <a:pPr algn="ctr" eaLnBrk="0" fontAlgn="base" hangingPunct="0">
              <a:spcBef>
                <a:spcPct val="0"/>
              </a:spcBef>
              <a:spcAft>
                <a:spcPct val="0"/>
              </a:spcAft>
            </a:pPr>
            <a:r>
              <a:rPr lang="en-US" altLang="en-US" sz="2800">
                <a:solidFill>
                  <a:srgbClr val="D9FDFF"/>
                </a:solidFill>
                <a:latin typeface="Arial" panose="020B0604020202020204" pitchFamily="34" charset="0"/>
                <a:cs typeface="Arial" panose="020B0604020202020204" pitchFamily="34" charset="0"/>
              </a:rPr>
              <a:t>in Artificial Planar Lipid Bilayers</a:t>
            </a:r>
          </a:p>
        </p:txBody>
      </p:sp>
      <p:sp>
        <p:nvSpPr>
          <p:cNvPr id="736259" name="Rectangle 3">
            <a:extLst>
              <a:ext uri="{FF2B5EF4-FFF2-40B4-BE49-F238E27FC236}">
                <a16:creationId xmlns:a16="http://schemas.microsoft.com/office/drawing/2014/main" id="{7A9F7192-0D2A-4F61-A042-CE6C88C36DCD}"/>
              </a:ext>
            </a:extLst>
          </p:cNvPr>
          <p:cNvSpPr>
            <a:spLocks noChangeArrowheads="1"/>
          </p:cNvSpPr>
          <p:nvPr/>
        </p:nvSpPr>
        <p:spPr bwMode="auto">
          <a:xfrm>
            <a:off x="1845257" y="1360488"/>
            <a:ext cx="1521250" cy="52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pPr>
            <a:r>
              <a:rPr lang="en-US" altLang="en-US" sz="1400">
                <a:solidFill>
                  <a:srgbClr val="A5D7F9"/>
                </a:solidFill>
                <a:latin typeface="Arial" panose="020B0604020202020204" pitchFamily="34" charset="0"/>
                <a:cs typeface="Arial" panose="020B0604020202020204" pitchFamily="34" charset="0"/>
              </a:rPr>
              <a:t>AxoPatch Clamp</a:t>
            </a:r>
          </a:p>
          <a:p>
            <a:pPr algn="ctr" eaLnBrk="0" fontAlgn="base" hangingPunct="0">
              <a:spcBef>
                <a:spcPct val="0"/>
              </a:spcBef>
              <a:spcAft>
                <a:spcPct val="0"/>
              </a:spcAft>
            </a:pPr>
            <a:r>
              <a:rPr lang="en-US" altLang="en-US" sz="1400">
                <a:solidFill>
                  <a:srgbClr val="A5D7F9"/>
                </a:solidFill>
                <a:latin typeface="Arial" panose="020B0604020202020204" pitchFamily="34" charset="0"/>
                <a:cs typeface="Arial" panose="020B0604020202020204" pitchFamily="34" charset="0"/>
              </a:rPr>
              <a:t>Amplifier</a:t>
            </a:r>
            <a:endParaRPr lang="en-US" altLang="en-US" sz="1400">
              <a:solidFill>
                <a:srgbClr val="A5D7F9"/>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pic>
        <p:nvPicPr>
          <p:cNvPr id="736260" name="Picture 4" descr="Flash Chamber 3">
            <a:extLst>
              <a:ext uri="{FF2B5EF4-FFF2-40B4-BE49-F238E27FC236}">
                <a16:creationId xmlns:a16="http://schemas.microsoft.com/office/drawing/2014/main" id="{FD366708-448D-4442-AD2E-260FE74DAC85}"/>
              </a:ext>
            </a:extLst>
          </p:cNvPr>
          <p:cNvPicPr>
            <a:picLocks noChangeAspect="1" noChangeArrowheads="1"/>
          </p:cNvPicPr>
          <p:nvPr/>
        </p:nvPicPr>
        <p:blipFill>
          <a:blip r:embed="rId5">
            <a:clrChange>
              <a:clrFrom>
                <a:srgbClr val="000080"/>
              </a:clrFrom>
              <a:clrTo>
                <a:srgbClr val="000080">
                  <a:alpha val="0"/>
                </a:srgbClr>
              </a:clrTo>
            </a:clrChange>
            <a:extLst>
              <a:ext uri="{28A0092B-C50C-407E-A947-70E740481C1C}">
                <a14:useLocalDpi xmlns:a14="http://schemas.microsoft.com/office/drawing/2010/main" val="0"/>
              </a:ext>
            </a:extLst>
          </a:blip>
          <a:srcRect/>
          <a:stretch>
            <a:fillRect/>
          </a:stretch>
        </p:blipFill>
        <p:spPr bwMode="auto">
          <a:xfrm>
            <a:off x="2646364" y="1914525"/>
            <a:ext cx="3159125" cy="2368550"/>
          </a:xfrm>
          <a:prstGeom prst="rect">
            <a:avLst/>
          </a:prstGeom>
          <a:noFill/>
          <a:extLst>
            <a:ext uri="{909E8E84-426E-40DD-AFC4-6F175D3DCCD1}">
              <a14:hiddenFill xmlns:a14="http://schemas.microsoft.com/office/drawing/2010/main">
                <a:solidFill>
                  <a:srgbClr val="FFFFFF"/>
                </a:solidFill>
              </a14:hiddenFill>
            </a:ext>
          </a:extLst>
        </p:spPr>
      </p:pic>
      <p:sp>
        <p:nvSpPr>
          <p:cNvPr id="736261" name="AutoShape 5">
            <a:extLst>
              <a:ext uri="{FF2B5EF4-FFF2-40B4-BE49-F238E27FC236}">
                <a16:creationId xmlns:a16="http://schemas.microsoft.com/office/drawing/2014/main" id="{E59B157D-F065-48D7-9B6F-448AD1FC9908}"/>
              </a:ext>
            </a:extLst>
          </p:cNvPr>
          <p:cNvSpPr>
            <a:spLocks noChangeArrowheads="1"/>
          </p:cNvSpPr>
          <p:nvPr/>
        </p:nvSpPr>
        <p:spPr bwMode="auto">
          <a:xfrm>
            <a:off x="3902075" y="4208463"/>
            <a:ext cx="2165350" cy="1643062"/>
          </a:xfrm>
          <a:prstGeom prst="wedgeRoundRectCallout">
            <a:avLst>
              <a:gd name="adj1" fmla="val -10264"/>
              <a:gd name="adj2" fmla="val -110194"/>
              <a:gd name="adj3" fmla="val 16667"/>
            </a:avLst>
          </a:prstGeom>
          <a:solidFill>
            <a:schemeClr val="bg2"/>
          </a:soli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altLang="en-US" sz="1000">
              <a:solidFill>
                <a:srgbClr val="FFFFFF"/>
              </a:solidFill>
              <a:latin typeface="Arial" panose="020B0604020202020204" pitchFamily="34" charset="0"/>
              <a:cs typeface="Arial" panose="020B0604020202020204" pitchFamily="34" charset="0"/>
            </a:endParaRPr>
          </a:p>
        </p:txBody>
      </p:sp>
      <p:grpSp>
        <p:nvGrpSpPr>
          <p:cNvPr id="736262" name="Group 6">
            <a:extLst>
              <a:ext uri="{FF2B5EF4-FFF2-40B4-BE49-F238E27FC236}">
                <a16:creationId xmlns:a16="http://schemas.microsoft.com/office/drawing/2014/main" id="{195D8A6C-ABEE-492B-BD3C-EE3AE65DB854}"/>
              </a:ext>
            </a:extLst>
          </p:cNvPr>
          <p:cNvGrpSpPr>
            <a:grpSpLocks/>
          </p:cNvGrpSpPr>
          <p:nvPr/>
        </p:nvGrpSpPr>
        <p:grpSpPr bwMode="auto">
          <a:xfrm>
            <a:off x="3784600" y="1809750"/>
            <a:ext cx="604838" cy="641350"/>
            <a:chOff x="361" y="2725"/>
            <a:chExt cx="381" cy="404"/>
          </a:xfrm>
        </p:grpSpPr>
        <p:sp>
          <p:nvSpPr>
            <p:cNvPr id="736263" name="Line 7">
              <a:extLst>
                <a:ext uri="{FF2B5EF4-FFF2-40B4-BE49-F238E27FC236}">
                  <a16:creationId xmlns:a16="http://schemas.microsoft.com/office/drawing/2014/main" id="{2E0A4E8E-0DAF-438C-B3C5-B95E23A11C7B}"/>
                </a:ext>
              </a:extLst>
            </p:cNvPr>
            <p:cNvSpPr>
              <a:spLocks noChangeShapeType="1"/>
            </p:cNvSpPr>
            <p:nvPr/>
          </p:nvSpPr>
          <p:spPr bwMode="auto">
            <a:xfrm flipV="1">
              <a:off x="742" y="2770"/>
              <a:ext cx="0" cy="359"/>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64" name="Line 8">
              <a:extLst>
                <a:ext uri="{FF2B5EF4-FFF2-40B4-BE49-F238E27FC236}">
                  <a16:creationId xmlns:a16="http://schemas.microsoft.com/office/drawing/2014/main" id="{89D530F7-D56D-428B-B9C8-2763FEB05251}"/>
                </a:ext>
              </a:extLst>
            </p:cNvPr>
            <p:cNvSpPr>
              <a:spLocks noChangeShapeType="1"/>
            </p:cNvSpPr>
            <p:nvPr/>
          </p:nvSpPr>
          <p:spPr bwMode="auto">
            <a:xfrm flipH="1">
              <a:off x="642" y="2776"/>
              <a:ext cx="100"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grpSp>
          <p:nvGrpSpPr>
            <p:cNvPr id="736265" name="Group 9">
              <a:extLst>
                <a:ext uri="{FF2B5EF4-FFF2-40B4-BE49-F238E27FC236}">
                  <a16:creationId xmlns:a16="http://schemas.microsoft.com/office/drawing/2014/main" id="{82E17AF9-436D-4E66-B9C8-315571A4F04F}"/>
                </a:ext>
              </a:extLst>
            </p:cNvPr>
            <p:cNvGrpSpPr>
              <a:grpSpLocks/>
            </p:cNvGrpSpPr>
            <p:nvPr/>
          </p:nvGrpSpPr>
          <p:grpSpPr bwMode="auto">
            <a:xfrm>
              <a:off x="532" y="2725"/>
              <a:ext cx="110" cy="78"/>
              <a:chOff x="643" y="1527"/>
              <a:chExt cx="168" cy="43"/>
            </a:xfrm>
          </p:grpSpPr>
          <p:sp>
            <p:nvSpPr>
              <p:cNvPr id="736266" name="Line 10">
                <a:extLst>
                  <a:ext uri="{FF2B5EF4-FFF2-40B4-BE49-F238E27FC236}">
                    <a16:creationId xmlns:a16="http://schemas.microsoft.com/office/drawing/2014/main" id="{2A6BE4C1-BE6D-4DDB-8FCC-A1CA3288A19C}"/>
                  </a:ext>
                </a:extLst>
              </p:cNvPr>
              <p:cNvSpPr>
                <a:spLocks noChangeShapeType="1"/>
              </p:cNvSpPr>
              <p:nvPr/>
            </p:nvSpPr>
            <p:spPr bwMode="auto">
              <a:xfrm flipH="1" flipV="1">
                <a:off x="793" y="1530"/>
                <a:ext cx="18" cy="27"/>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67" name="Line 11">
                <a:extLst>
                  <a:ext uri="{FF2B5EF4-FFF2-40B4-BE49-F238E27FC236}">
                    <a16:creationId xmlns:a16="http://schemas.microsoft.com/office/drawing/2014/main" id="{CF2AEC12-AA04-4EA7-A89C-29319A1E8734}"/>
                  </a:ext>
                </a:extLst>
              </p:cNvPr>
              <p:cNvSpPr>
                <a:spLocks noChangeShapeType="1"/>
              </p:cNvSpPr>
              <p:nvPr/>
            </p:nvSpPr>
            <p:spPr bwMode="auto">
              <a:xfrm flipH="1">
                <a:off x="758" y="1530"/>
                <a:ext cx="35" cy="39"/>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68" name="Line 12">
                <a:extLst>
                  <a:ext uri="{FF2B5EF4-FFF2-40B4-BE49-F238E27FC236}">
                    <a16:creationId xmlns:a16="http://schemas.microsoft.com/office/drawing/2014/main" id="{87017FC5-DCA6-4F15-AECE-CA641C23D098}"/>
                  </a:ext>
                </a:extLst>
              </p:cNvPr>
              <p:cNvSpPr>
                <a:spLocks noChangeShapeType="1"/>
              </p:cNvSpPr>
              <p:nvPr/>
            </p:nvSpPr>
            <p:spPr bwMode="auto">
              <a:xfrm flipH="1" flipV="1">
                <a:off x="729" y="1530"/>
                <a:ext cx="29" cy="39"/>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69" name="Line 13">
                <a:extLst>
                  <a:ext uri="{FF2B5EF4-FFF2-40B4-BE49-F238E27FC236}">
                    <a16:creationId xmlns:a16="http://schemas.microsoft.com/office/drawing/2014/main" id="{21F3A305-8743-4C6B-9A04-25539FFC8BD8}"/>
                  </a:ext>
                </a:extLst>
              </p:cNvPr>
              <p:cNvSpPr>
                <a:spLocks noChangeShapeType="1"/>
              </p:cNvSpPr>
              <p:nvPr/>
            </p:nvSpPr>
            <p:spPr bwMode="auto">
              <a:xfrm flipH="1">
                <a:off x="699" y="1530"/>
                <a:ext cx="30" cy="39"/>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70" name="Line 14">
                <a:extLst>
                  <a:ext uri="{FF2B5EF4-FFF2-40B4-BE49-F238E27FC236}">
                    <a16:creationId xmlns:a16="http://schemas.microsoft.com/office/drawing/2014/main" id="{66A41B0E-B2D2-483D-A612-271C684F4D99}"/>
                  </a:ext>
                </a:extLst>
              </p:cNvPr>
              <p:cNvSpPr>
                <a:spLocks noChangeShapeType="1"/>
              </p:cNvSpPr>
              <p:nvPr/>
            </p:nvSpPr>
            <p:spPr bwMode="auto">
              <a:xfrm flipH="1" flipV="1">
                <a:off x="662" y="1527"/>
                <a:ext cx="35" cy="43"/>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71" name="Line 15">
                <a:extLst>
                  <a:ext uri="{FF2B5EF4-FFF2-40B4-BE49-F238E27FC236}">
                    <a16:creationId xmlns:a16="http://schemas.microsoft.com/office/drawing/2014/main" id="{F4159245-DAA3-4E14-9084-BE825C42D752}"/>
                  </a:ext>
                </a:extLst>
              </p:cNvPr>
              <p:cNvSpPr>
                <a:spLocks noChangeShapeType="1"/>
              </p:cNvSpPr>
              <p:nvPr/>
            </p:nvSpPr>
            <p:spPr bwMode="auto">
              <a:xfrm flipH="1">
                <a:off x="643" y="1527"/>
                <a:ext cx="19" cy="26"/>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grpSp>
        <p:sp>
          <p:nvSpPr>
            <p:cNvPr id="736272" name="Line 16">
              <a:extLst>
                <a:ext uri="{FF2B5EF4-FFF2-40B4-BE49-F238E27FC236}">
                  <a16:creationId xmlns:a16="http://schemas.microsoft.com/office/drawing/2014/main" id="{6DEEC3E4-6CBB-411E-993E-3985F9E9F28B}"/>
                </a:ext>
              </a:extLst>
            </p:cNvPr>
            <p:cNvSpPr>
              <a:spLocks noChangeShapeType="1"/>
            </p:cNvSpPr>
            <p:nvPr/>
          </p:nvSpPr>
          <p:spPr bwMode="auto">
            <a:xfrm flipH="1">
              <a:off x="431" y="2770"/>
              <a:ext cx="101"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73" name="Line 17">
              <a:extLst>
                <a:ext uri="{FF2B5EF4-FFF2-40B4-BE49-F238E27FC236}">
                  <a16:creationId xmlns:a16="http://schemas.microsoft.com/office/drawing/2014/main" id="{3501E075-6429-4055-A47C-23E58E6E583D}"/>
                </a:ext>
              </a:extLst>
            </p:cNvPr>
            <p:cNvSpPr>
              <a:spLocks noChangeShapeType="1"/>
            </p:cNvSpPr>
            <p:nvPr/>
          </p:nvSpPr>
          <p:spPr bwMode="auto">
            <a:xfrm>
              <a:off x="431" y="2770"/>
              <a:ext cx="0" cy="66"/>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74" name="Line 18">
              <a:extLst>
                <a:ext uri="{FF2B5EF4-FFF2-40B4-BE49-F238E27FC236}">
                  <a16:creationId xmlns:a16="http://schemas.microsoft.com/office/drawing/2014/main" id="{31BFDA48-FF2A-4E36-99BC-50C5B72C3B7A}"/>
                </a:ext>
              </a:extLst>
            </p:cNvPr>
            <p:cNvSpPr>
              <a:spLocks noChangeShapeType="1"/>
            </p:cNvSpPr>
            <p:nvPr/>
          </p:nvSpPr>
          <p:spPr bwMode="auto">
            <a:xfrm>
              <a:off x="431" y="2911"/>
              <a:ext cx="0" cy="46"/>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75" name="Line 19">
              <a:extLst>
                <a:ext uri="{FF2B5EF4-FFF2-40B4-BE49-F238E27FC236}">
                  <a16:creationId xmlns:a16="http://schemas.microsoft.com/office/drawing/2014/main" id="{F8A10AE0-A22A-47AC-A417-B404E2C11437}"/>
                </a:ext>
              </a:extLst>
            </p:cNvPr>
            <p:cNvSpPr>
              <a:spLocks noChangeShapeType="1"/>
            </p:cNvSpPr>
            <p:nvPr/>
          </p:nvSpPr>
          <p:spPr bwMode="auto">
            <a:xfrm flipH="1">
              <a:off x="395" y="2957"/>
              <a:ext cx="73"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76" name="Line 20">
              <a:extLst>
                <a:ext uri="{FF2B5EF4-FFF2-40B4-BE49-F238E27FC236}">
                  <a16:creationId xmlns:a16="http://schemas.microsoft.com/office/drawing/2014/main" id="{B8EB8E35-6D4B-4976-9801-9808C8AC08CF}"/>
                </a:ext>
              </a:extLst>
            </p:cNvPr>
            <p:cNvSpPr>
              <a:spLocks noChangeShapeType="1"/>
            </p:cNvSpPr>
            <p:nvPr/>
          </p:nvSpPr>
          <p:spPr bwMode="auto">
            <a:xfrm flipH="1">
              <a:off x="410" y="2974"/>
              <a:ext cx="42"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77" name="Line 21">
              <a:extLst>
                <a:ext uri="{FF2B5EF4-FFF2-40B4-BE49-F238E27FC236}">
                  <a16:creationId xmlns:a16="http://schemas.microsoft.com/office/drawing/2014/main" id="{4B87CE84-6960-4548-80F6-4D8A44D2A3EA}"/>
                </a:ext>
              </a:extLst>
            </p:cNvPr>
            <p:cNvSpPr>
              <a:spLocks noChangeShapeType="1"/>
            </p:cNvSpPr>
            <p:nvPr/>
          </p:nvSpPr>
          <p:spPr bwMode="auto">
            <a:xfrm flipH="1">
              <a:off x="423" y="2991"/>
              <a:ext cx="17"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78" name="Line 22">
              <a:extLst>
                <a:ext uri="{FF2B5EF4-FFF2-40B4-BE49-F238E27FC236}">
                  <a16:creationId xmlns:a16="http://schemas.microsoft.com/office/drawing/2014/main" id="{9FB45D24-4471-4037-AE81-06DF307BB185}"/>
                </a:ext>
              </a:extLst>
            </p:cNvPr>
            <p:cNvSpPr>
              <a:spLocks noChangeShapeType="1"/>
            </p:cNvSpPr>
            <p:nvPr/>
          </p:nvSpPr>
          <p:spPr bwMode="auto">
            <a:xfrm>
              <a:off x="361" y="2887"/>
              <a:ext cx="42"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79" name="Line 23">
              <a:extLst>
                <a:ext uri="{FF2B5EF4-FFF2-40B4-BE49-F238E27FC236}">
                  <a16:creationId xmlns:a16="http://schemas.microsoft.com/office/drawing/2014/main" id="{00B5DD80-F482-46EE-867C-B57D894A3DD0}"/>
                </a:ext>
              </a:extLst>
            </p:cNvPr>
            <p:cNvSpPr>
              <a:spLocks noChangeShapeType="1"/>
            </p:cNvSpPr>
            <p:nvPr/>
          </p:nvSpPr>
          <p:spPr bwMode="auto">
            <a:xfrm flipV="1">
              <a:off x="403" y="2863"/>
              <a:ext cx="0" cy="24"/>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80" name="Line 24">
              <a:extLst>
                <a:ext uri="{FF2B5EF4-FFF2-40B4-BE49-F238E27FC236}">
                  <a16:creationId xmlns:a16="http://schemas.microsoft.com/office/drawing/2014/main" id="{7D7A8CFA-CBFF-4BFE-BA0A-128D6D5308A3}"/>
                </a:ext>
              </a:extLst>
            </p:cNvPr>
            <p:cNvSpPr>
              <a:spLocks noChangeShapeType="1"/>
            </p:cNvSpPr>
            <p:nvPr/>
          </p:nvSpPr>
          <p:spPr bwMode="auto">
            <a:xfrm>
              <a:off x="403" y="2861"/>
              <a:ext cx="50"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81" name="Line 25">
              <a:extLst>
                <a:ext uri="{FF2B5EF4-FFF2-40B4-BE49-F238E27FC236}">
                  <a16:creationId xmlns:a16="http://schemas.microsoft.com/office/drawing/2014/main" id="{C215B330-98BE-4AEF-A7FC-5347E5DCB5BE}"/>
                </a:ext>
              </a:extLst>
            </p:cNvPr>
            <p:cNvSpPr>
              <a:spLocks noChangeShapeType="1"/>
            </p:cNvSpPr>
            <p:nvPr/>
          </p:nvSpPr>
          <p:spPr bwMode="auto">
            <a:xfrm>
              <a:off x="453" y="2861"/>
              <a:ext cx="0" cy="26"/>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82" name="Line 26">
              <a:extLst>
                <a:ext uri="{FF2B5EF4-FFF2-40B4-BE49-F238E27FC236}">
                  <a16:creationId xmlns:a16="http://schemas.microsoft.com/office/drawing/2014/main" id="{9208D321-992F-45B6-B53D-111E35A32F04}"/>
                </a:ext>
              </a:extLst>
            </p:cNvPr>
            <p:cNvSpPr>
              <a:spLocks noChangeShapeType="1"/>
            </p:cNvSpPr>
            <p:nvPr/>
          </p:nvSpPr>
          <p:spPr bwMode="auto">
            <a:xfrm>
              <a:off x="453" y="2887"/>
              <a:ext cx="35"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grpSp>
      <p:grpSp>
        <p:nvGrpSpPr>
          <p:cNvPr id="736283" name="Group 27">
            <a:extLst>
              <a:ext uri="{FF2B5EF4-FFF2-40B4-BE49-F238E27FC236}">
                <a16:creationId xmlns:a16="http://schemas.microsoft.com/office/drawing/2014/main" id="{7F7C5FAA-8561-4352-BE82-5E10FE1B12A7}"/>
              </a:ext>
            </a:extLst>
          </p:cNvPr>
          <p:cNvGrpSpPr>
            <a:grpSpLocks/>
          </p:cNvGrpSpPr>
          <p:nvPr/>
        </p:nvGrpSpPr>
        <p:grpSpPr bwMode="auto">
          <a:xfrm>
            <a:off x="2247900" y="1852614"/>
            <a:ext cx="1036638" cy="809625"/>
            <a:chOff x="127" y="1666"/>
            <a:chExt cx="653" cy="510"/>
          </a:xfrm>
        </p:grpSpPr>
        <p:sp>
          <p:nvSpPr>
            <p:cNvPr id="736284" name="Freeform 28">
              <a:extLst>
                <a:ext uri="{FF2B5EF4-FFF2-40B4-BE49-F238E27FC236}">
                  <a16:creationId xmlns:a16="http://schemas.microsoft.com/office/drawing/2014/main" id="{B129A543-EB8C-4D7E-9333-99E19E4DFF39}"/>
                </a:ext>
              </a:extLst>
            </p:cNvPr>
            <p:cNvSpPr>
              <a:spLocks/>
            </p:cNvSpPr>
            <p:nvPr/>
          </p:nvSpPr>
          <p:spPr bwMode="auto">
            <a:xfrm flipH="1">
              <a:off x="279" y="1791"/>
              <a:ext cx="93" cy="118"/>
            </a:xfrm>
            <a:custGeom>
              <a:avLst/>
              <a:gdLst>
                <a:gd name="T0" fmla="*/ 2 w 126"/>
                <a:gd name="T1" fmla="*/ 187 h 188"/>
                <a:gd name="T2" fmla="*/ 0 w 126"/>
                <a:gd name="T3" fmla="*/ 0 h 188"/>
                <a:gd name="T4" fmla="*/ 2 w 126"/>
                <a:gd name="T5" fmla="*/ 1 h 188"/>
                <a:gd name="T6" fmla="*/ 125 w 126"/>
                <a:gd name="T7" fmla="*/ 96 h 188"/>
                <a:gd name="T8" fmla="*/ 125 w 126"/>
                <a:gd name="T9" fmla="*/ 97 h 188"/>
                <a:gd name="T10" fmla="*/ 0 w 126"/>
                <a:gd name="T11" fmla="*/ 187 h 188"/>
                <a:gd name="T12" fmla="*/ 2 w 126"/>
                <a:gd name="T13" fmla="*/ 187 h 188"/>
                <a:gd name="T14" fmla="*/ 2 w 126"/>
                <a:gd name="T15" fmla="*/ 187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88">
                  <a:moveTo>
                    <a:pt x="2" y="187"/>
                  </a:moveTo>
                  <a:lnTo>
                    <a:pt x="0" y="0"/>
                  </a:lnTo>
                  <a:lnTo>
                    <a:pt x="2" y="1"/>
                  </a:lnTo>
                  <a:lnTo>
                    <a:pt x="125" y="96"/>
                  </a:lnTo>
                  <a:lnTo>
                    <a:pt x="125" y="97"/>
                  </a:lnTo>
                  <a:lnTo>
                    <a:pt x="0" y="187"/>
                  </a:lnTo>
                  <a:lnTo>
                    <a:pt x="2" y="187"/>
                  </a:lnTo>
                  <a:lnTo>
                    <a:pt x="2" y="187"/>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85" name="Line 29">
              <a:extLst>
                <a:ext uri="{FF2B5EF4-FFF2-40B4-BE49-F238E27FC236}">
                  <a16:creationId xmlns:a16="http://schemas.microsoft.com/office/drawing/2014/main" id="{CFA8465F-795D-466C-94D1-FBD013CF8A80}"/>
                </a:ext>
              </a:extLst>
            </p:cNvPr>
            <p:cNvSpPr>
              <a:spLocks noChangeShapeType="1"/>
            </p:cNvSpPr>
            <p:nvPr/>
          </p:nvSpPr>
          <p:spPr bwMode="auto">
            <a:xfrm>
              <a:off x="146" y="1853"/>
              <a:ext cx="135"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86" name="Line 30">
              <a:extLst>
                <a:ext uri="{FF2B5EF4-FFF2-40B4-BE49-F238E27FC236}">
                  <a16:creationId xmlns:a16="http://schemas.microsoft.com/office/drawing/2014/main" id="{55D767C2-4E53-43E0-9403-A1D893905B7B}"/>
                </a:ext>
              </a:extLst>
            </p:cNvPr>
            <p:cNvSpPr>
              <a:spLocks noChangeShapeType="1"/>
            </p:cNvSpPr>
            <p:nvPr/>
          </p:nvSpPr>
          <p:spPr bwMode="auto">
            <a:xfrm>
              <a:off x="369" y="1826"/>
              <a:ext cx="411"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87" name="Line 31">
              <a:extLst>
                <a:ext uri="{FF2B5EF4-FFF2-40B4-BE49-F238E27FC236}">
                  <a16:creationId xmlns:a16="http://schemas.microsoft.com/office/drawing/2014/main" id="{C7FD9FFF-DB35-456B-AB8C-C86F4FB8520C}"/>
                </a:ext>
              </a:extLst>
            </p:cNvPr>
            <p:cNvSpPr>
              <a:spLocks noChangeShapeType="1"/>
            </p:cNvSpPr>
            <p:nvPr/>
          </p:nvSpPr>
          <p:spPr bwMode="auto">
            <a:xfrm flipH="1">
              <a:off x="773" y="1826"/>
              <a:ext cx="0" cy="35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88" name="Line 32">
              <a:extLst>
                <a:ext uri="{FF2B5EF4-FFF2-40B4-BE49-F238E27FC236}">
                  <a16:creationId xmlns:a16="http://schemas.microsoft.com/office/drawing/2014/main" id="{41C253FC-EA7F-468D-B39E-86C7D68BF8FF}"/>
                </a:ext>
              </a:extLst>
            </p:cNvPr>
            <p:cNvSpPr>
              <a:spLocks noChangeShapeType="1"/>
            </p:cNvSpPr>
            <p:nvPr/>
          </p:nvSpPr>
          <p:spPr bwMode="auto">
            <a:xfrm>
              <a:off x="369" y="1876"/>
              <a:ext cx="93"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89" name="Line 33">
              <a:extLst>
                <a:ext uri="{FF2B5EF4-FFF2-40B4-BE49-F238E27FC236}">
                  <a16:creationId xmlns:a16="http://schemas.microsoft.com/office/drawing/2014/main" id="{13270A51-E647-4786-B13E-6FC2765A2A89}"/>
                </a:ext>
              </a:extLst>
            </p:cNvPr>
            <p:cNvSpPr>
              <a:spLocks noChangeShapeType="1"/>
            </p:cNvSpPr>
            <p:nvPr/>
          </p:nvSpPr>
          <p:spPr bwMode="auto">
            <a:xfrm flipH="1">
              <a:off x="462" y="1876"/>
              <a:ext cx="0" cy="64"/>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90" name="Line 34">
              <a:extLst>
                <a:ext uri="{FF2B5EF4-FFF2-40B4-BE49-F238E27FC236}">
                  <a16:creationId xmlns:a16="http://schemas.microsoft.com/office/drawing/2014/main" id="{DF3E259D-CC96-487A-A418-36D73A3DE8C5}"/>
                </a:ext>
              </a:extLst>
            </p:cNvPr>
            <p:cNvSpPr>
              <a:spLocks noChangeShapeType="1"/>
            </p:cNvSpPr>
            <p:nvPr/>
          </p:nvSpPr>
          <p:spPr bwMode="auto">
            <a:xfrm>
              <a:off x="426" y="1941"/>
              <a:ext cx="69"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91" name="Line 35">
              <a:extLst>
                <a:ext uri="{FF2B5EF4-FFF2-40B4-BE49-F238E27FC236}">
                  <a16:creationId xmlns:a16="http://schemas.microsoft.com/office/drawing/2014/main" id="{157AF7DA-5AE9-44A4-BF0A-96E7B1EC0641}"/>
                </a:ext>
              </a:extLst>
            </p:cNvPr>
            <p:cNvSpPr>
              <a:spLocks noChangeShapeType="1"/>
            </p:cNvSpPr>
            <p:nvPr/>
          </p:nvSpPr>
          <p:spPr bwMode="auto">
            <a:xfrm>
              <a:off x="448" y="1956"/>
              <a:ext cx="34"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92" name="Line 36">
              <a:extLst>
                <a:ext uri="{FF2B5EF4-FFF2-40B4-BE49-F238E27FC236}">
                  <a16:creationId xmlns:a16="http://schemas.microsoft.com/office/drawing/2014/main" id="{751BDC35-8F19-4725-B661-70A741D60FE3}"/>
                </a:ext>
              </a:extLst>
            </p:cNvPr>
            <p:cNvSpPr>
              <a:spLocks noChangeShapeType="1"/>
            </p:cNvSpPr>
            <p:nvPr/>
          </p:nvSpPr>
          <p:spPr bwMode="auto">
            <a:xfrm>
              <a:off x="459" y="1969"/>
              <a:ext cx="10"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93" name="Line 37">
              <a:extLst>
                <a:ext uri="{FF2B5EF4-FFF2-40B4-BE49-F238E27FC236}">
                  <a16:creationId xmlns:a16="http://schemas.microsoft.com/office/drawing/2014/main" id="{0F1F274A-17C8-429F-A331-7759EB72BD46}"/>
                </a:ext>
              </a:extLst>
            </p:cNvPr>
            <p:cNvSpPr>
              <a:spLocks noChangeShapeType="1"/>
            </p:cNvSpPr>
            <p:nvPr/>
          </p:nvSpPr>
          <p:spPr bwMode="auto">
            <a:xfrm flipH="1">
              <a:off x="233" y="1717"/>
              <a:ext cx="0" cy="136"/>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94" name="Line 38">
              <a:extLst>
                <a:ext uri="{FF2B5EF4-FFF2-40B4-BE49-F238E27FC236}">
                  <a16:creationId xmlns:a16="http://schemas.microsoft.com/office/drawing/2014/main" id="{36A219DE-A26F-4D22-B7AA-9EA7FF6E7244}"/>
                </a:ext>
              </a:extLst>
            </p:cNvPr>
            <p:cNvSpPr>
              <a:spLocks noChangeShapeType="1"/>
            </p:cNvSpPr>
            <p:nvPr/>
          </p:nvSpPr>
          <p:spPr bwMode="auto">
            <a:xfrm>
              <a:off x="233" y="1717"/>
              <a:ext cx="103"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grpSp>
          <p:nvGrpSpPr>
            <p:cNvPr id="736295" name="Group 39">
              <a:extLst>
                <a:ext uri="{FF2B5EF4-FFF2-40B4-BE49-F238E27FC236}">
                  <a16:creationId xmlns:a16="http://schemas.microsoft.com/office/drawing/2014/main" id="{F1606643-66A4-4B8D-A116-9A766423ECCA}"/>
                </a:ext>
              </a:extLst>
            </p:cNvPr>
            <p:cNvGrpSpPr>
              <a:grpSpLocks/>
            </p:cNvGrpSpPr>
            <p:nvPr/>
          </p:nvGrpSpPr>
          <p:grpSpPr bwMode="auto">
            <a:xfrm>
              <a:off x="336" y="1666"/>
              <a:ext cx="112" cy="88"/>
              <a:chOff x="1265" y="1988"/>
              <a:chExt cx="171" cy="39"/>
            </a:xfrm>
          </p:grpSpPr>
          <p:sp>
            <p:nvSpPr>
              <p:cNvPr id="736296" name="Line 40">
                <a:extLst>
                  <a:ext uri="{FF2B5EF4-FFF2-40B4-BE49-F238E27FC236}">
                    <a16:creationId xmlns:a16="http://schemas.microsoft.com/office/drawing/2014/main" id="{1A65CC00-E5E2-4477-91B1-E5C22315E0DC}"/>
                  </a:ext>
                </a:extLst>
              </p:cNvPr>
              <p:cNvSpPr>
                <a:spLocks noChangeShapeType="1"/>
              </p:cNvSpPr>
              <p:nvPr/>
            </p:nvSpPr>
            <p:spPr bwMode="auto">
              <a:xfrm flipV="1">
                <a:off x="1265" y="1988"/>
                <a:ext cx="22" cy="26"/>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97" name="Line 41">
                <a:extLst>
                  <a:ext uri="{FF2B5EF4-FFF2-40B4-BE49-F238E27FC236}">
                    <a16:creationId xmlns:a16="http://schemas.microsoft.com/office/drawing/2014/main" id="{3650F6E4-8EA8-44AB-8DC9-F1530A3DD0E8}"/>
                  </a:ext>
                </a:extLst>
              </p:cNvPr>
              <p:cNvSpPr>
                <a:spLocks noChangeShapeType="1"/>
              </p:cNvSpPr>
              <p:nvPr/>
            </p:nvSpPr>
            <p:spPr bwMode="auto">
              <a:xfrm>
                <a:off x="1287" y="1988"/>
                <a:ext cx="35" cy="39"/>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98" name="Line 42">
                <a:extLst>
                  <a:ext uri="{FF2B5EF4-FFF2-40B4-BE49-F238E27FC236}">
                    <a16:creationId xmlns:a16="http://schemas.microsoft.com/office/drawing/2014/main" id="{4DE52978-9358-49E5-A638-D7262B49751C}"/>
                  </a:ext>
                </a:extLst>
              </p:cNvPr>
              <p:cNvSpPr>
                <a:spLocks noChangeShapeType="1"/>
              </p:cNvSpPr>
              <p:nvPr/>
            </p:nvSpPr>
            <p:spPr bwMode="auto">
              <a:xfrm flipV="1">
                <a:off x="1322" y="1988"/>
                <a:ext cx="32" cy="39"/>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299" name="Line 43">
                <a:extLst>
                  <a:ext uri="{FF2B5EF4-FFF2-40B4-BE49-F238E27FC236}">
                    <a16:creationId xmlns:a16="http://schemas.microsoft.com/office/drawing/2014/main" id="{CF6A1FF9-8679-449F-83BB-C3D1BB6FF15F}"/>
                  </a:ext>
                </a:extLst>
              </p:cNvPr>
              <p:cNvSpPr>
                <a:spLocks noChangeShapeType="1"/>
              </p:cNvSpPr>
              <p:nvPr/>
            </p:nvSpPr>
            <p:spPr bwMode="auto">
              <a:xfrm>
                <a:off x="1354" y="1988"/>
                <a:ext cx="30" cy="35"/>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300" name="Line 44">
                <a:extLst>
                  <a:ext uri="{FF2B5EF4-FFF2-40B4-BE49-F238E27FC236}">
                    <a16:creationId xmlns:a16="http://schemas.microsoft.com/office/drawing/2014/main" id="{5D32F9F0-697F-4E62-8A18-B2AFC7CFAAA7}"/>
                  </a:ext>
                </a:extLst>
              </p:cNvPr>
              <p:cNvSpPr>
                <a:spLocks noChangeShapeType="1"/>
              </p:cNvSpPr>
              <p:nvPr/>
            </p:nvSpPr>
            <p:spPr bwMode="auto">
              <a:xfrm flipV="1">
                <a:off x="1384" y="1988"/>
                <a:ext cx="34" cy="35"/>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301" name="Line 45">
                <a:extLst>
                  <a:ext uri="{FF2B5EF4-FFF2-40B4-BE49-F238E27FC236}">
                    <a16:creationId xmlns:a16="http://schemas.microsoft.com/office/drawing/2014/main" id="{28E40E78-5631-46FD-B95A-DBE62461E619}"/>
                  </a:ext>
                </a:extLst>
              </p:cNvPr>
              <p:cNvSpPr>
                <a:spLocks noChangeShapeType="1"/>
              </p:cNvSpPr>
              <p:nvPr/>
            </p:nvSpPr>
            <p:spPr bwMode="auto">
              <a:xfrm>
                <a:off x="1418" y="1988"/>
                <a:ext cx="18" cy="21"/>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grpSp>
        <p:sp>
          <p:nvSpPr>
            <p:cNvPr id="736302" name="Line 46">
              <a:extLst>
                <a:ext uri="{FF2B5EF4-FFF2-40B4-BE49-F238E27FC236}">
                  <a16:creationId xmlns:a16="http://schemas.microsoft.com/office/drawing/2014/main" id="{CDEC3519-93F6-47BA-8435-2D19340C7E31}"/>
                </a:ext>
              </a:extLst>
            </p:cNvPr>
            <p:cNvSpPr>
              <a:spLocks noChangeShapeType="1"/>
            </p:cNvSpPr>
            <p:nvPr/>
          </p:nvSpPr>
          <p:spPr bwMode="auto">
            <a:xfrm>
              <a:off x="448" y="1714"/>
              <a:ext cx="69"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303" name="Line 47">
              <a:extLst>
                <a:ext uri="{FF2B5EF4-FFF2-40B4-BE49-F238E27FC236}">
                  <a16:creationId xmlns:a16="http://schemas.microsoft.com/office/drawing/2014/main" id="{2653253A-E47F-47C8-BE6B-4F2BDA1A2F52}"/>
                </a:ext>
              </a:extLst>
            </p:cNvPr>
            <p:cNvSpPr>
              <a:spLocks noChangeShapeType="1"/>
            </p:cNvSpPr>
            <p:nvPr/>
          </p:nvSpPr>
          <p:spPr bwMode="auto">
            <a:xfrm flipH="1">
              <a:off x="517" y="1714"/>
              <a:ext cx="0" cy="112"/>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304" name="Freeform 48">
              <a:extLst>
                <a:ext uri="{FF2B5EF4-FFF2-40B4-BE49-F238E27FC236}">
                  <a16:creationId xmlns:a16="http://schemas.microsoft.com/office/drawing/2014/main" id="{0CA25031-8BE2-4458-84A7-18816E8CE5F0}"/>
                </a:ext>
              </a:extLst>
            </p:cNvPr>
            <p:cNvSpPr>
              <a:spLocks/>
            </p:cNvSpPr>
            <p:nvPr/>
          </p:nvSpPr>
          <p:spPr bwMode="auto">
            <a:xfrm flipH="1">
              <a:off x="127" y="1834"/>
              <a:ext cx="35" cy="35"/>
            </a:xfrm>
            <a:custGeom>
              <a:avLst/>
              <a:gdLst>
                <a:gd name="T0" fmla="*/ 30 w 31"/>
                <a:gd name="T1" fmla="*/ 18 h 38"/>
                <a:gd name="T2" fmla="*/ 28 w 31"/>
                <a:gd name="T3" fmla="*/ 21 h 38"/>
                <a:gd name="T4" fmla="*/ 27 w 31"/>
                <a:gd name="T5" fmla="*/ 26 h 38"/>
                <a:gd name="T6" fmla="*/ 26 w 31"/>
                <a:gd name="T7" fmla="*/ 30 h 38"/>
                <a:gd name="T8" fmla="*/ 23 w 31"/>
                <a:gd name="T9" fmla="*/ 33 h 38"/>
                <a:gd name="T10" fmla="*/ 20 w 31"/>
                <a:gd name="T11" fmla="*/ 37 h 38"/>
                <a:gd name="T12" fmla="*/ 16 w 31"/>
                <a:gd name="T13" fmla="*/ 37 h 38"/>
                <a:gd name="T14" fmla="*/ 15 w 31"/>
                <a:gd name="T15" fmla="*/ 37 h 38"/>
                <a:gd name="T16" fmla="*/ 12 w 31"/>
                <a:gd name="T17" fmla="*/ 37 h 38"/>
                <a:gd name="T18" fmla="*/ 8 w 31"/>
                <a:gd name="T19" fmla="*/ 37 h 38"/>
                <a:gd name="T20" fmla="*/ 5 w 31"/>
                <a:gd name="T21" fmla="*/ 33 h 38"/>
                <a:gd name="T22" fmla="*/ 2 w 31"/>
                <a:gd name="T23" fmla="*/ 30 h 38"/>
                <a:gd name="T24" fmla="*/ 0 w 31"/>
                <a:gd name="T25" fmla="*/ 26 h 38"/>
                <a:gd name="T26" fmla="*/ 0 w 31"/>
                <a:gd name="T27" fmla="*/ 21 h 38"/>
                <a:gd name="T28" fmla="*/ 0 w 31"/>
                <a:gd name="T29" fmla="*/ 18 h 38"/>
                <a:gd name="T30" fmla="*/ 0 w 31"/>
                <a:gd name="T31" fmla="*/ 16 h 38"/>
                <a:gd name="T32" fmla="*/ 0 w 31"/>
                <a:gd name="T33" fmla="*/ 12 h 38"/>
                <a:gd name="T34" fmla="*/ 2 w 31"/>
                <a:gd name="T35" fmla="*/ 7 h 38"/>
                <a:gd name="T36" fmla="*/ 5 w 31"/>
                <a:gd name="T37" fmla="*/ 4 h 38"/>
                <a:gd name="T38" fmla="*/ 8 w 31"/>
                <a:gd name="T39" fmla="*/ 3 h 38"/>
                <a:gd name="T40" fmla="*/ 12 w 31"/>
                <a:gd name="T41" fmla="*/ 1 h 38"/>
                <a:gd name="T42" fmla="*/ 15 w 31"/>
                <a:gd name="T43" fmla="*/ 0 h 38"/>
                <a:gd name="T44" fmla="*/ 16 w 31"/>
                <a:gd name="T45" fmla="*/ 1 h 38"/>
                <a:gd name="T46" fmla="*/ 20 w 31"/>
                <a:gd name="T47" fmla="*/ 3 h 38"/>
                <a:gd name="T48" fmla="*/ 23 w 31"/>
                <a:gd name="T49" fmla="*/ 4 h 38"/>
                <a:gd name="T50" fmla="*/ 26 w 31"/>
                <a:gd name="T51" fmla="*/ 7 h 38"/>
                <a:gd name="T52" fmla="*/ 27 w 31"/>
                <a:gd name="T53" fmla="*/ 12 h 38"/>
                <a:gd name="T54" fmla="*/ 28 w 31"/>
                <a:gd name="T55" fmla="*/ 16 h 38"/>
                <a:gd name="T56" fmla="*/ 30 w 31"/>
                <a:gd name="T57" fmla="*/ 18 h 38"/>
                <a:gd name="T58" fmla="*/ 30 w 31"/>
                <a:gd name="T5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8">
                  <a:moveTo>
                    <a:pt x="30" y="18"/>
                  </a:moveTo>
                  <a:lnTo>
                    <a:pt x="28" y="21"/>
                  </a:lnTo>
                  <a:lnTo>
                    <a:pt x="27" y="26"/>
                  </a:lnTo>
                  <a:lnTo>
                    <a:pt x="26" y="30"/>
                  </a:lnTo>
                  <a:lnTo>
                    <a:pt x="23" y="33"/>
                  </a:lnTo>
                  <a:lnTo>
                    <a:pt x="20" y="37"/>
                  </a:lnTo>
                  <a:lnTo>
                    <a:pt x="16" y="37"/>
                  </a:lnTo>
                  <a:lnTo>
                    <a:pt x="15" y="37"/>
                  </a:lnTo>
                  <a:lnTo>
                    <a:pt x="12" y="37"/>
                  </a:lnTo>
                  <a:lnTo>
                    <a:pt x="8" y="37"/>
                  </a:lnTo>
                  <a:lnTo>
                    <a:pt x="5" y="33"/>
                  </a:lnTo>
                  <a:lnTo>
                    <a:pt x="2" y="30"/>
                  </a:lnTo>
                  <a:lnTo>
                    <a:pt x="0" y="26"/>
                  </a:lnTo>
                  <a:lnTo>
                    <a:pt x="0" y="21"/>
                  </a:lnTo>
                  <a:lnTo>
                    <a:pt x="0" y="18"/>
                  </a:lnTo>
                  <a:lnTo>
                    <a:pt x="0" y="16"/>
                  </a:lnTo>
                  <a:lnTo>
                    <a:pt x="0" y="12"/>
                  </a:lnTo>
                  <a:lnTo>
                    <a:pt x="2" y="7"/>
                  </a:lnTo>
                  <a:lnTo>
                    <a:pt x="5" y="4"/>
                  </a:lnTo>
                  <a:lnTo>
                    <a:pt x="8" y="3"/>
                  </a:lnTo>
                  <a:lnTo>
                    <a:pt x="12" y="1"/>
                  </a:lnTo>
                  <a:lnTo>
                    <a:pt x="15" y="0"/>
                  </a:lnTo>
                  <a:lnTo>
                    <a:pt x="16" y="1"/>
                  </a:lnTo>
                  <a:lnTo>
                    <a:pt x="20" y="3"/>
                  </a:lnTo>
                  <a:lnTo>
                    <a:pt x="23" y="4"/>
                  </a:lnTo>
                  <a:lnTo>
                    <a:pt x="26" y="7"/>
                  </a:lnTo>
                  <a:lnTo>
                    <a:pt x="27" y="12"/>
                  </a:lnTo>
                  <a:lnTo>
                    <a:pt x="28" y="16"/>
                  </a:lnTo>
                  <a:lnTo>
                    <a:pt x="30" y="18"/>
                  </a:lnTo>
                  <a:lnTo>
                    <a:pt x="30" y="18"/>
                  </a:lnTo>
                </a:path>
              </a:pathLst>
            </a:custGeom>
            <a:solidFill>
              <a:srgbClr val="FFFFFF"/>
            </a:solidFill>
            <a:ln w="12700" cap="rnd" cmpd="sng">
              <a:solidFill>
                <a:srgbClr val="FF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grpSp>
      <p:sp>
        <p:nvSpPr>
          <p:cNvPr id="736305" name="Rectangle 49">
            <a:extLst>
              <a:ext uri="{FF2B5EF4-FFF2-40B4-BE49-F238E27FC236}">
                <a16:creationId xmlns:a16="http://schemas.microsoft.com/office/drawing/2014/main" id="{6FA20707-BE05-41F3-8D24-692C7491ADC3}"/>
              </a:ext>
            </a:extLst>
          </p:cNvPr>
          <p:cNvSpPr>
            <a:spLocks noChangeArrowheads="1"/>
          </p:cNvSpPr>
          <p:nvPr/>
        </p:nvSpPr>
        <p:spPr bwMode="auto">
          <a:xfrm>
            <a:off x="1881188" y="4379913"/>
            <a:ext cx="16192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pPr>
            <a:r>
              <a:rPr lang="en-US" altLang="en-US" b="1">
                <a:solidFill>
                  <a:srgbClr val="D9FDFF"/>
                </a:solidFill>
                <a:latin typeface="Arial" panose="020B0604020202020204" pitchFamily="34" charset="0"/>
                <a:cs typeface="Arial" panose="020B0604020202020204" pitchFamily="34" charset="0"/>
              </a:rPr>
              <a:t>Experimental</a:t>
            </a:r>
          </a:p>
          <a:p>
            <a:pPr algn="ctr" eaLnBrk="0" fontAlgn="base" hangingPunct="0">
              <a:spcBef>
                <a:spcPct val="0"/>
              </a:spcBef>
              <a:spcAft>
                <a:spcPct val="0"/>
              </a:spcAft>
            </a:pPr>
            <a:r>
              <a:rPr lang="en-US" altLang="en-US" b="1">
                <a:solidFill>
                  <a:srgbClr val="D9FDFF"/>
                </a:solidFill>
                <a:latin typeface="Arial" panose="020B0604020202020204" pitchFamily="34" charset="0"/>
                <a:cs typeface="Arial" panose="020B0604020202020204" pitchFamily="34" charset="0"/>
              </a:rPr>
              <a:t>Chamber</a:t>
            </a:r>
            <a:endParaRPr lang="en-US" altLang="en-US" b="1">
              <a:solidFill>
                <a:srgbClr val="D9FDFF"/>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pic>
        <p:nvPicPr>
          <p:cNvPr id="736306" name="Picture 50" descr="Flash Chamber very close">
            <a:extLst>
              <a:ext uri="{FF2B5EF4-FFF2-40B4-BE49-F238E27FC236}">
                <a16:creationId xmlns:a16="http://schemas.microsoft.com/office/drawing/2014/main" id="{5D5656B6-1E63-43B0-9E22-0EB0EA3BEBF4}"/>
              </a:ext>
            </a:extLst>
          </p:cNvPr>
          <p:cNvPicPr>
            <a:picLocks noChangeAspect="1" noChangeArrowheads="1"/>
          </p:cNvPicPr>
          <p:nvPr/>
        </p:nvPicPr>
        <p:blipFill>
          <a:blip r:embed="rId6">
            <a:clrChange>
              <a:clrFrom>
                <a:srgbClr val="000080"/>
              </a:clrFrom>
              <a:clrTo>
                <a:srgbClr val="000080">
                  <a:alpha val="0"/>
                </a:srgbClr>
              </a:clrTo>
            </a:clrChange>
            <a:extLst>
              <a:ext uri="{28A0092B-C50C-407E-A947-70E740481C1C}">
                <a14:useLocalDpi xmlns:a14="http://schemas.microsoft.com/office/drawing/2010/main" val="0"/>
              </a:ext>
            </a:extLst>
          </a:blip>
          <a:srcRect/>
          <a:stretch>
            <a:fillRect/>
          </a:stretch>
        </p:blipFill>
        <p:spPr bwMode="auto">
          <a:xfrm>
            <a:off x="3954463" y="4273551"/>
            <a:ext cx="2063750" cy="1547813"/>
          </a:xfrm>
          <a:prstGeom prst="rect">
            <a:avLst/>
          </a:prstGeom>
          <a:noFill/>
          <a:extLst>
            <a:ext uri="{909E8E84-426E-40DD-AFC4-6F175D3DCCD1}">
              <a14:hiddenFill xmlns:a14="http://schemas.microsoft.com/office/drawing/2010/main">
                <a:solidFill>
                  <a:srgbClr val="FFFFFF"/>
                </a:solidFill>
              </a14:hiddenFill>
            </a:ext>
          </a:extLst>
        </p:spPr>
      </p:pic>
      <p:sp>
        <p:nvSpPr>
          <p:cNvPr id="736307" name="AutoShape 51">
            <a:extLst>
              <a:ext uri="{FF2B5EF4-FFF2-40B4-BE49-F238E27FC236}">
                <a16:creationId xmlns:a16="http://schemas.microsoft.com/office/drawing/2014/main" id="{6865CE97-B385-4256-AD47-438C7BA1D481}"/>
              </a:ext>
            </a:extLst>
          </p:cNvPr>
          <p:cNvSpPr>
            <a:spLocks noChangeArrowheads="1"/>
          </p:cNvSpPr>
          <p:nvPr/>
        </p:nvSpPr>
        <p:spPr bwMode="auto">
          <a:xfrm>
            <a:off x="6310314" y="1962151"/>
            <a:ext cx="1163637" cy="1871663"/>
          </a:xfrm>
          <a:prstGeom prst="wedgeRoundRectCallout">
            <a:avLst>
              <a:gd name="adj1" fmla="val -177560"/>
              <a:gd name="adj2" fmla="val 111324"/>
              <a:gd name="adj3" fmla="val 16667"/>
            </a:avLst>
          </a:prstGeom>
          <a:gradFill rotWithShape="1">
            <a:gsLst>
              <a:gs pos="0">
                <a:srgbClr val="99CCFF"/>
              </a:gs>
              <a:gs pos="100000">
                <a:srgbClr val="99CCFF">
                  <a:gamma/>
                  <a:shade val="46275"/>
                  <a:invGamma/>
                </a:srgbClr>
              </a:gs>
            </a:gsLst>
            <a:path path="rect">
              <a:fillToRect l="50000" t="50000" r="50000" b="50000"/>
            </a:path>
          </a:gra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altLang="en-US" sz="1000">
              <a:solidFill>
                <a:srgbClr val="FFFFFF"/>
              </a:solidFill>
              <a:latin typeface="Arial" panose="020B0604020202020204" pitchFamily="34" charset="0"/>
              <a:cs typeface="Arial" panose="020B0604020202020204" pitchFamily="34" charset="0"/>
            </a:endParaRPr>
          </a:p>
        </p:txBody>
      </p:sp>
      <p:sp>
        <p:nvSpPr>
          <p:cNvPr id="736308" name="Rectangle 52">
            <a:extLst>
              <a:ext uri="{FF2B5EF4-FFF2-40B4-BE49-F238E27FC236}">
                <a16:creationId xmlns:a16="http://schemas.microsoft.com/office/drawing/2014/main" id="{A1BA81C3-91C7-4784-9E38-8CC82DEBAC97}"/>
              </a:ext>
            </a:extLst>
          </p:cNvPr>
          <p:cNvSpPr>
            <a:spLocks noChangeArrowheads="1"/>
          </p:cNvSpPr>
          <p:nvPr/>
        </p:nvSpPr>
        <p:spPr bwMode="auto">
          <a:xfrm>
            <a:off x="6366848" y="2376488"/>
            <a:ext cx="783869" cy="480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lnSpc>
                <a:spcPct val="90000"/>
              </a:lnSpc>
              <a:spcBef>
                <a:spcPct val="0"/>
              </a:spcBef>
              <a:spcAft>
                <a:spcPct val="0"/>
              </a:spcAft>
            </a:pPr>
            <a:r>
              <a:rPr lang="en-US" altLang="en-US" sz="1400" b="1">
                <a:solidFill>
                  <a:srgbClr val="000000"/>
                </a:solidFill>
                <a:latin typeface="Arial" panose="020B0604020202020204" pitchFamily="34" charset="0"/>
                <a:cs typeface="Arial" panose="020B0604020202020204" pitchFamily="34" charset="0"/>
              </a:rPr>
              <a:t>Planar</a:t>
            </a:r>
          </a:p>
          <a:p>
            <a:pPr algn="ctr" eaLnBrk="0" fontAlgn="base" hangingPunct="0">
              <a:lnSpc>
                <a:spcPct val="90000"/>
              </a:lnSpc>
              <a:spcBef>
                <a:spcPct val="0"/>
              </a:spcBef>
              <a:spcAft>
                <a:spcPct val="0"/>
              </a:spcAft>
            </a:pPr>
            <a:r>
              <a:rPr lang="en-US" altLang="en-US" sz="1400" b="1">
                <a:solidFill>
                  <a:srgbClr val="000000"/>
                </a:solidFill>
                <a:latin typeface="Arial" panose="020B0604020202020204" pitchFamily="34" charset="0"/>
                <a:cs typeface="Arial" panose="020B0604020202020204" pitchFamily="34" charset="0"/>
              </a:rPr>
              <a:t>Bilayer</a:t>
            </a:r>
            <a:endParaRPr lang="en-US" altLang="en-US" sz="1400" b="1">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736309" name="AutoShape 53">
            <a:extLst>
              <a:ext uri="{FF2B5EF4-FFF2-40B4-BE49-F238E27FC236}">
                <a16:creationId xmlns:a16="http://schemas.microsoft.com/office/drawing/2014/main" id="{DB2EA7F1-F29F-4C0A-8898-0BD64B4F163D}"/>
              </a:ext>
            </a:extLst>
          </p:cNvPr>
          <p:cNvSpPr>
            <a:spLocks noChangeArrowheads="1"/>
          </p:cNvSpPr>
          <p:nvPr/>
        </p:nvSpPr>
        <p:spPr bwMode="auto">
          <a:xfrm>
            <a:off x="7173914" y="3182938"/>
            <a:ext cx="104775" cy="88900"/>
          </a:xfrm>
          <a:prstGeom prst="triangle">
            <a:avLst>
              <a:gd name="adj" fmla="val 50000"/>
            </a:avLst>
          </a:prstGeom>
          <a:solidFill>
            <a:srgbClr val="FFFFFF"/>
          </a:soli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310" name="AutoShape 54">
            <a:extLst>
              <a:ext uri="{FF2B5EF4-FFF2-40B4-BE49-F238E27FC236}">
                <a16:creationId xmlns:a16="http://schemas.microsoft.com/office/drawing/2014/main" id="{0D77D53D-7A08-4F6A-9F0F-74D1716B0552}"/>
              </a:ext>
            </a:extLst>
          </p:cNvPr>
          <p:cNvSpPr>
            <a:spLocks noChangeArrowheads="1"/>
          </p:cNvSpPr>
          <p:nvPr/>
        </p:nvSpPr>
        <p:spPr bwMode="auto">
          <a:xfrm rot="10800000" flipH="1">
            <a:off x="7173914" y="2524125"/>
            <a:ext cx="104775" cy="88900"/>
          </a:xfrm>
          <a:prstGeom prst="triangle">
            <a:avLst>
              <a:gd name="adj" fmla="val 50000"/>
            </a:avLst>
          </a:prstGeom>
          <a:solidFill>
            <a:srgbClr val="F5FFFF"/>
          </a:soli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311" name="Line 55">
            <a:extLst>
              <a:ext uri="{FF2B5EF4-FFF2-40B4-BE49-F238E27FC236}">
                <a16:creationId xmlns:a16="http://schemas.microsoft.com/office/drawing/2014/main" id="{3C81C526-FB61-4460-859B-87548D8D217C}"/>
              </a:ext>
            </a:extLst>
          </p:cNvPr>
          <p:cNvSpPr>
            <a:spLocks noChangeShapeType="1"/>
          </p:cNvSpPr>
          <p:nvPr/>
        </p:nvSpPr>
        <p:spPr bwMode="auto">
          <a:xfrm flipV="1">
            <a:off x="7227888" y="2582864"/>
            <a:ext cx="0" cy="650875"/>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312" name="Rectangle 56">
            <a:extLst>
              <a:ext uri="{FF2B5EF4-FFF2-40B4-BE49-F238E27FC236}">
                <a16:creationId xmlns:a16="http://schemas.microsoft.com/office/drawing/2014/main" id="{6756B251-A870-4869-841B-341FC13121FC}"/>
              </a:ext>
            </a:extLst>
          </p:cNvPr>
          <p:cNvSpPr>
            <a:spLocks noChangeArrowheads="1"/>
          </p:cNvSpPr>
          <p:nvPr/>
        </p:nvSpPr>
        <p:spPr bwMode="auto">
          <a:xfrm>
            <a:off x="7158039" y="1970089"/>
            <a:ext cx="136525" cy="561975"/>
          </a:xfrm>
          <a:prstGeom prst="rect">
            <a:avLst/>
          </a:prstGeom>
          <a:solidFill>
            <a:srgbClr val="969696"/>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313" name="Rectangle 57">
            <a:extLst>
              <a:ext uri="{FF2B5EF4-FFF2-40B4-BE49-F238E27FC236}">
                <a16:creationId xmlns:a16="http://schemas.microsoft.com/office/drawing/2014/main" id="{04DBB652-CB58-4D8E-9B60-7C5001D7C6ED}"/>
              </a:ext>
            </a:extLst>
          </p:cNvPr>
          <p:cNvSpPr>
            <a:spLocks noChangeArrowheads="1"/>
          </p:cNvSpPr>
          <p:nvPr/>
        </p:nvSpPr>
        <p:spPr bwMode="auto">
          <a:xfrm>
            <a:off x="7158039" y="3271839"/>
            <a:ext cx="136525" cy="561975"/>
          </a:xfrm>
          <a:prstGeom prst="rect">
            <a:avLst/>
          </a:prstGeom>
          <a:solidFill>
            <a:srgbClr val="969696"/>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314" name="Rectangle 58">
            <a:extLst>
              <a:ext uri="{FF2B5EF4-FFF2-40B4-BE49-F238E27FC236}">
                <a16:creationId xmlns:a16="http://schemas.microsoft.com/office/drawing/2014/main" id="{6939EDA5-EC1E-431B-A880-31F3FBD28E8B}"/>
              </a:ext>
            </a:extLst>
          </p:cNvPr>
          <p:cNvSpPr>
            <a:spLocks noChangeArrowheads="1"/>
          </p:cNvSpPr>
          <p:nvPr/>
        </p:nvSpPr>
        <p:spPr bwMode="auto">
          <a:xfrm>
            <a:off x="4260850" y="5989638"/>
            <a:ext cx="10350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lnSpc>
                <a:spcPct val="90000"/>
              </a:lnSpc>
              <a:spcBef>
                <a:spcPct val="0"/>
              </a:spcBef>
              <a:spcAft>
                <a:spcPct val="0"/>
              </a:spcAft>
            </a:pPr>
            <a:r>
              <a:rPr lang="en-US" altLang="en-US" sz="1400" b="1">
                <a:solidFill>
                  <a:srgbClr val="D9FDFF"/>
                </a:solidFill>
                <a:latin typeface="Arial" panose="020B0604020202020204" pitchFamily="34" charset="0"/>
                <a:cs typeface="Arial" panose="020B0604020202020204" pitchFamily="34" charset="0"/>
              </a:rPr>
              <a:t>80-100 µM</a:t>
            </a:r>
          </a:p>
          <a:p>
            <a:pPr algn="ctr" eaLnBrk="0" fontAlgn="base" hangingPunct="0">
              <a:lnSpc>
                <a:spcPct val="90000"/>
              </a:lnSpc>
              <a:spcBef>
                <a:spcPct val="0"/>
              </a:spcBef>
              <a:spcAft>
                <a:spcPct val="0"/>
              </a:spcAft>
            </a:pPr>
            <a:r>
              <a:rPr lang="en-US" altLang="en-US" sz="1400" b="1">
                <a:solidFill>
                  <a:srgbClr val="D9FDFF"/>
                </a:solidFill>
                <a:latin typeface="Arial" panose="020B0604020202020204" pitchFamily="34" charset="0"/>
                <a:cs typeface="Arial" panose="020B0604020202020204" pitchFamily="34" charset="0"/>
              </a:rPr>
              <a:t>Diameter</a:t>
            </a:r>
            <a:endParaRPr lang="en-US" altLang="en-US" sz="1400" b="1">
              <a:solidFill>
                <a:srgbClr val="D9FDFF"/>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736315" name="Line 59">
            <a:extLst>
              <a:ext uri="{FF2B5EF4-FFF2-40B4-BE49-F238E27FC236}">
                <a16:creationId xmlns:a16="http://schemas.microsoft.com/office/drawing/2014/main" id="{23E5C054-0A01-4CDA-BF0F-14F1D862DF46}"/>
              </a:ext>
            </a:extLst>
          </p:cNvPr>
          <p:cNvSpPr>
            <a:spLocks noChangeShapeType="1"/>
          </p:cNvSpPr>
          <p:nvPr/>
        </p:nvSpPr>
        <p:spPr bwMode="auto">
          <a:xfrm flipV="1">
            <a:off x="4740275" y="5159376"/>
            <a:ext cx="0" cy="804863"/>
          </a:xfrm>
          <a:prstGeom prst="line">
            <a:avLst/>
          </a:prstGeom>
          <a:noFill/>
          <a:ln w="22225">
            <a:solidFill>
              <a:srgbClr val="FFFFFF"/>
            </a:solidFill>
            <a:round/>
            <a:headEnd type="none" w="sm" len="sm"/>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316" name="Rectangle 60">
            <a:extLst>
              <a:ext uri="{FF2B5EF4-FFF2-40B4-BE49-F238E27FC236}">
                <a16:creationId xmlns:a16="http://schemas.microsoft.com/office/drawing/2014/main" id="{963B57CF-6487-47F3-938C-E3E937417AB8}"/>
              </a:ext>
            </a:extLst>
          </p:cNvPr>
          <p:cNvSpPr>
            <a:spLocks noChangeArrowheads="1"/>
          </p:cNvSpPr>
          <p:nvPr/>
        </p:nvSpPr>
        <p:spPr bwMode="auto">
          <a:xfrm>
            <a:off x="5149851" y="5326063"/>
            <a:ext cx="71437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lnSpc>
                <a:spcPct val="90000"/>
              </a:lnSpc>
              <a:spcBef>
                <a:spcPct val="0"/>
              </a:spcBef>
              <a:spcAft>
                <a:spcPct val="0"/>
              </a:spcAft>
            </a:pPr>
            <a:r>
              <a:rPr lang="en-US" altLang="en-US" sz="1400" b="1">
                <a:solidFill>
                  <a:srgbClr val="000000"/>
                </a:solidFill>
                <a:latin typeface="Arial" panose="020B0604020202020204" pitchFamily="34" charset="0"/>
                <a:cs typeface="Arial" panose="020B0604020202020204" pitchFamily="34" charset="0"/>
              </a:rPr>
              <a:t>Teflon</a:t>
            </a:r>
          </a:p>
          <a:p>
            <a:pPr algn="ctr" eaLnBrk="0" fontAlgn="base" hangingPunct="0">
              <a:lnSpc>
                <a:spcPct val="90000"/>
              </a:lnSpc>
              <a:spcBef>
                <a:spcPct val="0"/>
              </a:spcBef>
              <a:spcAft>
                <a:spcPct val="0"/>
              </a:spcAft>
            </a:pPr>
            <a:r>
              <a:rPr lang="en-US" altLang="en-US" sz="1400" b="1">
                <a:solidFill>
                  <a:srgbClr val="000000"/>
                </a:solidFill>
                <a:latin typeface="Arial" panose="020B0604020202020204" pitchFamily="34" charset="0"/>
                <a:cs typeface="Arial" panose="020B0604020202020204" pitchFamily="34" charset="0"/>
              </a:rPr>
              <a:t>Septa</a:t>
            </a:r>
            <a:endParaRPr lang="en-US" altLang="en-US" sz="1400" b="1">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736317" name="AutoShape 61">
            <a:extLst>
              <a:ext uri="{FF2B5EF4-FFF2-40B4-BE49-F238E27FC236}">
                <a16:creationId xmlns:a16="http://schemas.microsoft.com/office/drawing/2014/main" id="{ABC4E33C-6B0A-4302-88E9-C5F6FDDA6ED2}"/>
              </a:ext>
            </a:extLst>
          </p:cNvPr>
          <p:cNvSpPr>
            <a:spLocks noChangeArrowheads="1"/>
          </p:cNvSpPr>
          <p:nvPr/>
        </p:nvSpPr>
        <p:spPr bwMode="auto">
          <a:xfrm flipH="1">
            <a:off x="8464551" y="1550988"/>
            <a:ext cx="1706563" cy="2176462"/>
          </a:xfrm>
          <a:prstGeom prst="wedgeRoundRectCallout">
            <a:avLst>
              <a:gd name="adj1" fmla="val 118370"/>
              <a:gd name="adj2" fmla="val 9736"/>
              <a:gd name="adj3" fmla="val 16667"/>
            </a:avLst>
          </a:prstGeom>
          <a:gradFill rotWithShape="1">
            <a:gsLst>
              <a:gs pos="0">
                <a:srgbClr val="99CCFF"/>
              </a:gs>
              <a:gs pos="100000">
                <a:srgbClr val="99CCFF">
                  <a:gamma/>
                  <a:shade val="46275"/>
                  <a:invGamma/>
                </a:srgbClr>
              </a:gs>
            </a:gsLst>
            <a:path path="rect">
              <a:fillToRect l="50000" t="50000" r="50000" b="50000"/>
            </a:path>
          </a:gra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altLang="en-US" sz="1000">
              <a:solidFill>
                <a:srgbClr val="FFFFFF"/>
              </a:solidFill>
              <a:latin typeface="Arial" panose="020B0604020202020204" pitchFamily="34" charset="0"/>
              <a:cs typeface="Arial" panose="020B0604020202020204" pitchFamily="34" charset="0"/>
            </a:endParaRPr>
          </a:p>
        </p:txBody>
      </p:sp>
      <p:sp>
        <p:nvSpPr>
          <p:cNvPr id="736318" name="Line 62">
            <a:extLst>
              <a:ext uri="{FF2B5EF4-FFF2-40B4-BE49-F238E27FC236}">
                <a16:creationId xmlns:a16="http://schemas.microsoft.com/office/drawing/2014/main" id="{863E5D20-2D8F-4653-A15F-411AD87D2A63}"/>
              </a:ext>
            </a:extLst>
          </p:cNvPr>
          <p:cNvSpPr>
            <a:spLocks noChangeShapeType="1"/>
          </p:cNvSpPr>
          <p:nvPr/>
        </p:nvSpPr>
        <p:spPr bwMode="auto">
          <a:xfrm>
            <a:off x="8861426" y="2597150"/>
            <a:ext cx="982663" cy="0"/>
          </a:xfrm>
          <a:prstGeom prst="line">
            <a:avLst/>
          </a:prstGeom>
          <a:noFill/>
          <a:ln w="25400">
            <a:solidFill>
              <a:srgbClr val="00FF00"/>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319" name="Line 63">
            <a:extLst>
              <a:ext uri="{FF2B5EF4-FFF2-40B4-BE49-F238E27FC236}">
                <a16:creationId xmlns:a16="http://schemas.microsoft.com/office/drawing/2014/main" id="{F78B8306-80F6-479A-AABC-844D39434B0C}"/>
              </a:ext>
            </a:extLst>
          </p:cNvPr>
          <p:cNvSpPr>
            <a:spLocks noChangeShapeType="1"/>
          </p:cNvSpPr>
          <p:nvPr/>
        </p:nvSpPr>
        <p:spPr bwMode="auto">
          <a:xfrm>
            <a:off x="9328150" y="2927350"/>
            <a:ext cx="103188" cy="650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320" name="Text Box 64">
            <a:extLst>
              <a:ext uri="{FF2B5EF4-FFF2-40B4-BE49-F238E27FC236}">
                <a16:creationId xmlns:a16="http://schemas.microsoft.com/office/drawing/2014/main" id="{939449CE-AC6A-4E4E-9D14-6A28BAE74AF9}"/>
              </a:ext>
            </a:extLst>
          </p:cNvPr>
          <p:cNvSpPr txBox="1">
            <a:spLocks noChangeArrowheads="1"/>
          </p:cNvSpPr>
          <p:nvPr/>
        </p:nvSpPr>
        <p:spPr bwMode="auto">
          <a:xfrm>
            <a:off x="8358189" y="2417763"/>
            <a:ext cx="6318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1600">
                <a:solidFill>
                  <a:srgbClr val="66FF33"/>
                </a:solidFill>
                <a:latin typeface="Arial" panose="020B0604020202020204" pitchFamily="34" charset="0"/>
                <a:cs typeface="Arial" panose="020B0604020202020204" pitchFamily="34" charset="0"/>
              </a:rPr>
              <a:t>Ca</a:t>
            </a:r>
          </a:p>
        </p:txBody>
      </p:sp>
      <p:pic>
        <p:nvPicPr>
          <p:cNvPr id="736321" name="Picture 65" descr="ryr-side-flipped">
            <a:extLst>
              <a:ext uri="{FF2B5EF4-FFF2-40B4-BE49-F238E27FC236}">
                <a16:creationId xmlns:a16="http://schemas.microsoft.com/office/drawing/2014/main" id="{F8B8A011-39E8-4568-8433-D843B2D9F629}"/>
              </a:ext>
            </a:extLst>
          </p:cNvPr>
          <p:cNvPicPr>
            <a:picLocks noChangeAspect="1" noChangeArrowheads="1"/>
          </p:cNvPicPr>
          <p:nvPr/>
        </p:nvPicPr>
        <p:blipFill>
          <a:blip r:embed="rId7">
            <a:clrChange>
              <a:clrFrom>
                <a:srgbClr val="0000CC"/>
              </a:clrFrom>
              <a:clrTo>
                <a:srgbClr val="0000CC">
                  <a:alpha val="0"/>
                </a:srgbClr>
              </a:clrTo>
            </a:clrChange>
            <a:extLst>
              <a:ext uri="{28A0092B-C50C-407E-A947-70E740481C1C}">
                <a14:useLocalDpi xmlns:a14="http://schemas.microsoft.com/office/drawing/2010/main" val="0"/>
              </a:ext>
            </a:extLst>
          </a:blip>
          <a:srcRect/>
          <a:stretch>
            <a:fillRect/>
          </a:stretch>
        </p:blipFill>
        <p:spPr bwMode="auto">
          <a:xfrm>
            <a:off x="9310688" y="2320925"/>
            <a:ext cx="296862" cy="522288"/>
          </a:xfrm>
          <a:prstGeom prst="rect">
            <a:avLst/>
          </a:prstGeom>
          <a:noFill/>
          <a:extLst>
            <a:ext uri="{909E8E84-426E-40DD-AFC4-6F175D3DCCD1}">
              <a14:hiddenFill xmlns:a14="http://schemas.microsoft.com/office/drawing/2010/main">
                <a:solidFill>
                  <a:srgbClr val="FFFFFF"/>
                </a:solidFill>
              </a14:hiddenFill>
            </a:ext>
          </a:extLst>
        </p:spPr>
      </p:pic>
      <p:sp>
        <p:nvSpPr>
          <p:cNvPr id="736322" name="Freeform 66">
            <a:extLst>
              <a:ext uri="{FF2B5EF4-FFF2-40B4-BE49-F238E27FC236}">
                <a16:creationId xmlns:a16="http://schemas.microsoft.com/office/drawing/2014/main" id="{46F2C0E5-4881-4C02-9403-071DA28FC015}"/>
              </a:ext>
            </a:extLst>
          </p:cNvPr>
          <p:cNvSpPr>
            <a:spLocks/>
          </p:cNvSpPr>
          <p:nvPr/>
        </p:nvSpPr>
        <p:spPr bwMode="auto">
          <a:xfrm>
            <a:off x="8958264" y="1560513"/>
            <a:ext cx="454025" cy="2171700"/>
          </a:xfrm>
          <a:custGeom>
            <a:avLst/>
            <a:gdLst>
              <a:gd name="T0" fmla="*/ 9 w 212"/>
              <a:gd name="T1" fmla="*/ 1032 h 1032"/>
              <a:gd name="T2" fmla="*/ 15 w 212"/>
              <a:gd name="T3" fmla="*/ 606 h 1032"/>
              <a:gd name="T4" fmla="*/ 99 w 212"/>
              <a:gd name="T5" fmla="*/ 708 h 1032"/>
              <a:gd name="T6" fmla="*/ 189 w 212"/>
              <a:gd name="T7" fmla="*/ 678 h 1032"/>
              <a:gd name="T8" fmla="*/ 207 w 212"/>
              <a:gd name="T9" fmla="*/ 426 h 1032"/>
              <a:gd name="T10" fmla="*/ 195 w 212"/>
              <a:gd name="T11" fmla="*/ 282 h 1032"/>
              <a:gd name="T12" fmla="*/ 105 w 212"/>
              <a:gd name="T13" fmla="*/ 270 h 1032"/>
              <a:gd name="T14" fmla="*/ 57 w 212"/>
              <a:gd name="T15" fmla="*/ 336 h 1032"/>
              <a:gd name="T16" fmla="*/ 9 w 212"/>
              <a:gd name="T17" fmla="*/ 324 h 1032"/>
              <a:gd name="T18" fmla="*/ 9 w 212"/>
              <a:gd name="T1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1032">
                <a:moveTo>
                  <a:pt x="9" y="1032"/>
                </a:moveTo>
                <a:cubicBezTo>
                  <a:pt x="4" y="846"/>
                  <a:pt x="0" y="660"/>
                  <a:pt x="15" y="606"/>
                </a:cubicBezTo>
                <a:cubicBezTo>
                  <a:pt x="30" y="552"/>
                  <a:pt x="70" y="696"/>
                  <a:pt x="99" y="708"/>
                </a:cubicBezTo>
                <a:cubicBezTo>
                  <a:pt x="128" y="720"/>
                  <a:pt x="171" y="725"/>
                  <a:pt x="189" y="678"/>
                </a:cubicBezTo>
                <a:cubicBezTo>
                  <a:pt x="207" y="631"/>
                  <a:pt x="206" y="492"/>
                  <a:pt x="207" y="426"/>
                </a:cubicBezTo>
                <a:cubicBezTo>
                  <a:pt x="208" y="360"/>
                  <a:pt x="212" y="308"/>
                  <a:pt x="195" y="282"/>
                </a:cubicBezTo>
                <a:cubicBezTo>
                  <a:pt x="178" y="256"/>
                  <a:pt x="128" y="261"/>
                  <a:pt x="105" y="270"/>
                </a:cubicBezTo>
                <a:cubicBezTo>
                  <a:pt x="82" y="279"/>
                  <a:pt x="73" y="327"/>
                  <a:pt x="57" y="336"/>
                </a:cubicBezTo>
                <a:cubicBezTo>
                  <a:pt x="41" y="345"/>
                  <a:pt x="17" y="380"/>
                  <a:pt x="9" y="324"/>
                </a:cubicBezTo>
                <a:cubicBezTo>
                  <a:pt x="1" y="268"/>
                  <a:pt x="5" y="134"/>
                  <a:pt x="9" y="0"/>
                </a:cubicBezTo>
              </a:path>
            </a:pathLst>
          </a:custGeom>
          <a:noFill/>
          <a:ln w="38100" cap="flat"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323" name="Text Box 67">
            <a:extLst>
              <a:ext uri="{FF2B5EF4-FFF2-40B4-BE49-F238E27FC236}">
                <a16:creationId xmlns:a16="http://schemas.microsoft.com/office/drawing/2014/main" id="{09C994F9-8CBA-46CC-8090-C0FFA10D4E9E}"/>
              </a:ext>
            </a:extLst>
          </p:cNvPr>
          <p:cNvSpPr txBox="1">
            <a:spLocks noChangeArrowheads="1"/>
          </p:cNvSpPr>
          <p:nvPr/>
        </p:nvSpPr>
        <p:spPr bwMode="auto">
          <a:xfrm>
            <a:off x="7016751" y="4060825"/>
            <a:ext cx="34067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1400">
                <a:solidFill>
                  <a:srgbClr val="66FF33"/>
                </a:solidFill>
                <a:latin typeface="Arial" panose="020B0604020202020204" pitchFamily="34" charset="0"/>
                <a:cs typeface="Arial" panose="020B0604020202020204" pitchFamily="34" charset="0"/>
              </a:rPr>
              <a:t>Single L-type Ca Channel: Sample Trace</a:t>
            </a:r>
          </a:p>
        </p:txBody>
      </p:sp>
      <p:sp>
        <p:nvSpPr>
          <p:cNvPr id="736324" name="Text Box 68">
            <a:extLst>
              <a:ext uri="{FF2B5EF4-FFF2-40B4-BE49-F238E27FC236}">
                <a16:creationId xmlns:a16="http://schemas.microsoft.com/office/drawing/2014/main" id="{BFA7DB0B-B9D1-42C4-85E2-069C0E5B5B0A}"/>
              </a:ext>
            </a:extLst>
          </p:cNvPr>
          <p:cNvSpPr txBox="1">
            <a:spLocks noChangeArrowheads="1"/>
          </p:cNvSpPr>
          <p:nvPr/>
        </p:nvSpPr>
        <p:spPr bwMode="auto">
          <a:xfrm>
            <a:off x="6460364" y="4260851"/>
            <a:ext cx="702436" cy="6987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lnSpc>
                <a:spcPct val="150000"/>
              </a:lnSpc>
              <a:spcBef>
                <a:spcPct val="0"/>
              </a:spcBef>
              <a:spcAft>
                <a:spcPct val="0"/>
              </a:spcAft>
            </a:pPr>
            <a:r>
              <a:rPr lang="en-US" altLang="en-US" sz="1400">
                <a:solidFill>
                  <a:srgbClr val="66FF33"/>
                </a:solidFill>
                <a:latin typeface="Arial" panose="020B0604020202020204" pitchFamily="34" charset="0"/>
                <a:cs typeface="Arial" panose="020B0604020202020204" pitchFamily="34" charset="0"/>
              </a:rPr>
              <a:t>open</a:t>
            </a:r>
          </a:p>
          <a:p>
            <a:pPr algn="r" eaLnBrk="0" fontAlgn="base" hangingPunct="0">
              <a:lnSpc>
                <a:spcPct val="150000"/>
              </a:lnSpc>
              <a:spcBef>
                <a:spcPct val="0"/>
              </a:spcBef>
              <a:spcAft>
                <a:spcPct val="0"/>
              </a:spcAft>
            </a:pPr>
            <a:r>
              <a:rPr lang="en-US" altLang="en-US" sz="1400">
                <a:solidFill>
                  <a:srgbClr val="66FF33"/>
                </a:solidFill>
                <a:latin typeface="Arial" panose="020B0604020202020204" pitchFamily="34" charset="0"/>
                <a:cs typeface="Arial" panose="020B0604020202020204" pitchFamily="34" charset="0"/>
              </a:rPr>
              <a:t>closed</a:t>
            </a:r>
          </a:p>
        </p:txBody>
      </p:sp>
      <p:sp>
        <p:nvSpPr>
          <p:cNvPr id="736325" name="Text Box 69">
            <a:extLst>
              <a:ext uri="{FF2B5EF4-FFF2-40B4-BE49-F238E27FC236}">
                <a16:creationId xmlns:a16="http://schemas.microsoft.com/office/drawing/2014/main" id="{089D56E9-0509-4FC5-8DB2-043BE6FA0068}"/>
              </a:ext>
            </a:extLst>
          </p:cNvPr>
          <p:cNvSpPr txBox="1">
            <a:spLocks noChangeArrowheads="1"/>
          </p:cNvSpPr>
          <p:nvPr/>
        </p:nvSpPr>
        <p:spPr bwMode="auto">
          <a:xfrm>
            <a:off x="7956147" y="5195258"/>
            <a:ext cx="1527982" cy="2616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100" b="1" i="1" dirty="0">
                <a:solidFill>
                  <a:srgbClr val="D9FDFF"/>
                </a:solidFill>
                <a:latin typeface="Arial" panose="020B0604020202020204" pitchFamily="34" charset="0"/>
                <a:cs typeface="Arial" panose="020B0604020202020204" pitchFamily="34" charset="0"/>
              </a:rPr>
              <a:t>Thanks to Mike Fill !</a:t>
            </a:r>
            <a:endParaRPr lang="en-US" altLang="en-US" sz="1100" b="1" i="1" dirty="0">
              <a:solidFill>
                <a:srgbClr val="FFFF99"/>
              </a:solidFill>
              <a:latin typeface="Arial" panose="020B0604020202020204" pitchFamily="34" charset="0"/>
              <a:cs typeface="Arial" panose="020B0604020202020204" pitchFamily="34" charset="0"/>
            </a:endParaRPr>
          </a:p>
        </p:txBody>
      </p:sp>
      <p:sp>
        <p:nvSpPr>
          <p:cNvPr id="736326" name="AutoShape 70">
            <a:extLst>
              <a:ext uri="{FF2B5EF4-FFF2-40B4-BE49-F238E27FC236}">
                <a16:creationId xmlns:a16="http://schemas.microsoft.com/office/drawing/2014/main" id="{7BF589ED-8A83-467C-B341-275FC02A935C}"/>
              </a:ext>
            </a:extLst>
          </p:cNvPr>
          <p:cNvSpPr>
            <a:spLocks noChangeArrowheads="1"/>
          </p:cNvSpPr>
          <p:nvPr/>
        </p:nvSpPr>
        <p:spPr bwMode="auto">
          <a:xfrm>
            <a:off x="1738313" y="319088"/>
            <a:ext cx="2768600" cy="421660"/>
          </a:xfrm>
          <a:prstGeom prst="cloudCallout">
            <a:avLst>
              <a:gd name="adj1" fmla="val -20699"/>
              <a:gd name="adj2" fmla="val 212894"/>
            </a:avLst>
          </a:prstGeom>
          <a:gradFill rotWithShape="1">
            <a:gsLst>
              <a:gs pos="0">
                <a:srgbClr val="99CCFF"/>
              </a:gs>
              <a:gs pos="100000">
                <a:srgbClr val="99CCFF">
                  <a:gamma/>
                  <a:shade val="65882"/>
                  <a:invGamma/>
                </a:srgbClr>
              </a:gs>
            </a:gsLst>
            <a:path path="rect">
              <a:fillToRect l="50000" t="50000" r="50000" b="50000"/>
            </a:path>
          </a:gradFill>
          <a:ln w="12700">
            <a:solidFill>
              <a:srgbClr val="FFFF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ctr" eaLnBrk="0" fontAlgn="base" hangingPunct="0">
              <a:spcBef>
                <a:spcPct val="0"/>
              </a:spcBef>
              <a:spcAft>
                <a:spcPct val="0"/>
              </a:spcAft>
            </a:pPr>
            <a:r>
              <a:rPr lang="en-US" altLang="en-US" sz="1200" b="1" i="1">
                <a:solidFill>
                  <a:srgbClr val="993300"/>
                </a:solidFill>
                <a:latin typeface="Arial" panose="020B0604020202020204" pitchFamily="34" charset="0"/>
                <a:cs typeface="Arial" panose="020B0604020202020204" pitchFamily="34" charset="0"/>
              </a:rPr>
              <a:t>Conflict of Interest !</a:t>
            </a:r>
          </a:p>
        </p:txBody>
      </p:sp>
      <p:sp>
        <p:nvSpPr>
          <p:cNvPr id="736327" name="Line 71">
            <a:extLst>
              <a:ext uri="{FF2B5EF4-FFF2-40B4-BE49-F238E27FC236}">
                <a16:creationId xmlns:a16="http://schemas.microsoft.com/office/drawing/2014/main" id="{65B28149-F0E1-4971-BE55-2973B511EB0E}"/>
              </a:ext>
            </a:extLst>
          </p:cNvPr>
          <p:cNvSpPr>
            <a:spLocks noChangeShapeType="1"/>
          </p:cNvSpPr>
          <p:nvPr/>
        </p:nvSpPr>
        <p:spPr bwMode="auto">
          <a:xfrm flipH="1" flipV="1">
            <a:off x="3306764" y="3198813"/>
            <a:ext cx="79375" cy="1001712"/>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328" name="Line 72">
            <a:extLst>
              <a:ext uri="{FF2B5EF4-FFF2-40B4-BE49-F238E27FC236}">
                <a16:creationId xmlns:a16="http://schemas.microsoft.com/office/drawing/2014/main" id="{396E4B17-7112-4876-8139-066D68D08EBB}"/>
              </a:ext>
            </a:extLst>
          </p:cNvPr>
          <p:cNvSpPr>
            <a:spLocks noChangeShapeType="1"/>
          </p:cNvSpPr>
          <p:nvPr/>
        </p:nvSpPr>
        <p:spPr bwMode="auto">
          <a:xfrm>
            <a:off x="2657475" y="2632075"/>
            <a:ext cx="649288" cy="566738"/>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329" name="Line 73">
            <a:extLst>
              <a:ext uri="{FF2B5EF4-FFF2-40B4-BE49-F238E27FC236}">
                <a16:creationId xmlns:a16="http://schemas.microsoft.com/office/drawing/2014/main" id="{20329070-BD2C-4933-8D8A-0F66EBD3FFE0}"/>
              </a:ext>
            </a:extLst>
          </p:cNvPr>
          <p:cNvSpPr>
            <a:spLocks noChangeShapeType="1"/>
          </p:cNvSpPr>
          <p:nvPr/>
        </p:nvSpPr>
        <p:spPr bwMode="auto">
          <a:xfrm flipV="1">
            <a:off x="3306763" y="3048001"/>
            <a:ext cx="544512" cy="150813"/>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sp>
        <p:nvSpPr>
          <p:cNvPr id="736330" name="Line 74">
            <a:extLst>
              <a:ext uri="{FF2B5EF4-FFF2-40B4-BE49-F238E27FC236}">
                <a16:creationId xmlns:a16="http://schemas.microsoft.com/office/drawing/2014/main" id="{034403F1-FF23-4CA3-B072-9C4AA62B811B}"/>
              </a:ext>
            </a:extLst>
          </p:cNvPr>
          <p:cNvSpPr>
            <a:spLocks noChangeShapeType="1"/>
          </p:cNvSpPr>
          <p:nvPr/>
        </p:nvSpPr>
        <p:spPr bwMode="auto">
          <a:xfrm flipV="1">
            <a:off x="5473701" y="2582864"/>
            <a:ext cx="288925" cy="65087"/>
          </a:xfrm>
          <a:prstGeom prst="line">
            <a:avLst/>
          </a:prstGeom>
          <a:noFill/>
          <a:ln w="31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sz="2800">
              <a:solidFill>
                <a:srgbClr val="000000"/>
              </a:solidFill>
              <a:latin typeface="Arial" panose="020B0604020202020204" pitchFamily="34" charset="0"/>
              <a:cs typeface="Arial" panose="020B0604020202020204" pitchFamily="34" charset="0"/>
            </a:endParaRPr>
          </a:p>
        </p:txBody>
      </p:sp>
      <p:pic>
        <p:nvPicPr>
          <p:cNvPr id="736331" name="Green Continuous0002">
            <a:hlinkClick r:id="" action="ppaction://media"/>
            <a:extLst>
              <a:ext uri="{FF2B5EF4-FFF2-40B4-BE49-F238E27FC236}">
                <a16:creationId xmlns:a16="http://schemas.microsoft.com/office/drawing/2014/main" id="{D18E4658-8454-49CC-9088-D483ACF096E5}"/>
              </a:ext>
            </a:extLst>
          </p:cNvPr>
          <p:cNvPicPr>
            <a:picLocks noChangeAspect="1" noChangeArrowheads="1"/>
          </p:cNvPicPr>
          <p:nvPr>
            <a:videoFile r:link="rId2"/>
            <p:extLst>
              <p:ext uri="{DAA4B4D4-6D71-4841-9C94-3DE7FCFB9230}">
                <p14:media xmlns:p14="http://schemas.microsoft.com/office/powerpoint/2010/main" r:embed="rId1"/>
              </p:ext>
            </p:extLst>
          </p:nvPr>
        </p:nvPicPr>
        <p:blipFill>
          <a:blip r:embed="rId8"/>
          <a:srcRect/>
          <a:stretch>
            <a:fillRect/>
          </a:stretch>
        </p:blipFill>
        <p:spPr bwMode="auto">
          <a:xfrm>
            <a:off x="7202489" y="4435475"/>
            <a:ext cx="3336925" cy="53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6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36331"/>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736331"/>
                                        </p:tgtEl>
                                      </p:cBhvr>
                                    </p:cmd>
                                  </p:childTnLst>
                                </p:cTn>
                              </p:par>
                            </p:childTnLst>
                          </p:cTn>
                        </p:par>
                      </p:childTnLst>
                    </p:cTn>
                  </p:par>
                </p:childTnLst>
              </p:cTn>
              <p:nextCondLst>
                <p:cond evt="onClick" delay="0">
                  <p:tgtEl>
                    <p:spTgt spid="736331"/>
                  </p:tgtEl>
                </p:cond>
              </p:nextCondLst>
            </p:seq>
            <p:video>
              <p:cMediaNode>
                <p:cTn id="12" fill="hold" display="0">
                  <p:stCondLst>
                    <p:cond delay="indefinite"/>
                  </p:stCondLst>
                  <p:endCondLst>
                    <p:cond evt="onNext" delay="0">
                      <p:tgtEl>
                        <p:sldTgt/>
                      </p:tgtEl>
                    </p:cond>
                    <p:cond evt="onPrev" delay="0">
                      <p:tgtEl>
                        <p:sldTgt/>
                      </p:tgtEl>
                    </p:cond>
                  </p:endCondLst>
                </p:cTn>
                <p:tgtEl>
                  <p:spTgt spid="736331"/>
                </p:tgtEl>
              </p:cMediaNode>
            </p:video>
          </p:childTnLst>
        </p:cTn>
      </p:par>
    </p:tnLst>
    <p:bldLst>
      <p:bldP spid="7363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3"/>
            </p:custDataLst>
          </p:nvPr>
        </p:nvSpPr>
        <p:spPr>
          <a:xfrm>
            <a:off x="844755" y="271680"/>
            <a:ext cx="4378122" cy="2185214"/>
          </a:xfrm>
        </p:spPr>
        <p:txBody>
          <a:bodyPr wrap="none">
            <a:spAutoFit/>
          </a:bodyPr>
          <a:lstStyle/>
          <a:p>
            <a:pPr>
              <a:defRPr/>
            </a:pPr>
            <a:r>
              <a:rPr lang="en-US" sz="2000" dirty="0">
                <a:solidFill>
                  <a:schemeClr val="accent2">
                    <a:lumMod val="75000"/>
                  </a:schemeClr>
                </a:solidFill>
              </a:rPr>
              <a:t>Thousands  </a:t>
            </a:r>
            <a:r>
              <a:rPr lang="en-US" sz="2000" b="0" dirty="0">
                <a:solidFill>
                  <a:schemeClr val="accent2">
                    <a:lumMod val="75000"/>
                  </a:schemeClr>
                </a:solidFill>
              </a:rPr>
              <a:t>of </a:t>
            </a:r>
            <a:br>
              <a:rPr lang="en-US" sz="2000" dirty="0">
                <a:solidFill>
                  <a:schemeClr val="accent2">
                    <a:lumMod val="75000"/>
                  </a:schemeClr>
                </a:solidFill>
              </a:rPr>
            </a:br>
            <a:r>
              <a:rPr lang="en-US" sz="2000" dirty="0">
                <a:solidFill>
                  <a:schemeClr val="accent2">
                    <a:lumMod val="75000"/>
                  </a:schemeClr>
                </a:solidFill>
              </a:rPr>
              <a:t>Molecular Biologists </a:t>
            </a:r>
            <a:br>
              <a:rPr lang="en-US" sz="2000" dirty="0">
                <a:solidFill>
                  <a:schemeClr val="accent2">
                    <a:lumMod val="75000"/>
                  </a:schemeClr>
                </a:solidFill>
              </a:rPr>
            </a:br>
            <a:r>
              <a:rPr lang="en-US" sz="2000" dirty="0">
                <a:solidFill>
                  <a:schemeClr val="accent2">
                    <a:lumMod val="75000"/>
                  </a:schemeClr>
                </a:solidFill>
              </a:rPr>
              <a:t>Study Channels </a:t>
            </a:r>
            <a:br>
              <a:rPr lang="en-US" sz="2000" dirty="0">
                <a:solidFill>
                  <a:schemeClr val="accent2">
                    <a:lumMod val="75000"/>
                  </a:schemeClr>
                </a:solidFill>
              </a:rPr>
            </a:br>
            <a:r>
              <a:rPr lang="en-US" sz="2000" dirty="0">
                <a:solidFill>
                  <a:schemeClr val="accent2">
                    <a:lumMod val="75000"/>
                  </a:schemeClr>
                </a:solidFill>
              </a:rPr>
              <a:t>every day,</a:t>
            </a:r>
            <a:br>
              <a:rPr lang="en-US" sz="2400" dirty="0">
                <a:solidFill>
                  <a:schemeClr val="accent2">
                    <a:lumMod val="75000"/>
                  </a:schemeClr>
                </a:solidFill>
              </a:rPr>
            </a:br>
            <a:r>
              <a:rPr lang="en-US" sz="2400" b="0" i="1" dirty="0">
                <a:solidFill>
                  <a:schemeClr val="accent2">
                    <a:lumMod val="75000"/>
                  </a:schemeClr>
                </a:solidFill>
              </a:rPr>
              <a:t>One protein molecule at a time</a:t>
            </a:r>
            <a:br>
              <a:rPr lang="en-US" sz="1800" b="0" i="1" dirty="0">
                <a:solidFill>
                  <a:schemeClr val="accent2">
                    <a:lumMod val="75000"/>
                  </a:schemeClr>
                </a:solidFill>
              </a:rPr>
            </a:br>
            <a:r>
              <a:rPr lang="en-US" sz="1600" b="0" dirty="0">
                <a:solidFill>
                  <a:schemeClr val="accent2">
                    <a:lumMod val="75000"/>
                  </a:schemeClr>
                </a:solidFill>
              </a:rPr>
              <a:t>This number is not an exaggeration.</a:t>
            </a:r>
            <a:br>
              <a:rPr lang="en-US" sz="1600" b="0" dirty="0">
                <a:solidFill>
                  <a:schemeClr val="accent2">
                    <a:lumMod val="75000"/>
                  </a:schemeClr>
                </a:solidFill>
              </a:rPr>
            </a:br>
            <a:r>
              <a:rPr lang="en-US" sz="1600" b="0" dirty="0">
                <a:solidFill>
                  <a:schemeClr val="accent2">
                    <a:lumMod val="75000"/>
                  </a:schemeClr>
                </a:solidFill>
              </a:rPr>
              <a:t>We have sold &gt;10,000 </a:t>
            </a:r>
            <a:r>
              <a:rPr lang="en-US" sz="1600" b="0" dirty="0" err="1">
                <a:solidFill>
                  <a:schemeClr val="accent2">
                    <a:lumMod val="75000"/>
                  </a:schemeClr>
                </a:solidFill>
              </a:rPr>
              <a:t>AxoPatch</a:t>
            </a:r>
            <a:r>
              <a:rPr lang="en-US" sz="1600" b="0" dirty="0">
                <a:solidFill>
                  <a:schemeClr val="accent2">
                    <a:lumMod val="75000"/>
                  </a:schemeClr>
                </a:solidFill>
              </a:rPr>
              <a:t> amplifiers</a:t>
            </a:r>
            <a:endParaRPr lang="en-US" dirty="0"/>
          </a:p>
        </p:txBody>
      </p:sp>
      <p:sp>
        <p:nvSpPr>
          <p:cNvPr id="148483" name="Slide Number Placeholder 3"/>
          <p:cNvSpPr>
            <a:spLocks noGrp="1"/>
          </p:cNvSpPr>
          <p:nvPr>
            <p:ph type="sldNum" sz="quarter" idx="12"/>
            <p:custDataLst>
              <p:tags r:id="rId4"/>
            </p:custDataLst>
          </p:nvPr>
        </p:nvSpPr>
        <p:spPr>
          <a:noFill/>
        </p:spPr>
        <p:txBody>
          <a:bodyPr/>
          <a:lstStyle/>
          <a:p>
            <a:pPr fontAlgn="base">
              <a:spcAft>
                <a:spcPct val="0"/>
              </a:spcAft>
            </a:pPr>
            <a:fld id="{4C1C16BA-BDD2-4230-A687-F7A92822A424}" type="slidenum">
              <a:rPr lang="en-US">
                <a:latin typeface="Arial" pitchFamily="34" charset="0"/>
                <a:cs typeface="Arial" pitchFamily="34" charset="0"/>
              </a:rPr>
              <a:pPr fontAlgn="base">
                <a:spcAft>
                  <a:spcPct val="0"/>
                </a:spcAft>
              </a:pPr>
              <a:t>12</a:t>
            </a:fld>
            <a:endParaRPr lang="en-US" dirty="0">
              <a:latin typeface="Arial" pitchFamily="34" charset="0"/>
              <a:cs typeface="Arial" pitchFamily="34" charset="0"/>
            </a:endParaRPr>
          </a:p>
        </p:txBody>
      </p:sp>
      <p:grpSp>
        <p:nvGrpSpPr>
          <p:cNvPr id="148484" name="Group 10"/>
          <p:cNvGrpSpPr>
            <a:grpSpLocks/>
          </p:cNvGrpSpPr>
          <p:nvPr>
            <p:custDataLst>
              <p:tags r:id="rId5"/>
            </p:custDataLst>
          </p:nvPr>
        </p:nvGrpSpPr>
        <p:grpSpPr bwMode="auto">
          <a:xfrm>
            <a:off x="5949951" y="188913"/>
            <a:ext cx="4600575" cy="6191250"/>
            <a:chOff x="4416810" y="389466"/>
            <a:chExt cx="4600188" cy="6190190"/>
          </a:xfrm>
        </p:grpSpPr>
        <p:pic>
          <p:nvPicPr>
            <p:cNvPr id="148498" name="Picture 2"/>
            <p:cNvPicPr>
              <a:picLocks noChangeAspect="1" noChangeArrowheads="1"/>
            </p:cNvPicPr>
            <p:nvPr/>
          </p:nvPicPr>
          <p:blipFill>
            <a:blip r:embed="rId12" cstate="print"/>
            <a:srcRect/>
            <a:stretch>
              <a:fillRect/>
            </a:stretch>
          </p:blipFill>
          <p:spPr bwMode="auto">
            <a:xfrm>
              <a:off x="4416811" y="389466"/>
              <a:ext cx="4600187" cy="6190190"/>
            </a:xfrm>
            <a:prstGeom prst="rect">
              <a:avLst/>
            </a:prstGeom>
            <a:noFill/>
            <a:ln w="9525">
              <a:noFill/>
              <a:miter lim="800000"/>
              <a:headEnd/>
              <a:tailEnd/>
            </a:ln>
          </p:spPr>
        </p:pic>
        <p:sp>
          <p:nvSpPr>
            <p:cNvPr id="148499" name="TextBox 11"/>
            <p:cNvSpPr txBox="1">
              <a:spLocks noChangeArrowheads="1"/>
            </p:cNvSpPr>
            <p:nvPr/>
          </p:nvSpPr>
          <p:spPr bwMode="auto">
            <a:xfrm>
              <a:off x="4416810" y="752941"/>
              <a:ext cx="2703286" cy="399982"/>
            </a:xfrm>
            <a:prstGeom prst="rect">
              <a:avLst/>
            </a:prstGeom>
            <a:solidFill>
              <a:srgbClr val="FFFF5B"/>
            </a:solidFill>
            <a:ln w="9525">
              <a:noFill/>
              <a:miter lim="800000"/>
              <a:headEnd/>
              <a:tailEnd/>
            </a:ln>
          </p:spPr>
          <p:txBody>
            <a:bodyPr>
              <a:spAutoFit/>
            </a:bodyPr>
            <a:lstStyle/>
            <a:p>
              <a:pPr algn="ctr" fontAlgn="base">
                <a:spcBef>
                  <a:spcPct val="0"/>
                </a:spcBef>
                <a:spcAft>
                  <a:spcPct val="0"/>
                </a:spcAft>
              </a:pPr>
              <a:r>
                <a:rPr lang="en-US" sz="2000" b="1" u="sng" dirty="0">
                  <a:solidFill>
                    <a:srgbClr val="262699"/>
                  </a:solidFill>
                  <a:latin typeface="Arial" pitchFamily="34" charset="0"/>
                  <a:cs typeface="Arial" pitchFamily="34" charset="0"/>
                </a:rPr>
                <a:t>Ion Channel Monthly</a:t>
              </a:r>
              <a:endParaRPr lang="en-US" sz="2400" dirty="0">
                <a:solidFill>
                  <a:srgbClr val="000000"/>
                </a:solidFill>
                <a:latin typeface="Arial" pitchFamily="34" charset="0"/>
                <a:cs typeface="Arial" pitchFamily="34" charset="0"/>
              </a:endParaRPr>
            </a:p>
          </p:txBody>
        </p:sp>
      </p:grpSp>
      <p:sp>
        <p:nvSpPr>
          <p:cNvPr id="148485" name="Rectangle 12"/>
          <p:cNvSpPr>
            <a:spLocks noChangeArrowheads="1"/>
          </p:cNvSpPr>
          <p:nvPr>
            <p:custDataLst>
              <p:tags r:id="rId6"/>
            </p:custDataLst>
          </p:nvPr>
        </p:nvSpPr>
        <p:spPr bwMode="auto">
          <a:xfrm>
            <a:off x="6027739" y="3695700"/>
            <a:ext cx="3627437" cy="522288"/>
          </a:xfrm>
          <a:prstGeom prst="rect">
            <a:avLst/>
          </a:prstGeom>
          <a:noFill/>
          <a:ln w="25400" algn="ctr">
            <a:noFill/>
            <a:round/>
            <a:headEnd/>
            <a:tailEnd/>
          </a:ln>
        </p:spPr>
        <p:txBody>
          <a:bodyPr tIns="137160" bIns="137160">
            <a:spAutoFit/>
          </a:bodyPr>
          <a:lstStyle/>
          <a:p>
            <a:pPr algn="ctr" eaLnBrk="0" fontAlgn="base" hangingPunct="0">
              <a:spcBef>
                <a:spcPct val="50000"/>
              </a:spcBef>
              <a:spcAft>
                <a:spcPct val="0"/>
              </a:spcAft>
            </a:pPr>
            <a:endParaRPr lang="en-US" sz="1600" dirty="0">
              <a:solidFill>
                <a:srgbClr val="000000"/>
              </a:solidFill>
              <a:latin typeface="Arial" pitchFamily="34" charset="0"/>
              <a:cs typeface="Arial" pitchFamily="34" charset="0"/>
            </a:endParaRPr>
          </a:p>
        </p:txBody>
      </p:sp>
      <p:sp>
        <p:nvSpPr>
          <p:cNvPr id="148486" name="Rectangle 13"/>
          <p:cNvSpPr>
            <a:spLocks noChangeArrowheads="1"/>
          </p:cNvSpPr>
          <p:nvPr>
            <p:custDataLst>
              <p:tags r:id="rId7"/>
            </p:custDataLst>
          </p:nvPr>
        </p:nvSpPr>
        <p:spPr bwMode="auto">
          <a:xfrm>
            <a:off x="5287964" y="4564064"/>
            <a:ext cx="490537" cy="523875"/>
          </a:xfrm>
          <a:prstGeom prst="rect">
            <a:avLst/>
          </a:prstGeom>
          <a:noFill/>
          <a:ln w="25400" algn="ctr">
            <a:noFill/>
            <a:round/>
            <a:headEnd/>
            <a:tailEnd/>
          </a:ln>
        </p:spPr>
        <p:txBody>
          <a:bodyPr tIns="137160" bIns="137160">
            <a:spAutoFit/>
          </a:bodyPr>
          <a:lstStyle/>
          <a:p>
            <a:pPr algn="ctr" eaLnBrk="0" fontAlgn="base" hangingPunct="0">
              <a:spcBef>
                <a:spcPct val="50000"/>
              </a:spcBef>
              <a:spcAft>
                <a:spcPct val="0"/>
              </a:spcAft>
            </a:pPr>
            <a:endParaRPr lang="en-US" sz="1600" dirty="0">
              <a:solidFill>
                <a:srgbClr val="000000"/>
              </a:solidFill>
              <a:latin typeface="Arial" pitchFamily="34" charset="0"/>
              <a:cs typeface="Arial" pitchFamily="34" charset="0"/>
            </a:endParaRPr>
          </a:p>
        </p:txBody>
      </p:sp>
      <p:sp useBgFill="1">
        <p:nvSpPr>
          <p:cNvPr id="148487" name="Rectangle 15"/>
          <p:cNvSpPr>
            <a:spLocks noChangeArrowheads="1"/>
          </p:cNvSpPr>
          <p:nvPr>
            <p:custDataLst>
              <p:tags r:id="rId8"/>
            </p:custDataLst>
          </p:nvPr>
        </p:nvSpPr>
        <p:spPr bwMode="auto">
          <a:xfrm>
            <a:off x="5533232" y="4034830"/>
            <a:ext cx="5132388" cy="2546350"/>
          </a:xfrm>
          <a:prstGeom prst="rect">
            <a:avLst/>
          </a:prstGeom>
          <a:ln w="25400" algn="ctr">
            <a:noFill/>
            <a:round/>
            <a:headEnd/>
            <a:tailEnd/>
          </a:ln>
        </p:spPr>
        <p:txBody>
          <a:bodyPr wrap="none" tIns="137160" bIns="137160"/>
          <a:lstStyle/>
          <a:p>
            <a:pPr algn="ctr" eaLnBrk="0" fontAlgn="base" hangingPunct="0">
              <a:spcBef>
                <a:spcPct val="50000"/>
              </a:spcBef>
              <a:spcAft>
                <a:spcPct val="0"/>
              </a:spcAft>
            </a:pPr>
            <a:endParaRPr lang="en-US" sz="1600" dirty="0">
              <a:solidFill>
                <a:srgbClr val="000000"/>
              </a:solidFill>
              <a:latin typeface="Arial" pitchFamily="34" charset="0"/>
              <a:cs typeface="Arial" pitchFamily="34" charset="0"/>
            </a:endParaRPr>
          </a:p>
        </p:txBody>
      </p:sp>
      <p:grpSp>
        <p:nvGrpSpPr>
          <p:cNvPr id="148488" name="Group 23"/>
          <p:cNvGrpSpPr>
            <a:grpSpLocks/>
          </p:cNvGrpSpPr>
          <p:nvPr>
            <p:custDataLst>
              <p:tags r:id="rId9"/>
            </p:custDataLst>
          </p:nvPr>
        </p:nvGrpSpPr>
        <p:grpSpPr bwMode="auto">
          <a:xfrm>
            <a:off x="1817688" y="2636620"/>
            <a:ext cx="7431087" cy="3949700"/>
            <a:chOff x="942661" y="2583872"/>
            <a:chExt cx="7430521" cy="3950671"/>
          </a:xfrm>
        </p:grpSpPr>
        <p:grpSp>
          <p:nvGrpSpPr>
            <p:cNvPr id="148489" name="Group 12"/>
            <p:cNvGrpSpPr>
              <a:grpSpLocks/>
            </p:cNvGrpSpPr>
            <p:nvPr/>
          </p:nvGrpSpPr>
          <p:grpSpPr bwMode="auto">
            <a:xfrm>
              <a:off x="942661" y="2583872"/>
              <a:ext cx="2593975" cy="3950671"/>
              <a:chOff x="904452" y="2667528"/>
              <a:chExt cx="2594610" cy="3950105"/>
            </a:xfrm>
          </p:grpSpPr>
          <p:grpSp>
            <p:nvGrpSpPr>
              <p:cNvPr id="148494" name="Group 7"/>
              <p:cNvGrpSpPr>
                <a:grpSpLocks/>
              </p:cNvGrpSpPr>
              <p:nvPr/>
            </p:nvGrpSpPr>
            <p:grpSpPr bwMode="auto">
              <a:xfrm>
                <a:off x="904452" y="2667528"/>
                <a:ext cx="2594610" cy="1721624"/>
                <a:chOff x="837778" y="4210050"/>
                <a:chExt cx="2594610" cy="1721624"/>
              </a:xfrm>
            </p:grpSpPr>
            <p:pic>
              <p:nvPicPr>
                <p:cNvPr id="15" name="Picture 14" descr="axopatch_200b_270.jpg"/>
                <p:cNvPicPr>
                  <a:picLocks noChangeAspect="1"/>
                </p:cNvPicPr>
                <p:nvPr/>
              </p:nvPicPr>
              <p:blipFill>
                <a:blip r:embed="rId13" cstate="print"/>
                <a:stretch>
                  <a:fillRect/>
                </a:stretch>
              </p:blipFill>
              <p:spPr>
                <a:xfrm>
                  <a:off x="837778" y="4210050"/>
                  <a:ext cx="2594610" cy="1441450"/>
                </a:xfrm>
                <a:prstGeom prst="rect">
                  <a:avLst/>
                </a:prstGeom>
                <a:ln w="25400">
                  <a:solidFill>
                    <a:schemeClr val="tx1"/>
                  </a:solidFill>
                </a:ln>
                <a:scene3d>
                  <a:camera prst="orthographicFront"/>
                  <a:lightRig rig="threePt" dir="t"/>
                </a:scene3d>
                <a:sp3d>
                  <a:bevelT/>
                </a:sp3d>
              </p:spPr>
            </p:pic>
            <p:sp>
              <p:nvSpPr>
                <p:cNvPr id="148497" name="TextBox 15"/>
                <p:cNvSpPr txBox="1">
                  <a:spLocks noChangeArrowheads="1"/>
                </p:cNvSpPr>
                <p:nvPr/>
              </p:nvSpPr>
              <p:spPr bwMode="auto">
                <a:xfrm>
                  <a:off x="1158874" y="5654675"/>
                  <a:ext cx="1981200" cy="276999"/>
                </a:xfrm>
                <a:prstGeom prst="rect">
                  <a:avLst/>
                </a:prstGeom>
                <a:noFill/>
                <a:ln w="25400">
                  <a:noFill/>
                  <a:miter lim="800000"/>
                  <a:headEnd/>
                  <a:tailEnd/>
                </a:ln>
              </p:spPr>
              <p:txBody>
                <a:bodyPr>
                  <a:spAutoFit/>
                </a:bodyPr>
                <a:lstStyle/>
                <a:p>
                  <a:pPr algn="ctr" fontAlgn="base">
                    <a:spcBef>
                      <a:spcPct val="0"/>
                    </a:spcBef>
                    <a:spcAft>
                      <a:spcPct val="0"/>
                    </a:spcAft>
                  </a:pPr>
                  <a:r>
                    <a:rPr lang="en-US" sz="1200" dirty="0">
                      <a:solidFill>
                        <a:srgbClr val="000000"/>
                      </a:solidFill>
                      <a:latin typeface="Arial" pitchFamily="34" charset="0"/>
                      <a:cs typeface="Arial" pitchFamily="34" charset="0"/>
                    </a:rPr>
                    <a:t>AxoPatch 200B</a:t>
                  </a:r>
                </a:p>
              </p:txBody>
            </p:sp>
          </p:grpSp>
          <p:pic>
            <p:nvPicPr>
              <p:cNvPr id="148495" name="Picture 9" descr="axopatch noise.gif"/>
              <p:cNvPicPr>
                <a:picLocks noChangeAspect="1"/>
              </p:cNvPicPr>
              <p:nvPr/>
            </p:nvPicPr>
            <p:blipFill>
              <a:blip r:embed="rId14" cstate="print"/>
              <a:srcRect/>
              <a:stretch>
                <a:fillRect/>
              </a:stretch>
            </p:blipFill>
            <p:spPr bwMode="auto">
              <a:xfrm>
                <a:off x="1076019" y="4627821"/>
                <a:ext cx="2324100" cy="1989812"/>
              </a:xfrm>
              <a:prstGeom prst="rect">
                <a:avLst/>
              </a:prstGeom>
              <a:noFill/>
              <a:ln w="25400">
                <a:solidFill>
                  <a:schemeClr val="tx2"/>
                </a:solidFill>
                <a:miter lim="800000"/>
                <a:headEnd/>
                <a:tailEnd/>
              </a:ln>
            </p:spPr>
          </p:pic>
        </p:grpSp>
        <p:pic>
          <p:nvPicPr>
            <p:cNvPr id="148490" name="Picture 11" descr="Small Current 2011-01-17_103823.png"/>
            <p:cNvPicPr>
              <a:picLocks noChangeAspect="1"/>
            </p:cNvPicPr>
            <p:nvPr/>
          </p:nvPicPr>
          <p:blipFill>
            <a:blip r:embed="rId15" cstate="print"/>
            <a:srcRect/>
            <a:stretch>
              <a:fillRect/>
            </a:stretch>
          </p:blipFill>
          <p:spPr bwMode="auto">
            <a:xfrm>
              <a:off x="5069705" y="4179034"/>
              <a:ext cx="3303477" cy="2093579"/>
            </a:xfrm>
            <a:prstGeom prst="rect">
              <a:avLst/>
            </a:prstGeom>
            <a:noFill/>
            <a:ln w="19050">
              <a:solidFill>
                <a:schemeClr val="tx1"/>
              </a:solidFill>
              <a:miter lim="800000"/>
              <a:headEnd/>
              <a:tailEnd/>
            </a:ln>
          </p:spPr>
        </p:pic>
        <p:sp>
          <p:nvSpPr>
            <p:cNvPr id="17" name="TextBox 16"/>
            <p:cNvSpPr txBox="1"/>
            <p:nvPr/>
          </p:nvSpPr>
          <p:spPr>
            <a:xfrm>
              <a:off x="3680889" y="5176897"/>
              <a:ext cx="1382608" cy="416027"/>
            </a:xfrm>
            <a:prstGeom prst="rect">
              <a:avLst/>
            </a:prstGeom>
            <a:noFill/>
          </p:spPr>
          <p:txBody>
            <a:bodyPr>
              <a:spAutoFit/>
            </a:bodyPr>
            <a:lstStyle/>
            <a:p>
              <a:pPr algn="ctr" fontAlgn="base">
                <a:spcBef>
                  <a:spcPct val="0"/>
                </a:spcBef>
                <a:spcAft>
                  <a:spcPct val="0"/>
                </a:spcAft>
                <a:defRPr/>
              </a:pPr>
              <a:r>
                <a:rPr lang="en-US" sz="1050" dirty="0">
                  <a:solidFill>
                    <a:srgbClr val="000000"/>
                  </a:solidFill>
                  <a:latin typeface="Arial Black" pitchFamily="34" charset="0"/>
                  <a:cs typeface="Arial" pitchFamily="34" charset="0"/>
                </a:rPr>
                <a:t>Femto-amps</a:t>
              </a:r>
            </a:p>
            <a:p>
              <a:pPr algn="ctr" fontAlgn="base">
                <a:spcBef>
                  <a:spcPct val="0"/>
                </a:spcBef>
                <a:spcAft>
                  <a:spcPct val="0"/>
                </a:spcAft>
                <a:defRPr/>
              </a:pPr>
              <a:r>
                <a:rPr lang="en-US" sz="1050" dirty="0">
                  <a:solidFill>
                    <a:srgbClr val="000000"/>
                  </a:solidFill>
                  <a:latin typeface="Arial" pitchFamily="34" charset="0"/>
                  <a:cs typeface="Arial" pitchFamily="34" charset="0"/>
                </a:rPr>
                <a:t>(10</a:t>
              </a:r>
              <a:r>
                <a:rPr lang="en-US" sz="1050" baseline="30000" dirty="0">
                  <a:solidFill>
                    <a:srgbClr val="000000"/>
                  </a:solidFill>
                  <a:latin typeface="Arial" pitchFamily="34" charset="0"/>
                  <a:cs typeface="Arial" pitchFamily="34" charset="0"/>
                </a:rPr>
                <a:t>-15 </a:t>
              </a:r>
              <a:r>
                <a:rPr lang="en-US" sz="1050" dirty="0">
                  <a:solidFill>
                    <a:srgbClr val="000000"/>
                  </a:solidFill>
                  <a:latin typeface="Arial" pitchFamily="34" charset="0"/>
                  <a:cs typeface="Arial" pitchFamily="34" charset="0"/>
                </a:rPr>
                <a:t>A)</a:t>
              </a:r>
            </a:p>
          </p:txBody>
        </p:sp>
        <p:cxnSp>
          <p:nvCxnSpPr>
            <p:cNvPr id="148492" name="Straight Arrow Connector 18"/>
            <p:cNvCxnSpPr>
              <a:cxnSpLocks noChangeShapeType="1"/>
            </p:cNvCxnSpPr>
            <p:nvPr/>
          </p:nvCxnSpPr>
          <p:spPr bwMode="auto">
            <a:xfrm>
              <a:off x="4866724" y="5297474"/>
              <a:ext cx="528992" cy="1"/>
            </a:xfrm>
            <a:prstGeom prst="straightConnector1">
              <a:avLst/>
            </a:prstGeom>
            <a:noFill/>
            <a:ln w="15875" algn="ctr">
              <a:solidFill>
                <a:schemeClr val="tx1"/>
              </a:solidFill>
              <a:round/>
              <a:headEnd/>
              <a:tailEnd type="arrow" w="med" len="med"/>
            </a:ln>
          </p:spPr>
        </p:cxnSp>
        <p:cxnSp>
          <p:nvCxnSpPr>
            <p:cNvPr id="148493" name="Straight Arrow Connector 21"/>
            <p:cNvCxnSpPr>
              <a:cxnSpLocks noChangeShapeType="1"/>
            </p:cNvCxnSpPr>
            <p:nvPr/>
          </p:nvCxnSpPr>
          <p:spPr bwMode="auto">
            <a:xfrm rot="10800000">
              <a:off x="3491346" y="5199234"/>
              <a:ext cx="415641" cy="113359"/>
            </a:xfrm>
            <a:prstGeom prst="straightConnector1">
              <a:avLst/>
            </a:prstGeom>
            <a:noFill/>
            <a:ln w="15875" algn="ctr">
              <a:solidFill>
                <a:schemeClr val="tx1"/>
              </a:solidFill>
              <a:round/>
              <a:headEnd/>
              <a:tailEnd type="arrow" w="med" len="med"/>
            </a:ln>
          </p:spPr>
        </p:cxnSp>
      </p:grpSp>
    </p:spTree>
    <p:custDataLst>
      <p:tags r:id="rId2"/>
    </p:custData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7"/>
          <p:cNvPicPr>
            <a:picLocks noChangeAspect="1" noChangeArrowheads="1"/>
          </p:cNvPicPr>
          <p:nvPr>
            <p:custDataLst>
              <p:tags r:id="rId4"/>
            </p:custDataLst>
          </p:nvPr>
        </p:nvPicPr>
        <p:blipFill>
          <a:blip r:embed="rId23" cstate="print"/>
          <a:srcRect l="4758" t="17641" b="32526"/>
          <a:stretch>
            <a:fillRect/>
          </a:stretch>
        </p:blipFill>
        <p:spPr bwMode="auto">
          <a:xfrm>
            <a:off x="1865313" y="4038601"/>
            <a:ext cx="4354512" cy="714375"/>
          </a:xfrm>
          <a:prstGeom prst="rect">
            <a:avLst/>
          </a:prstGeom>
          <a:noFill/>
          <a:ln w="9525">
            <a:noFill/>
            <a:miter lim="800000"/>
            <a:headEnd/>
            <a:tailEnd/>
          </a:ln>
        </p:spPr>
      </p:pic>
      <p:pic>
        <p:nvPicPr>
          <p:cNvPr id="3078" name="Picture 8"/>
          <p:cNvPicPr>
            <a:picLocks noChangeAspect="1" noChangeArrowheads="1"/>
          </p:cNvPicPr>
          <p:nvPr>
            <p:custDataLst>
              <p:tags r:id="rId5"/>
            </p:custDataLst>
          </p:nvPr>
        </p:nvPicPr>
        <p:blipFill>
          <a:blip r:embed="rId24" cstate="print"/>
          <a:srcRect l="4758" t="17261" b="28918"/>
          <a:stretch>
            <a:fillRect/>
          </a:stretch>
        </p:blipFill>
        <p:spPr bwMode="auto">
          <a:xfrm>
            <a:off x="2490789" y="2085976"/>
            <a:ext cx="3729037" cy="771525"/>
          </a:xfrm>
          <a:prstGeom prst="rect">
            <a:avLst/>
          </a:prstGeom>
          <a:noFill/>
          <a:ln w="9525">
            <a:noFill/>
            <a:miter lim="800000"/>
            <a:headEnd/>
            <a:tailEnd/>
          </a:ln>
        </p:spPr>
      </p:pic>
      <p:pic>
        <p:nvPicPr>
          <p:cNvPr id="3079" name="Picture 9"/>
          <p:cNvPicPr>
            <a:picLocks noChangeAspect="1" noChangeArrowheads="1"/>
          </p:cNvPicPr>
          <p:nvPr>
            <p:custDataLst>
              <p:tags r:id="rId6"/>
            </p:custDataLst>
          </p:nvPr>
        </p:nvPicPr>
        <p:blipFill>
          <a:blip r:embed="rId25" cstate="print"/>
          <a:srcRect l="4758" t="18163" b="30009"/>
          <a:stretch>
            <a:fillRect/>
          </a:stretch>
        </p:blipFill>
        <p:spPr bwMode="auto">
          <a:xfrm>
            <a:off x="1865313" y="3027363"/>
            <a:ext cx="4354512" cy="742950"/>
          </a:xfrm>
          <a:prstGeom prst="rect">
            <a:avLst/>
          </a:prstGeom>
          <a:noFill/>
          <a:ln w="9525">
            <a:noFill/>
            <a:miter lim="800000"/>
            <a:headEnd/>
            <a:tailEnd/>
          </a:ln>
        </p:spPr>
      </p:pic>
      <p:graphicFrame>
        <p:nvGraphicFramePr>
          <p:cNvPr id="3074" name="Object 11"/>
          <p:cNvGraphicFramePr>
            <a:graphicFrameLocks noChangeAspect="1"/>
          </p:cNvGraphicFramePr>
          <p:nvPr>
            <p:custDataLst>
              <p:tags r:id="rId7"/>
            </p:custDataLst>
          </p:nvPr>
        </p:nvGraphicFramePr>
        <p:xfrm>
          <a:off x="6862764" y="2074863"/>
          <a:ext cx="3470275" cy="3154362"/>
        </p:xfrm>
        <a:graphic>
          <a:graphicData uri="http://schemas.openxmlformats.org/presentationml/2006/ole">
            <mc:AlternateContent xmlns:mc="http://schemas.openxmlformats.org/markup-compatibility/2006">
              <mc:Choice xmlns:v="urn:schemas-microsoft-com:vml" Requires="v">
                <p:oleObj spid="_x0000_s1111" name="Graph" r:id="rId26" imgW="3470400" imgH="3153600" progId="">
                  <p:embed/>
                </p:oleObj>
              </mc:Choice>
              <mc:Fallback>
                <p:oleObj name="Graph" r:id="rId26" imgW="3470400" imgH="3153600" progId="">
                  <p:embed/>
                  <p:pic>
                    <p:nvPicPr>
                      <p:cNvPr id="3074" name="Object 1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862764" y="2074863"/>
                        <a:ext cx="3470275" cy="315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TextBox 17"/>
          <p:cNvSpPr txBox="1">
            <a:spLocks noChangeArrowheads="1"/>
          </p:cNvSpPr>
          <p:nvPr>
            <p:custDataLst>
              <p:tags r:id="rId8"/>
            </p:custDataLst>
          </p:nvPr>
        </p:nvSpPr>
        <p:spPr bwMode="auto">
          <a:xfrm>
            <a:off x="7785101" y="4762500"/>
            <a:ext cx="1782763" cy="338138"/>
          </a:xfrm>
          <a:prstGeom prst="rect">
            <a:avLst/>
          </a:prstGeom>
          <a:noFill/>
          <a:ln w="9525">
            <a:noFill/>
            <a:miter lim="800000"/>
            <a:headEnd/>
            <a:tailEnd/>
          </a:ln>
        </p:spPr>
        <p:txBody>
          <a:bodyPr wrap="none">
            <a:spAutoFit/>
          </a:bodyPr>
          <a:lstStyle/>
          <a:p>
            <a:pPr fontAlgn="base">
              <a:spcBef>
                <a:spcPct val="0"/>
              </a:spcBef>
              <a:spcAft>
                <a:spcPct val="0"/>
              </a:spcAft>
            </a:pPr>
            <a:r>
              <a:rPr lang="en-US" sz="1600" dirty="0">
                <a:solidFill>
                  <a:srgbClr val="000020"/>
                </a:solidFill>
                <a:latin typeface="Calibri" pitchFamily="34" charset="0"/>
                <a:cs typeface="Arial" pitchFamily="34" charset="0"/>
              </a:rPr>
              <a:t>Open Duration /ms</a:t>
            </a:r>
          </a:p>
        </p:txBody>
      </p:sp>
      <p:sp>
        <p:nvSpPr>
          <p:cNvPr id="3081" name="TextBox 18"/>
          <p:cNvSpPr txBox="1">
            <a:spLocks noChangeArrowheads="1"/>
          </p:cNvSpPr>
          <p:nvPr>
            <p:custDataLst>
              <p:tags r:id="rId9"/>
            </p:custDataLst>
          </p:nvPr>
        </p:nvSpPr>
        <p:spPr bwMode="auto">
          <a:xfrm rot="16200000">
            <a:off x="5907088" y="3238500"/>
            <a:ext cx="1878012" cy="338138"/>
          </a:xfrm>
          <a:prstGeom prst="rect">
            <a:avLst/>
          </a:prstGeom>
          <a:noFill/>
          <a:ln w="9525">
            <a:noFill/>
            <a:miter lim="800000"/>
            <a:headEnd/>
            <a:tailEnd/>
          </a:ln>
        </p:spPr>
        <p:txBody>
          <a:bodyPr wrap="none">
            <a:spAutoFit/>
          </a:bodyPr>
          <a:lstStyle/>
          <a:p>
            <a:pPr fontAlgn="base">
              <a:spcBef>
                <a:spcPct val="0"/>
              </a:spcBef>
              <a:spcAft>
                <a:spcPct val="0"/>
              </a:spcAft>
            </a:pPr>
            <a:r>
              <a:rPr lang="en-US" sz="1600" dirty="0">
                <a:solidFill>
                  <a:srgbClr val="000020"/>
                </a:solidFill>
                <a:latin typeface="Calibri" pitchFamily="34" charset="0"/>
                <a:cs typeface="Arial" pitchFamily="34" charset="0"/>
              </a:rPr>
              <a:t>Open Amplitude, pA</a:t>
            </a:r>
          </a:p>
        </p:txBody>
      </p:sp>
      <p:sp>
        <p:nvSpPr>
          <p:cNvPr id="3082" name="TextBox 19"/>
          <p:cNvSpPr txBox="1">
            <a:spLocks noChangeArrowheads="1"/>
          </p:cNvSpPr>
          <p:nvPr>
            <p:custDataLst>
              <p:tags r:id="rId10"/>
            </p:custDataLst>
          </p:nvPr>
        </p:nvSpPr>
        <p:spPr bwMode="auto">
          <a:xfrm>
            <a:off x="2032001" y="5086350"/>
            <a:ext cx="4156075" cy="338138"/>
          </a:xfrm>
          <a:prstGeom prst="rect">
            <a:avLst/>
          </a:prstGeom>
          <a:noFill/>
          <a:ln w="9525">
            <a:noFill/>
            <a:miter lim="800000"/>
            <a:headEnd/>
            <a:tailEnd/>
          </a:ln>
        </p:spPr>
        <p:txBody>
          <a:bodyPr>
            <a:spAutoFit/>
          </a:bodyPr>
          <a:lstStyle/>
          <a:p>
            <a:pPr fontAlgn="base">
              <a:spcBef>
                <a:spcPct val="0"/>
              </a:spcBef>
              <a:spcAft>
                <a:spcPct val="0"/>
              </a:spcAft>
            </a:pPr>
            <a:r>
              <a:rPr lang="en-US" sz="1600" dirty="0">
                <a:solidFill>
                  <a:srgbClr val="000020"/>
                </a:solidFill>
                <a:latin typeface="Calibri" pitchFamily="34" charset="0"/>
                <a:cs typeface="Arial" pitchFamily="34" charset="0"/>
              </a:rPr>
              <a:t>Lowpass Filter = 1 kHz      Sample Rate = 20 kHz</a:t>
            </a:r>
          </a:p>
        </p:txBody>
      </p:sp>
      <p:sp>
        <p:nvSpPr>
          <p:cNvPr id="3083" name="TextBox 20"/>
          <p:cNvSpPr txBox="1">
            <a:spLocks noChangeArrowheads="1"/>
          </p:cNvSpPr>
          <p:nvPr>
            <p:custDataLst>
              <p:tags r:id="rId11"/>
            </p:custDataLst>
          </p:nvPr>
        </p:nvSpPr>
        <p:spPr bwMode="auto">
          <a:xfrm>
            <a:off x="2035176" y="6118226"/>
            <a:ext cx="8397875" cy="307975"/>
          </a:xfrm>
          <a:prstGeom prst="rect">
            <a:avLst/>
          </a:prstGeom>
          <a:noFill/>
          <a:ln w="9525">
            <a:noFill/>
            <a:miter lim="800000"/>
            <a:headEnd/>
            <a:tailEnd/>
          </a:ln>
        </p:spPr>
        <p:txBody>
          <a:bodyPr>
            <a:spAutoFit/>
          </a:bodyPr>
          <a:lstStyle/>
          <a:p>
            <a:pPr fontAlgn="base">
              <a:spcBef>
                <a:spcPct val="0"/>
              </a:spcBef>
              <a:spcAft>
                <a:spcPct val="0"/>
              </a:spcAft>
            </a:pPr>
            <a:r>
              <a:rPr lang="en-US" sz="1400" b="1" dirty="0">
                <a:solidFill>
                  <a:srgbClr val="000020"/>
                </a:solidFill>
                <a:latin typeface="Calibri" pitchFamily="34" charset="0"/>
                <a:cs typeface="Arial" pitchFamily="34" charset="0"/>
              </a:rPr>
              <a:t>Ca</a:t>
            </a:r>
            <a:r>
              <a:rPr lang="en-US" sz="1400" b="1" baseline="30000" dirty="0">
                <a:solidFill>
                  <a:srgbClr val="000020"/>
                </a:solidFill>
                <a:latin typeface="Calibri" pitchFamily="34" charset="0"/>
                <a:cs typeface="Arial" pitchFamily="34" charset="0"/>
              </a:rPr>
              <a:t>2+</a:t>
            </a:r>
            <a:r>
              <a:rPr lang="en-US" sz="1400" b="1" dirty="0">
                <a:solidFill>
                  <a:srgbClr val="000020"/>
                </a:solidFill>
                <a:latin typeface="Calibri" pitchFamily="34" charset="0"/>
                <a:cs typeface="Arial" pitchFamily="34" charset="0"/>
              </a:rPr>
              <a:t> Release Channel of Inositol Trisphosphate Receptor: slide and data from Josefina Ramos-Franco. Thanks!</a:t>
            </a:r>
            <a:endParaRPr lang="en-US" sz="1600" b="1" dirty="0">
              <a:solidFill>
                <a:srgbClr val="000020"/>
              </a:solidFill>
              <a:latin typeface="Calibri" pitchFamily="34" charset="0"/>
              <a:cs typeface="Arial" pitchFamily="34" charset="0"/>
            </a:endParaRPr>
          </a:p>
        </p:txBody>
      </p:sp>
      <p:sp>
        <p:nvSpPr>
          <p:cNvPr id="3084" name="TextBox 14"/>
          <p:cNvSpPr txBox="1">
            <a:spLocks noChangeArrowheads="1"/>
          </p:cNvSpPr>
          <p:nvPr>
            <p:custDataLst>
              <p:tags r:id="rId12"/>
            </p:custDataLst>
          </p:nvPr>
        </p:nvSpPr>
        <p:spPr bwMode="auto">
          <a:xfrm>
            <a:off x="4110038" y="5556250"/>
            <a:ext cx="3771900" cy="338138"/>
          </a:xfrm>
          <a:prstGeom prst="rect">
            <a:avLst/>
          </a:prstGeom>
          <a:noFill/>
          <a:ln w="9525">
            <a:solidFill>
              <a:srgbClr val="000000"/>
            </a:solidFill>
            <a:prstDash val="sysDot"/>
            <a:miter lim="800000"/>
            <a:headEnd/>
            <a:tailEnd/>
          </a:ln>
        </p:spPr>
        <p:txBody>
          <a:bodyPr wrap="none">
            <a:spAutoFit/>
          </a:bodyPr>
          <a:lstStyle/>
          <a:p>
            <a:pPr fontAlgn="base">
              <a:spcBef>
                <a:spcPct val="0"/>
              </a:spcBef>
              <a:spcAft>
                <a:spcPct val="0"/>
              </a:spcAft>
            </a:pPr>
            <a:r>
              <a:rPr lang="en-US" sz="1600" b="1" dirty="0">
                <a:solidFill>
                  <a:srgbClr val="000020"/>
                </a:solidFill>
                <a:latin typeface="Arial" pitchFamily="34" charset="0"/>
                <a:cs typeface="Arial" pitchFamily="34" charset="0"/>
              </a:rPr>
              <a:t>Typical Raw Single Channel Records</a:t>
            </a:r>
            <a:endParaRPr lang="en-US" sz="3200" b="1" dirty="0">
              <a:solidFill>
                <a:srgbClr val="000020"/>
              </a:solidFill>
              <a:latin typeface="Arial" pitchFamily="34" charset="0"/>
              <a:cs typeface="Arial" pitchFamily="34" charset="0"/>
            </a:endParaRPr>
          </a:p>
        </p:txBody>
      </p:sp>
      <p:sp>
        <p:nvSpPr>
          <p:cNvPr id="3085" name="TextBox 15"/>
          <p:cNvSpPr txBox="1">
            <a:spLocks noChangeArrowheads="1"/>
          </p:cNvSpPr>
          <p:nvPr>
            <p:custDataLst>
              <p:tags r:id="rId13"/>
            </p:custDataLst>
          </p:nvPr>
        </p:nvSpPr>
        <p:spPr bwMode="auto">
          <a:xfrm>
            <a:off x="1965270" y="1289981"/>
            <a:ext cx="3654424" cy="52322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100" b="1" i="1" dirty="0">
                <a:solidFill>
                  <a:srgbClr val="000020"/>
                </a:solidFill>
                <a:latin typeface="Arial" pitchFamily="34" charset="0"/>
                <a:cs typeface="Arial" pitchFamily="34" charset="0"/>
              </a:rPr>
              <a:t>Current vs. time  </a:t>
            </a:r>
            <a:br>
              <a:rPr lang="en-US" sz="1600" b="1" dirty="0">
                <a:solidFill>
                  <a:srgbClr val="000020"/>
                </a:solidFill>
                <a:latin typeface="Arial" pitchFamily="34" charset="0"/>
                <a:cs typeface="Arial" pitchFamily="34" charset="0"/>
              </a:rPr>
            </a:br>
            <a:r>
              <a:rPr lang="en-US" sz="1600" b="1" dirty="0" err="1">
                <a:solidFill>
                  <a:srgbClr val="000020"/>
                </a:solidFill>
                <a:latin typeface="Arial" pitchFamily="34" charset="0"/>
                <a:cs typeface="Arial" pitchFamily="34" charset="0"/>
              </a:rPr>
              <a:t>Time</a:t>
            </a:r>
            <a:r>
              <a:rPr lang="en-US" sz="1600" b="1" dirty="0">
                <a:solidFill>
                  <a:srgbClr val="000020"/>
                </a:solidFill>
                <a:latin typeface="Arial" pitchFamily="34" charset="0"/>
                <a:cs typeface="Arial" pitchFamily="34" charset="0"/>
              </a:rPr>
              <a:t> dependence is called ‘gating’</a:t>
            </a:r>
            <a:r>
              <a:rPr lang="en-US" sz="1600" dirty="0">
                <a:solidFill>
                  <a:srgbClr val="E0E0E0"/>
                </a:solidFill>
                <a:latin typeface="Arial" pitchFamily="34" charset="0"/>
                <a:cs typeface="Arial" pitchFamily="34" charset="0"/>
              </a:rPr>
              <a:t> </a:t>
            </a:r>
          </a:p>
        </p:txBody>
      </p:sp>
      <p:sp>
        <p:nvSpPr>
          <p:cNvPr id="3086" name="Rectangle 16"/>
          <p:cNvSpPr>
            <a:spLocks noChangeArrowheads="1"/>
          </p:cNvSpPr>
          <p:nvPr>
            <p:custDataLst>
              <p:tags r:id="rId14"/>
            </p:custDataLst>
          </p:nvPr>
        </p:nvSpPr>
        <p:spPr bwMode="auto">
          <a:xfrm>
            <a:off x="7015163" y="1156115"/>
            <a:ext cx="3536096" cy="954107"/>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400" i="1" dirty="0">
                <a:solidFill>
                  <a:srgbClr val="000020"/>
                </a:solidFill>
                <a:latin typeface="Calibri" pitchFamily="34" charset="0"/>
                <a:cs typeface="Arial" pitchFamily="34" charset="0"/>
              </a:rPr>
              <a:t>Amplitude vs. Duration</a:t>
            </a:r>
            <a:br>
              <a:rPr lang="en-US" sz="2000" b="1" dirty="0">
                <a:solidFill>
                  <a:srgbClr val="000020"/>
                </a:solidFill>
                <a:latin typeface="Calibri" pitchFamily="34" charset="0"/>
                <a:cs typeface="Arial" pitchFamily="34" charset="0"/>
              </a:rPr>
            </a:br>
            <a:r>
              <a:rPr lang="en-US" sz="2000" b="1" dirty="0">
                <a:solidFill>
                  <a:srgbClr val="000020"/>
                </a:solidFill>
                <a:latin typeface="Calibri" pitchFamily="34" charset="0"/>
                <a:cs typeface="Arial" pitchFamily="34" charset="0"/>
              </a:rPr>
              <a:t>Amplitude is Called</a:t>
            </a:r>
            <a:br>
              <a:rPr lang="en-US" sz="2000" b="1" dirty="0">
                <a:solidFill>
                  <a:srgbClr val="000020"/>
                </a:solidFill>
                <a:latin typeface="Calibri" pitchFamily="34" charset="0"/>
                <a:cs typeface="Arial" pitchFamily="34" charset="0"/>
              </a:rPr>
            </a:br>
            <a:r>
              <a:rPr lang="en-US" sz="2000" b="1" dirty="0">
                <a:solidFill>
                  <a:srgbClr val="000020"/>
                </a:solidFill>
                <a:latin typeface="Calibri" pitchFamily="34" charset="0"/>
                <a:cs typeface="Arial" pitchFamily="34" charset="0"/>
              </a:rPr>
              <a:t>Single or Open Channel Current</a:t>
            </a:r>
            <a:endParaRPr lang="en-US" sz="1600" dirty="0">
              <a:solidFill>
                <a:srgbClr val="000020"/>
              </a:solidFill>
              <a:latin typeface="Arial" pitchFamily="34" charset="0"/>
              <a:cs typeface="Arial" pitchFamily="34" charset="0"/>
            </a:endParaRPr>
          </a:p>
        </p:txBody>
      </p:sp>
      <p:sp>
        <p:nvSpPr>
          <p:cNvPr id="3087" name="Rectangle 17"/>
          <p:cNvSpPr>
            <a:spLocks noChangeArrowheads="1"/>
          </p:cNvSpPr>
          <p:nvPr>
            <p:custDataLst>
              <p:tags r:id="rId15"/>
            </p:custDataLst>
          </p:nvPr>
        </p:nvSpPr>
        <p:spPr bwMode="auto">
          <a:xfrm>
            <a:off x="1797051" y="0"/>
            <a:ext cx="8518525" cy="1016000"/>
          </a:xfrm>
          <a:prstGeom prst="rect">
            <a:avLst/>
          </a:prstGeom>
          <a:noFill/>
          <a:ln w="9525">
            <a:noFill/>
            <a:miter lim="800000"/>
            <a:headEnd/>
            <a:tailEnd/>
          </a:ln>
        </p:spPr>
        <p:txBody>
          <a:bodyPr>
            <a:spAutoFit/>
          </a:bodyPr>
          <a:lstStyle/>
          <a:p>
            <a:pPr algn="ctr" fontAlgn="base">
              <a:spcBef>
                <a:spcPct val="0"/>
              </a:spcBef>
              <a:spcAft>
                <a:spcPct val="0"/>
              </a:spcAft>
            </a:pPr>
            <a:r>
              <a:rPr lang="en-US" sz="3600" b="1" dirty="0">
                <a:solidFill>
                  <a:srgbClr val="000020"/>
                </a:solidFill>
                <a:latin typeface="Arial" pitchFamily="34" charset="0"/>
                <a:cs typeface="Arial" pitchFamily="34" charset="0"/>
              </a:rPr>
              <a:t>Channel Structure Does Not Change</a:t>
            </a:r>
          </a:p>
          <a:p>
            <a:pPr algn="ctr" fontAlgn="base">
              <a:spcBef>
                <a:spcPct val="0"/>
              </a:spcBef>
              <a:spcAft>
                <a:spcPct val="0"/>
              </a:spcAft>
            </a:pPr>
            <a:r>
              <a:rPr lang="en-US" sz="2400" b="1" dirty="0">
                <a:solidFill>
                  <a:srgbClr val="000020"/>
                </a:solidFill>
                <a:latin typeface="Arial" pitchFamily="34" charset="0"/>
                <a:cs typeface="Arial" pitchFamily="34" charset="0"/>
              </a:rPr>
              <a:t>once the channel is open</a:t>
            </a:r>
            <a:endParaRPr lang="en-US" sz="1600" b="1" dirty="0">
              <a:solidFill>
                <a:srgbClr val="E0E0E0"/>
              </a:solidFill>
              <a:latin typeface="Arial" pitchFamily="34" charset="0"/>
              <a:cs typeface="Arial" pitchFamily="34" charset="0"/>
            </a:endParaRPr>
          </a:p>
        </p:txBody>
      </p:sp>
      <p:grpSp>
        <p:nvGrpSpPr>
          <p:cNvPr id="3088" name="Group 23"/>
          <p:cNvGrpSpPr>
            <a:grpSpLocks/>
          </p:cNvGrpSpPr>
          <p:nvPr>
            <p:custDataLst>
              <p:tags r:id="rId16"/>
            </p:custDataLst>
          </p:nvPr>
        </p:nvGrpSpPr>
        <p:grpSpPr bwMode="auto">
          <a:xfrm>
            <a:off x="5446714" y="3724276"/>
            <a:ext cx="828675" cy="728663"/>
            <a:chOff x="3922295" y="3723773"/>
            <a:chExt cx="829093" cy="729165"/>
          </a:xfrm>
        </p:grpSpPr>
        <p:sp>
          <p:nvSpPr>
            <p:cNvPr id="3093" name="TextBox 15"/>
            <p:cNvSpPr txBox="1">
              <a:spLocks noChangeArrowheads="1"/>
            </p:cNvSpPr>
            <p:nvPr/>
          </p:nvSpPr>
          <p:spPr bwMode="auto">
            <a:xfrm>
              <a:off x="3984959" y="3723773"/>
              <a:ext cx="561975" cy="338138"/>
            </a:xfrm>
            <a:prstGeom prst="rect">
              <a:avLst/>
            </a:prstGeom>
            <a:noFill/>
            <a:ln w="9525">
              <a:noFill/>
              <a:miter lim="800000"/>
              <a:headEnd/>
              <a:tailEnd/>
            </a:ln>
          </p:spPr>
          <p:txBody>
            <a:bodyPr wrap="none">
              <a:spAutoFit/>
            </a:bodyPr>
            <a:lstStyle/>
            <a:p>
              <a:pPr fontAlgn="base">
                <a:spcBef>
                  <a:spcPct val="0"/>
                </a:spcBef>
                <a:spcAft>
                  <a:spcPct val="0"/>
                </a:spcAft>
              </a:pPr>
              <a:r>
                <a:rPr lang="en-US" sz="1600" dirty="0">
                  <a:solidFill>
                    <a:srgbClr val="000020"/>
                  </a:solidFill>
                  <a:latin typeface="Calibri" pitchFamily="34" charset="0"/>
                  <a:cs typeface="Arial" pitchFamily="34" charset="0"/>
                </a:rPr>
                <a:t>5 pA</a:t>
              </a:r>
            </a:p>
          </p:txBody>
        </p:sp>
        <p:sp>
          <p:nvSpPr>
            <p:cNvPr id="3094" name="TextBox 16"/>
            <p:cNvSpPr txBox="1">
              <a:spLocks noChangeArrowheads="1"/>
            </p:cNvSpPr>
            <p:nvPr/>
          </p:nvSpPr>
          <p:spPr bwMode="auto">
            <a:xfrm>
              <a:off x="3965575" y="4114800"/>
              <a:ext cx="785813" cy="338138"/>
            </a:xfrm>
            <a:prstGeom prst="rect">
              <a:avLst/>
            </a:prstGeom>
            <a:noFill/>
            <a:ln w="9525">
              <a:noFill/>
              <a:miter lim="800000"/>
              <a:headEnd/>
              <a:tailEnd/>
            </a:ln>
          </p:spPr>
          <p:txBody>
            <a:bodyPr wrap="none">
              <a:spAutoFit/>
            </a:bodyPr>
            <a:lstStyle/>
            <a:p>
              <a:pPr fontAlgn="base">
                <a:spcBef>
                  <a:spcPct val="0"/>
                </a:spcBef>
                <a:spcAft>
                  <a:spcPct val="0"/>
                </a:spcAft>
              </a:pPr>
              <a:r>
                <a:rPr lang="en-US" sz="1600" dirty="0">
                  <a:solidFill>
                    <a:srgbClr val="000020"/>
                  </a:solidFill>
                  <a:latin typeface="Calibri" pitchFamily="34" charset="0"/>
                  <a:cs typeface="Arial" pitchFamily="34" charset="0"/>
                </a:rPr>
                <a:t>100 ms</a:t>
              </a:r>
            </a:p>
          </p:txBody>
        </p:sp>
        <p:grpSp>
          <p:nvGrpSpPr>
            <p:cNvPr id="3095" name="Group 22"/>
            <p:cNvGrpSpPr>
              <a:grpSpLocks/>
            </p:cNvGrpSpPr>
            <p:nvPr/>
          </p:nvGrpSpPr>
          <p:grpSpPr bwMode="auto">
            <a:xfrm>
              <a:off x="3922295" y="3826042"/>
              <a:ext cx="673768" cy="336884"/>
              <a:chOff x="3922295" y="3826042"/>
              <a:chExt cx="673768" cy="336884"/>
            </a:xfrm>
          </p:grpSpPr>
          <p:cxnSp>
            <p:nvCxnSpPr>
              <p:cNvPr id="3096" name="Straight Connector 19"/>
              <p:cNvCxnSpPr>
                <a:cxnSpLocks noChangeShapeType="1"/>
              </p:cNvCxnSpPr>
              <p:nvPr/>
            </p:nvCxnSpPr>
            <p:spPr bwMode="auto">
              <a:xfrm rot="5400000">
                <a:off x="3753853" y="3994484"/>
                <a:ext cx="336884" cy="0"/>
              </a:xfrm>
              <a:prstGeom prst="line">
                <a:avLst/>
              </a:prstGeom>
              <a:noFill/>
              <a:ln w="22225" algn="ctr">
                <a:solidFill>
                  <a:srgbClr val="000000"/>
                </a:solidFill>
                <a:round/>
                <a:headEnd/>
                <a:tailEnd/>
              </a:ln>
            </p:spPr>
          </p:cxnSp>
          <p:cxnSp>
            <p:nvCxnSpPr>
              <p:cNvPr id="3097" name="Straight Connector 20"/>
              <p:cNvCxnSpPr>
                <a:cxnSpLocks noChangeShapeType="1"/>
              </p:cNvCxnSpPr>
              <p:nvPr/>
            </p:nvCxnSpPr>
            <p:spPr bwMode="auto">
              <a:xfrm>
                <a:off x="3922295" y="4146884"/>
                <a:ext cx="673768" cy="0"/>
              </a:xfrm>
              <a:prstGeom prst="line">
                <a:avLst/>
              </a:prstGeom>
              <a:noFill/>
              <a:ln w="22225" algn="ctr">
                <a:solidFill>
                  <a:srgbClr val="000000"/>
                </a:solidFill>
                <a:round/>
                <a:headEnd/>
                <a:tailEnd/>
              </a:ln>
            </p:spPr>
          </p:cxnSp>
        </p:grpSp>
      </p:grpSp>
      <p:sp>
        <p:nvSpPr>
          <p:cNvPr id="3089" name="TextBox 20"/>
          <p:cNvSpPr txBox="1">
            <a:spLocks noChangeArrowheads="1"/>
          </p:cNvSpPr>
          <p:nvPr>
            <p:custDataLst>
              <p:tags r:id="rId17"/>
            </p:custDataLst>
          </p:nvPr>
        </p:nvSpPr>
        <p:spPr bwMode="auto">
          <a:xfrm>
            <a:off x="1524001" y="2573339"/>
            <a:ext cx="696913" cy="276225"/>
          </a:xfrm>
          <a:prstGeom prst="rect">
            <a:avLst/>
          </a:prstGeom>
          <a:noFill/>
          <a:ln w="9525">
            <a:noFill/>
            <a:miter lim="800000"/>
            <a:headEnd/>
            <a:tailEnd/>
          </a:ln>
        </p:spPr>
        <p:txBody>
          <a:bodyPr wrap="none">
            <a:spAutoFit/>
          </a:bodyPr>
          <a:lstStyle/>
          <a:p>
            <a:pPr fontAlgn="base">
              <a:spcBef>
                <a:spcPct val="0"/>
              </a:spcBef>
              <a:spcAft>
                <a:spcPct val="0"/>
              </a:spcAft>
            </a:pPr>
            <a:r>
              <a:rPr lang="en-US" sz="1200" b="1" dirty="0">
                <a:solidFill>
                  <a:srgbClr val="000020"/>
                </a:solidFill>
                <a:latin typeface="Arial" pitchFamily="34" charset="0"/>
                <a:cs typeface="Arial" pitchFamily="34" charset="0"/>
              </a:rPr>
              <a:t>Closed</a:t>
            </a:r>
            <a:endParaRPr lang="en-US" sz="1600" b="1" dirty="0">
              <a:solidFill>
                <a:srgbClr val="000020"/>
              </a:solidFill>
              <a:latin typeface="Arial" pitchFamily="34" charset="0"/>
              <a:cs typeface="Arial" pitchFamily="34" charset="0"/>
            </a:endParaRPr>
          </a:p>
        </p:txBody>
      </p:sp>
      <p:sp>
        <p:nvSpPr>
          <p:cNvPr id="3090" name="Rectangle 23"/>
          <p:cNvSpPr>
            <a:spLocks noChangeArrowheads="1"/>
          </p:cNvSpPr>
          <p:nvPr>
            <p:custDataLst>
              <p:tags r:id="rId18"/>
            </p:custDataLst>
          </p:nvPr>
        </p:nvSpPr>
        <p:spPr bwMode="auto">
          <a:xfrm>
            <a:off x="1524000" y="2111376"/>
            <a:ext cx="579438" cy="277813"/>
          </a:xfrm>
          <a:prstGeom prst="rect">
            <a:avLst/>
          </a:prstGeom>
          <a:noFill/>
          <a:ln w="9525">
            <a:noFill/>
            <a:miter lim="800000"/>
            <a:headEnd/>
            <a:tailEnd/>
          </a:ln>
        </p:spPr>
        <p:txBody>
          <a:bodyPr wrap="none">
            <a:spAutoFit/>
          </a:bodyPr>
          <a:lstStyle/>
          <a:p>
            <a:pPr fontAlgn="base">
              <a:spcBef>
                <a:spcPct val="0"/>
              </a:spcBef>
              <a:spcAft>
                <a:spcPct val="0"/>
              </a:spcAft>
            </a:pPr>
            <a:r>
              <a:rPr lang="en-US" sz="1200" b="1" dirty="0">
                <a:solidFill>
                  <a:srgbClr val="000020"/>
                </a:solidFill>
                <a:latin typeface="Arial" pitchFamily="34" charset="0"/>
                <a:cs typeface="Arial" pitchFamily="34" charset="0"/>
              </a:rPr>
              <a:t>Open</a:t>
            </a:r>
            <a:endParaRPr lang="en-US" sz="1600" dirty="0">
              <a:solidFill>
                <a:srgbClr val="E0E0E0"/>
              </a:solidFill>
              <a:latin typeface="Arial" pitchFamily="34" charset="0"/>
              <a:cs typeface="Arial" pitchFamily="34" charset="0"/>
            </a:endParaRPr>
          </a:p>
        </p:txBody>
      </p:sp>
      <p:cxnSp>
        <p:nvCxnSpPr>
          <p:cNvPr id="3091" name="Straight Connector 25"/>
          <p:cNvCxnSpPr>
            <a:cxnSpLocks noChangeShapeType="1"/>
          </p:cNvCxnSpPr>
          <p:nvPr>
            <p:custDataLst>
              <p:tags r:id="rId19"/>
            </p:custDataLst>
          </p:nvPr>
        </p:nvCxnSpPr>
        <p:spPr bwMode="auto">
          <a:xfrm>
            <a:off x="2190751" y="2200275"/>
            <a:ext cx="4010025" cy="14288"/>
          </a:xfrm>
          <a:prstGeom prst="line">
            <a:avLst/>
          </a:prstGeom>
          <a:noFill/>
          <a:ln w="12700" algn="ctr">
            <a:solidFill>
              <a:srgbClr val="000000"/>
            </a:solidFill>
            <a:prstDash val="dashDot"/>
            <a:round/>
            <a:headEnd/>
            <a:tailEnd/>
          </a:ln>
        </p:spPr>
      </p:cxnSp>
      <p:cxnSp>
        <p:nvCxnSpPr>
          <p:cNvPr id="3092" name="Straight Connector 31"/>
          <p:cNvCxnSpPr>
            <a:cxnSpLocks noChangeShapeType="1"/>
          </p:cNvCxnSpPr>
          <p:nvPr>
            <p:custDataLst>
              <p:tags r:id="rId20"/>
            </p:custDataLst>
          </p:nvPr>
        </p:nvCxnSpPr>
        <p:spPr bwMode="auto">
          <a:xfrm>
            <a:off x="2182814" y="2720975"/>
            <a:ext cx="307975" cy="0"/>
          </a:xfrm>
          <a:prstGeom prst="line">
            <a:avLst/>
          </a:prstGeom>
          <a:noFill/>
          <a:ln w="12700" algn="ctr">
            <a:solidFill>
              <a:srgbClr val="000000"/>
            </a:solidFill>
            <a:prstDash val="dashDot"/>
            <a:round/>
            <a:headEnd/>
            <a:tailEnd/>
          </a:ln>
        </p:spPr>
      </p:cxnSp>
    </p:spTree>
    <p:custDataLst>
      <p:tags r:id="rId3"/>
    </p:custDataLst>
    <p:extLst>
      <p:ext uri="{BB962C8B-B14F-4D97-AF65-F5344CB8AC3E}">
        <p14:creationId xmlns:p14="http://schemas.microsoft.com/office/powerpoint/2010/main" val="177388465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939" y="1226811"/>
            <a:ext cx="7772400" cy="1143000"/>
          </a:xfrm>
        </p:spPr>
        <p:txBody>
          <a:bodyPr/>
          <a:lstStyle/>
          <a:p>
            <a:r>
              <a:rPr lang="en-US" b="1" u="sng" dirty="0">
                <a:solidFill>
                  <a:schemeClr val="accent2">
                    <a:lumMod val="75000"/>
                  </a:schemeClr>
                </a:solidFill>
              </a:rPr>
              <a:t>Valves Control Flow</a:t>
            </a:r>
          </a:p>
        </p:txBody>
      </p:sp>
      <p:sp>
        <p:nvSpPr>
          <p:cNvPr id="5" name="Slide Number Placeholder 4"/>
          <p:cNvSpPr>
            <a:spLocks noGrp="1"/>
          </p:cNvSpPr>
          <p:nvPr>
            <p:ph type="sldNum" sz="quarter" idx="12"/>
          </p:nvPr>
        </p:nvSpPr>
        <p:spPr/>
        <p:txBody>
          <a:bodyPr/>
          <a:lstStyle/>
          <a:p>
            <a:fld id="{55F5C139-4729-4738-96B0-1BB171801B55}" type="slidenum">
              <a:rPr lang="en-US" smtClean="0"/>
              <a:pPr/>
              <a:t>14</a:t>
            </a:fld>
            <a:endParaRPr lang="en-US"/>
          </a:p>
        </p:txBody>
      </p:sp>
      <p:sp>
        <p:nvSpPr>
          <p:cNvPr id="3" name="TextBox 2"/>
          <p:cNvSpPr txBox="1"/>
          <p:nvPr/>
        </p:nvSpPr>
        <p:spPr>
          <a:xfrm>
            <a:off x="3693541" y="153170"/>
            <a:ext cx="4419800" cy="861774"/>
          </a:xfrm>
          <a:prstGeom prst="rect">
            <a:avLst/>
          </a:prstGeom>
          <a:noFill/>
        </p:spPr>
        <p:txBody>
          <a:bodyPr wrap="none" rtlCol="0">
            <a:spAutoFit/>
          </a:bodyPr>
          <a:lstStyle/>
          <a:p>
            <a:pPr algn="ctr" fontAlgn="base">
              <a:spcBef>
                <a:spcPct val="0"/>
              </a:spcBef>
              <a:spcAft>
                <a:spcPct val="0"/>
              </a:spcAft>
            </a:pPr>
            <a:r>
              <a:rPr lang="en-US" sz="3200" b="1" dirty="0">
                <a:solidFill>
                  <a:srgbClr val="333399">
                    <a:lumMod val="75000"/>
                  </a:srgbClr>
                </a:solidFill>
              </a:rPr>
              <a:t>Channels are Devices</a:t>
            </a:r>
            <a:endParaRPr lang="en-US" sz="2800" b="1" dirty="0">
              <a:solidFill>
                <a:srgbClr val="333399">
                  <a:lumMod val="75000"/>
                </a:srgbClr>
              </a:solidFill>
            </a:endParaRPr>
          </a:p>
          <a:p>
            <a:pPr algn="ctr" fontAlgn="base">
              <a:spcBef>
                <a:spcPct val="0"/>
              </a:spcBef>
              <a:spcAft>
                <a:spcPct val="0"/>
              </a:spcAft>
            </a:pPr>
            <a:r>
              <a:rPr lang="en-US" b="1" dirty="0">
                <a:solidFill>
                  <a:srgbClr val="333399">
                    <a:lumMod val="75000"/>
                  </a:srgbClr>
                </a:solidFill>
              </a:rPr>
              <a:t>Channels are (nano) valves</a:t>
            </a:r>
          </a:p>
        </p:txBody>
      </p:sp>
      <p:grpSp>
        <p:nvGrpSpPr>
          <p:cNvPr id="8" name="Group 7"/>
          <p:cNvGrpSpPr/>
          <p:nvPr/>
        </p:nvGrpSpPr>
        <p:grpSpPr>
          <a:xfrm>
            <a:off x="2322989" y="2575241"/>
            <a:ext cx="7366301" cy="3785652"/>
            <a:chOff x="798989" y="2744923"/>
            <a:chExt cx="7366301" cy="3785652"/>
          </a:xfrm>
        </p:grpSpPr>
        <p:sp>
          <p:nvSpPr>
            <p:cNvPr id="6" name="TextBox 5"/>
            <p:cNvSpPr txBox="1"/>
            <p:nvPr/>
          </p:nvSpPr>
          <p:spPr bwMode="auto">
            <a:xfrm>
              <a:off x="798989" y="2744923"/>
              <a:ext cx="7366301" cy="3785652"/>
            </a:xfrm>
            <a:prstGeom prst="rect">
              <a:avLst/>
            </a:prstGeom>
            <a:noFill/>
            <a:ln w="19050">
              <a:solidFill>
                <a:srgbClr val="002060"/>
              </a:solidFill>
              <a:miter lim="800000"/>
              <a:headEnd/>
              <a:tailEnd/>
            </a:ln>
          </p:spPr>
          <p:txBody>
            <a:bodyPr wrap="square" rtlCol="0">
              <a:spAutoFit/>
            </a:bodyPr>
            <a:lstStyle/>
            <a:p>
              <a:pPr algn="ctr" fontAlgn="base">
                <a:spcBef>
                  <a:spcPct val="0"/>
                </a:spcBef>
                <a:spcAft>
                  <a:spcPct val="0"/>
                </a:spcAft>
              </a:pPr>
              <a:r>
                <a:rPr lang="en-US" sz="3600" b="1" dirty="0">
                  <a:solidFill>
                    <a:srgbClr val="333399">
                      <a:lumMod val="75000"/>
                    </a:srgbClr>
                  </a:solidFill>
                </a:rPr>
                <a:t>Classical Theory &amp; Simulations </a:t>
              </a:r>
              <a:br>
                <a:rPr lang="en-US" sz="3600" b="1" dirty="0">
                  <a:solidFill>
                    <a:srgbClr val="333399">
                      <a:lumMod val="75000"/>
                    </a:srgbClr>
                  </a:solidFill>
                </a:rPr>
              </a:br>
              <a:r>
                <a:rPr lang="en-US" sz="2800" b="1" dirty="0">
                  <a:solidFill>
                    <a:srgbClr val="333399">
                      <a:lumMod val="75000"/>
                    </a:srgbClr>
                  </a:solidFill>
                </a:rPr>
                <a:t>NOT designed for valves or flow</a:t>
              </a:r>
            </a:p>
            <a:p>
              <a:pPr algn="ctr" fontAlgn="base">
                <a:spcBef>
                  <a:spcPct val="0"/>
                </a:spcBef>
                <a:spcAft>
                  <a:spcPct val="0"/>
                </a:spcAft>
              </a:pPr>
              <a:endParaRPr lang="en-US" sz="2400" b="1" dirty="0">
                <a:solidFill>
                  <a:srgbClr val="333399">
                    <a:lumMod val="75000"/>
                  </a:srgbClr>
                </a:solidFill>
              </a:endParaRPr>
            </a:p>
            <a:p>
              <a:pPr algn="ctr" fontAlgn="base">
                <a:spcBef>
                  <a:spcPct val="0"/>
                </a:spcBef>
                <a:spcAft>
                  <a:spcPct val="0"/>
                </a:spcAft>
              </a:pPr>
              <a:r>
                <a:rPr lang="en-US" sz="2000" b="1" dirty="0">
                  <a:solidFill>
                    <a:srgbClr val="333399">
                      <a:lumMod val="75000"/>
                    </a:srgbClr>
                  </a:solidFill>
                </a:rPr>
                <a:t>Thermodynamics, Statistical Mechanics do not allow flow</a:t>
              </a:r>
            </a:p>
            <a:p>
              <a:pPr algn="ctr" fontAlgn="base">
                <a:spcBef>
                  <a:spcPct val="0"/>
                </a:spcBef>
                <a:spcAft>
                  <a:spcPct val="0"/>
                </a:spcAft>
              </a:pPr>
              <a:endParaRPr lang="en-US" sz="2000" b="1" dirty="0">
                <a:solidFill>
                  <a:srgbClr val="333399">
                    <a:lumMod val="75000"/>
                  </a:srgbClr>
                </a:solidFill>
              </a:endParaRPr>
            </a:p>
            <a:p>
              <a:pPr algn="ctr" fontAlgn="base">
                <a:spcBef>
                  <a:spcPct val="0"/>
                </a:spcBef>
                <a:spcAft>
                  <a:spcPct val="0"/>
                </a:spcAft>
              </a:pPr>
              <a:r>
                <a:rPr lang="en-US" sz="2000" b="1" u="sng" dirty="0">
                  <a:solidFill>
                    <a:srgbClr val="333399">
                      <a:lumMod val="75000"/>
                    </a:srgbClr>
                  </a:solidFill>
                  <a:latin typeface="Arial Black" panose="020B0A04020102020204" pitchFamily="34" charset="0"/>
                </a:rPr>
                <a:t>Rate and Markov Models do not Conserve Current</a:t>
              </a:r>
            </a:p>
            <a:p>
              <a:pPr algn="ctr" fontAlgn="base">
                <a:spcBef>
                  <a:spcPct val="0"/>
                </a:spcBef>
                <a:spcAft>
                  <a:spcPct val="0"/>
                </a:spcAft>
              </a:pPr>
              <a:endParaRPr lang="en-US" sz="2000" b="1" dirty="0">
                <a:solidFill>
                  <a:srgbClr val="333399">
                    <a:lumMod val="75000"/>
                  </a:srgbClr>
                </a:solidFill>
                <a:latin typeface="Arial Black" panose="020B0A04020102020204" pitchFamily="34" charset="0"/>
              </a:endParaRPr>
            </a:p>
            <a:p>
              <a:pPr algn="ctr" fontAlgn="base">
                <a:spcBef>
                  <a:spcPct val="0"/>
                </a:spcBef>
                <a:spcAft>
                  <a:spcPct val="0"/>
                </a:spcAft>
              </a:pPr>
              <a:r>
                <a:rPr lang="en-US" sz="1600" i="1" dirty="0">
                  <a:solidFill>
                    <a:srgbClr val="333399">
                      <a:lumMod val="75000"/>
                    </a:srgbClr>
                  </a:solidFill>
                </a:rPr>
                <a:t> </a:t>
              </a:r>
            </a:p>
            <a:p>
              <a:pPr algn="ctr" fontAlgn="base">
                <a:spcBef>
                  <a:spcPct val="0"/>
                </a:spcBef>
                <a:spcAft>
                  <a:spcPct val="0"/>
                </a:spcAft>
              </a:pPr>
              <a:endParaRPr lang="en-US" sz="2000" b="1" dirty="0">
                <a:solidFill>
                  <a:srgbClr val="333399">
                    <a:lumMod val="75000"/>
                  </a:srgbClr>
                </a:solidFill>
              </a:endParaRPr>
            </a:p>
            <a:p>
              <a:pPr algn="ctr" fontAlgn="base">
                <a:spcBef>
                  <a:spcPct val="0"/>
                </a:spcBef>
                <a:spcAft>
                  <a:spcPct val="0"/>
                </a:spcAft>
              </a:pPr>
              <a:br>
                <a:rPr lang="en-US" sz="1200" i="1" dirty="0">
                  <a:solidFill>
                    <a:srgbClr val="333399">
                      <a:lumMod val="75000"/>
                    </a:srgbClr>
                  </a:solidFill>
                  <a:latin typeface="Times New Roman" panose="02020603050405020304" pitchFamily="18" charset="0"/>
                  <a:cs typeface="Times New Roman" panose="02020603050405020304" pitchFamily="18" charset="0"/>
                </a:rPr>
              </a:br>
              <a:r>
                <a:rPr lang="en-US" sz="1200" i="1" dirty="0">
                  <a:solidFill>
                    <a:srgbClr val="333399">
                      <a:lumMod val="75000"/>
                    </a:srgbClr>
                  </a:solidFill>
                  <a:latin typeface="Times New Roman" panose="02020603050405020304" pitchFamily="18" charset="0"/>
                  <a:cs typeface="Times New Roman" panose="02020603050405020304" pitchFamily="18" charset="0"/>
                </a:rPr>
                <a:t>                </a:t>
              </a:r>
              <a:r>
                <a:rPr lang="en-US" sz="1200" i="1" dirty="0">
                  <a:solidFill>
                    <a:srgbClr val="002060"/>
                  </a:solidFill>
                  <a:latin typeface="Times New Roman" panose="02020603050405020304" pitchFamily="18" charset="0"/>
                  <a:cs typeface="Times New Roman" panose="02020603050405020304" pitchFamily="18" charset="0"/>
                </a:rPr>
                <a:t>I</a:t>
              </a:r>
              <a:r>
                <a:rPr lang="en-US" sz="1200" i="1" baseline="-25000" dirty="0">
                  <a:solidFill>
                    <a:srgbClr val="002060"/>
                  </a:solidFill>
                  <a:latin typeface="Times New Roman" panose="02020603050405020304" pitchFamily="18" charset="0"/>
                  <a:cs typeface="Times New Roman" panose="02020603050405020304" pitchFamily="18" charset="0"/>
                </a:rPr>
                <a:t>AB  </a:t>
              </a:r>
              <a:r>
                <a:rPr lang="en-US" sz="1200" dirty="0">
                  <a:solidFill>
                    <a:srgbClr val="002060"/>
                  </a:solidFill>
                  <a:latin typeface="Times New Roman" panose="02020603050405020304" pitchFamily="18" charset="0"/>
                  <a:cs typeface="Times New Roman" panose="02020603050405020304" pitchFamily="18" charset="0"/>
                </a:rPr>
                <a:t>is a unidirectional current, </a:t>
              </a:r>
            </a:p>
            <a:p>
              <a:pPr algn="ctr" fontAlgn="base">
                <a:spcBef>
                  <a:spcPct val="0"/>
                </a:spcBef>
                <a:spcAft>
                  <a:spcPct val="0"/>
                </a:spcAft>
              </a:pPr>
              <a:r>
                <a:rPr lang="en-US" sz="1200" dirty="0">
                  <a:solidFill>
                    <a:srgbClr val="002060"/>
                  </a:solidFill>
                  <a:latin typeface="Times New Roman" panose="02020603050405020304" pitchFamily="18" charset="0"/>
                  <a:cs typeface="Times New Roman" panose="02020603050405020304" pitchFamily="18" charset="0"/>
                </a:rPr>
                <a:t>                           into an absorbing boundary condition</a:t>
              </a:r>
              <a:r>
                <a:rPr lang="en-US" sz="1200" baseline="-25000" dirty="0">
                  <a:solidFill>
                    <a:srgbClr val="333399">
                      <a:lumMod val="75000"/>
                    </a:srgbClr>
                  </a:solidFill>
                  <a:latin typeface="Times New Roman" panose="02020603050405020304" pitchFamily="18" charset="0"/>
                  <a:cs typeface="Times New Roman" panose="02020603050405020304" pitchFamily="18" charset="0"/>
                </a:rPr>
                <a:t>	</a:t>
              </a:r>
              <a:endParaRPr lang="en-US" sz="1200" dirty="0">
                <a:solidFill>
                  <a:srgbClr val="333399">
                    <a:lumMod val="75000"/>
                  </a:srgbClr>
                </a:solidFill>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nvGraphicFramePr>
          <p:xfrm>
            <a:off x="3472701" y="5165895"/>
            <a:ext cx="2171700" cy="508000"/>
          </p:xfrm>
          <a:graphic>
            <a:graphicData uri="http://schemas.openxmlformats.org/presentationml/2006/ole">
              <mc:AlternateContent xmlns:mc="http://schemas.openxmlformats.org/markup-compatibility/2006">
                <mc:Choice xmlns:v="urn:schemas-microsoft-com:vml" Requires="v">
                  <p:oleObj spid="_x0000_s2216" name="Equation" r:id="rId3" imgW="2171520" imgH="507960" progId="Equation.DSMT4">
                    <p:embed/>
                  </p:oleObj>
                </mc:Choice>
                <mc:Fallback>
                  <p:oleObj name="Equation" r:id="rId3" imgW="2171520" imgH="507960" progId="Equation.DSMT4">
                    <p:embed/>
                    <p:pic>
                      <p:nvPicPr>
                        <p:cNvPr id="4" name="Object 3"/>
                        <p:cNvPicPr/>
                        <p:nvPr/>
                      </p:nvPicPr>
                      <p:blipFill>
                        <a:blip r:embed="rId4"/>
                        <a:stretch>
                          <a:fillRect/>
                        </a:stretch>
                      </p:blipFill>
                      <p:spPr>
                        <a:xfrm>
                          <a:off x="3472701" y="5165895"/>
                          <a:ext cx="2171700" cy="5080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3675901" y="5682310"/>
            <a:ext cx="1765300" cy="279400"/>
          </p:xfrm>
          <a:graphic>
            <a:graphicData uri="http://schemas.openxmlformats.org/presentationml/2006/ole">
              <mc:AlternateContent xmlns:mc="http://schemas.openxmlformats.org/markup-compatibility/2006">
                <mc:Choice xmlns:v="urn:schemas-microsoft-com:vml" Requires="v">
                  <p:oleObj spid="_x0000_s2217" name="Equation" r:id="rId5" imgW="1765080" imgH="279360" progId="Equation.DSMT4">
                    <p:embed/>
                  </p:oleObj>
                </mc:Choice>
                <mc:Fallback>
                  <p:oleObj name="Equation" r:id="rId5" imgW="1765080" imgH="279360" progId="Equation.DSMT4">
                    <p:embed/>
                    <p:pic>
                      <p:nvPicPr>
                        <p:cNvPr id="7" name="Object 6"/>
                        <p:cNvPicPr/>
                        <p:nvPr/>
                      </p:nvPicPr>
                      <p:blipFill>
                        <a:blip r:embed="rId6"/>
                        <a:stretch>
                          <a:fillRect/>
                        </a:stretch>
                      </p:blipFill>
                      <p:spPr>
                        <a:xfrm>
                          <a:off x="3675901" y="5682310"/>
                          <a:ext cx="1765300" cy="279400"/>
                        </a:xfrm>
                        <a:prstGeom prst="rect">
                          <a:avLst/>
                        </a:prstGeom>
                      </p:spPr>
                    </p:pic>
                  </p:oleObj>
                </mc:Fallback>
              </mc:AlternateContent>
            </a:graphicData>
          </a:graphic>
        </p:graphicFrame>
      </p:grpSp>
    </p:spTree>
    <p:extLst>
      <p:ext uri="{BB962C8B-B14F-4D97-AF65-F5344CB8AC3E}">
        <p14:creationId xmlns:p14="http://schemas.microsoft.com/office/powerpoint/2010/main" val="2907837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Slide Number Placeholder 4"/>
          <p:cNvSpPr>
            <a:spLocks noGrp="1"/>
          </p:cNvSpPr>
          <p:nvPr>
            <p:ph type="sldNum" sz="quarter" idx="12"/>
            <p:custDataLst>
              <p:tags r:id="rId2"/>
            </p:custDataLst>
          </p:nvPr>
        </p:nvSpPr>
        <p:spPr>
          <a:xfrm>
            <a:off x="8202046" y="6195569"/>
            <a:ext cx="2106422"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eaLnBrk="1" hangingPunct="1">
              <a:spcBef>
                <a:spcPct val="0"/>
              </a:spcBef>
              <a:buFontTx/>
              <a:buNone/>
            </a:pPr>
            <a:fld id="{1E66C6A9-863D-48C4-A21E-86EA09126C65}" type="slidenum">
              <a:rPr lang="en-US" altLang="en-US" sz="1400">
                <a:solidFill>
                  <a:srgbClr val="333399">
                    <a:lumMod val="50000"/>
                  </a:srgbClr>
                </a:solidFill>
              </a:rPr>
              <a:pPr algn="r" eaLnBrk="1" hangingPunct="1">
                <a:spcBef>
                  <a:spcPct val="0"/>
                </a:spcBef>
                <a:buFontTx/>
                <a:buNone/>
              </a:pPr>
              <a:t>15</a:t>
            </a:fld>
            <a:endParaRPr lang="en-US" altLang="en-US" sz="1400" dirty="0">
              <a:solidFill>
                <a:srgbClr val="333399">
                  <a:lumMod val="50000"/>
                </a:srgbClr>
              </a:solidFill>
            </a:endParaRPr>
          </a:p>
        </p:txBody>
      </p:sp>
      <p:sp>
        <p:nvSpPr>
          <p:cNvPr id="6" name="TextBox 5"/>
          <p:cNvSpPr txBox="1"/>
          <p:nvPr/>
        </p:nvSpPr>
        <p:spPr>
          <a:xfrm>
            <a:off x="2243091" y="0"/>
            <a:ext cx="7705818" cy="6047809"/>
          </a:xfrm>
          <a:prstGeom prst="rect">
            <a:avLst/>
          </a:prstGeom>
          <a:noFill/>
        </p:spPr>
        <p:txBody>
          <a:bodyPr wrap="square" rtlCol="0">
            <a:spAutoFit/>
          </a:bodyPr>
          <a:lstStyle/>
          <a:p>
            <a:pPr algn="ctr" fontAlgn="base">
              <a:spcBef>
                <a:spcPct val="0"/>
              </a:spcBef>
              <a:spcAft>
                <a:spcPct val="0"/>
              </a:spcAft>
            </a:pPr>
            <a:r>
              <a:rPr lang="en-US" sz="3600" b="1" dirty="0">
                <a:solidFill>
                  <a:srgbClr val="002060"/>
                </a:solidFill>
                <a:latin typeface="Arial Black" panose="020B0A04020102020204" pitchFamily="34" charset="0"/>
              </a:rPr>
              <a:t>Devices</a:t>
            </a:r>
            <a:br>
              <a:rPr lang="en-US" sz="3200" b="1" dirty="0">
                <a:solidFill>
                  <a:srgbClr val="002060"/>
                </a:solidFill>
                <a:latin typeface="Arial Black" panose="020B0A04020102020204" pitchFamily="34" charset="0"/>
              </a:rPr>
            </a:br>
            <a:r>
              <a:rPr lang="en-US" sz="2000" b="1" dirty="0">
                <a:solidFill>
                  <a:srgbClr val="002060"/>
                </a:solidFill>
              </a:rPr>
              <a:t>have</a:t>
            </a:r>
            <a:br>
              <a:rPr lang="en-US" sz="2800" b="1" dirty="0">
                <a:solidFill>
                  <a:srgbClr val="002060"/>
                </a:solidFill>
              </a:rPr>
            </a:br>
            <a:r>
              <a:rPr lang="en-US" sz="2800" b="1" dirty="0">
                <a:solidFill>
                  <a:srgbClr val="C00000"/>
                </a:solidFill>
              </a:rPr>
              <a:t>INPUTS</a:t>
            </a:r>
          </a:p>
          <a:p>
            <a:pPr algn="ctr" fontAlgn="base">
              <a:spcBef>
                <a:spcPct val="0"/>
              </a:spcBef>
              <a:spcAft>
                <a:spcPct val="0"/>
              </a:spcAft>
            </a:pPr>
            <a:r>
              <a:rPr lang="en-US" sz="2800" b="1" dirty="0">
                <a:solidFill>
                  <a:srgbClr val="C00000"/>
                </a:solidFill>
              </a:rPr>
              <a:t>OUTPUTS</a:t>
            </a:r>
          </a:p>
          <a:p>
            <a:pPr fontAlgn="base">
              <a:spcBef>
                <a:spcPct val="0"/>
              </a:spcBef>
              <a:spcAft>
                <a:spcPct val="0"/>
              </a:spcAft>
            </a:pPr>
            <a:r>
              <a:rPr lang="en-US" sz="2000" b="1" dirty="0">
                <a:solidFill>
                  <a:srgbClr val="C00000"/>
                </a:solidFill>
              </a:rPr>
              <a:t>	  connected by</a:t>
            </a:r>
            <a:r>
              <a:rPr lang="en-US" sz="2800" b="1" dirty="0">
                <a:solidFill>
                  <a:srgbClr val="C00000"/>
                </a:solidFill>
              </a:rPr>
              <a:t>	     LAWS</a:t>
            </a:r>
          </a:p>
          <a:p>
            <a:pPr fontAlgn="base">
              <a:spcBef>
                <a:spcPct val="0"/>
              </a:spcBef>
              <a:spcAft>
                <a:spcPct val="0"/>
              </a:spcAft>
            </a:pPr>
            <a:r>
              <a:rPr lang="en-US" sz="2000" b="1" dirty="0">
                <a:solidFill>
                  <a:srgbClr val="C00000"/>
                </a:solidFill>
              </a:rPr>
              <a:t>		involving </a:t>
            </a:r>
            <a:r>
              <a:rPr lang="en-US" sz="2800" b="1" dirty="0">
                <a:solidFill>
                  <a:srgbClr val="C00000"/>
                </a:solidFill>
              </a:rPr>
              <a:t>   FLOW</a:t>
            </a:r>
          </a:p>
          <a:p>
            <a:pPr fontAlgn="base">
              <a:spcBef>
                <a:spcPct val="0"/>
              </a:spcBef>
              <a:spcAft>
                <a:spcPct val="0"/>
              </a:spcAft>
            </a:pPr>
            <a:r>
              <a:rPr lang="en-US" sz="2000" b="1" dirty="0">
                <a:solidFill>
                  <a:srgbClr val="C00000"/>
                </a:solidFill>
              </a:rPr>
              <a:t>		from</a:t>
            </a:r>
            <a:r>
              <a:rPr lang="en-US" sz="2800" b="1" dirty="0">
                <a:solidFill>
                  <a:srgbClr val="C00000"/>
                </a:solidFill>
              </a:rPr>
              <a:t>    POWER SUPPLIES</a:t>
            </a:r>
          </a:p>
          <a:p>
            <a:pPr fontAlgn="base">
              <a:spcBef>
                <a:spcPct val="0"/>
              </a:spcBef>
              <a:spcAft>
                <a:spcPct val="0"/>
              </a:spcAft>
            </a:pPr>
            <a:endParaRPr lang="en-US" b="1" dirty="0">
              <a:solidFill>
                <a:srgbClr val="002060"/>
              </a:solidFill>
            </a:endParaRPr>
          </a:p>
          <a:p>
            <a:pPr algn="ctr" fontAlgn="base">
              <a:spcBef>
                <a:spcPct val="0"/>
              </a:spcBef>
              <a:spcAft>
                <a:spcPct val="0"/>
              </a:spcAft>
            </a:pPr>
            <a:r>
              <a:rPr lang="en-US" b="1" dirty="0">
                <a:solidFill>
                  <a:srgbClr val="002060"/>
                </a:solidFill>
              </a:rPr>
              <a:t>so </a:t>
            </a:r>
          </a:p>
          <a:p>
            <a:pPr algn="ctr" fontAlgn="base">
              <a:spcBef>
                <a:spcPct val="0"/>
              </a:spcBef>
              <a:spcAft>
                <a:spcPct val="0"/>
              </a:spcAft>
            </a:pPr>
            <a:r>
              <a:rPr lang="en-US" sz="2400" b="1" dirty="0">
                <a:solidFill>
                  <a:srgbClr val="002060"/>
                </a:solidFill>
              </a:rPr>
              <a:t>Analysis of Devices</a:t>
            </a:r>
          </a:p>
          <a:p>
            <a:pPr algn="ctr" fontAlgn="base">
              <a:spcBef>
                <a:spcPct val="0"/>
              </a:spcBef>
              <a:spcAft>
                <a:spcPct val="0"/>
              </a:spcAft>
            </a:pPr>
            <a:r>
              <a:rPr lang="en-US" sz="2400" b="1" dirty="0">
                <a:solidFill>
                  <a:srgbClr val="002060"/>
                </a:solidFill>
              </a:rPr>
              <a:t>must be</a:t>
            </a:r>
          </a:p>
          <a:p>
            <a:pPr algn="ctr" fontAlgn="base">
              <a:spcBef>
                <a:spcPct val="0"/>
              </a:spcBef>
              <a:spcAft>
                <a:spcPct val="0"/>
              </a:spcAft>
            </a:pPr>
            <a:r>
              <a:rPr lang="en-US" sz="2400" b="1" dirty="0">
                <a:solidFill>
                  <a:srgbClr val="002060"/>
                </a:solidFill>
              </a:rPr>
              <a:t>NONEQUILIBRIUM with spatially</a:t>
            </a:r>
          </a:p>
          <a:p>
            <a:pPr algn="ctr" fontAlgn="base">
              <a:spcBef>
                <a:spcPct val="0"/>
              </a:spcBef>
              <a:spcAft>
                <a:spcPct val="0"/>
              </a:spcAft>
            </a:pPr>
            <a:r>
              <a:rPr lang="en-US" sz="2400" b="1" dirty="0">
                <a:solidFill>
                  <a:srgbClr val="002060"/>
                </a:solidFill>
              </a:rPr>
              <a:t>non-uniform </a:t>
            </a:r>
            <a:r>
              <a:rPr lang="en-US" sz="2000" b="1" dirty="0">
                <a:solidFill>
                  <a:srgbClr val="002060"/>
                </a:solidFill>
              </a:rPr>
              <a:t>BOUNDARY CONDITIONS</a:t>
            </a:r>
          </a:p>
          <a:p>
            <a:pPr algn="ctr" fontAlgn="base">
              <a:spcBef>
                <a:spcPct val="0"/>
              </a:spcBef>
              <a:spcAft>
                <a:spcPct val="0"/>
              </a:spcAft>
            </a:pPr>
            <a:endParaRPr lang="en-US" sz="1600" b="1" dirty="0">
              <a:solidFill>
                <a:srgbClr val="002060"/>
              </a:solidFill>
            </a:endParaRPr>
          </a:p>
          <a:p>
            <a:pPr algn="ctr" fontAlgn="base">
              <a:spcBef>
                <a:spcPct val="0"/>
              </a:spcBef>
              <a:spcAft>
                <a:spcPct val="0"/>
              </a:spcAft>
            </a:pPr>
            <a:r>
              <a:rPr lang="en-US" sz="1600" b="1" dirty="0">
                <a:solidFill>
                  <a:srgbClr val="002060"/>
                </a:solidFill>
              </a:rPr>
              <a:t>Thermodynamics, Statistical Mechanics, Molecular Dynamics have</a:t>
            </a:r>
          </a:p>
          <a:p>
            <a:pPr algn="ctr" fontAlgn="base">
              <a:spcBef>
                <a:spcPct val="0"/>
              </a:spcBef>
              <a:spcAft>
                <a:spcPct val="0"/>
              </a:spcAft>
            </a:pPr>
            <a:r>
              <a:rPr lang="en-US" sz="1600" b="1" dirty="0">
                <a:solidFill>
                  <a:srgbClr val="002F5F"/>
                </a:solidFill>
              </a:rPr>
              <a:t>No inputs, outputs, flows, or power supplies </a:t>
            </a:r>
            <a:br>
              <a:rPr lang="en-US" sz="1600" b="1" dirty="0">
                <a:solidFill>
                  <a:srgbClr val="C00000"/>
                </a:solidFill>
              </a:rPr>
            </a:br>
            <a:r>
              <a:rPr lang="en-US" sz="1100" b="1" dirty="0">
                <a:solidFill>
                  <a:srgbClr val="002060"/>
                </a:solidFill>
              </a:rPr>
              <a:t>i.e., Power Supply = spatially nonuniform inhomogeneous Dirichlet conditions</a:t>
            </a:r>
          </a:p>
        </p:txBody>
      </p:sp>
    </p:spTree>
    <p:custDataLst>
      <p:tags r:id="rId1"/>
    </p:custDataLst>
    <p:extLst>
      <p:ext uri="{BB962C8B-B14F-4D97-AF65-F5344CB8AC3E}">
        <p14:creationId xmlns:p14="http://schemas.microsoft.com/office/powerpoint/2010/main" val="663709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2430" y="145735"/>
            <a:ext cx="7772400" cy="1470025"/>
          </a:xfrm>
        </p:spPr>
        <p:txBody>
          <a:bodyPr/>
          <a:lstStyle/>
          <a:p>
            <a:r>
              <a:rPr lang="en-US" dirty="0">
                <a:solidFill>
                  <a:schemeClr val="accent2">
                    <a:lumMod val="75000"/>
                  </a:schemeClr>
                </a:solidFill>
                <a:latin typeface="Arial Black" panose="020B0A04020102020204" pitchFamily="34" charset="0"/>
              </a:rPr>
              <a:t>Poisson Fermi Approach to Ion Channels</a:t>
            </a:r>
          </a:p>
        </p:txBody>
      </p:sp>
      <p:sp>
        <p:nvSpPr>
          <p:cNvPr id="3" name="Subtitle 2"/>
          <p:cNvSpPr>
            <a:spLocks noGrp="1"/>
          </p:cNvSpPr>
          <p:nvPr>
            <p:ph type="subTitle" idx="1"/>
          </p:nvPr>
        </p:nvSpPr>
        <p:spPr>
          <a:xfrm>
            <a:off x="2675620" y="1419685"/>
            <a:ext cx="6400800" cy="1175706"/>
          </a:xfrm>
        </p:spPr>
        <p:txBody>
          <a:bodyPr>
            <a:spAutoFit/>
          </a:bodyPr>
          <a:lstStyle/>
          <a:p>
            <a:r>
              <a:rPr lang="en-US" dirty="0">
                <a:solidFill>
                  <a:schemeClr val="accent2">
                    <a:lumMod val="75000"/>
                  </a:schemeClr>
                </a:solidFill>
              </a:rPr>
              <a:t>Bob Eisenberg</a:t>
            </a:r>
          </a:p>
          <a:p>
            <a:r>
              <a:rPr lang="en-US" dirty="0">
                <a:solidFill>
                  <a:schemeClr val="accent2">
                    <a:lumMod val="75000"/>
                  </a:schemeClr>
                </a:solidFill>
              </a:rPr>
              <a:t>Jinn-Liang Liu</a:t>
            </a:r>
          </a:p>
        </p:txBody>
      </p:sp>
      <p:sp>
        <p:nvSpPr>
          <p:cNvPr id="4" name="Slide Number Placeholder 3"/>
          <p:cNvSpPr>
            <a:spLocks noGrp="1"/>
          </p:cNvSpPr>
          <p:nvPr>
            <p:ph type="sldNum" sz="quarter" idx="12"/>
          </p:nvPr>
        </p:nvSpPr>
        <p:spPr/>
        <p:txBody>
          <a:bodyPr/>
          <a:lstStyle/>
          <a:p>
            <a:pPr eaLnBrk="1" hangingPunct="1">
              <a:spcBef>
                <a:spcPts val="0"/>
              </a:spcBef>
              <a:defRPr/>
            </a:pPr>
            <a:fld id="{0B1DF597-A23F-481D-AB1A-251C9BF8C3F7}" type="slidenum">
              <a:rPr lang="en-US" sz="1800" kern="0">
                <a:solidFill>
                  <a:sysClr val="windowText" lastClr="000000"/>
                </a:solidFill>
              </a:rPr>
              <a:pPr eaLnBrk="1" hangingPunct="1">
                <a:spcBef>
                  <a:spcPts val="0"/>
                </a:spcBef>
                <a:defRPr/>
              </a:pPr>
              <a:t>16</a:t>
            </a:fld>
            <a:endParaRPr lang="en-US" sz="1800" kern="0" dirty="0">
              <a:solidFill>
                <a:sysClr val="windowText" lastClr="000000"/>
              </a:solidFill>
            </a:endParaRPr>
          </a:p>
        </p:txBody>
      </p:sp>
      <p:grpSp>
        <p:nvGrpSpPr>
          <p:cNvPr id="6" name="Group 5"/>
          <p:cNvGrpSpPr/>
          <p:nvPr/>
        </p:nvGrpSpPr>
        <p:grpSpPr>
          <a:xfrm>
            <a:off x="4633694" y="2653985"/>
            <a:ext cx="2565969" cy="3013377"/>
            <a:chOff x="3029704" y="4009019"/>
            <a:chExt cx="1941627" cy="2389525"/>
          </a:xfrm>
        </p:grpSpPr>
        <p:sp>
          <p:nvSpPr>
            <p:cNvPr id="8" name="TextBox 7"/>
            <p:cNvSpPr txBox="1"/>
            <p:nvPr/>
          </p:nvSpPr>
          <p:spPr>
            <a:xfrm>
              <a:off x="3409289" y="4009019"/>
              <a:ext cx="1200691" cy="292870"/>
            </a:xfrm>
            <a:prstGeom prst="rect">
              <a:avLst/>
            </a:prstGeom>
            <a:noFill/>
          </p:spPr>
          <p:txBody>
            <a:bodyPr wrap="square" rtlCol="0">
              <a:spAutoFit/>
            </a:bodyPr>
            <a:lstStyle/>
            <a:p>
              <a:pPr>
                <a:defRPr/>
              </a:pPr>
              <a:r>
                <a:rPr lang="ja-JP" altLang="en-US" kern="0" dirty="0">
                  <a:solidFill>
                    <a:sysClr val="windowText" lastClr="000000"/>
                  </a:solidFill>
                </a:rPr>
                <a:t>     劉晉良</a:t>
              </a:r>
              <a:endParaRPr lang="en-US" kern="0" dirty="0">
                <a:solidFill>
                  <a:sysClr val="windowText" lastClr="000000"/>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704" y="4404441"/>
              <a:ext cx="1941627" cy="1994103"/>
            </a:xfrm>
            <a:prstGeom prst="rect">
              <a:avLst/>
            </a:prstGeom>
          </p:spPr>
        </p:pic>
      </p:grpSp>
      <p:sp>
        <p:nvSpPr>
          <p:cNvPr id="10" name="TextBox 9">
            <a:extLst>
              <a:ext uri="{FF2B5EF4-FFF2-40B4-BE49-F238E27FC236}">
                <a16:creationId xmlns:a16="http://schemas.microsoft.com/office/drawing/2014/main" id="{9845982B-C957-4E03-A54B-3BD61B4FA851}"/>
              </a:ext>
            </a:extLst>
          </p:cNvPr>
          <p:cNvSpPr txBox="1"/>
          <p:nvPr/>
        </p:nvSpPr>
        <p:spPr>
          <a:xfrm>
            <a:off x="1470438" y="6023412"/>
            <a:ext cx="8892480" cy="415498"/>
          </a:xfrm>
          <a:prstGeom prst="rect">
            <a:avLst/>
          </a:prstGeom>
          <a:noFill/>
        </p:spPr>
        <p:txBody>
          <a:bodyPr wrap="square" rtlCol="0">
            <a:spAutoFit/>
          </a:bodyPr>
          <a:lstStyle/>
          <a:p>
            <a:pPr algn="ctr">
              <a:defRPr/>
            </a:pPr>
            <a:r>
              <a:rPr lang="en-US" sz="1100" b="1" i="1" kern="0" baseline="30000" dirty="0">
                <a:solidFill>
                  <a:sysClr val="windowText" lastClr="000000"/>
                </a:solidFill>
                <a:latin typeface="Arial Black" panose="020B0A04020102020204" pitchFamily="34" charset="0"/>
              </a:rPr>
              <a:t>1</a:t>
            </a:r>
            <a:r>
              <a:rPr lang="en-US" sz="1050" b="1" i="1" kern="0" dirty="0">
                <a:solidFill>
                  <a:sysClr val="windowText" lastClr="000000"/>
                </a:solidFill>
              </a:rPr>
              <a:t>PhysRev E (2006)</a:t>
            </a:r>
            <a:r>
              <a:rPr lang="en-US" sz="1050" b="1" i="1" kern="0" baseline="30000" dirty="0">
                <a:solidFill>
                  <a:sysClr val="windowText" lastClr="000000"/>
                </a:solidFill>
              </a:rPr>
              <a:t> </a:t>
            </a:r>
            <a:r>
              <a:rPr lang="en-US" sz="1050" b="1" i="1" kern="0" dirty="0">
                <a:solidFill>
                  <a:sysClr val="windowText" lastClr="000000"/>
                </a:solidFill>
              </a:rPr>
              <a:t>73:041512    </a:t>
            </a:r>
            <a:r>
              <a:rPr lang="en-US" sz="1200" b="1" i="1" kern="0" baseline="30000" dirty="0">
                <a:solidFill>
                  <a:sysClr val="windowText" lastClr="000000"/>
                </a:solidFill>
                <a:latin typeface="Arial Black" panose="020B0A04020102020204" pitchFamily="34" charset="0"/>
              </a:rPr>
              <a:t>2</a:t>
            </a:r>
            <a:r>
              <a:rPr lang="en-US" sz="1050" b="1" i="1" kern="0" dirty="0">
                <a:solidFill>
                  <a:sysClr val="windowText" lastClr="000000"/>
                </a:solidFill>
              </a:rPr>
              <a:t>PhysRev </a:t>
            </a:r>
            <a:r>
              <a:rPr lang="en-US" sz="1050" b="1" i="1" kern="0" dirty="0" err="1">
                <a:solidFill>
                  <a:sysClr val="windowText" lastClr="000000"/>
                </a:solidFill>
              </a:rPr>
              <a:t>Ltrs</a:t>
            </a:r>
            <a:r>
              <a:rPr lang="en-US" sz="1050" b="1" i="1" kern="0" dirty="0">
                <a:solidFill>
                  <a:sysClr val="windowText" lastClr="000000"/>
                </a:solidFill>
              </a:rPr>
              <a:t> (2011) 106:046102    </a:t>
            </a:r>
            <a:r>
              <a:rPr lang="en-US" sz="1200" b="1" i="1" kern="0" baseline="30000" dirty="0">
                <a:solidFill>
                  <a:sysClr val="windowText" lastClr="000000"/>
                </a:solidFill>
                <a:latin typeface="Arial Black" panose="020B0A04020102020204" pitchFamily="34" charset="0"/>
              </a:rPr>
              <a:t>3</a:t>
            </a:r>
            <a:r>
              <a:rPr lang="fr-FR" sz="1050" b="1" i="1" kern="0" dirty="0" err="1">
                <a:solidFill>
                  <a:sysClr val="windowText" lastClr="000000"/>
                </a:solidFill>
              </a:rPr>
              <a:t>JCompPhys</a:t>
            </a:r>
            <a:r>
              <a:rPr lang="fr-FR" sz="1050" b="1" i="1" kern="0" dirty="0">
                <a:solidFill>
                  <a:sysClr val="windowText" lastClr="000000"/>
                </a:solidFill>
              </a:rPr>
              <a:t> (2013) 247:88   </a:t>
            </a:r>
            <a:r>
              <a:rPr lang="fr-FR" sz="1200" b="1" i="1" kern="0" baseline="30000" dirty="0">
                <a:solidFill>
                  <a:sysClr val="windowText" lastClr="000000"/>
                </a:solidFill>
                <a:latin typeface="Arial Black" panose="020B0A04020102020204" pitchFamily="34" charset="0"/>
              </a:rPr>
              <a:t>4</a:t>
            </a:r>
            <a:r>
              <a:rPr lang="fr-FR" sz="1050" b="1" i="1" kern="0" dirty="0">
                <a:solidFill>
                  <a:sysClr val="windowText" lastClr="000000"/>
                </a:solidFill>
              </a:rPr>
              <a:t>J </a:t>
            </a:r>
            <a:r>
              <a:rPr lang="fr-FR" sz="1050" b="1" i="1" kern="0" dirty="0" err="1">
                <a:solidFill>
                  <a:sysClr val="windowText" lastClr="000000"/>
                </a:solidFill>
              </a:rPr>
              <a:t>PhysChem</a:t>
            </a:r>
            <a:r>
              <a:rPr lang="fr-FR" sz="1050" b="1" i="1" kern="0" dirty="0">
                <a:solidFill>
                  <a:sysClr val="windowText" lastClr="000000"/>
                </a:solidFill>
              </a:rPr>
              <a:t> B (2013) 117:12051</a:t>
            </a:r>
            <a:r>
              <a:rPr lang="en-US" sz="1050" b="1" i="1" kern="0" dirty="0">
                <a:solidFill>
                  <a:sysClr val="windowText" lastClr="000000"/>
                </a:solidFill>
              </a:rPr>
              <a:t> </a:t>
            </a:r>
            <a:r>
              <a:rPr lang="en-US" sz="1050" b="1" i="1" kern="0" baseline="30000" dirty="0">
                <a:solidFill>
                  <a:sysClr val="windowText" lastClr="000000"/>
                </a:solidFill>
                <a:latin typeface="Arial Black" panose="020B0A04020102020204" pitchFamily="34" charset="0"/>
              </a:rPr>
              <a:t>5</a:t>
            </a:r>
            <a:r>
              <a:rPr lang="en-US" sz="1050" b="1" i="1" kern="0" dirty="0">
                <a:solidFill>
                  <a:sysClr val="windowText" lastClr="000000"/>
                </a:solidFill>
              </a:rPr>
              <a:t>Molecular Based Mathematical Biology 2017 5: 116-124,  </a:t>
            </a:r>
            <a:r>
              <a:rPr lang="en-US" sz="1050" b="1" i="1" kern="0" baseline="30000" dirty="0">
                <a:solidFill>
                  <a:sysClr val="windowText" lastClr="000000"/>
                </a:solidFill>
                <a:latin typeface="Arial Black" panose="020B0A04020102020204" pitchFamily="34" charset="0"/>
              </a:rPr>
              <a:t>6</a:t>
            </a:r>
            <a:r>
              <a:rPr lang="en-US" sz="1050" b="1" i="1" kern="0" dirty="0">
                <a:solidFill>
                  <a:sysClr val="windowText" lastClr="000000"/>
                </a:solidFill>
              </a:rPr>
              <a:t>Physical Review E 2016 94(1): 012114</a:t>
            </a:r>
          </a:p>
        </p:txBody>
      </p:sp>
    </p:spTree>
    <p:extLst>
      <p:ext uri="{BB962C8B-B14F-4D97-AF65-F5344CB8AC3E}">
        <p14:creationId xmlns:p14="http://schemas.microsoft.com/office/powerpoint/2010/main" val="544224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0754" y="512677"/>
            <a:ext cx="8194766" cy="5509200"/>
          </a:xfrm>
          <a:prstGeom prst="rect">
            <a:avLst/>
          </a:prstGeom>
          <a:noFill/>
        </p:spPr>
        <p:txBody>
          <a:bodyPr wrap="square" rtlCol="0">
            <a:spAutoFit/>
          </a:bodyPr>
          <a:lstStyle/>
          <a:p>
            <a:pPr algn="ctr">
              <a:defRPr/>
            </a:pPr>
            <a:r>
              <a:rPr lang="en-US" sz="3200" b="1" i="1" kern="0" dirty="0">
                <a:solidFill>
                  <a:srgbClr val="C00000"/>
                </a:solidFill>
                <a:latin typeface="Comic Sans MS" panose="030F0702030302020204" pitchFamily="66" charset="0"/>
              </a:rPr>
              <a:t>Motivation</a:t>
            </a:r>
          </a:p>
          <a:p>
            <a:pPr algn="ctr">
              <a:defRPr/>
            </a:pPr>
            <a:endParaRPr lang="en-US" sz="3200" b="1" i="1" kern="0" dirty="0">
              <a:solidFill>
                <a:srgbClr val="C00000"/>
              </a:solidFill>
              <a:latin typeface="Comic Sans MS" panose="030F0702030302020204" pitchFamily="66" charset="0"/>
            </a:endParaRPr>
          </a:p>
          <a:p>
            <a:pPr algn="ctr">
              <a:defRPr/>
            </a:pPr>
            <a:r>
              <a:rPr lang="en-US" sz="2800" kern="0" dirty="0">
                <a:solidFill>
                  <a:srgbClr val="002060"/>
                </a:solidFill>
              </a:rPr>
              <a:t> </a:t>
            </a:r>
            <a:r>
              <a:rPr lang="en-US" sz="2800" b="1" u="sng" kern="0" dirty="0">
                <a:solidFill>
                  <a:srgbClr val="002060"/>
                </a:solidFill>
              </a:rPr>
              <a:t>Largest Effect </a:t>
            </a:r>
            <a:br>
              <a:rPr lang="en-US" sz="2800" b="1" u="sng" kern="0" dirty="0">
                <a:solidFill>
                  <a:srgbClr val="002060"/>
                </a:solidFill>
              </a:rPr>
            </a:br>
            <a:r>
              <a:rPr lang="en-US" sz="2800" kern="0" dirty="0">
                <a:solidFill>
                  <a:srgbClr val="002060"/>
                </a:solidFill>
              </a:rPr>
              <a:t>of </a:t>
            </a:r>
            <a:br>
              <a:rPr lang="en-US" sz="2800" b="1" u="sng" kern="0" dirty="0">
                <a:solidFill>
                  <a:srgbClr val="002060"/>
                </a:solidFill>
              </a:rPr>
            </a:br>
            <a:r>
              <a:rPr lang="en-US" sz="2800" b="1" u="sng" kern="0" dirty="0">
                <a:solidFill>
                  <a:srgbClr val="002060"/>
                </a:solidFill>
              </a:rPr>
              <a:t>Crowded Charge</a:t>
            </a:r>
            <a:br>
              <a:rPr lang="en-US" sz="2800" b="1" u="sng" kern="0" dirty="0">
                <a:solidFill>
                  <a:srgbClr val="002060"/>
                </a:solidFill>
              </a:rPr>
            </a:br>
            <a:r>
              <a:rPr lang="en-US" sz="2800" kern="0" dirty="0">
                <a:solidFill>
                  <a:srgbClr val="002060"/>
                </a:solidFill>
              </a:rPr>
              <a:t>is </a:t>
            </a:r>
            <a:br>
              <a:rPr lang="en-US" sz="2800" b="1" u="sng" kern="0" dirty="0">
                <a:solidFill>
                  <a:srgbClr val="002060"/>
                </a:solidFill>
              </a:rPr>
            </a:br>
            <a:r>
              <a:rPr lang="en-US" sz="2800" b="1" u="sng" kern="0" dirty="0">
                <a:solidFill>
                  <a:srgbClr val="002060"/>
                </a:solidFill>
              </a:rPr>
              <a:t>Saturation</a:t>
            </a:r>
          </a:p>
          <a:p>
            <a:pPr algn="ctr">
              <a:defRPr/>
            </a:pPr>
            <a:endParaRPr lang="en-US" sz="2800" b="1" u="sng" kern="0" dirty="0">
              <a:solidFill>
                <a:srgbClr val="002060"/>
              </a:solidFill>
            </a:endParaRPr>
          </a:p>
          <a:p>
            <a:pPr algn="ctr">
              <a:defRPr/>
            </a:pPr>
            <a:endParaRPr lang="en-US" sz="2800" b="1" kern="0" dirty="0">
              <a:solidFill>
                <a:srgbClr val="002060"/>
              </a:solidFill>
            </a:endParaRPr>
          </a:p>
          <a:p>
            <a:pPr algn="ctr">
              <a:defRPr/>
            </a:pPr>
            <a:r>
              <a:rPr lang="en-US" sz="2000" b="1" kern="0" dirty="0">
                <a:solidFill>
                  <a:srgbClr val="002060"/>
                </a:solidFill>
              </a:rPr>
              <a:t> </a:t>
            </a:r>
            <a:r>
              <a:rPr lang="en-US" i="1" kern="0" dirty="0">
                <a:solidFill>
                  <a:srgbClr val="002060"/>
                </a:solidFill>
              </a:rPr>
              <a:t>Saturation cannot be described by classical Poisson Boltzmann approach </a:t>
            </a:r>
            <a:endParaRPr lang="en-US" sz="1600" kern="0" dirty="0">
              <a:solidFill>
                <a:srgbClr val="002060"/>
              </a:solidFill>
            </a:endParaRPr>
          </a:p>
          <a:p>
            <a:pPr algn="just">
              <a:defRPr/>
            </a:pPr>
            <a:endParaRPr lang="en-US" kern="0" dirty="0">
              <a:solidFill>
                <a:sysClr val="windowText" lastClr="000000"/>
              </a:solidFill>
            </a:endParaRPr>
          </a:p>
          <a:p>
            <a:pPr algn="ctr">
              <a:defRPr/>
            </a:pPr>
            <a:endParaRPr lang="en-US" i="1" kern="0" dirty="0">
              <a:solidFill>
                <a:sysClr val="windowText" lastClr="000000"/>
              </a:solidFill>
            </a:endParaRPr>
          </a:p>
          <a:p>
            <a:pPr algn="just">
              <a:defRPr/>
            </a:pPr>
            <a:endParaRPr lang="en-US" kern="0" dirty="0">
              <a:solidFill>
                <a:sysClr val="windowText" lastClr="000000"/>
              </a:solidFill>
            </a:endParaRPr>
          </a:p>
          <a:p>
            <a:pPr>
              <a:defRPr/>
            </a:pPr>
            <a:endParaRPr lang="en-US" kern="0" dirty="0">
              <a:solidFill>
                <a:sysClr val="windowText" lastClr="000000"/>
              </a:solidFill>
            </a:endParaRPr>
          </a:p>
        </p:txBody>
      </p:sp>
      <p:sp>
        <p:nvSpPr>
          <p:cNvPr id="3" name="Slide Number Placeholder 2"/>
          <p:cNvSpPr>
            <a:spLocks noGrp="1"/>
          </p:cNvSpPr>
          <p:nvPr>
            <p:ph type="sldNum" sz="quarter" idx="12"/>
          </p:nvPr>
        </p:nvSpPr>
        <p:spPr>
          <a:xfrm>
            <a:off x="8611998" y="6491681"/>
            <a:ext cx="1905000" cy="457200"/>
          </a:xfrm>
        </p:spPr>
        <p:txBody>
          <a:bodyPr/>
          <a:lstStyle/>
          <a:p>
            <a:pPr eaLnBrk="1" hangingPunct="1">
              <a:spcBef>
                <a:spcPts val="0"/>
              </a:spcBef>
              <a:defRPr/>
            </a:pPr>
            <a:fld id="{E992E85B-D96E-4C64-8DCC-FF1FED9104FA}" type="slidenum">
              <a:rPr lang="en-US" sz="1800" kern="0"/>
              <a:pPr eaLnBrk="1" hangingPunct="1">
                <a:spcBef>
                  <a:spcPts val="0"/>
                </a:spcBef>
                <a:defRPr/>
              </a:pPr>
              <a:t>17</a:t>
            </a:fld>
            <a:endParaRPr lang="en-US" sz="1800" kern="0" dirty="0"/>
          </a:p>
        </p:txBody>
      </p:sp>
    </p:spTree>
    <p:extLst>
      <p:ext uri="{BB962C8B-B14F-4D97-AF65-F5344CB8AC3E}">
        <p14:creationId xmlns:p14="http://schemas.microsoft.com/office/powerpoint/2010/main" val="3026077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0504" y="239352"/>
            <a:ext cx="8766495" cy="6617196"/>
          </a:xfrm>
          <a:prstGeom prst="rect">
            <a:avLst/>
          </a:prstGeom>
          <a:noFill/>
        </p:spPr>
        <p:txBody>
          <a:bodyPr wrap="square" rtlCol="0">
            <a:spAutoFit/>
          </a:bodyPr>
          <a:lstStyle/>
          <a:p>
            <a:pPr algn="ctr">
              <a:defRPr/>
            </a:pPr>
            <a:r>
              <a:rPr lang="en-US" sz="3200" b="1" i="1" kern="0" dirty="0">
                <a:solidFill>
                  <a:srgbClr val="C00000"/>
                </a:solidFill>
                <a:latin typeface="Comic Sans MS" panose="030F0702030302020204" pitchFamily="66" charset="0"/>
              </a:rPr>
              <a:t>Motivation</a:t>
            </a:r>
            <a:br>
              <a:rPr lang="en-US" sz="3200" b="1" i="1" kern="0" dirty="0">
                <a:solidFill>
                  <a:srgbClr val="C00000"/>
                </a:solidFill>
                <a:latin typeface="Comic Sans MS" panose="030F0702030302020204" pitchFamily="66" charset="0"/>
              </a:rPr>
            </a:br>
            <a:endParaRPr lang="en-US" sz="3200" b="1" i="1" kern="0" dirty="0">
              <a:solidFill>
                <a:srgbClr val="C00000"/>
              </a:solidFill>
              <a:latin typeface="Comic Sans MS" panose="030F0702030302020204" pitchFamily="66" charset="0"/>
            </a:endParaRPr>
          </a:p>
          <a:p>
            <a:pPr algn="ctr">
              <a:defRPr/>
            </a:pPr>
            <a:r>
              <a:rPr lang="en-US" sz="2800" kern="0" dirty="0">
                <a:solidFill>
                  <a:srgbClr val="002060"/>
                </a:solidFill>
                <a:latin typeface="Arial Black" panose="020B0A04020102020204" pitchFamily="34" charset="0"/>
              </a:rPr>
              <a:t>Natural Description of Crowded Charge </a:t>
            </a:r>
          </a:p>
          <a:p>
            <a:pPr algn="ctr">
              <a:defRPr/>
            </a:pPr>
            <a:endParaRPr lang="en-US" sz="3200" kern="0" dirty="0">
              <a:solidFill>
                <a:srgbClr val="002060"/>
              </a:solidFill>
              <a:latin typeface="Arial Black" panose="020B0A04020102020204" pitchFamily="34" charset="0"/>
            </a:endParaRPr>
          </a:p>
          <a:p>
            <a:pPr algn="ctr">
              <a:defRPr/>
            </a:pPr>
            <a:r>
              <a:rPr lang="en-US" sz="2800" kern="0" dirty="0">
                <a:solidFill>
                  <a:srgbClr val="002060"/>
                </a:solidFill>
              </a:rPr>
              <a:t>is a </a:t>
            </a:r>
          </a:p>
          <a:p>
            <a:pPr algn="ctr">
              <a:defRPr/>
            </a:pPr>
            <a:endParaRPr lang="en-US" sz="3200" kern="0" dirty="0">
              <a:solidFill>
                <a:srgbClr val="002060"/>
              </a:solidFill>
              <a:latin typeface="Arial Black" panose="020B0A04020102020204" pitchFamily="34" charset="0"/>
            </a:endParaRPr>
          </a:p>
          <a:p>
            <a:pPr algn="ctr">
              <a:defRPr/>
            </a:pPr>
            <a:r>
              <a:rPr lang="en-US" sz="3200" kern="0" dirty="0">
                <a:solidFill>
                  <a:srgbClr val="002060"/>
                </a:solidFill>
                <a:latin typeface="Arial Black" panose="020B0A04020102020204" pitchFamily="34" charset="0"/>
              </a:rPr>
              <a:t>Fermi Distribution</a:t>
            </a:r>
            <a:br>
              <a:rPr lang="en-US" sz="2800" kern="0" dirty="0">
                <a:solidFill>
                  <a:srgbClr val="002060"/>
                </a:solidFill>
                <a:latin typeface="Arial Black" panose="020B0A04020102020204" pitchFamily="34" charset="0"/>
              </a:rPr>
            </a:br>
            <a:br>
              <a:rPr lang="en-US" sz="2800" kern="0" dirty="0">
                <a:solidFill>
                  <a:srgbClr val="002060"/>
                </a:solidFill>
                <a:latin typeface="Arial Black" panose="020B0A04020102020204" pitchFamily="34" charset="0"/>
              </a:rPr>
            </a:br>
            <a:br>
              <a:rPr lang="en-US" sz="2800" kern="0" dirty="0">
                <a:solidFill>
                  <a:srgbClr val="002060"/>
                </a:solidFill>
                <a:latin typeface="Arial Black" panose="020B0A04020102020204" pitchFamily="34" charset="0"/>
              </a:rPr>
            </a:br>
            <a:r>
              <a:rPr lang="en-US" sz="2400" kern="0" dirty="0">
                <a:solidFill>
                  <a:srgbClr val="002060"/>
                </a:solidFill>
              </a:rPr>
              <a:t>designed to describe saturation</a:t>
            </a:r>
          </a:p>
          <a:p>
            <a:pPr algn="ctr">
              <a:defRPr/>
            </a:pPr>
            <a:br>
              <a:rPr lang="en-US" sz="2000" b="1" kern="0" dirty="0">
                <a:solidFill>
                  <a:srgbClr val="002060"/>
                </a:solidFill>
                <a:latin typeface="Arial Black" panose="020B0A04020102020204" pitchFamily="34" charset="0"/>
              </a:rPr>
            </a:br>
            <a:r>
              <a:rPr lang="en-US" kern="0" dirty="0">
                <a:solidFill>
                  <a:srgbClr val="002060"/>
                </a:solidFill>
              </a:rPr>
              <a:t> </a:t>
            </a:r>
            <a:r>
              <a:rPr lang="en-US" sz="1200" b="1" kern="0" dirty="0">
                <a:solidFill>
                  <a:srgbClr val="002060"/>
                </a:solidFill>
              </a:rPr>
              <a:t>Simulating saturation</a:t>
            </a:r>
            <a:r>
              <a:rPr lang="en-US" sz="1100" b="1" kern="0" dirty="0">
                <a:solidFill>
                  <a:srgbClr val="002060"/>
                </a:solidFill>
              </a:rPr>
              <a:t> </a:t>
            </a:r>
            <a:r>
              <a:rPr lang="en-US" sz="1200" b="1" kern="0" dirty="0">
                <a:solidFill>
                  <a:srgbClr val="002060"/>
                </a:solidFill>
              </a:rPr>
              <a:t>by interatomic repulsion</a:t>
            </a:r>
            <a:r>
              <a:rPr lang="en-US" sz="1100" b="1" kern="0" dirty="0">
                <a:solidFill>
                  <a:srgbClr val="002060"/>
                </a:solidFill>
              </a:rPr>
              <a:t> </a:t>
            </a:r>
            <a:br>
              <a:rPr lang="en-US" sz="1100" b="1" kern="0" dirty="0">
                <a:solidFill>
                  <a:srgbClr val="002060"/>
                </a:solidFill>
              </a:rPr>
            </a:br>
            <a:r>
              <a:rPr lang="en-US" sz="1100" b="1" kern="0" dirty="0">
                <a:solidFill>
                  <a:srgbClr val="002060"/>
                </a:solidFill>
              </a:rPr>
              <a:t> is a </a:t>
            </a:r>
            <a:r>
              <a:rPr lang="en-US" sz="1100" b="1" u="sng" kern="0" dirty="0">
                <a:solidFill>
                  <a:srgbClr val="002060"/>
                </a:solidFill>
              </a:rPr>
              <a:t>significant mathematical challenge</a:t>
            </a:r>
            <a:br>
              <a:rPr lang="en-US" sz="1100" b="1" u="sng" kern="0" dirty="0">
                <a:solidFill>
                  <a:srgbClr val="002060"/>
                </a:solidFill>
              </a:rPr>
            </a:br>
            <a:r>
              <a:rPr lang="en-US" sz="1100" i="1" kern="0" dirty="0">
                <a:solidFill>
                  <a:srgbClr val="002060"/>
                </a:solidFill>
                <a:latin typeface="Comic Sans MS" panose="030F0702030302020204" pitchFamily="66" charset="0"/>
              </a:rPr>
              <a:t>to be side-stepped if possible</a:t>
            </a:r>
          </a:p>
          <a:p>
            <a:pPr algn="just">
              <a:defRPr/>
            </a:pPr>
            <a:endParaRPr lang="en-US" kern="0" dirty="0">
              <a:solidFill>
                <a:srgbClr val="002060"/>
              </a:solidFill>
            </a:endParaRPr>
          </a:p>
          <a:p>
            <a:pPr algn="ctr">
              <a:defRPr/>
            </a:pPr>
            <a:endParaRPr lang="en-US" i="1" kern="0" dirty="0">
              <a:solidFill>
                <a:sysClr val="windowText" lastClr="000000"/>
              </a:solidFill>
            </a:endParaRPr>
          </a:p>
          <a:p>
            <a:pPr algn="just">
              <a:defRPr/>
            </a:pPr>
            <a:endParaRPr lang="en-US" kern="0" dirty="0">
              <a:solidFill>
                <a:sysClr val="windowText" lastClr="000000"/>
              </a:solidFill>
            </a:endParaRPr>
          </a:p>
          <a:p>
            <a:pPr>
              <a:defRPr/>
            </a:pPr>
            <a:endParaRPr lang="en-US" kern="0" dirty="0">
              <a:solidFill>
                <a:sysClr val="windowText" lastClr="000000"/>
              </a:solidFill>
            </a:endParaRPr>
          </a:p>
        </p:txBody>
      </p:sp>
      <p:sp>
        <p:nvSpPr>
          <p:cNvPr id="3" name="Slide Number Placeholder 2"/>
          <p:cNvSpPr>
            <a:spLocks noGrp="1"/>
          </p:cNvSpPr>
          <p:nvPr>
            <p:ph type="sldNum" sz="quarter" idx="12"/>
          </p:nvPr>
        </p:nvSpPr>
        <p:spPr>
          <a:xfrm>
            <a:off x="8611998" y="6491681"/>
            <a:ext cx="1905000" cy="457200"/>
          </a:xfrm>
        </p:spPr>
        <p:txBody>
          <a:bodyPr/>
          <a:lstStyle/>
          <a:p>
            <a:pPr eaLnBrk="1" hangingPunct="1">
              <a:spcBef>
                <a:spcPts val="0"/>
              </a:spcBef>
              <a:defRPr/>
            </a:pPr>
            <a:fld id="{E992E85B-D96E-4C64-8DCC-FF1FED9104FA}" type="slidenum">
              <a:rPr lang="en-US" sz="1800" kern="0"/>
              <a:pPr eaLnBrk="1" hangingPunct="1">
                <a:spcBef>
                  <a:spcPts val="0"/>
                </a:spcBef>
                <a:defRPr/>
              </a:pPr>
              <a:t>18</a:t>
            </a:fld>
            <a:endParaRPr lang="en-US" sz="1800" kern="0" dirty="0"/>
          </a:p>
        </p:txBody>
      </p:sp>
    </p:spTree>
    <p:extLst>
      <p:ext uri="{BB962C8B-B14F-4D97-AF65-F5344CB8AC3E}">
        <p14:creationId xmlns:p14="http://schemas.microsoft.com/office/powerpoint/2010/main" val="4249664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68F81C-0916-466C-9283-2148D8684973}"/>
              </a:ext>
            </a:extLst>
          </p:cNvPr>
          <p:cNvSpPr>
            <a:spLocks noGrp="1"/>
          </p:cNvSpPr>
          <p:nvPr>
            <p:ph type="sldNum" sz="quarter" idx="12"/>
          </p:nvPr>
        </p:nvSpPr>
        <p:spPr/>
        <p:txBody>
          <a:bodyPr/>
          <a:lstStyle/>
          <a:p>
            <a:pPr defTabSz="685800">
              <a:defRPr/>
            </a:pPr>
            <a:fld id="{5F11D263-606F-4B1E-B1C7-4C57675DDEDC}" type="slidenum">
              <a:rPr lang="en-US" sz="788"/>
              <a:pPr defTabSz="685800">
                <a:defRPr/>
              </a:pPr>
              <a:t>19</a:t>
            </a:fld>
            <a:endParaRPr lang="en-US" sz="788" dirty="0"/>
          </a:p>
        </p:txBody>
      </p:sp>
      <p:grpSp>
        <p:nvGrpSpPr>
          <p:cNvPr id="57" name="Group 56">
            <a:extLst>
              <a:ext uri="{FF2B5EF4-FFF2-40B4-BE49-F238E27FC236}">
                <a16:creationId xmlns:a16="http://schemas.microsoft.com/office/drawing/2014/main" id="{59DDE685-13F6-4031-846E-8DDFDA1AFD63}"/>
              </a:ext>
            </a:extLst>
          </p:cNvPr>
          <p:cNvGrpSpPr/>
          <p:nvPr/>
        </p:nvGrpSpPr>
        <p:grpSpPr>
          <a:xfrm>
            <a:off x="2856111" y="995165"/>
            <a:ext cx="5465011" cy="2606573"/>
            <a:chOff x="7743178" y="332366"/>
            <a:chExt cx="5314209" cy="3475430"/>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76ECC81-471A-40B7-A0A9-8ACD9C401958}"/>
                    </a:ext>
                  </a:extLst>
                </p:cNvPr>
                <p:cNvSpPr txBox="1"/>
                <p:nvPr/>
              </p:nvSpPr>
              <p:spPr>
                <a:xfrm>
                  <a:off x="7743178" y="332366"/>
                  <a:ext cx="5155554" cy="2170680"/>
                </a:xfrm>
                <a:prstGeom prst="rect">
                  <a:avLst/>
                </a:prstGeom>
                <a:noFill/>
              </p:spPr>
              <p:txBody>
                <a:bodyPr wrap="square" rtlCol="0">
                  <a:spAutoFit/>
                </a:bodyPr>
                <a:lstStyle/>
                <a:p>
                  <a:pPr algn="ctr" defTabSz="685800">
                    <a:defRPr/>
                  </a:pPr>
                  <a:r>
                    <a:rPr lang="en-US" sz="1200" b="1" dirty="0">
                      <a:solidFill>
                        <a:srgbClr val="000000"/>
                      </a:solidFill>
                      <a:latin typeface="Arial"/>
                      <a:cs typeface="Arial"/>
                    </a:rPr>
                    <a:t>	</a:t>
                  </a:r>
                  <a:r>
                    <a:rPr lang="en-US" sz="1200" dirty="0">
                      <a:solidFill>
                        <a:srgbClr val="000000"/>
                      </a:solidFill>
                      <a:latin typeface="Arial"/>
                      <a:cs typeface="Arial"/>
                    </a:rPr>
                    <a:t>Physiologists</a:t>
                  </a:r>
                  <a:r>
                    <a:rPr lang="en-US" sz="1200" baseline="30000" dirty="0">
                      <a:solidFill>
                        <a:srgbClr val="000000"/>
                      </a:solidFill>
                      <a:latin typeface="Arial"/>
                      <a:cs typeface="Arial"/>
                    </a:rPr>
                    <a:t>§ </a:t>
                  </a:r>
                  <a:r>
                    <a:rPr lang="en-US" sz="1200" dirty="0">
                      <a:solidFill>
                        <a:srgbClr val="000000"/>
                      </a:solidFill>
                      <a:latin typeface="Arial"/>
                      <a:cs typeface="Arial"/>
                    </a:rPr>
                    <a:t>give the following</a:t>
                  </a:r>
                  <a:br>
                    <a:rPr lang="en-US" sz="1200" b="1" dirty="0">
                      <a:solidFill>
                        <a:srgbClr val="000000"/>
                      </a:solidFill>
                      <a:latin typeface="Arial"/>
                      <a:cs typeface="Arial"/>
                    </a:rPr>
                  </a:br>
                  <a:r>
                    <a:rPr lang="en-US" sz="1200" b="1" dirty="0">
                      <a:solidFill>
                        <a:srgbClr val="000000"/>
                      </a:solidFill>
                      <a:latin typeface="Arial"/>
                      <a:cs typeface="Arial"/>
                    </a:rPr>
                    <a:t>	Saturating Distribution </a:t>
                  </a:r>
                  <a:br>
                    <a:rPr lang="en-US" sz="1200" b="1" dirty="0">
                      <a:solidFill>
                        <a:srgbClr val="000000"/>
                      </a:solidFill>
                      <a:latin typeface="Arial"/>
                      <a:cs typeface="Arial"/>
                    </a:rPr>
                  </a:br>
                  <a:r>
                    <a:rPr lang="en-US" sz="1200" b="1" dirty="0">
                      <a:solidFill>
                        <a:srgbClr val="000000"/>
                      </a:solidFill>
                      <a:latin typeface="Arial"/>
                      <a:cs typeface="Arial"/>
                    </a:rPr>
                    <a:t> 	</a:t>
                  </a:r>
                  <a:r>
                    <a:rPr lang="en-US" sz="1200" dirty="0">
                      <a:solidFill>
                        <a:srgbClr val="000000"/>
                      </a:solidFill>
                      <a:latin typeface="Arial"/>
                      <a:cs typeface="Arial"/>
                    </a:rPr>
                    <a:t> the name  </a:t>
                  </a:r>
                </a:p>
                <a:p>
                  <a:pPr algn="ctr" defTabSz="685800">
                    <a:defRPr/>
                  </a:pPr>
                  <a:r>
                    <a:rPr lang="en-US" sz="1200" b="1" dirty="0">
                      <a:solidFill>
                        <a:srgbClr val="000000"/>
                      </a:solidFill>
                      <a:latin typeface="Arial"/>
                      <a:cs typeface="Arial"/>
                    </a:rPr>
                    <a:t>	</a:t>
                  </a:r>
                  <a:r>
                    <a:rPr lang="en-US" sz="1500" b="1" dirty="0">
                      <a:solidFill>
                        <a:srgbClr val="000000"/>
                      </a:solidFill>
                      <a:latin typeface="Arial"/>
                      <a:cs typeface="Arial"/>
                    </a:rPr>
                    <a:t>‘Boltzmann’</a:t>
                  </a:r>
                </a:p>
                <a:p>
                  <a:pPr algn="ctr" defTabSz="685800">
                    <a:defRPr/>
                  </a:pPr>
                  <a:endParaRPr lang="en-US" sz="1200" b="1" dirty="0">
                    <a:solidFill>
                      <a:srgbClr val="000000"/>
                    </a:solidFill>
                    <a:latin typeface="Arial"/>
                    <a:cs typeface="Arial"/>
                  </a:endParaRPr>
                </a:p>
                <a:p>
                  <a:pPr algn="ctr" defTabSz="685800">
                    <a:defRPr/>
                  </a:pPr>
                  <a:r>
                    <a:rPr lang="en-US" sz="1200" b="1" kern="0" dirty="0">
                      <a:solidFill>
                        <a:prstClr val="black"/>
                      </a:solidFill>
                    </a:rPr>
                    <a:t>	</a:t>
                  </a:r>
                  <a14:m>
                    <m:oMath xmlns:m="http://schemas.openxmlformats.org/officeDocument/2006/math">
                      <m:r>
                        <a:rPr lang="en-US" b="1" i="1" kern="0">
                          <a:solidFill>
                            <a:prstClr val="black"/>
                          </a:solidFill>
                          <a:latin typeface="Cambria Math" panose="02040503050406030204" pitchFamily="18" charset="0"/>
                        </a:rPr>
                        <m:t>𝑸</m:t>
                      </m:r>
                      <m:d>
                        <m:dPr>
                          <m:ctrlPr>
                            <a:rPr lang="en-US" b="1" i="1" kern="0">
                              <a:solidFill>
                                <a:prstClr val="black"/>
                              </a:solidFill>
                              <a:latin typeface="Cambria Math" panose="02040503050406030204" pitchFamily="18" charset="0"/>
                            </a:rPr>
                          </m:ctrlPr>
                        </m:dPr>
                        <m:e>
                          <m:r>
                            <a:rPr lang="en-US" b="1" i="1" kern="0">
                              <a:solidFill>
                                <a:prstClr val="black"/>
                              </a:solidFill>
                              <a:latin typeface="Cambria Math" panose="02040503050406030204" pitchFamily="18" charset="0"/>
                            </a:rPr>
                            <m:t>𝑽</m:t>
                          </m:r>
                        </m:e>
                      </m:d>
                      <m:r>
                        <a:rPr lang="en-US" b="1" i="1" kern="0">
                          <a:solidFill>
                            <a:prstClr val="black"/>
                          </a:solidFill>
                          <a:latin typeface="Cambria Math" panose="02040503050406030204" pitchFamily="18" charset="0"/>
                        </a:rPr>
                        <m:t>=</m:t>
                      </m:r>
                      <m:f>
                        <m:fPr>
                          <m:ctrlPr>
                            <a:rPr lang="en-US" b="1" i="1" kern="0" dirty="0">
                              <a:solidFill>
                                <a:prstClr val="black"/>
                              </a:solidFill>
                              <a:latin typeface="Cambria Math" panose="02040503050406030204" pitchFamily="18" charset="0"/>
                            </a:rPr>
                          </m:ctrlPr>
                        </m:fPr>
                        <m:num>
                          <m:sSub>
                            <m:sSubPr>
                              <m:ctrlPr>
                                <a:rPr lang="en-US" b="1" i="1" kern="0" dirty="0">
                                  <a:solidFill>
                                    <a:prstClr val="black"/>
                                  </a:solidFill>
                                  <a:latin typeface="Cambria Math" panose="02040503050406030204" pitchFamily="18" charset="0"/>
                                </a:rPr>
                              </m:ctrlPr>
                            </m:sSubPr>
                            <m:e>
                              <m:r>
                                <a:rPr lang="en-US" b="1" i="1" kern="0" dirty="0">
                                  <a:solidFill>
                                    <a:prstClr val="black"/>
                                  </a:solidFill>
                                  <a:latin typeface="Cambria Math" panose="02040503050406030204" pitchFamily="18" charset="0"/>
                                </a:rPr>
                                <m:t>𝑸</m:t>
                              </m:r>
                            </m:e>
                            <m:sub>
                              <m:r>
                                <a:rPr lang="en-US" b="1" i="1" kern="0" dirty="0">
                                  <a:solidFill>
                                    <a:prstClr val="black"/>
                                  </a:solidFill>
                                  <a:latin typeface="Cambria Math" panose="02040503050406030204" pitchFamily="18" charset="0"/>
                                </a:rPr>
                                <m:t>𝒎𝒂𝒙</m:t>
                              </m:r>
                            </m:sub>
                          </m:sSub>
                        </m:num>
                        <m:den>
                          <m:r>
                            <a:rPr lang="en-US" b="1" i="1" kern="0" dirty="0">
                              <a:solidFill>
                                <a:prstClr val="black"/>
                              </a:solidFill>
                              <a:latin typeface="Cambria Math" panose="02040503050406030204" pitchFamily="18" charset="0"/>
                            </a:rPr>
                            <m:t>𝟏</m:t>
                          </m:r>
                          <m:r>
                            <a:rPr lang="en-US" b="1" i="1" kern="0" dirty="0">
                              <a:solidFill>
                                <a:prstClr val="black"/>
                              </a:solidFill>
                              <a:latin typeface="Cambria Math" panose="02040503050406030204" pitchFamily="18" charset="0"/>
                            </a:rPr>
                            <m:t>+</m:t>
                          </m:r>
                          <m:r>
                            <a:rPr lang="en-US" b="1" i="1" kern="0" dirty="0">
                              <a:solidFill>
                                <a:prstClr val="black"/>
                              </a:solidFill>
                              <a:latin typeface="Cambria Math" panose="02040503050406030204" pitchFamily="18" charset="0"/>
                            </a:rPr>
                            <m:t>𝒆𝒙𝒑</m:t>
                          </m:r>
                          <m:d>
                            <m:dPr>
                              <m:ctrlPr>
                                <a:rPr lang="en-US" b="1" i="1" kern="0" dirty="0">
                                  <a:solidFill>
                                    <a:prstClr val="black"/>
                                  </a:solidFill>
                                  <a:latin typeface="Cambria Math" panose="02040503050406030204" pitchFamily="18" charset="0"/>
                                </a:rPr>
                              </m:ctrlPr>
                            </m:dPr>
                            <m:e>
                              <m:f>
                                <m:fPr>
                                  <m:type m:val="lin"/>
                                  <m:ctrlPr>
                                    <a:rPr lang="en-US" b="1" i="1" kern="0" dirty="0">
                                      <a:solidFill>
                                        <a:prstClr val="black"/>
                                      </a:solidFill>
                                      <a:latin typeface="Cambria Math" panose="02040503050406030204" pitchFamily="18" charset="0"/>
                                    </a:rPr>
                                  </m:ctrlPr>
                                </m:fPr>
                                <m:num>
                                  <m:sSub>
                                    <m:sSubPr>
                                      <m:ctrlPr>
                                        <a:rPr lang="en-US" b="1" i="1" kern="0" dirty="0">
                                          <a:solidFill>
                                            <a:prstClr val="black"/>
                                          </a:solidFill>
                                          <a:latin typeface="Cambria Math" panose="02040503050406030204" pitchFamily="18" charset="0"/>
                                        </a:rPr>
                                      </m:ctrlPr>
                                    </m:sSubPr>
                                    <m:e>
                                      <m:r>
                                        <a:rPr lang="en-US" b="1" i="1" kern="0" dirty="0">
                                          <a:solidFill>
                                            <a:prstClr val="black"/>
                                          </a:solidFill>
                                          <a:latin typeface="Cambria Math" panose="02040503050406030204" pitchFamily="18" charset="0"/>
                                        </a:rPr>
                                        <m:t>−</m:t>
                                      </m:r>
                                      <m:r>
                                        <a:rPr lang="en-US" b="1" i="1" kern="0" dirty="0">
                                          <a:solidFill>
                                            <a:prstClr val="black"/>
                                          </a:solidFill>
                                          <a:latin typeface="Cambria Math" panose="02040503050406030204" pitchFamily="18" charset="0"/>
                                        </a:rPr>
                                        <m:t>𝑸</m:t>
                                      </m:r>
                                    </m:e>
                                    <m:sub>
                                      <m:r>
                                        <a:rPr lang="en-US" b="1" i="1" kern="0" dirty="0">
                                          <a:solidFill>
                                            <a:prstClr val="black"/>
                                          </a:solidFill>
                                          <a:latin typeface="Cambria Math" panose="02040503050406030204" pitchFamily="18" charset="0"/>
                                        </a:rPr>
                                        <m:t>𝒎𝒂𝒙</m:t>
                                      </m:r>
                                    </m:sub>
                                  </m:sSub>
                                  <m:d>
                                    <m:dPr>
                                      <m:ctrlPr>
                                        <a:rPr lang="en-US" b="1" i="1" kern="0" dirty="0">
                                          <a:solidFill>
                                            <a:prstClr val="black"/>
                                          </a:solidFill>
                                          <a:latin typeface="Cambria Math" panose="02040503050406030204" pitchFamily="18" charset="0"/>
                                        </a:rPr>
                                      </m:ctrlPr>
                                    </m:dPr>
                                    <m:e>
                                      <m:r>
                                        <a:rPr lang="en-US" b="1" i="1" kern="0" dirty="0">
                                          <a:solidFill>
                                            <a:prstClr val="black"/>
                                          </a:solidFill>
                                          <a:latin typeface="Cambria Math" panose="02040503050406030204" pitchFamily="18" charset="0"/>
                                        </a:rPr>
                                        <m:t>𝑽</m:t>
                                      </m:r>
                                      <m:r>
                                        <a:rPr lang="en-US" b="1" i="1" kern="0" dirty="0">
                                          <a:solidFill>
                                            <a:prstClr val="black"/>
                                          </a:solidFill>
                                          <a:latin typeface="Cambria Math" panose="02040503050406030204" pitchFamily="18" charset="0"/>
                                        </a:rPr>
                                        <m:t>−</m:t>
                                      </m:r>
                                      <m:sSub>
                                        <m:sSubPr>
                                          <m:ctrlPr>
                                            <a:rPr lang="en-US" b="1" i="1" kern="0" dirty="0">
                                              <a:solidFill>
                                                <a:prstClr val="black"/>
                                              </a:solidFill>
                                              <a:latin typeface="Cambria Math" panose="02040503050406030204" pitchFamily="18" charset="0"/>
                                            </a:rPr>
                                          </m:ctrlPr>
                                        </m:sSubPr>
                                        <m:e>
                                          <m:r>
                                            <a:rPr lang="en-US" b="1" i="1" kern="0" dirty="0">
                                              <a:solidFill>
                                                <a:prstClr val="black"/>
                                              </a:solidFill>
                                              <a:latin typeface="Cambria Math" panose="02040503050406030204" pitchFamily="18" charset="0"/>
                                            </a:rPr>
                                            <m:t>𝑽</m:t>
                                          </m:r>
                                        </m:e>
                                        <m:sub>
                                          <m:f>
                                            <m:fPr>
                                              <m:type m:val="lin"/>
                                              <m:ctrlPr>
                                                <a:rPr lang="en-US" b="1" i="1" kern="0" dirty="0">
                                                  <a:solidFill>
                                                    <a:prstClr val="black"/>
                                                  </a:solidFill>
                                                  <a:latin typeface="Cambria Math" panose="02040503050406030204" pitchFamily="18" charset="0"/>
                                                </a:rPr>
                                              </m:ctrlPr>
                                            </m:fPr>
                                            <m:num>
                                              <m:r>
                                                <a:rPr lang="en-US" b="1" i="1" kern="0" dirty="0">
                                                  <a:solidFill>
                                                    <a:prstClr val="black"/>
                                                  </a:solidFill>
                                                  <a:latin typeface="Cambria Math" panose="02040503050406030204" pitchFamily="18" charset="0"/>
                                                </a:rPr>
                                                <m:t>𝟏</m:t>
                                              </m:r>
                                            </m:num>
                                            <m:den>
                                              <m:r>
                                                <a:rPr lang="en-US" b="1" i="1" kern="0" dirty="0">
                                                  <a:solidFill>
                                                    <a:prstClr val="black"/>
                                                  </a:solidFill>
                                                  <a:latin typeface="Cambria Math" panose="02040503050406030204" pitchFamily="18" charset="0"/>
                                                </a:rPr>
                                                <m:t>𝟐</m:t>
                                              </m:r>
                                            </m:den>
                                          </m:f>
                                        </m:sub>
                                      </m:sSub>
                                    </m:e>
                                  </m:d>
                                </m:num>
                                <m:den>
                                  <m:sSub>
                                    <m:sSubPr>
                                      <m:ctrlPr>
                                        <a:rPr lang="en-US" b="1" i="1" kern="0" dirty="0">
                                          <a:solidFill>
                                            <a:prstClr val="black"/>
                                          </a:solidFill>
                                          <a:latin typeface="Cambria Math" panose="02040503050406030204" pitchFamily="18" charset="0"/>
                                        </a:rPr>
                                      </m:ctrlPr>
                                    </m:sSubPr>
                                    <m:e>
                                      <m:r>
                                        <a:rPr lang="en-US" b="1" i="1" kern="0" dirty="0">
                                          <a:solidFill>
                                            <a:prstClr val="black"/>
                                          </a:solidFill>
                                          <a:latin typeface="Cambria Math" panose="02040503050406030204" pitchFamily="18" charset="0"/>
                                        </a:rPr>
                                        <m:t>𝒌</m:t>
                                      </m:r>
                                    </m:e>
                                    <m:sub>
                                      <m:r>
                                        <a:rPr lang="en-US" b="1" i="1" kern="0" dirty="0">
                                          <a:solidFill>
                                            <a:prstClr val="black"/>
                                          </a:solidFill>
                                          <a:latin typeface="Cambria Math" panose="02040503050406030204" pitchFamily="18" charset="0"/>
                                        </a:rPr>
                                        <m:t>𝑩</m:t>
                                      </m:r>
                                    </m:sub>
                                  </m:sSub>
                                  <m:r>
                                    <a:rPr lang="en-US" b="1" i="1" kern="0" dirty="0">
                                      <a:solidFill>
                                        <a:prstClr val="black"/>
                                      </a:solidFill>
                                      <a:latin typeface="Cambria Math" panose="02040503050406030204" pitchFamily="18" charset="0"/>
                                    </a:rPr>
                                    <m:t>𝑻</m:t>
                                  </m:r>
                                </m:den>
                              </m:f>
                            </m:e>
                          </m:d>
                        </m:den>
                      </m:f>
                    </m:oMath>
                  </a14:m>
                  <a:br>
                    <a:rPr lang="en-US" sz="1050" b="1" kern="0" dirty="0">
                      <a:solidFill>
                        <a:prstClr val="black"/>
                      </a:solidFill>
                      <a:latin typeface="Calibri"/>
                      <a:cs typeface="Arial"/>
                    </a:rPr>
                  </a:br>
                  <a:endParaRPr lang="en-US" sz="675" b="1" dirty="0">
                    <a:solidFill>
                      <a:srgbClr val="000000"/>
                    </a:solidFill>
                    <a:latin typeface="Arial"/>
                    <a:cs typeface="Arial"/>
                  </a:endParaRPr>
                </a:p>
              </p:txBody>
            </p:sp>
          </mc:Choice>
          <mc:Fallback xmlns="">
            <p:sp>
              <p:nvSpPr>
                <p:cNvPr id="19" name="TextBox 18">
                  <a:extLst>
                    <a:ext uri="{FF2B5EF4-FFF2-40B4-BE49-F238E27FC236}">
                      <a16:creationId xmlns:a16="http://schemas.microsoft.com/office/drawing/2014/main" id="{676ECC81-471A-40B7-A0A9-8ACD9C401958}"/>
                    </a:ext>
                  </a:extLst>
                </p:cNvPr>
                <p:cNvSpPr txBox="1">
                  <a:spLocks noRot="1" noChangeAspect="1" noMove="1" noResize="1" noEditPoints="1" noAdjustHandles="1" noChangeArrowheads="1" noChangeShapeType="1" noTextEdit="1"/>
                </p:cNvSpPr>
                <p:nvPr/>
              </p:nvSpPr>
              <p:spPr>
                <a:xfrm>
                  <a:off x="7743178" y="332366"/>
                  <a:ext cx="5155554" cy="2170680"/>
                </a:xfrm>
                <a:prstGeom prst="rect">
                  <a:avLst/>
                </a:prstGeom>
                <a:blipFill>
                  <a:blip r:embed="rId3"/>
                  <a:stretch>
                    <a:fillRect t="-375" b="-20974"/>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913A2E4D-8310-467E-B874-8B02E1606A1E}"/>
                </a:ext>
              </a:extLst>
            </p:cNvPr>
            <p:cNvSpPr txBox="1"/>
            <p:nvPr/>
          </p:nvSpPr>
          <p:spPr>
            <a:xfrm>
              <a:off x="8340376" y="2361247"/>
              <a:ext cx="4717011" cy="1446549"/>
            </a:xfrm>
            <a:prstGeom prst="rect">
              <a:avLst/>
            </a:prstGeom>
            <a:noFill/>
          </p:spPr>
          <p:txBody>
            <a:bodyPr wrap="square" rtlCol="0">
              <a:spAutoFit/>
            </a:bodyPr>
            <a:lstStyle/>
            <a:p>
              <a:pPr defTabSz="685800">
                <a:defRPr/>
              </a:pPr>
              <a:r>
                <a:rPr lang="en-US" sz="1050" b="1" dirty="0">
                  <a:solidFill>
                    <a:srgbClr val="000000"/>
                  </a:solidFill>
                  <a:latin typeface="Arial Black" panose="020B0A04020102020204" pitchFamily="34" charset="0"/>
                  <a:cs typeface="Arial"/>
                </a:rPr>
                <a:t>	</a:t>
              </a:r>
              <a:endParaRPr lang="en-US" sz="825" b="1" i="1" dirty="0">
                <a:solidFill>
                  <a:prstClr val="black"/>
                </a:solidFill>
                <a:latin typeface="Calibri"/>
                <a:cs typeface="Arial"/>
              </a:endParaRPr>
            </a:p>
            <a:p>
              <a:pPr algn="ctr" defTabSz="685800">
                <a:defRPr/>
              </a:pPr>
              <a:r>
                <a:rPr lang="en-US" sz="825" b="1" baseline="30000" dirty="0">
                  <a:solidFill>
                    <a:srgbClr val="000000"/>
                  </a:solidFill>
                  <a:latin typeface="Arial Black" panose="020B0A04020102020204" pitchFamily="34" charset="0"/>
                  <a:cs typeface="Arial"/>
                </a:rPr>
                <a:t>§ </a:t>
              </a:r>
              <a:r>
                <a:rPr lang="en-US" sz="750" b="1" dirty="0">
                  <a:solidFill>
                    <a:srgbClr val="000000"/>
                  </a:solidFill>
                  <a:latin typeface="Arial"/>
                  <a:cs typeface="Arial"/>
                </a:rPr>
                <a:t>p.503 of Hodgkin and Huxley. 1952.  J. Physiol. 117:500-544.</a:t>
              </a:r>
            </a:p>
            <a:p>
              <a:pPr lvl="0" algn="ctr">
                <a:defRPr/>
              </a:pPr>
              <a:r>
                <a:rPr lang="en-US" sz="750" b="1" i="1" dirty="0">
                  <a:solidFill>
                    <a:prstClr val="black"/>
                  </a:solidFill>
                  <a:latin typeface="Calibri"/>
                </a:rPr>
                <a:t>more recently</a:t>
              </a:r>
            </a:p>
            <a:p>
              <a:pPr lvl="0" algn="ctr">
                <a:defRPr/>
              </a:pPr>
              <a:r>
                <a:rPr lang="en-US" sz="750" b="1" baseline="30000" dirty="0">
                  <a:solidFill>
                    <a:srgbClr val="000000"/>
                  </a:solidFill>
                  <a:latin typeface="Arial Black" panose="020B0A04020102020204" pitchFamily="34" charset="0"/>
                </a:rPr>
                <a:t>§ </a:t>
              </a:r>
              <a:r>
                <a:rPr lang="en-US" sz="750" b="1" dirty="0">
                  <a:solidFill>
                    <a:srgbClr val="000000"/>
                  </a:solidFill>
                </a:rPr>
                <a:t>Bezanilla, </a:t>
              </a:r>
              <a:r>
                <a:rPr lang="en-US" sz="750" b="1" dirty="0" err="1">
                  <a:solidFill>
                    <a:srgbClr val="000000"/>
                  </a:solidFill>
                </a:rPr>
                <a:t>Villalba</a:t>
              </a:r>
              <a:r>
                <a:rPr lang="en-US" sz="750" b="1" dirty="0">
                  <a:solidFill>
                    <a:srgbClr val="000000"/>
                  </a:solidFill>
                </a:rPr>
                <a:t>-Galea  J. Gen. </a:t>
              </a:r>
              <a:r>
                <a:rPr lang="en-US" sz="750" b="1" dirty="0" err="1">
                  <a:solidFill>
                    <a:srgbClr val="000000"/>
                  </a:solidFill>
                </a:rPr>
                <a:t>Physiol</a:t>
              </a:r>
              <a:r>
                <a:rPr lang="en-US" sz="750" b="1" dirty="0">
                  <a:solidFill>
                    <a:srgbClr val="000000"/>
                  </a:solidFill>
                </a:rPr>
                <a:t> (2013) 142: 575</a:t>
              </a:r>
              <a:br>
                <a:rPr lang="en-US" sz="750" b="1" dirty="0">
                  <a:solidFill>
                    <a:srgbClr val="000000"/>
                  </a:solidFill>
                </a:rPr>
              </a:br>
              <a:br>
                <a:rPr lang="en-US" sz="750" b="1" dirty="0">
                  <a:solidFill>
                    <a:srgbClr val="000000"/>
                  </a:solidFill>
                </a:rPr>
              </a:br>
              <a:endParaRPr lang="en-US" sz="750" b="1" dirty="0">
                <a:solidFill>
                  <a:srgbClr val="000000"/>
                </a:solidFill>
                <a:latin typeface="Arial"/>
                <a:cs typeface="Arial"/>
              </a:endParaRPr>
            </a:p>
            <a:p>
              <a:pPr algn="ctr" defTabSz="685800">
                <a:defRPr/>
              </a:pPr>
              <a:endParaRPr lang="en-US" sz="750" b="1" dirty="0">
                <a:solidFill>
                  <a:srgbClr val="000000"/>
                </a:solidFill>
                <a:latin typeface="Arial"/>
                <a:cs typeface="Arial"/>
              </a:endParaRPr>
            </a:p>
            <a:p>
              <a:pPr algn="ctr" defTabSz="685800">
                <a:defRPr/>
              </a:pPr>
              <a:endParaRPr lang="en-US" sz="900" b="1" dirty="0">
                <a:solidFill>
                  <a:srgbClr val="000000"/>
                </a:solidFill>
                <a:latin typeface="Arial"/>
                <a:cs typeface="Arial"/>
              </a:endParaRPr>
            </a:p>
          </p:txBody>
        </p:sp>
      </p:grpSp>
      <p:sp>
        <p:nvSpPr>
          <p:cNvPr id="11" name="Freeform: Shape 10">
            <a:extLst>
              <a:ext uri="{FF2B5EF4-FFF2-40B4-BE49-F238E27FC236}">
                <a16:creationId xmlns:a16="http://schemas.microsoft.com/office/drawing/2014/main" id="{992B86C7-829D-4C31-95E0-E9DFAFF2CE58}"/>
              </a:ext>
            </a:extLst>
          </p:cNvPr>
          <p:cNvSpPr/>
          <p:nvPr/>
        </p:nvSpPr>
        <p:spPr bwMode="auto">
          <a:xfrm rot="1080620">
            <a:off x="2349586" y="2105968"/>
            <a:ext cx="2097229" cy="2418549"/>
          </a:xfrm>
          <a:custGeom>
            <a:avLst/>
            <a:gdLst>
              <a:gd name="connsiteX0" fmla="*/ 1442473 w 2303085"/>
              <a:gd name="connsiteY0" fmla="*/ 0 h 3082066"/>
              <a:gd name="connsiteX1" fmla="*/ 17085 w 2303085"/>
              <a:gd name="connsiteY1" fmla="*/ 1748118 h 3082066"/>
              <a:gd name="connsiteX2" fmla="*/ 2303085 w 2303085"/>
              <a:gd name="connsiteY2" fmla="*/ 3082066 h 3082066"/>
            </a:gdLst>
            <a:ahLst/>
            <a:cxnLst>
              <a:cxn ang="0">
                <a:pos x="connsiteX0" y="connsiteY0"/>
              </a:cxn>
              <a:cxn ang="0">
                <a:pos x="connsiteX1" y="connsiteY1"/>
              </a:cxn>
              <a:cxn ang="0">
                <a:pos x="connsiteX2" y="connsiteY2"/>
              </a:cxn>
            </a:cxnLst>
            <a:rect l="l" t="t" r="r" b="b"/>
            <a:pathLst>
              <a:path w="2303085" h="3082066">
                <a:moveTo>
                  <a:pt x="1442473" y="0"/>
                </a:moveTo>
                <a:cubicBezTo>
                  <a:pt x="658061" y="617220"/>
                  <a:pt x="-126350" y="1234440"/>
                  <a:pt x="17085" y="1748118"/>
                </a:cubicBezTo>
                <a:cubicBezTo>
                  <a:pt x="160520" y="2261796"/>
                  <a:pt x="1231802" y="2671931"/>
                  <a:pt x="2303085" y="3082066"/>
                </a:cubicBezTo>
              </a:path>
            </a:pathLst>
          </a:custGeom>
          <a:noFill/>
          <a:ln w="19050" cap="flat" cmpd="sng" algn="ctr">
            <a:solidFill>
              <a:schemeClr val="tx1"/>
            </a:solidFill>
            <a:prstDash val="dash"/>
            <a:round/>
            <a:headEnd type="arrow" w="lg" len="lg"/>
            <a:tailEnd type="arrow" w="lg" len="lg"/>
          </a:ln>
          <a:effectLst/>
        </p:spPr>
        <p:txBody>
          <a:bodyPr rtlCol="0" anchor="ctr"/>
          <a:lstStyle/>
          <a:p>
            <a:pPr algn="ctr"/>
            <a:endParaRPr lang="en-US" sz="1200"/>
          </a:p>
        </p:txBody>
      </p:sp>
      <p:sp>
        <p:nvSpPr>
          <p:cNvPr id="12" name="Freeform: Shape 11">
            <a:extLst>
              <a:ext uri="{FF2B5EF4-FFF2-40B4-BE49-F238E27FC236}">
                <a16:creationId xmlns:a16="http://schemas.microsoft.com/office/drawing/2014/main" id="{FE8EA1E8-4EB2-4E0E-8327-8F76AA1594A5}"/>
              </a:ext>
            </a:extLst>
          </p:cNvPr>
          <p:cNvSpPr/>
          <p:nvPr/>
        </p:nvSpPr>
        <p:spPr bwMode="auto">
          <a:xfrm rot="20763847">
            <a:off x="7865024" y="2078519"/>
            <a:ext cx="1711721" cy="2613152"/>
          </a:xfrm>
          <a:custGeom>
            <a:avLst/>
            <a:gdLst>
              <a:gd name="connsiteX0" fmla="*/ 0 w 2808879"/>
              <a:gd name="connsiteY0" fmla="*/ 3243431 h 3243431"/>
              <a:gd name="connsiteX1" fmla="*/ 2807746 w 2808879"/>
              <a:gd name="connsiteY1" fmla="*/ 1280160 h 3243431"/>
              <a:gd name="connsiteX2" fmla="*/ 268942 w 2808879"/>
              <a:gd name="connsiteY2" fmla="*/ 0 h 3243431"/>
            </a:gdLst>
            <a:ahLst/>
            <a:cxnLst>
              <a:cxn ang="0">
                <a:pos x="connsiteX0" y="connsiteY0"/>
              </a:cxn>
              <a:cxn ang="0">
                <a:pos x="connsiteX1" y="connsiteY1"/>
              </a:cxn>
              <a:cxn ang="0">
                <a:pos x="connsiteX2" y="connsiteY2"/>
              </a:cxn>
            </a:cxnLst>
            <a:rect l="l" t="t" r="r" b="b"/>
            <a:pathLst>
              <a:path w="2808879" h="3243431">
                <a:moveTo>
                  <a:pt x="0" y="3243431"/>
                </a:moveTo>
                <a:cubicBezTo>
                  <a:pt x="1381461" y="2532081"/>
                  <a:pt x="2762922" y="1820732"/>
                  <a:pt x="2807746" y="1280160"/>
                </a:cubicBezTo>
                <a:cubicBezTo>
                  <a:pt x="2852570" y="739588"/>
                  <a:pt x="1560756" y="369794"/>
                  <a:pt x="268942" y="0"/>
                </a:cubicBezTo>
              </a:path>
            </a:pathLst>
          </a:custGeom>
          <a:noFill/>
          <a:ln w="19050" cap="flat" cmpd="sng" algn="ctr">
            <a:solidFill>
              <a:schemeClr val="tx1"/>
            </a:solidFill>
            <a:prstDash val="dash"/>
            <a:round/>
            <a:headEnd type="arrow" w="lg" len="lg"/>
            <a:tailEnd type="arrow" w="lg" len="lg"/>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a:p>
        </p:txBody>
      </p:sp>
      <p:grpSp>
        <p:nvGrpSpPr>
          <p:cNvPr id="4" name="Group 3">
            <a:extLst>
              <a:ext uri="{FF2B5EF4-FFF2-40B4-BE49-F238E27FC236}">
                <a16:creationId xmlns:a16="http://schemas.microsoft.com/office/drawing/2014/main" id="{C2C8324E-93A6-4602-904F-12BDFE42EED2}"/>
              </a:ext>
            </a:extLst>
          </p:cNvPr>
          <p:cNvGrpSpPr/>
          <p:nvPr/>
        </p:nvGrpSpPr>
        <p:grpSpPr>
          <a:xfrm>
            <a:off x="4131117" y="3418733"/>
            <a:ext cx="3929766" cy="2725624"/>
            <a:chOff x="4131117" y="3418733"/>
            <a:chExt cx="3929766" cy="272562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F9B970A-56D6-4ABA-9B79-640DDD1FC9C4}"/>
                    </a:ext>
                  </a:extLst>
                </p:cNvPr>
                <p:cNvSpPr txBox="1"/>
                <p:nvPr/>
              </p:nvSpPr>
              <p:spPr>
                <a:xfrm>
                  <a:off x="4131117" y="3418733"/>
                  <a:ext cx="3929766" cy="2725624"/>
                </a:xfrm>
                <a:prstGeom prst="rect">
                  <a:avLst/>
                </a:prstGeom>
                <a:noFill/>
                <a:ln w="28575">
                  <a:solidFill>
                    <a:schemeClr val="tx1"/>
                  </a:solidFill>
                </a:ln>
              </p:spPr>
              <p:txBody>
                <a:bodyPr wrap="none" rtlCol="0">
                  <a:noAutofit/>
                </a:bodyPr>
                <a:lstStyle/>
                <a:p>
                  <a:pPr algn="ctr"/>
                  <a:r>
                    <a:rPr lang="en-US" sz="1200" b="1" dirty="0"/>
                    <a:t>         </a:t>
                  </a:r>
                  <a:r>
                    <a:rPr lang="en-US" sz="2000" b="1" dirty="0"/>
                    <a:t>Boltzmann Distribution* </a:t>
                  </a:r>
                  <a:r>
                    <a:rPr lang="en-US" sz="1400" b="1" dirty="0"/>
                    <a:t>  </a:t>
                  </a:r>
                  <a:r>
                    <a:rPr lang="en-US" sz="1200" b="1" dirty="0"/>
                    <a:t>       </a:t>
                  </a:r>
                </a:p>
                <a:p>
                  <a:pPr algn="ctr"/>
                  <a:r>
                    <a:rPr lang="en-US" sz="1200" b="1" dirty="0"/>
                    <a:t>of Physicists</a:t>
                  </a:r>
                  <a:br>
                    <a:rPr lang="en-US" sz="1200" b="1" i="1" kern="0" dirty="0">
                      <a:solidFill>
                        <a:prstClr val="black"/>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1050" b="1" i="1" kern="0" dirty="0">
                            <a:solidFill>
                              <a:prstClr val="black"/>
                            </a:solidFill>
                            <a:latin typeface="Cambria Math" panose="02040503050406030204" pitchFamily="18" charset="0"/>
                          </a:rPr>
                          <m:t>𝒆𝒙𝒑</m:t>
                        </m:r>
                        <m:d>
                          <m:dPr>
                            <m:ctrlPr>
                              <a:rPr lang="en-US" sz="1050" b="1" i="1" kern="0" dirty="0">
                                <a:solidFill>
                                  <a:prstClr val="black"/>
                                </a:solidFill>
                                <a:latin typeface="Cambria Math" panose="02040503050406030204" pitchFamily="18" charset="0"/>
                              </a:rPr>
                            </m:ctrlPr>
                          </m:dPr>
                          <m:e>
                            <m:f>
                              <m:fPr>
                                <m:type m:val="lin"/>
                                <m:ctrlPr>
                                  <a:rPr lang="en-US" sz="1050" b="1" i="1" kern="0" dirty="0">
                                    <a:solidFill>
                                      <a:prstClr val="black"/>
                                    </a:solidFill>
                                    <a:latin typeface="Cambria Math" panose="02040503050406030204" pitchFamily="18" charset="0"/>
                                  </a:rPr>
                                </m:ctrlPr>
                              </m:fPr>
                              <m:num>
                                <m:sSub>
                                  <m:sSubPr>
                                    <m:ctrlPr>
                                      <a:rPr lang="en-US" sz="1050" b="1" i="1" kern="0" dirty="0">
                                        <a:solidFill>
                                          <a:prstClr val="black"/>
                                        </a:solidFill>
                                        <a:latin typeface="Cambria Math" panose="02040503050406030204" pitchFamily="18" charset="0"/>
                                      </a:rPr>
                                    </m:ctrlPr>
                                  </m:sSubPr>
                                  <m:e>
                                    <m:r>
                                      <a:rPr lang="en-US" sz="1050" b="1" i="1" kern="0" dirty="0">
                                        <a:solidFill>
                                          <a:prstClr val="black"/>
                                        </a:solidFill>
                                        <a:latin typeface="Cambria Math" panose="02040503050406030204" pitchFamily="18" charset="0"/>
                                      </a:rPr>
                                      <m:t>−</m:t>
                                    </m:r>
                                    <m:r>
                                      <a:rPr lang="en-US" sz="1050" b="1" i="1" kern="0" dirty="0">
                                        <a:solidFill>
                                          <a:prstClr val="black"/>
                                        </a:solidFill>
                                        <a:latin typeface="Cambria Math" panose="02040503050406030204" pitchFamily="18" charset="0"/>
                                      </a:rPr>
                                      <m:t>𝑸</m:t>
                                    </m:r>
                                  </m:e>
                                  <m:sub>
                                    <m:r>
                                      <a:rPr lang="en-US" sz="1050" b="1" i="1" kern="0" dirty="0">
                                        <a:solidFill>
                                          <a:prstClr val="black"/>
                                        </a:solidFill>
                                        <a:latin typeface="Cambria Math" panose="02040503050406030204" pitchFamily="18" charset="0"/>
                                      </a:rPr>
                                      <m:t>𝒎𝒂𝒙</m:t>
                                    </m:r>
                                  </m:sub>
                                </m:sSub>
                                <m:d>
                                  <m:dPr>
                                    <m:ctrlPr>
                                      <a:rPr lang="en-US" sz="1050" b="1" i="1" kern="0" dirty="0">
                                        <a:solidFill>
                                          <a:prstClr val="black"/>
                                        </a:solidFill>
                                        <a:latin typeface="Cambria Math" panose="02040503050406030204" pitchFamily="18" charset="0"/>
                                      </a:rPr>
                                    </m:ctrlPr>
                                  </m:dPr>
                                  <m:e>
                                    <m:r>
                                      <a:rPr lang="en-US" sz="1050" b="1" i="1" kern="0" dirty="0">
                                        <a:solidFill>
                                          <a:prstClr val="black"/>
                                        </a:solidFill>
                                        <a:latin typeface="Cambria Math" panose="02040503050406030204" pitchFamily="18" charset="0"/>
                                      </a:rPr>
                                      <m:t>𝑽</m:t>
                                    </m:r>
                                  </m:e>
                                </m:d>
                              </m:num>
                              <m:den>
                                <m:sSub>
                                  <m:sSubPr>
                                    <m:ctrlPr>
                                      <a:rPr lang="en-US" sz="1050" b="1" i="1" kern="0" dirty="0">
                                        <a:solidFill>
                                          <a:prstClr val="black"/>
                                        </a:solidFill>
                                        <a:latin typeface="Cambria Math" panose="02040503050406030204" pitchFamily="18" charset="0"/>
                                      </a:rPr>
                                    </m:ctrlPr>
                                  </m:sSubPr>
                                  <m:e>
                                    <m:r>
                                      <a:rPr lang="en-US" sz="1050" b="1" i="1" kern="0" dirty="0">
                                        <a:solidFill>
                                          <a:prstClr val="black"/>
                                        </a:solidFill>
                                        <a:latin typeface="Cambria Math" panose="02040503050406030204" pitchFamily="18" charset="0"/>
                                      </a:rPr>
                                      <m:t>𝒌</m:t>
                                    </m:r>
                                  </m:e>
                                  <m:sub>
                                    <m:r>
                                      <a:rPr lang="en-US" sz="1050" b="1" i="1" kern="0" dirty="0">
                                        <a:solidFill>
                                          <a:prstClr val="black"/>
                                        </a:solidFill>
                                        <a:latin typeface="Cambria Math" panose="02040503050406030204" pitchFamily="18" charset="0"/>
                                      </a:rPr>
                                      <m:t>𝑩</m:t>
                                    </m:r>
                                  </m:sub>
                                </m:sSub>
                                <m:r>
                                  <a:rPr lang="en-US" sz="1050" b="1" i="1" kern="0" dirty="0">
                                    <a:solidFill>
                                      <a:prstClr val="black"/>
                                    </a:solidFill>
                                    <a:latin typeface="Cambria Math" panose="02040503050406030204" pitchFamily="18" charset="0"/>
                                  </a:rPr>
                                  <m:t>𝑻</m:t>
                                </m:r>
                              </m:den>
                            </m:f>
                          </m:e>
                        </m:d>
                      </m:oMath>
                    </m:oMathPara>
                  </a14:m>
                  <a:endParaRPr lang="en-US" sz="1200" b="1" dirty="0"/>
                </a:p>
                <a:p>
                  <a:pPr algn="ctr"/>
                  <a:r>
                    <a:rPr lang="en-US" sz="2000" b="1" dirty="0"/>
                    <a:t>does NOT Saturate</a:t>
                  </a:r>
                </a:p>
                <a:p>
                  <a:pPr algn="ctr"/>
                  <a:endParaRPr lang="en-US" sz="1400" b="1" dirty="0"/>
                </a:p>
                <a:p>
                  <a:pPr algn="ctr"/>
                  <a:r>
                    <a:rPr lang="en-US" sz="1400" b="1" dirty="0"/>
                    <a:t>  </a:t>
                  </a:r>
                  <a:r>
                    <a:rPr lang="en-US" sz="2000" b="1" dirty="0"/>
                    <a:t> </a:t>
                  </a:r>
                  <a:r>
                    <a:rPr lang="en-US" sz="2000" b="1" u="sng" dirty="0"/>
                    <a:t>Fermi Distribution Saturates</a:t>
                  </a:r>
                  <a:r>
                    <a:rPr lang="en-US" sz="1600" b="1" dirty="0"/>
                    <a:t> </a:t>
                  </a:r>
                  <a:br>
                    <a:rPr lang="en-US" sz="1600" b="1" dirty="0"/>
                  </a:br>
                  <a:r>
                    <a:rPr lang="en-US" sz="1600" b="1" dirty="0"/>
                    <a:t>Channels saturate </a:t>
                  </a:r>
                  <a:br>
                    <a:rPr lang="en-US" sz="1600" b="1" dirty="0"/>
                  </a:br>
                  <a:r>
                    <a:rPr lang="en-US" sz="1200" b="1" dirty="0"/>
                    <a:t>because they are narrow</a:t>
                  </a:r>
                </a:p>
                <a:p>
                  <a:pPr algn="ctr"/>
                  <a:r>
                    <a:rPr lang="en-US" sz="1600" b="1" dirty="0"/>
                    <a:t> </a:t>
                  </a:r>
                </a:p>
              </p:txBody>
            </p:sp>
          </mc:Choice>
          <mc:Fallback xmlns="">
            <p:sp>
              <p:nvSpPr>
                <p:cNvPr id="8" name="TextBox 7">
                  <a:extLst>
                    <a:ext uri="{FF2B5EF4-FFF2-40B4-BE49-F238E27FC236}">
                      <a16:creationId xmlns:a16="http://schemas.microsoft.com/office/drawing/2014/main" id="{8F9B970A-56D6-4ABA-9B79-640DDD1FC9C4}"/>
                    </a:ext>
                  </a:extLst>
                </p:cNvPr>
                <p:cNvSpPr txBox="1">
                  <a:spLocks noRot="1" noChangeAspect="1" noMove="1" noResize="1" noEditPoints="1" noAdjustHandles="1" noChangeArrowheads="1" noChangeShapeType="1" noTextEdit="1"/>
                </p:cNvSpPr>
                <p:nvPr/>
              </p:nvSpPr>
              <p:spPr>
                <a:xfrm>
                  <a:off x="4131117" y="3418733"/>
                  <a:ext cx="3929766" cy="2725624"/>
                </a:xfrm>
                <a:prstGeom prst="rect">
                  <a:avLst/>
                </a:prstGeom>
                <a:blipFill>
                  <a:blip r:embed="rId4"/>
                  <a:stretch>
                    <a:fillRect t="-664"/>
                  </a:stretch>
                </a:blipFill>
                <a:ln w="28575">
                  <a:solidFill>
                    <a:schemeClr val="tx1"/>
                  </a:solidFill>
                </a:ln>
              </p:spPr>
              <p:txBody>
                <a:bodyPr/>
                <a:lstStyle/>
                <a:p>
                  <a:r>
                    <a:rPr lang="en-US">
                      <a:noFill/>
                    </a:rPr>
                    <a:t> </a:t>
                  </a:r>
                </a:p>
              </p:txBody>
            </p:sp>
          </mc:Fallback>
        </mc:AlternateContent>
        <p:sp>
          <p:nvSpPr>
            <p:cNvPr id="13" name="Rectangle 12">
              <a:extLst>
                <a:ext uri="{FF2B5EF4-FFF2-40B4-BE49-F238E27FC236}">
                  <a16:creationId xmlns:a16="http://schemas.microsoft.com/office/drawing/2014/main" id="{C817E369-4704-487F-A254-04A9888ACC8B}"/>
                </a:ext>
              </a:extLst>
            </p:cNvPr>
            <p:cNvSpPr/>
            <p:nvPr/>
          </p:nvSpPr>
          <p:spPr>
            <a:xfrm>
              <a:off x="4773532" y="5663612"/>
              <a:ext cx="2803973" cy="276999"/>
            </a:xfrm>
            <a:prstGeom prst="rect">
              <a:avLst/>
            </a:prstGeom>
          </p:spPr>
          <p:txBody>
            <a:bodyPr wrap="none">
              <a:spAutoFit/>
            </a:bodyPr>
            <a:lstStyle/>
            <a:p>
              <a:r>
                <a:rPr lang="en-US" sz="1200" b="1" dirty="0"/>
                <a:t>* </a:t>
              </a:r>
              <a:r>
                <a:rPr lang="en-US" sz="750" b="1" dirty="0">
                  <a:solidFill>
                    <a:srgbClr val="000000"/>
                  </a:solidFill>
                </a:rPr>
                <a:t>Boltzmann. Berkeley ‘Lectures on Gas Theory’, 1904 (!)</a:t>
              </a:r>
            </a:p>
          </p:txBody>
        </p:sp>
      </p:grpSp>
      <p:sp>
        <p:nvSpPr>
          <p:cNvPr id="3" name="TextBox 2">
            <a:extLst>
              <a:ext uri="{FF2B5EF4-FFF2-40B4-BE49-F238E27FC236}">
                <a16:creationId xmlns:a16="http://schemas.microsoft.com/office/drawing/2014/main" id="{69241225-0BAD-475B-BA06-99816BE79B02}"/>
              </a:ext>
            </a:extLst>
          </p:cNvPr>
          <p:cNvSpPr txBox="1"/>
          <p:nvPr/>
        </p:nvSpPr>
        <p:spPr>
          <a:xfrm rot="19992705">
            <a:off x="1771125" y="1634592"/>
            <a:ext cx="2581046" cy="276999"/>
          </a:xfrm>
          <a:prstGeom prst="rect">
            <a:avLst/>
          </a:prstGeom>
          <a:noFill/>
        </p:spPr>
        <p:txBody>
          <a:bodyPr wrap="square" rtlCol="0">
            <a:spAutoFit/>
          </a:bodyPr>
          <a:lstStyle/>
          <a:p>
            <a:pPr algn="l"/>
            <a:r>
              <a:rPr lang="en-US" sz="1200" b="1" dirty="0">
                <a:solidFill>
                  <a:srgbClr val="C00000"/>
                </a:solidFill>
                <a:latin typeface="Comic Sans MS" panose="030F0702030302020204" pitchFamily="66" charset="0"/>
              </a:rPr>
              <a:t>Interdisciplinary Confusion</a:t>
            </a:r>
          </a:p>
        </p:txBody>
      </p:sp>
      <p:sp>
        <p:nvSpPr>
          <p:cNvPr id="14" name="TextBox 13">
            <a:extLst>
              <a:ext uri="{FF2B5EF4-FFF2-40B4-BE49-F238E27FC236}">
                <a16:creationId xmlns:a16="http://schemas.microsoft.com/office/drawing/2014/main" id="{49EC2FA9-9812-4B9E-8D37-41502142479D}"/>
              </a:ext>
            </a:extLst>
          </p:cNvPr>
          <p:cNvSpPr txBox="1"/>
          <p:nvPr/>
        </p:nvSpPr>
        <p:spPr>
          <a:xfrm rot="1481009">
            <a:off x="7720126" y="1778201"/>
            <a:ext cx="2581046" cy="276999"/>
          </a:xfrm>
          <a:prstGeom prst="rect">
            <a:avLst/>
          </a:prstGeom>
          <a:noFill/>
        </p:spPr>
        <p:txBody>
          <a:bodyPr wrap="square" rtlCol="0">
            <a:spAutoFit/>
          </a:bodyPr>
          <a:lstStyle/>
          <a:p>
            <a:pPr algn="l"/>
            <a:r>
              <a:rPr lang="en-US" sz="1200" b="1" dirty="0">
                <a:solidFill>
                  <a:srgbClr val="C00000"/>
                </a:solidFill>
                <a:latin typeface="Comic Sans MS" panose="030F0702030302020204" pitchFamily="66" charset="0"/>
              </a:rPr>
              <a:t>Interdisciplinary Confusion</a:t>
            </a:r>
          </a:p>
        </p:txBody>
      </p:sp>
      <p:sp>
        <p:nvSpPr>
          <p:cNvPr id="16" name="TextBox 15">
            <a:extLst>
              <a:ext uri="{FF2B5EF4-FFF2-40B4-BE49-F238E27FC236}">
                <a16:creationId xmlns:a16="http://schemas.microsoft.com/office/drawing/2014/main" id="{0A8A7075-9601-4968-9171-BC7BC96C51A0}"/>
              </a:ext>
            </a:extLst>
          </p:cNvPr>
          <p:cNvSpPr txBox="1"/>
          <p:nvPr/>
        </p:nvSpPr>
        <p:spPr>
          <a:xfrm>
            <a:off x="4348146" y="353625"/>
            <a:ext cx="3175038" cy="338554"/>
          </a:xfrm>
          <a:prstGeom prst="rect">
            <a:avLst/>
          </a:prstGeom>
          <a:noFill/>
        </p:spPr>
        <p:txBody>
          <a:bodyPr wrap="square" rtlCol="0">
            <a:spAutoFit/>
          </a:bodyPr>
          <a:lstStyle/>
          <a:p>
            <a:pPr algn="l"/>
            <a:r>
              <a:rPr lang="en-US" sz="1600" b="1" dirty="0">
                <a:solidFill>
                  <a:srgbClr val="C00000"/>
                </a:solidFill>
                <a:latin typeface="Comic Sans MS" panose="030F0702030302020204" pitchFamily="66" charset="0"/>
              </a:rPr>
              <a:t>Interdisciplinary Confusion</a:t>
            </a:r>
          </a:p>
        </p:txBody>
      </p:sp>
    </p:spTree>
    <p:extLst>
      <p:ext uri="{BB962C8B-B14F-4D97-AF65-F5344CB8AC3E}">
        <p14:creationId xmlns:p14="http://schemas.microsoft.com/office/powerpoint/2010/main" val="3258765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1E7F7"/>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E545F0-A339-4E75-A511-BF29AE3DB98F}"/>
              </a:ext>
            </a:extLst>
          </p:cNvPr>
          <p:cNvSpPr>
            <a:spLocks noGrp="1"/>
          </p:cNvSpPr>
          <p:nvPr>
            <p:ph type="sldNum" sz="quarter" idx="12"/>
          </p:nvPr>
        </p:nvSpPr>
        <p:spPr/>
        <p:txBody>
          <a:bodyPr/>
          <a:lstStyle/>
          <a:p>
            <a:fld id="{FB2DA28D-31BC-4E7A-8D3F-5B45F747894A}" type="slidenum">
              <a:rPr lang="en-GB" altLang="en-US" smtClean="0"/>
              <a:pPr/>
              <a:t>2</a:t>
            </a:fld>
            <a:endParaRPr lang="en-GB" altLang="en-US"/>
          </a:p>
        </p:txBody>
      </p:sp>
      <p:sp>
        <p:nvSpPr>
          <p:cNvPr id="3" name="TextBox 2">
            <a:extLst>
              <a:ext uri="{FF2B5EF4-FFF2-40B4-BE49-F238E27FC236}">
                <a16:creationId xmlns:a16="http://schemas.microsoft.com/office/drawing/2014/main" id="{CB9F5387-A244-42CE-87C3-ABC0C867BE14}"/>
              </a:ext>
            </a:extLst>
          </p:cNvPr>
          <p:cNvSpPr txBox="1"/>
          <p:nvPr/>
        </p:nvSpPr>
        <p:spPr bwMode="auto">
          <a:xfrm rot="21355874">
            <a:off x="4540564" y="3867879"/>
            <a:ext cx="6051242" cy="1358008"/>
          </a:xfrm>
          <a:prstGeom prst="rect">
            <a:avLst/>
          </a:prstGeom>
          <a:noFill/>
          <a:ln w="25400">
            <a:noFill/>
            <a:miter lim="800000"/>
            <a:headEnd/>
            <a:tailEnd/>
          </a:ln>
        </p:spPr>
        <p:txBody>
          <a:bodyPr wrap="square" rtlCol="0">
            <a:noAutofit/>
          </a:bodyPr>
          <a:lstStyle/>
          <a:p>
            <a:pPr algn="ctr"/>
            <a:r>
              <a:rPr lang="en-US" sz="2800" b="1" dirty="0">
                <a:solidFill>
                  <a:srgbClr val="000000"/>
                </a:solidFill>
              </a:rPr>
              <a:t>Thanks to Prof. </a:t>
            </a:r>
            <a:r>
              <a:rPr lang="en-US" sz="2800" b="1" dirty="0" err="1">
                <a:solidFill>
                  <a:srgbClr val="000000"/>
                </a:solidFill>
              </a:rPr>
              <a:t>Strano</a:t>
            </a:r>
            <a:r>
              <a:rPr lang="en-US" sz="2800" b="1" dirty="0">
                <a:solidFill>
                  <a:srgbClr val="000000"/>
                </a:solidFill>
              </a:rPr>
              <a:t> </a:t>
            </a:r>
          </a:p>
          <a:p>
            <a:pPr algn="ctr"/>
            <a:r>
              <a:rPr lang="en-US" sz="2800" b="1" dirty="0">
                <a:solidFill>
                  <a:srgbClr val="000000"/>
                </a:solidFill>
              </a:rPr>
              <a:t>For the invitation</a:t>
            </a:r>
            <a:endParaRPr lang="en-US" sz="2400" b="1" dirty="0">
              <a:solidFill>
                <a:srgbClr val="000000"/>
              </a:solidFill>
            </a:endParaRPr>
          </a:p>
          <a:p>
            <a:pPr algn="ctr"/>
            <a:r>
              <a:rPr lang="en-US" dirty="0">
                <a:solidFill>
                  <a:srgbClr val="000000"/>
                </a:solidFill>
              </a:rPr>
              <a:t>and to</a:t>
            </a:r>
            <a:br>
              <a:rPr lang="en-US" dirty="0">
                <a:solidFill>
                  <a:srgbClr val="000000"/>
                </a:solidFill>
              </a:rPr>
            </a:br>
            <a:r>
              <a:rPr lang="en-US" dirty="0">
                <a:solidFill>
                  <a:srgbClr val="000000"/>
                </a:solidFill>
              </a:rPr>
              <a:t> Sam </a:t>
            </a:r>
            <a:r>
              <a:rPr lang="en-US" dirty="0" err="1">
                <a:solidFill>
                  <a:srgbClr val="000000"/>
                </a:solidFill>
              </a:rPr>
              <a:t>Faucher</a:t>
            </a:r>
            <a:r>
              <a:rPr lang="en-US" dirty="0">
                <a:solidFill>
                  <a:srgbClr val="000000"/>
                </a:solidFill>
              </a:rPr>
              <a:t> </a:t>
            </a:r>
            <a:br>
              <a:rPr lang="en-US" dirty="0">
                <a:solidFill>
                  <a:srgbClr val="000000"/>
                </a:solidFill>
              </a:rPr>
            </a:br>
            <a:r>
              <a:rPr lang="en-US" sz="1400" i="1" dirty="0">
                <a:solidFill>
                  <a:srgbClr val="000000"/>
                </a:solidFill>
              </a:rPr>
              <a:t>for showing me how to use </a:t>
            </a:r>
            <a:r>
              <a:rPr lang="en-US" sz="1400" i="1" dirty="0" err="1">
                <a:solidFill>
                  <a:srgbClr val="000000"/>
                </a:solidFill>
              </a:rPr>
              <a:t>Webex</a:t>
            </a:r>
            <a:endParaRPr lang="en-US" i="1" dirty="0">
              <a:solidFill>
                <a:srgbClr val="000000"/>
              </a:solidFill>
            </a:endParaRPr>
          </a:p>
        </p:txBody>
      </p:sp>
      <p:grpSp>
        <p:nvGrpSpPr>
          <p:cNvPr id="8" name="Group 7">
            <a:extLst>
              <a:ext uri="{FF2B5EF4-FFF2-40B4-BE49-F238E27FC236}">
                <a16:creationId xmlns:a16="http://schemas.microsoft.com/office/drawing/2014/main" id="{F3EAE6EE-A0CE-4608-9403-6AA3C91A7B19}"/>
              </a:ext>
            </a:extLst>
          </p:cNvPr>
          <p:cNvGrpSpPr/>
          <p:nvPr/>
        </p:nvGrpSpPr>
        <p:grpSpPr>
          <a:xfrm>
            <a:off x="420624" y="539496"/>
            <a:ext cx="5512731" cy="3022664"/>
            <a:chOff x="420624" y="539496"/>
            <a:chExt cx="5512731" cy="3022664"/>
          </a:xfrm>
        </p:grpSpPr>
        <p:grpSp>
          <p:nvGrpSpPr>
            <p:cNvPr id="6" name="Group 5">
              <a:extLst>
                <a:ext uri="{FF2B5EF4-FFF2-40B4-BE49-F238E27FC236}">
                  <a16:creationId xmlns:a16="http://schemas.microsoft.com/office/drawing/2014/main" id="{4326BEB2-8925-4037-B86B-53923442D91E}"/>
                </a:ext>
              </a:extLst>
            </p:cNvPr>
            <p:cNvGrpSpPr/>
            <p:nvPr/>
          </p:nvGrpSpPr>
          <p:grpSpPr>
            <a:xfrm>
              <a:off x="461157" y="578167"/>
              <a:ext cx="5472198" cy="2983993"/>
              <a:chOff x="293296" y="180602"/>
              <a:chExt cx="5472198" cy="2983993"/>
            </a:xfrm>
          </p:grpSpPr>
          <p:pic>
            <p:nvPicPr>
              <p:cNvPr id="4" name="Picture 3">
                <a:extLst>
                  <a:ext uri="{FF2B5EF4-FFF2-40B4-BE49-F238E27FC236}">
                    <a16:creationId xmlns:a16="http://schemas.microsoft.com/office/drawing/2014/main" id="{9DE53C2E-6B43-48E0-913A-0DF028B4D21E}"/>
                  </a:ext>
                </a:extLst>
              </p:cNvPr>
              <p:cNvPicPr>
                <a:picLocks noChangeAspect="1"/>
              </p:cNvPicPr>
              <p:nvPr/>
            </p:nvPicPr>
            <p:blipFill>
              <a:blip r:embed="rId3"/>
              <a:stretch>
                <a:fillRect/>
              </a:stretch>
            </p:blipFill>
            <p:spPr>
              <a:xfrm>
                <a:off x="293296" y="180602"/>
                <a:ext cx="5472198" cy="2983993"/>
              </a:xfrm>
              <a:prstGeom prst="rect">
                <a:avLst/>
              </a:prstGeom>
            </p:spPr>
          </p:pic>
          <p:sp>
            <p:nvSpPr>
              <p:cNvPr id="5" name="Rectangle 4">
                <a:extLst>
                  <a:ext uri="{FF2B5EF4-FFF2-40B4-BE49-F238E27FC236}">
                    <a16:creationId xmlns:a16="http://schemas.microsoft.com/office/drawing/2014/main" id="{F7966FD4-2A8F-4FDA-804A-23BB5386E946}"/>
                  </a:ext>
                </a:extLst>
              </p:cNvPr>
              <p:cNvSpPr/>
              <p:nvPr/>
            </p:nvSpPr>
            <p:spPr>
              <a:xfrm>
                <a:off x="2898807" y="438322"/>
                <a:ext cx="2866687" cy="523220"/>
              </a:xfrm>
              <a:prstGeom prst="rect">
                <a:avLst/>
              </a:prstGeom>
            </p:spPr>
            <p:txBody>
              <a:bodyPr wrap="square">
                <a:spAutoFit/>
              </a:bodyPr>
              <a:lstStyle/>
              <a:p>
                <a:pPr algn="ctr"/>
                <a:r>
                  <a:rPr lang="en-US" sz="1400" b="1" dirty="0">
                    <a:solidFill>
                      <a:srgbClr val="000000"/>
                    </a:solidFill>
                    <a:latin typeface="inherit"/>
                  </a:rPr>
                  <a:t>Center for </a:t>
                </a:r>
              </a:p>
              <a:p>
                <a:pPr algn="ctr"/>
                <a:r>
                  <a:rPr lang="en-US" sz="1400" b="1" dirty="0">
                    <a:solidFill>
                      <a:srgbClr val="000000"/>
                    </a:solidFill>
                    <a:latin typeface="inherit"/>
                  </a:rPr>
                  <a:t>Enhanced Nanofluidic Transport</a:t>
                </a:r>
                <a:endParaRPr lang="en-US" sz="1400" dirty="0"/>
              </a:p>
            </p:txBody>
          </p:sp>
        </p:grpSp>
        <p:sp>
          <p:nvSpPr>
            <p:cNvPr id="7" name="Rectangle 6">
              <a:extLst>
                <a:ext uri="{FF2B5EF4-FFF2-40B4-BE49-F238E27FC236}">
                  <a16:creationId xmlns:a16="http://schemas.microsoft.com/office/drawing/2014/main" id="{D05B9F35-0DD4-4F0E-8249-E08C4D365B64}"/>
                </a:ext>
              </a:extLst>
            </p:cNvPr>
            <p:cNvSpPr/>
            <p:nvPr/>
          </p:nvSpPr>
          <p:spPr bwMode="auto">
            <a:xfrm>
              <a:off x="420624" y="539496"/>
              <a:ext cx="5512731" cy="3022664"/>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cs typeface="Arial" charset="0"/>
              </a:endParaRPr>
            </a:p>
          </p:txBody>
        </p:sp>
      </p:grpSp>
      <p:grpSp>
        <p:nvGrpSpPr>
          <p:cNvPr id="11" name="Group 10">
            <a:extLst>
              <a:ext uri="{FF2B5EF4-FFF2-40B4-BE49-F238E27FC236}">
                <a16:creationId xmlns:a16="http://schemas.microsoft.com/office/drawing/2014/main" id="{45381D83-8DD7-4D49-B3FD-5FD1509022BB}"/>
              </a:ext>
            </a:extLst>
          </p:cNvPr>
          <p:cNvGrpSpPr/>
          <p:nvPr/>
        </p:nvGrpSpPr>
        <p:grpSpPr>
          <a:xfrm>
            <a:off x="7520940" y="792480"/>
            <a:ext cx="3557016" cy="1655064"/>
            <a:chOff x="1060704" y="4512564"/>
            <a:chExt cx="3557016" cy="1655064"/>
          </a:xfrm>
        </p:grpSpPr>
        <p:sp>
          <p:nvSpPr>
            <p:cNvPr id="10" name="Cloud 9">
              <a:extLst>
                <a:ext uri="{FF2B5EF4-FFF2-40B4-BE49-F238E27FC236}">
                  <a16:creationId xmlns:a16="http://schemas.microsoft.com/office/drawing/2014/main" id="{062E4AE5-29AB-4B84-A27B-71F98533EFAE}"/>
                </a:ext>
              </a:extLst>
            </p:cNvPr>
            <p:cNvSpPr/>
            <p:nvPr/>
          </p:nvSpPr>
          <p:spPr bwMode="auto">
            <a:xfrm>
              <a:off x="1060704" y="4512564"/>
              <a:ext cx="3557016" cy="1376172"/>
            </a:xfrm>
            <a:prstGeom prst="cloud">
              <a:avLst/>
            </a:prstGeom>
            <a:blipFill>
              <a:blip r:embed="rId4"/>
              <a:tile tx="0" ty="0" sx="100000" sy="100000" flip="none" algn="tl"/>
            </a:blipFill>
            <a:ln w="25400" cap="flat" cmpd="sng" algn="ctr">
              <a:solidFill>
                <a:schemeClr val="tx1"/>
              </a:solid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cs typeface="Arial" charset="0"/>
              </a:endParaRPr>
            </a:p>
          </p:txBody>
        </p:sp>
        <p:sp>
          <p:nvSpPr>
            <p:cNvPr id="9" name="TextBox 8">
              <a:extLst>
                <a:ext uri="{FF2B5EF4-FFF2-40B4-BE49-F238E27FC236}">
                  <a16:creationId xmlns:a16="http://schemas.microsoft.com/office/drawing/2014/main" id="{6572C0B8-9A51-4FF8-B622-31CEB8E95E62}"/>
                </a:ext>
              </a:extLst>
            </p:cNvPr>
            <p:cNvSpPr txBox="1"/>
            <p:nvPr/>
          </p:nvSpPr>
          <p:spPr bwMode="auto">
            <a:xfrm>
              <a:off x="1219917" y="4796028"/>
              <a:ext cx="3351276" cy="1371600"/>
            </a:xfrm>
            <a:prstGeom prst="rect">
              <a:avLst/>
            </a:prstGeom>
            <a:noFill/>
            <a:ln w="25400">
              <a:noFill/>
              <a:miter lim="800000"/>
              <a:headEnd/>
              <a:tailEnd/>
            </a:ln>
          </p:spPr>
          <p:txBody>
            <a:bodyPr wrap="square" rtlCol="0">
              <a:noAutofit/>
            </a:bodyPr>
            <a:lstStyle/>
            <a:p>
              <a:pPr algn="ctr"/>
              <a:r>
                <a:rPr lang="en-US" b="1" dirty="0">
                  <a:solidFill>
                    <a:srgbClr val="000000"/>
                  </a:solidFill>
                </a:rPr>
                <a:t>Hello to old friends in the audience!!!</a:t>
              </a:r>
            </a:p>
          </p:txBody>
        </p:sp>
      </p:grpSp>
    </p:spTree>
    <p:extLst>
      <p:ext uri="{BB962C8B-B14F-4D97-AF65-F5344CB8AC3E}">
        <p14:creationId xmlns:p14="http://schemas.microsoft.com/office/powerpoint/2010/main" val="99238039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9576" y="363915"/>
            <a:ext cx="8237422" cy="6063198"/>
          </a:xfrm>
          <a:prstGeom prst="rect">
            <a:avLst/>
          </a:prstGeom>
          <a:noFill/>
        </p:spPr>
        <p:txBody>
          <a:bodyPr wrap="square" rtlCol="0">
            <a:spAutoFit/>
          </a:bodyPr>
          <a:lstStyle/>
          <a:p>
            <a:pPr algn="ctr">
              <a:defRPr/>
            </a:pPr>
            <a:r>
              <a:rPr lang="en-US" sz="3200" b="1" i="1" kern="0" dirty="0">
                <a:solidFill>
                  <a:srgbClr val="C00000"/>
                </a:solidFill>
                <a:latin typeface="Comic Sans MS" panose="030F0702030302020204" pitchFamily="66" charset="0"/>
              </a:rPr>
              <a:t>Motivation</a:t>
            </a:r>
          </a:p>
          <a:p>
            <a:pPr algn="ctr">
              <a:defRPr/>
            </a:pPr>
            <a:endParaRPr lang="en-US" sz="3200" b="1" i="1" kern="0" dirty="0">
              <a:solidFill>
                <a:srgbClr val="C00000"/>
              </a:solidFill>
              <a:latin typeface="Comic Sans MS" panose="030F0702030302020204" pitchFamily="66" charset="0"/>
            </a:endParaRPr>
          </a:p>
          <a:p>
            <a:pPr algn="ctr">
              <a:defRPr/>
            </a:pPr>
            <a:r>
              <a:rPr lang="en-US" sz="3200" kern="0" dirty="0">
                <a:solidFill>
                  <a:srgbClr val="002060"/>
                </a:solidFill>
                <a:latin typeface="Arial Black" panose="020B0A04020102020204" pitchFamily="34" charset="0"/>
              </a:rPr>
              <a:t>Fermi Description</a:t>
            </a:r>
            <a:r>
              <a:rPr lang="en-US" sz="2800" kern="0" dirty="0">
                <a:solidFill>
                  <a:srgbClr val="002060"/>
                </a:solidFill>
                <a:latin typeface="Arial Black" panose="020B0A04020102020204" pitchFamily="34" charset="0"/>
              </a:rPr>
              <a:t> </a:t>
            </a:r>
            <a:br>
              <a:rPr lang="en-US" sz="2800" kern="0" dirty="0">
                <a:solidFill>
                  <a:srgbClr val="002060"/>
                </a:solidFill>
                <a:latin typeface="Arial Black" panose="020B0A04020102020204" pitchFamily="34" charset="0"/>
              </a:rPr>
            </a:br>
            <a:endParaRPr lang="en-US" sz="2400" kern="0" dirty="0">
              <a:solidFill>
                <a:srgbClr val="002060"/>
              </a:solidFill>
              <a:latin typeface="Arial Black" panose="020B0A04020102020204" pitchFamily="34" charset="0"/>
            </a:endParaRPr>
          </a:p>
          <a:p>
            <a:pPr algn="ctr">
              <a:defRPr/>
            </a:pPr>
            <a:r>
              <a:rPr lang="en-US" sz="2400" kern="0" dirty="0">
                <a:solidFill>
                  <a:srgbClr val="002060"/>
                </a:solidFill>
              </a:rPr>
              <a:t>is designed to deal with</a:t>
            </a:r>
          </a:p>
          <a:p>
            <a:pPr algn="ctr">
              <a:defRPr/>
            </a:pPr>
            <a:br>
              <a:rPr lang="en-US" sz="2400" kern="0" dirty="0">
                <a:solidFill>
                  <a:srgbClr val="002060"/>
                </a:solidFill>
                <a:latin typeface="Arial Black" panose="020B0A04020102020204" pitchFamily="34" charset="0"/>
              </a:rPr>
            </a:br>
            <a:r>
              <a:rPr lang="en-US" sz="3200" kern="0" dirty="0">
                <a:solidFill>
                  <a:srgbClr val="002060"/>
                </a:solidFill>
                <a:latin typeface="Arial Black" panose="020B0A04020102020204" pitchFamily="34" charset="0"/>
              </a:rPr>
              <a:t> Saturation of Concentration</a:t>
            </a:r>
          </a:p>
          <a:p>
            <a:pPr algn="ctr">
              <a:defRPr/>
            </a:pPr>
            <a:br>
              <a:rPr lang="en-US" sz="2000" b="1" kern="0" dirty="0">
                <a:solidFill>
                  <a:srgbClr val="002060"/>
                </a:solidFill>
                <a:latin typeface="Arial Black" panose="020B0A04020102020204" pitchFamily="34" charset="0"/>
              </a:rPr>
            </a:br>
            <a:endParaRPr lang="en-US" kern="0" dirty="0">
              <a:solidFill>
                <a:srgbClr val="002060"/>
              </a:solidFill>
            </a:endParaRPr>
          </a:p>
          <a:p>
            <a:pPr algn="ctr">
              <a:defRPr/>
            </a:pPr>
            <a:endParaRPr lang="en-US" i="1" kern="0" dirty="0">
              <a:solidFill>
                <a:srgbClr val="002060"/>
              </a:solidFill>
            </a:endParaRPr>
          </a:p>
          <a:p>
            <a:pPr algn="ctr">
              <a:defRPr/>
            </a:pPr>
            <a:r>
              <a:rPr lang="en-US" sz="2400" kern="0" dirty="0">
                <a:solidFill>
                  <a:srgbClr val="002060"/>
                </a:solidFill>
              </a:rPr>
              <a:t> </a:t>
            </a:r>
            <a:r>
              <a:rPr lang="en-US" sz="2400" b="1" kern="0" dirty="0">
                <a:solidFill>
                  <a:srgbClr val="002060"/>
                </a:solidFill>
              </a:rPr>
              <a:t>without computing forces </a:t>
            </a:r>
            <a:br>
              <a:rPr lang="en-US" b="1" kern="0" dirty="0">
                <a:solidFill>
                  <a:srgbClr val="002060"/>
                </a:solidFill>
              </a:rPr>
            </a:br>
            <a:r>
              <a:rPr lang="en-US" sz="1400" b="1" i="1" kern="0" dirty="0">
                <a:solidFill>
                  <a:srgbClr val="002060"/>
                </a:solidFill>
              </a:rPr>
              <a:t>motivated by the Pauli Exclusion Principle</a:t>
            </a:r>
          </a:p>
          <a:p>
            <a:pPr algn="ctr">
              <a:defRPr/>
            </a:pPr>
            <a:r>
              <a:rPr lang="en-US" sz="1400" b="1" i="1" kern="0" dirty="0">
                <a:solidFill>
                  <a:srgbClr val="002060"/>
                </a:solidFill>
              </a:rPr>
              <a:t>that avoids the calculation of inter-electron forces and correlations!</a:t>
            </a:r>
            <a:endParaRPr lang="en-US" sz="1400" i="1" kern="0" dirty="0">
              <a:solidFill>
                <a:srgbClr val="002060"/>
              </a:solidFill>
              <a:latin typeface="Comic Sans MS" panose="030F0702030302020204" pitchFamily="66" charset="0"/>
            </a:endParaRPr>
          </a:p>
          <a:p>
            <a:pPr algn="just">
              <a:defRPr/>
            </a:pPr>
            <a:endParaRPr lang="en-US" kern="0" dirty="0">
              <a:solidFill>
                <a:srgbClr val="002060"/>
              </a:solidFill>
            </a:endParaRPr>
          </a:p>
          <a:p>
            <a:pPr algn="ctr">
              <a:defRPr/>
            </a:pPr>
            <a:endParaRPr lang="en-US" i="1" kern="0" dirty="0">
              <a:solidFill>
                <a:sysClr val="windowText" lastClr="000000"/>
              </a:solidFill>
            </a:endParaRPr>
          </a:p>
          <a:p>
            <a:pPr algn="just">
              <a:defRPr/>
            </a:pPr>
            <a:endParaRPr lang="en-US" kern="0" dirty="0">
              <a:solidFill>
                <a:sysClr val="windowText" lastClr="000000"/>
              </a:solidFill>
            </a:endParaRPr>
          </a:p>
          <a:p>
            <a:pPr>
              <a:defRPr/>
            </a:pPr>
            <a:endParaRPr lang="en-US" kern="0" dirty="0">
              <a:solidFill>
                <a:sysClr val="windowText" lastClr="000000"/>
              </a:solidFill>
            </a:endParaRPr>
          </a:p>
        </p:txBody>
      </p:sp>
      <p:sp>
        <p:nvSpPr>
          <p:cNvPr id="3" name="Slide Number Placeholder 2"/>
          <p:cNvSpPr>
            <a:spLocks noGrp="1"/>
          </p:cNvSpPr>
          <p:nvPr>
            <p:ph type="sldNum" sz="quarter" idx="12"/>
          </p:nvPr>
        </p:nvSpPr>
        <p:spPr>
          <a:xfrm>
            <a:off x="8611998" y="6491681"/>
            <a:ext cx="1905000" cy="457200"/>
          </a:xfrm>
        </p:spPr>
        <p:txBody>
          <a:bodyPr/>
          <a:lstStyle/>
          <a:p>
            <a:pPr eaLnBrk="1" hangingPunct="1">
              <a:spcBef>
                <a:spcPts val="0"/>
              </a:spcBef>
              <a:defRPr/>
            </a:pPr>
            <a:fld id="{E992E85B-D96E-4C64-8DCC-FF1FED9104FA}" type="slidenum">
              <a:rPr lang="en-US" sz="1800" kern="0"/>
              <a:pPr eaLnBrk="1" hangingPunct="1">
                <a:spcBef>
                  <a:spcPts val="0"/>
                </a:spcBef>
                <a:defRPr/>
              </a:pPr>
              <a:t>20</a:t>
            </a:fld>
            <a:endParaRPr lang="en-US" sz="1800" kern="0" dirty="0"/>
          </a:p>
        </p:txBody>
      </p:sp>
    </p:spTree>
    <p:extLst>
      <p:ext uri="{BB962C8B-B14F-4D97-AF65-F5344CB8AC3E}">
        <p14:creationId xmlns:p14="http://schemas.microsoft.com/office/powerpoint/2010/main" val="427103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6889" y="382482"/>
            <a:ext cx="8036086" cy="2462213"/>
          </a:xfrm>
          <a:prstGeom prst="rect">
            <a:avLst/>
          </a:prstGeom>
          <a:noFill/>
        </p:spPr>
        <p:txBody>
          <a:bodyPr wrap="square" rtlCol="0">
            <a:spAutoFit/>
          </a:bodyPr>
          <a:lstStyle/>
          <a:p>
            <a:pPr algn="ctr">
              <a:defRPr/>
            </a:pPr>
            <a:r>
              <a:rPr lang="en-US" sz="3200" kern="0" dirty="0">
                <a:solidFill>
                  <a:sysClr val="windowText" lastClr="000000"/>
                </a:solidFill>
                <a:latin typeface="Arial Black" panose="020B0A04020102020204" pitchFamily="34" charset="0"/>
              </a:rPr>
              <a:t>Fermi Description</a:t>
            </a:r>
            <a:r>
              <a:rPr lang="en-US" sz="2800" kern="0" dirty="0">
                <a:solidFill>
                  <a:sysClr val="windowText" lastClr="000000"/>
                </a:solidFill>
                <a:latin typeface="Arial Black" panose="020B0A04020102020204" pitchFamily="34" charset="0"/>
              </a:rPr>
              <a:t> </a:t>
            </a:r>
            <a:br>
              <a:rPr lang="en-US" sz="2800" kern="0" dirty="0">
                <a:solidFill>
                  <a:sysClr val="windowText" lastClr="000000"/>
                </a:solidFill>
                <a:latin typeface="Arial Black" panose="020B0A04020102020204" pitchFamily="34" charset="0"/>
              </a:rPr>
            </a:br>
            <a:r>
              <a:rPr lang="en-US" sz="2400" kern="0" dirty="0">
                <a:solidFill>
                  <a:sysClr val="windowText" lastClr="000000"/>
                </a:solidFill>
                <a:latin typeface="Arial Black" panose="020B0A04020102020204" pitchFamily="34" charset="0"/>
              </a:rPr>
              <a:t>of</a:t>
            </a:r>
            <a:br>
              <a:rPr lang="en-US" sz="2400" kern="0" dirty="0">
                <a:solidFill>
                  <a:sysClr val="windowText" lastClr="000000"/>
                </a:solidFill>
                <a:latin typeface="Arial Black" panose="020B0A04020102020204" pitchFamily="34" charset="0"/>
              </a:rPr>
            </a:br>
            <a:r>
              <a:rPr lang="en-US" sz="3200" u="sng" kern="0" dirty="0">
                <a:solidFill>
                  <a:sysClr val="windowText" lastClr="000000"/>
                </a:solidFill>
                <a:latin typeface="Arial Black" panose="020B0A04020102020204" pitchFamily="34" charset="0"/>
              </a:rPr>
              <a:t>Saturation of Volume</a:t>
            </a:r>
            <a:br>
              <a:rPr lang="en-US" sz="3200" u="sng" kern="0" dirty="0">
                <a:solidFill>
                  <a:sysClr val="windowText" lastClr="000000"/>
                </a:solidFill>
                <a:latin typeface="Arial Black" panose="020B0A04020102020204" pitchFamily="34" charset="0"/>
              </a:rPr>
            </a:br>
            <a:r>
              <a:rPr lang="en-US" sz="2400" kern="0" dirty="0">
                <a:solidFill>
                  <a:sysClr val="windowText" lastClr="000000"/>
                </a:solidFill>
              </a:rPr>
              <a:t>by Spherical Ions</a:t>
            </a:r>
            <a:br>
              <a:rPr lang="en-US" sz="2400" kern="0" dirty="0">
                <a:solidFill>
                  <a:sysClr val="windowText" lastClr="000000"/>
                </a:solidFill>
                <a:latin typeface="Arial Black" panose="020B0A04020102020204" pitchFamily="34" charset="0"/>
              </a:rPr>
            </a:br>
            <a:r>
              <a:rPr lang="en-US" sz="2400" kern="0" dirty="0">
                <a:solidFill>
                  <a:sysClr val="windowText" lastClr="000000"/>
                </a:solidFill>
                <a:latin typeface="Arial Black" panose="020B0A04020102020204" pitchFamily="34" charset="0"/>
              </a:rPr>
              <a:t> </a:t>
            </a:r>
            <a:br>
              <a:rPr lang="en-US" sz="2400" kern="0" dirty="0">
                <a:solidFill>
                  <a:sysClr val="windowText" lastClr="000000"/>
                </a:solidFill>
                <a:latin typeface="Arial Black" panose="020B0A04020102020204" pitchFamily="34" charset="0"/>
              </a:rPr>
            </a:br>
            <a:endParaRPr lang="en-US" kern="0" dirty="0">
              <a:solidFill>
                <a:sysClr val="windowText" lastClr="000000"/>
              </a:solidFill>
            </a:endParaRPr>
          </a:p>
        </p:txBody>
      </p:sp>
      <p:sp>
        <p:nvSpPr>
          <p:cNvPr id="3" name="Slide Number Placeholder 2"/>
          <p:cNvSpPr>
            <a:spLocks noGrp="1"/>
          </p:cNvSpPr>
          <p:nvPr>
            <p:ph type="sldNum" sz="quarter" idx="12"/>
          </p:nvPr>
        </p:nvSpPr>
        <p:spPr/>
        <p:txBody>
          <a:bodyPr/>
          <a:lstStyle/>
          <a:p>
            <a:pPr eaLnBrk="1" hangingPunct="1">
              <a:spcBef>
                <a:spcPts val="0"/>
              </a:spcBef>
              <a:defRPr/>
            </a:pPr>
            <a:fld id="{E992E85B-D96E-4C64-8DCC-FF1FED9104FA}" type="slidenum">
              <a:rPr lang="en-US" sz="1800" kern="0"/>
              <a:pPr eaLnBrk="1" hangingPunct="1">
                <a:spcBef>
                  <a:spcPts val="0"/>
                </a:spcBef>
                <a:defRPr/>
              </a:pPr>
              <a:t>21</a:t>
            </a:fld>
            <a:endParaRPr lang="en-US" sz="1800" kern="0"/>
          </a:p>
        </p:txBody>
      </p:sp>
      <p:grpSp>
        <p:nvGrpSpPr>
          <p:cNvPr id="4" name="Group 3"/>
          <p:cNvGrpSpPr/>
          <p:nvPr/>
        </p:nvGrpSpPr>
        <p:grpSpPr>
          <a:xfrm>
            <a:off x="3539716" y="2708920"/>
            <a:ext cx="5814508" cy="2118668"/>
            <a:chOff x="745253" y="440668"/>
            <a:chExt cx="7139806" cy="2782318"/>
          </a:xfrm>
        </p:grpSpPr>
        <p:sp>
          <p:nvSpPr>
            <p:cNvPr id="5" name="TextBox 4"/>
            <p:cNvSpPr txBox="1"/>
            <p:nvPr/>
          </p:nvSpPr>
          <p:spPr>
            <a:xfrm>
              <a:off x="2123728" y="440668"/>
              <a:ext cx="4068452" cy="1010460"/>
            </a:xfrm>
            <a:prstGeom prst="rect">
              <a:avLst/>
            </a:prstGeom>
            <a:noFill/>
          </p:spPr>
          <p:txBody>
            <a:bodyPr wrap="square" rtlCol="0">
              <a:spAutoFit/>
            </a:bodyPr>
            <a:lstStyle/>
            <a:p>
              <a:pPr algn="ctr">
                <a:defRPr/>
              </a:pPr>
              <a:r>
                <a:rPr lang="en-US" sz="2000" u="sng" kern="0" dirty="0">
                  <a:solidFill>
                    <a:sysClr val="windowText" lastClr="000000"/>
                  </a:solidFill>
                  <a:latin typeface="Arial Black" panose="020B0A04020102020204" pitchFamily="34" charset="0"/>
                </a:rPr>
                <a:t>Fermi </a:t>
              </a:r>
              <a:r>
                <a:rPr lang="en-US" sz="2000" u="sng" kern="0" dirty="0">
                  <a:solidFill>
                    <a:sysClr val="windowText" lastClr="000000"/>
                  </a:solidFill>
                </a:rPr>
                <a:t>(like) </a:t>
              </a:r>
              <a:r>
                <a:rPr lang="en-US" sz="2000" u="sng" kern="0" dirty="0">
                  <a:solidFill>
                    <a:sysClr val="windowText" lastClr="000000"/>
                  </a:solidFill>
                  <a:latin typeface="Arial Black" panose="020B0A04020102020204" pitchFamily="34" charset="0"/>
                </a:rPr>
                <a:t>Distribution</a:t>
              </a:r>
            </a:p>
            <a:p>
              <a:pPr algn="ctr">
                <a:defRPr/>
              </a:pPr>
              <a:endParaRPr lang="en-US" sz="2400" u="sng" kern="0" dirty="0">
                <a:solidFill>
                  <a:sysClr val="windowText" lastClr="000000"/>
                </a:solidFill>
                <a:latin typeface="Arial Black" panose="020B0A04020102020204" pitchFamily="34" charset="0"/>
              </a:endParaRPr>
            </a:p>
          </p:txBody>
        </p:sp>
        <p:graphicFrame>
          <p:nvGraphicFramePr>
            <p:cNvPr id="6" name="Object 5"/>
            <p:cNvGraphicFramePr>
              <a:graphicFrameLocks noChangeAspect="1"/>
            </p:cNvGraphicFramePr>
            <p:nvPr/>
          </p:nvGraphicFramePr>
          <p:xfrm>
            <a:off x="745253" y="1097504"/>
            <a:ext cx="7139806" cy="797197"/>
          </p:xfrm>
          <a:graphic>
            <a:graphicData uri="http://schemas.openxmlformats.org/presentationml/2006/ole">
              <mc:AlternateContent xmlns:mc="http://schemas.openxmlformats.org/markup-compatibility/2006">
                <mc:Choice xmlns:v="urn:schemas-microsoft-com:vml" Requires="v">
                  <p:oleObj spid="_x0000_s3240" name="Equation" r:id="rId3" imgW="5003640" imgH="558720" progId="Equation.DSMT4">
                    <p:embed/>
                  </p:oleObj>
                </mc:Choice>
                <mc:Fallback>
                  <p:oleObj name="Equation" r:id="rId3" imgW="5003640" imgH="558720" progId="Equation.DSMT4">
                    <p:embed/>
                    <p:pic>
                      <p:nvPicPr>
                        <p:cNvPr id="6" name="Object 5"/>
                        <p:cNvPicPr/>
                        <p:nvPr/>
                      </p:nvPicPr>
                      <p:blipFill>
                        <a:blip r:embed="rId4"/>
                        <a:stretch>
                          <a:fillRect/>
                        </a:stretch>
                      </p:blipFill>
                      <p:spPr>
                        <a:xfrm>
                          <a:off x="745253" y="1097504"/>
                          <a:ext cx="7139806" cy="797197"/>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2365656" y="2090957"/>
            <a:ext cx="3885030" cy="1132029"/>
          </p:xfrm>
          <a:graphic>
            <a:graphicData uri="http://schemas.openxmlformats.org/presentationml/2006/ole">
              <mc:AlternateContent xmlns:mc="http://schemas.openxmlformats.org/markup-compatibility/2006">
                <mc:Choice xmlns:v="urn:schemas-microsoft-com:vml" Requires="v">
                  <p:oleObj spid="_x0000_s3241" name="Equation" r:id="rId5" imgW="3886200" imgH="1130040" progId="Equation.DSMT4">
                    <p:embed/>
                  </p:oleObj>
                </mc:Choice>
                <mc:Fallback>
                  <p:oleObj name="Equation" r:id="rId5" imgW="3886200" imgH="1130040" progId="Equation.DSMT4">
                    <p:embed/>
                    <p:pic>
                      <p:nvPicPr>
                        <p:cNvPr id="7" name="Object 6"/>
                        <p:cNvPicPr/>
                        <p:nvPr/>
                      </p:nvPicPr>
                      <p:blipFill>
                        <a:blip r:embed="rId6"/>
                        <a:stretch>
                          <a:fillRect/>
                        </a:stretch>
                      </p:blipFill>
                      <p:spPr>
                        <a:xfrm>
                          <a:off x="2365656" y="2090957"/>
                          <a:ext cx="3885030" cy="1132029"/>
                        </a:xfrm>
                        <a:prstGeom prst="rect">
                          <a:avLst/>
                        </a:prstGeom>
                      </p:spPr>
                    </p:pic>
                  </p:oleObj>
                </mc:Fallback>
              </mc:AlternateContent>
            </a:graphicData>
          </a:graphic>
        </p:graphicFrame>
      </p:grpSp>
      <p:sp>
        <p:nvSpPr>
          <p:cNvPr id="8" name="TextBox 7"/>
          <p:cNvSpPr txBox="1"/>
          <p:nvPr/>
        </p:nvSpPr>
        <p:spPr>
          <a:xfrm>
            <a:off x="4282140" y="5883673"/>
            <a:ext cx="4029131" cy="584775"/>
          </a:xfrm>
          <a:prstGeom prst="rect">
            <a:avLst/>
          </a:prstGeom>
          <a:noFill/>
        </p:spPr>
        <p:txBody>
          <a:bodyPr wrap="square" rtlCol="0">
            <a:spAutoFit/>
          </a:bodyPr>
          <a:lstStyle/>
          <a:p>
            <a:pPr algn="ctr">
              <a:defRPr/>
            </a:pPr>
            <a:endParaRPr lang="en-US" b="1" kern="0" dirty="0">
              <a:solidFill>
                <a:sysClr val="windowText" lastClr="000000"/>
              </a:solidFill>
            </a:endParaRPr>
          </a:p>
          <a:p>
            <a:pPr algn="ctr">
              <a:defRPr/>
            </a:pPr>
            <a:r>
              <a:rPr lang="en-US" sz="1400" b="1" kern="0" dirty="0">
                <a:solidFill>
                  <a:sysClr val="windowText" lastClr="000000"/>
                </a:solidFill>
              </a:rPr>
              <a:t>J.-L. Liu J Comp Phys (2013) 247:88</a:t>
            </a:r>
            <a:endParaRPr lang="en-US" sz="1400" kern="0" dirty="0">
              <a:solidFill>
                <a:sysClr val="windowText" lastClr="000000"/>
              </a:solidFill>
            </a:endParaRPr>
          </a:p>
        </p:txBody>
      </p:sp>
    </p:spTree>
    <p:extLst>
      <p:ext uri="{BB962C8B-B14F-4D97-AF65-F5344CB8AC3E}">
        <p14:creationId xmlns:p14="http://schemas.microsoft.com/office/powerpoint/2010/main" val="3091815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F70138-069B-47C7-B8A7-4B473EE59878}"/>
              </a:ext>
            </a:extLst>
          </p:cNvPr>
          <p:cNvSpPr txBox="1"/>
          <p:nvPr/>
        </p:nvSpPr>
        <p:spPr>
          <a:xfrm>
            <a:off x="2483314" y="1157402"/>
            <a:ext cx="6628866" cy="2123658"/>
          </a:xfrm>
          <a:prstGeom prst="rect">
            <a:avLst/>
          </a:prstGeom>
          <a:noFill/>
        </p:spPr>
        <p:txBody>
          <a:bodyPr wrap="none" rtlCol="0">
            <a:spAutoFit/>
          </a:bodyPr>
          <a:lstStyle/>
          <a:p>
            <a:pPr algn="ctr"/>
            <a:r>
              <a:rPr lang="en-US" sz="1200" b="1" dirty="0"/>
              <a:t>Poisson Fermi Formulation</a:t>
            </a:r>
          </a:p>
          <a:p>
            <a:pPr algn="ctr"/>
            <a:endParaRPr lang="en-US" sz="2700" b="1" dirty="0"/>
          </a:p>
          <a:p>
            <a:pPr algn="ctr"/>
            <a:r>
              <a:rPr lang="en-US" dirty="0"/>
              <a:t>We couple the </a:t>
            </a:r>
            <a:br>
              <a:rPr lang="en-US" sz="2700" b="1" dirty="0"/>
            </a:br>
            <a:r>
              <a:rPr lang="en-US" sz="2700" b="1" dirty="0"/>
              <a:t>Screened Coulomb (Yukawa) Potential*</a:t>
            </a:r>
          </a:p>
          <a:p>
            <a:pPr algn="ctr"/>
            <a:r>
              <a:rPr lang="en-US" sz="2100" dirty="0"/>
              <a:t>and</a:t>
            </a:r>
            <a:endParaRPr lang="en-US" sz="2700" dirty="0"/>
          </a:p>
          <a:p>
            <a:pPr algn="ctr"/>
            <a:r>
              <a:rPr lang="en-US" sz="2700" b="1" dirty="0"/>
              <a:t>Far Field Poisson Electrostatics</a:t>
            </a:r>
          </a:p>
        </p:txBody>
      </p:sp>
      <p:sp>
        <p:nvSpPr>
          <p:cNvPr id="3" name="Rectangle 2">
            <a:extLst>
              <a:ext uri="{FF2B5EF4-FFF2-40B4-BE49-F238E27FC236}">
                <a16:creationId xmlns:a16="http://schemas.microsoft.com/office/drawing/2014/main" id="{4FE29784-DFE2-4FC7-AC8D-86FBF318A0F4}"/>
              </a:ext>
            </a:extLst>
          </p:cNvPr>
          <p:cNvSpPr/>
          <p:nvPr/>
        </p:nvSpPr>
        <p:spPr>
          <a:xfrm>
            <a:off x="2374606" y="4498419"/>
            <a:ext cx="7211533" cy="969496"/>
          </a:xfrm>
          <a:prstGeom prst="rect">
            <a:avLst/>
          </a:prstGeom>
        </p:spPr>
        <p:txBody>
          <a:bodyPr wrap="square">
            <a:spAutoFit/>
          </a:bodyPr>
          <a:lstStyle/>
          <a:p>
            <a:pPr algn="ctr"/>
            <a:r>
              <a:rPr lang="en-US" sz="1200" b="1" dirty="0"/>
              <a:t>*to avoid the Lennard Jones Combining Rules </a:t>
            </a:r>
            <a:br>
              <a:rPr lang="en-US" sz="1200" b="1" dirty="0"/>
            </a:br>
            <a:r>
              <a:rPr lang="en-US" sz="1050" b="1" dirty="0"/>
              <a:t>that are </a:t>
            </a:r>
            <a:br>
              <a:rPr lang="en-US" sz="1200" b="1" dirty="0"/>
            </a:br>
            <a:r>
              <a:rPr lang="en-US" sz="1200" b="1" dirty="0"/>
              <a:t>Badly defined in Experiments </a:t>
            </a:r>
            <a:br>
              <a:rPr lang="en-US" sz="1200" b="1" dirty="0"/>
            </a:br>
            <a:r>
              <a:rPr lang="en-US" sz="1050" b="1" dirty="0"/>
              <a:t>and </a:t>
            </a:r>
            <a:br>
              <a:rPr lang="en-US" sz="1200" b="1" dirty="0"/>
            </a:br>
            <a:r>
              <a:rPr lang="en-US" sz="1200" b="1" dirty="0"/>
              <a:t>Simulations of Liquids</a:t>
            </a:r>
          </a:p>
        </p:txBody>
      </p:sp>
      <p:sp>
        <p:nvSpPr>
          <p:cNvPr id="4" name="Slide Number Placeholder 3">
            <a:extLst>
              <a:ext uri="{FF2B5EF4-FFF2-40B4-BE49-F238E27FC236}">
                <a16:creationId xmlns:a16="http://schemas.microsoft.com/office/drawing/2014/main" id="{DED301AF-C74D-4657-8CF1-13456D6B2670}"/>
              </a:ext>
            </a:extLst>
          </p:cNvPr>
          <p:cNvSpPr>
            <a:spLocks noGrp="1"/>
          </p:cNvSpPr>
          <p:nvPr>
            <p:ph type="sldNum" sz="quarter" idx="12"/>
          </p:nvPr>
        </p:nvSpPr>
        <p:spPr/>
        <p:txBody>
          <a:bodyPr/>
          <a:lstStyle/>
          <a:p>
            <a:fld id="{27920D64-16C3-46C0-82DC-39F838177D87}" type="slidenum">
              <a:rPr lang="en-US" smtClean="0"/>
              <a:t>22</a:t>
            </a:fld>
            <a:endParaRPr lang="en-US" dirty="0"/>
          </a:p>
        </p:txBody>
      </p:sp>
      <p:sp>
        <p:nvSpPr>
          <p:cNvPr id="5" name="Footer Placeholder 4">
            <a:extLst>
              <a:ext uri="{FF2B5EF4-FFF2-40B4-BE49-F238E27FC236}">
                <a16:creationId xmlns:a16="http://schemas.microsoft.com/office/drawing/2014/main" id="{03240CC1-8E43-48E1-99BC-404A40BD395A}"/>
              </a:ext>
            </a:extLst>
          </p:cNvPr>
          <p:cNvSpPr>
            <a:spLocks noGrp="1"/>
          </p:cNvSpPr>
          <p:nvPr>
            <p:ph type="ftr" sz="quarter" idx="11"/>
          </p:nvPr>
        </p:nvSpPr>
        <p:spPr>
          <a:xfrm>
            <a:off x="3145456" y="3650977"/>
            <a:ext cx="6265449" cy="457200"/>
          </a:xfrm>
        </p:spPr>
        <p:txBody>
          <a:bodyPr/>
          <a:lstStyle/>
          <a:p>
            <a:r>
              <a:rPr lang="en-US" dirty="0">
                <a:latin typeface="+mn-lt"/>
              </a:rPr>
              <a:t> Molecular Based Mathematical Biology 2017 5: 116-124, </a:t>
            </a:r>
          </a:p>
          <a:p>
            <a:r>
              <a:rPr lang="en-US" dirty="0">
                <a:latin typeface="+mn-lt"/>
              </a:rPr>
              <a:t> Physical Review E 2016 94(1): 012114.</a:t>
            </a:r>
          </a:p>
        </p:txBody>
      </p:sp>
    </p:spTree>
    <p:extLst>
      <p:ext uri="{BB962C8B-B14F-4D97-AF65-F5344CB8AC3E}">
        <p14:creationId xmlns:p14="http://schemas.microsoft.com/office/powerpoint/2010/main" val="48499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2982D3-C423-4B5F-BAB5-7C7FC9ACD036}"/>
              </a:ext>
            </a:extLst>
          </p:cNvPr>
          <p:cNvSpPr/>
          <p:nvPr/>
        </p:nvSpPr>
        <p:spPr>
          <a:xfrm>
            <a:off x="9337206" y="2643368"/>
            <a:ext cx="444179" cy="300082"/>
          </a:xfrm>
          <a:prstGeom prst="rect">
            <a:avLst/>
          </a:prstGeom>
        </p:spPr>
        <p:txBody>
          <a:bodyPr wrap="square">
            <a:spAutoFit/>
          </a:bodyPr>
          <a:lstStyle/>
          <a:p>
            <a:pPr defTabSz="685800">
              <a:defRPr/>
            </a:pPr>
            <a:r>
              <a:rPr lang="en-US" sz="1350" dirty="0">
                <a:solidFill>
                  <a:srgbClr val="000000"/>
                </a:solidFill>
                <a:latin typeface="Calibri" panose="020F0502020204030204" pitchFamily="34" charset="0"/>
              </a:rPr>
              <a:t>(1)</a:t>
            </a:r>
            <a:endParaRPr lang="en-US" sz="1350" dirty="0">
              <a:solidFill>
                <a:prstClr val="black"/>
              </a:solidFill>
              <a:latin typeface="Calibri" panose="020F0502020204030204"/>
            </a:endParaRPr>
          </a:p>
        </p:txBody>
      </p:sp>
      <p:grpSp>
        <p:nvGrpSpPr>
          <p:cNvPr id="4" name="Group 3">
            <a:extLst>
              <a:ext uri="{FF2B5EF4-FFF2-40B4-BE49-F238E27FC236}">
                <a16:creationId xmlns:a16="http://schemas.microsoft.com/office/drawing/2014/main" id="{F2B6516D-FC88-4D68-A694-7A310BCB2AF9}"/>
              </a:ext>
            </a:extLst>
          </p:cNvPr>
          <p:cNvGrpSpPr/>
          <p:nvPr/>
        </p:nvGrpSpPr>
        <p:grpSpPr>
          <a:xfrm>
            <a:off x="2828899" y="1289524"/>
            <a:ext cx="7661626" cy="4156779"/>
            <a:chOff x="1739865" y="576363"/>
            <a:chExt cx="10215501" cy="5542372"/>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9F5F4D3-7174-4B48-98BF-2D83F5D7AFF9}"/>
                    </a:ext>
                  </a:extLst>
                </p:cNvPr>
                <p:cNvSpPr txBox="1"/>
                <p:nvPr/>
              </p:nvSpPr>
              <p:spPr>
                <a:xfrm>
                  <a:off x="1739865" y="576363"/>
                  <a:ext cx="10215501" cy="5542372"/>
                </a:xfrm>
                <a:prstGeom prst="rect">
                  <a:avLst/>
                </a:prstGeom>
                <a:noFill/>
              </p:spPr>
              <p:txBody>
                <a:bodyPr wrap="square" rtlCol="0">
                  <a:spAutoFit/>
                </a:bodyPr>
                <a:lstStyle/>
                <a:p>
                  <a:pPr algn="ctr" defTabSz="685800">
                    <a:defRPr/>
                  </a:pPr>
                  <a:br>
                    <a:rPr lang="en-US" sz="2400" b="1" dirty="0">
                      <a:solidFill>
                        <a:prstClr val="black"/>
                      </a:solidFill>
                      <a:latin typeface="Calibri" panose="020F0502020204030204"/>
                    </a:rPr>
                  </a:br>
                  <a:endParaRPr lang="en-US" b="1" i="1" dirty="0">
                    <a:solidFill>
                      <a:prstClr val="black"/>
                    </a:solidFill>
                    <a:latin typeface="Calibri" panose="020F0502020204030204"/>
                  </a:endParaRPr>
                </a:p>
                <a:p>
                  <a:pPr defTabSz="685800">
                    <a:defRPr/>
                  </a:pPr>
                  <a:r>
                    <a:rPr lang="en-US" b="1" dirty="0">
                      <a:solidFill>
                        <a:prstClr val="black"/>
                      </a:solidFill>
                      <a:latin typeface="Calibri" panose="020F0502020204030204"/>
                    </a:rPr>
                    <a:t>        Yukawa potential  </a:t>
                  </a:r>
                  <a14:m>
                    <m:oMath xmlns:m="http://schemas.openxmlformats.org/officeDocument/2006/math">
                      <m:r>
                        <a:rPr lang="en-US" b="1">
                          <a:solidFill>
                            <a:prstClr val="black"/>
                          </a:solidFill>
                          <a:latin typeface="Cambria Math" panose="02040503050406030204" pitchFamily="18" charset="0"/>
                          <a:ea typeface="Cambria Math" panose="02040503050406030204" pitchFamily="18" charset="0"/>
                        </a:rPr>
                        <m:t>𝐘</m:t>
                      </m:r>
                      <m:d>
                        <m:dPr>
                          <m:ctrlPr>
                            <a:rPr lang="en-US" b="1" i="1" dirty="0">
                              <a:solidFill>
                                <a:prstClr val="black"/>
                              </a:solidFill>
                              <a:latin typeface="Cambria Math" panose="02040503050406030204" pitchFamily="18" charset="0"/>
                            </a:rPr>
                          </m:ctrlPr>
                        </m:dPr>
                        <m:e>
                          <m:r>
                            <a:rPr lang="en-US" b="1" dirty="0">
                              <a:solidFill>
                                <a:prstClr val="black"/>
                              </a:solidFill>
                              <a:latin typeface="Cambria Math" panose="02040503050406030204" pitchFamily="18" charset="0"/>
                            </a:rPr>
                            <m:t>𝐫</m:t>
                          </m:r>
                          <m:r>
                            <a:rPr lang="en-US" b="1" dirty="0">
                              <a:solidFill>
                                <a:prstClr val="black"/>
                              </a:solidFill>
                              <a:latin typeface="Cambria Math" panose="02040503050406030204" pitchFamily="18" charset="0"/>
                            </a:rPr>
                            <m:t>−</m:t>
                          </m:r>
                          <m:sSup>
                            <m:sSupPr>
                              <m:ctrlPr>
                                <a:rPr lang="en-US" b="1" i="1" dirty="0">
                                  <a:solidFill>
                                    <a:prstClr val="black"/>
                                  </a:solidFill>
                                  <a:latin typeface="Cambria Math" panose="02040503050406030204" pitchFamily="18" charset="0"/>
                                </a:rPr>
                              </m:ctrlPr>
                            </m:sSupPr>
                            <m:e>
                              <m:r>
                                <a:rPr lang="en-US" b="1" dirty="0">
                                  <a:solidFill>
                                    <a:prstClr val="black"/>
                                  </a:solidFill>
                                  <a:latin typeface="Cambria Math" panose="02040503050406030204" pitchFamily="18" charset="0"/>
                                </a:rPr>
                                <m:t>𝐫</m:t>
                              </m:r>
                            </m:e>
                            <m:sup>
                              <m:r>
                                <a:rPr lang="en-US" b="1" dirty="0">
                                  <a:solidFill>
                                    <a:prstClr val="black"/>
                                  </a:solidFill>
                                  <a:latin typeface="Cambria Math" panose="02040503050406030204" pitchFamily="18" charset="0"/>
                                </a:rPr>
                                <m:t>′</m:t>
                              </m:r>
                            </m:sup>
                          </m:sSup>
                        </m:e>
                      </m:d>
                      <m:r>
                        <a:rPr lang="en-US" b="1" dirty="0">
                          <a:solidFill>
                            <a:prstClr val="black"/>
                          </a:solidFill>
                          <a:latin typeface="Cambria Math" panose="02040503050406030204" pitchFamily="18" charset="0"/>
                        </a:rPr>
                        <m:t> </m:t>
                      </m:r>
                    </m:oMath>
                  </a14:m>
                  <a:r>
                    <a:rPr lang="en-US" b="1" dirty="0">
                      <a:solidFill>
                        <a:prstClr val="black"/>
                      </a:solidFill>
                      <a:latin typeface="Calibri" panose="020F0502020204030204"/>
                    </a:rPr>
                    <a:t>describes Bjerrum/Debye Screening</a:t>
                  </a:r>
                </a:p>
                <a:p>
                  <a:pPr defTabSz="685800">
                    <a:defRPr/>
                  </a:pPr>
                  <a:endParaRPr lang="en-US" b="1" dirty="0">
                    <a:solidFill>
                      <a:prstClr val="black"/>
                    </a:solidFill>
                    <a:latin typeface="Calibri" panose="020F0502020204030204"/>
                  </a:endParaRPr>
                </a:p>
                <a:p>
                  <a:pPr lvl="0" algn="ctr"/>
                  <a:r>
                    <a:rPr lang="en-US" b="1" i="1" dirty="0">
                      <a:solidFill>
                        <a:prstClr val="black"/>
                      </a:solidFill>
                      <a:latin typeface="Calibri" panose="020F0502020204030204"/>
                    </a:rPr>
                    <a:t> </a:t>
                  </a:r>
                  <a14:m>
                    <m:oMath xmlns:m="http://schemas.openxmlformats.org/officeDocument/2006/math">
                      <m:r>
                        <a:rPr lang="en-US" b="1">
                          <a:solidFill>
                            <a:prstClr val="black"/>
                          </a:solidFill>
                          <a:latin typeface="Cambria Math" panose="02040503050406030204" pitchFamily="18" charset="0"/>
                          <a:ea typeface="Cambria Math" panose="02040503050406030204" pitchFamily="18" charset="0"/>
                        </a:rPr>
                        <m:t>𝐘</m:t>
                      </m:r>
                      <m:d>
                        <m:dPr>
                          <m:ctrlPr>
                            <a:rPr lang="en-US" b="1" i="1" dirty="0">
                              <a:solidFill>
                                <a:prstClr val="black"/>
                              </a:solidFill>
                              <a:latin typeface="Cambria Math" panose="02040503050406030204" pitchFamily="18" charset="0"/>
                            </a:rPr>
                          </m:ctrlPr>
                        </m:dPr>
                        <m:e>
                          <m:r>
                            <a:rPr lang="en-US" b="1" dirty="0">
                              <a:solidFill>
                                <a:prstClr val="black"/>
                              </a:solidFill>
                              <a:latin typeface="Cambria Math" panose="02040503050406030204" pitchFamily="18" charset="0"/>
                            </a:rPr>
                            <m:t>𝐫</m:t>
                          </m:r>
                          <m:r>
                            <a:rPr lang="en-US" b="1" dirty="0">
                              <a:solidFill>
                                <a:prstClr val="black"/>
                              </a:solidFill>
                              <a:latin typeface="Cambria Math" panose="02040503050406030204" pitchFamily="18" charset="0"/>
                            </a:rPr>
                            <m:t>−</m:t>
                          </m:r>
                          <m:sSup>
                            <m:sSupPr>
                              <m:ctrlPr>
                                <a:rPr lang="en-US" b="1" i="1" dirty="0">
                                  <a:solidFill>
                                    <a:prstClr val="black"/>
                                  </a:solidFill>
                                  <a:latin typeface="Cambria Math" panose="02040503050406030204" pitchFamily="18" charset="0"/>
                                </a:rPr>
                              </m:ctrlPr>
                            </m:sSupPr>
                            <m:e>
                              <m:r>
                                <a:rPr lang="en-US" b="1" dirty="0">
                                  <a:solidFill>
                                    <a:prstClr val="black"/>
                                  </a:solidFill>
                                  <a:latin typeface="Cambria Math" panose="02040503050406030204" pitchFamily="18" charset="0"/>
                                </a:rPr>
                                <m:t>𝐫</m:t>
                              </m:r>
                            </m:e>
                            <m:sup>
                              <m:r>
                                <a:rPr lang="en-US" b="1" dirty="0">
                                  <a:solidFill>
                                    <a:prstClr val="black"/>
                                  </a:solidFill>
                                  <a:latin typeface="Cambria Math" panose="02040503050406030204" pitchFamily="18" charset="0"/>
                                </a:rPr>
                                <m:t>′</m:t>
                              </m:r>
                            </m:sup>
                          </m:sSup>
                        </m:e>
                      </m:d>
                      <m:r>
                        <a:rPr lang="en-US" b="1" i="1" dirty="0">
                          <a:solidFill>
                            <a:prstClr val="black"/>
                          </a:solidFill>
                          <a:latin typeface="Cambria Math" panose="02040503050406030204" pitchFamily="18" charset="0"/>
                        </a:rPr>
                        <m:t>=</m:t>
                      </m:r>
                    </m:oMath>
                  </a14:m>
                  <a:r>
                    <a:rPr lang="en-US" sz="2100" b="1" i="1" dirty="0">
                      <a:solidFill>
                        <a:prstClr val="black"/>
                      </a:solidFill>
                      <a:latin typeface="Calibri" panose="020F0502020204030204"/>
                    </a:rPr>
                    <a:t> </a:t>
                  </a:r>
                  <a14:m>
                    <m:oMath xmlns:m="http://schemas.openxmlformats.org/officeDocument/2006/math">
                      <m:f>
                        <m:fPr>
                          <m:ctrlPr>
                            <a:rPr lang="en-US" sz="2100" i="1" dirty="0">
                              <a:solidFill>
                                <a:prstClr val="black"/>
                              </a:solidFill>
                              <a:latin typeface="Cambria Math" panose="02040503050406030204" pitchFamily="18" charset="0"/>
                            </a:rPr>
                          </m:ctrlPr>
                        </m:fPr>
                        <m:num>
                          <m:func>
                            <m:funcPr>
                              <m:ctrlPr>
                                <a:rPr lang="en-US" sz="2100" i="1" dirty="0">
                                  <a:solidFill>
                                    <a:prstClr val="black"/>
                                  </a:solidFill>
                                  <a:latin typeface="Cambria Math" panose="02040503050406030204" pitchFamily="18" charset="0"/>
                                </a:rPr>
                              </m:ctrlPr>
                            </m:funcPr>
                            <m:fName>
                              <m:r>
                                <a:rPr lang="en-US" sz="2100" b="1" dirty="0">
                                  <a:solidFill>
                                    <a:prstClr val="black"/>
                                  </a:solidFill>
                                  <a:latin typeface="Cambria Math" panose="02040503050406030204" pitchFamily="18" charset="0"/>
                                </a:rPr>
                                <m:t>𝐞𝐱𝐩</m:t>
                              </m:r>
                            </m:fName>
                            <m:e>
                              <m:d>
                                <m:dPr>
                                  <m:ctrlPr>
                                    <a:rPr lang="en-US" sz="2100" i="1" dirty="0">
                                      <a:solidFill>
                                        <a:prstClr val="black"/>
                                      </a:solidFill>
                                      <a:latin typeface="Cambria Math" panose="02040503050406030204" pitchFamily="18" charset="0"/>
                                    </a:rPr>
                                  </m:ctrlPr>
                                </m:dPr>
                                <m:e>
                                  <m:r>
                                    <a:rPr lang="en-US" sz="2100" i="1" dirty="0">
                                      <a:solidFill>
                                        <a:prstClr val="black"/>
                                      </a:solidFill>
                                      <a:latin typeface="Cambria Math" panose="02040503050406030204" pitchFamily="18" charset="0"/>
                                    </a:rPr>
                                    <m:t>−</m:t>
                                  </m:r>
                                  <m:f>
                                    <m:fPr>
                                      <m:type m:val="lin"/>
                                      <m:ctrlPr>
                                        <a:rPr lang="en-US" sz="2100" b="1" i="1" dirty="0">
                                          <a:solidFill>
                                            <a:prstClr val="black"/>
                                          </a:solidFill>
                                          <a:latin typeface="Cambria Math" panose="02040503050406030204" pitchFamily="18" charset="0"/>
                                        </a:rPr>
                                      </m:ctrlPr>
                                    </m:fPr>
                                    <m:num>
                                      <m:d>
                                        <m:dPr>
                                          <m:begChr m:val="|"/>
                                          <m:endChr m:val="|"/>
                                          <m:ctrlPr>
                                            <a:rPr lang="en-US" sz="2100" b="1" i="1" dirty="0">
                                              <a:solidFill>
                                                <a:prstClr val="black"/>
                                              </a:solidFill>
                                              <a:latin typeface="Cambria Math" panose="02040503050406030204" pitchFamily="18" charset="0"/>
                                            </a:rPr>
                                          </m:ctrlPr>
                                        </m:dPr>
                                        <m:e>
                                          <m:r>
                                            <a:rPr lang="en-US" sz="2100" b="1" dirty="0">
                                              <a:solidFill>
                                                <a:prstClr val="black"/>
                                              </a:solidFill>
                                              <a:latin typeface="Cambria Math" panose="02040503050406030204" pitchFamily="18" charset="0"/>
                                            </a:rPr>
                                            <m:t>𝐫</m:t>
                                          </m:r>
                                          <m:r>
                                            <a:rPr lang="en-US" sz="2100" b="1" dirty="0">
                                              <a:solidFill>
                                                <a:prstClr val="black"/>
                                              </a:solidFill>
                                              <a:latin typeface="Cambria Math" panose="02040503050406030204" pitchFamily="18" charset="0"/>
                                            </a:rPr>
                                            <m:t>−</m:t>
                                          </m:r>
                                          <m:sSup>
                                            <m:sSupPr>
                                              <m:ctrlPr>
                                                <a:rPr lang="en-US" sz="2100" b="1" i="1" dirty="0">
                                                  <a:solidFill>
                                                    <a:prstClr val="black"/>
                                                  </a:solidFill>
                                                  <a:latin typeface="Cambria Math" panose="02040503050406030204" pitchFamily="18" charset="0"/>
                                                </a:rPr>
                                              </m:ctrlPr>
                                            </m:sSupPr>
                                            <m:e>
                                              <m:r>
                                                <a:rPr lang="en-US" sz="2100" b="1" dirty="0">
                                                  <a:solidFill>
                                                    <a:prstClr val="black"/>
                                                  </a:solidFill>
                                                  <a:latin typeface="Cambria Math" panose="02040503050406030204" pitchFamily="18" charset="0"/>
                                                </a:rPr>
                                                <m:t>𝐫</m:t>
                                              </m:r>
                                            </m:e>
                                            <m:sup>
                                              <m:argPr>
                                                <m:argSz m:val="-2"/>
                                              </m:argPr>
                                              <m:r>
                                                <a:rPr lang="en-US" sz="2100" b="1" dirty="0">
                                                  <a:solidFill>
                                                    <a:prstClr val="black"/>
                                                  </a:solidFill>
                                                  <a:latin typeface="Cambria Math" panose="02040503050406030204" pitchFamily="18" charset="0"/>
                                                </a:rPr>
                                                <m:t>′</m:t>
                                              </m:r>
                                            </m:sup>
                                          </m:sSup>
                                        </m:e>
                                      </m:d>
                                    </m:num>
                                    <m:den>
                                      <m:r>
                                        <a:rPr lang="en-US" sz="2100" b="1" i="1" dirty="0">
                                          <a:solidFill>
                                            <a:prstClr val="black"/>
                                          </a:solidFill>
                                          <a:latin typeface="Cambria Math" panose="02040503050406030204" pitchFamily="18" charset="0"/>
                                          <a:ea typeface="Cambria Math" panose="02040503050406030204" pitchFamily="18" charset="0"/>
                                        </a:rPr>
                                        <m:t>𝝀</m:t>
                                      </m:r>
                                    </m:den>
                                  </m:f>
                                  <m:r>
                                    <a:rPr lang="en-US" sz="2100" b="1" i="1" dirty="0">
                                      <a:solidFill>
                                        <a:prstClr val="black"/>
                                      </a:solidFill>
                                      <a:latin typeface="Cambria Math" panose="02040503050406030204" pitchFamily="18" charset="0"/>
                                    </a:rPr>
                                    <m:t> </m:t>
                                  </m:r>
                                </m:e>
                              </m:d>
                            </m:e>
                          </m:func>
                        </m:num>
                        <m:den>
                          <m:r>
                            <a:rPr lang="en-US" sz="2100" i="1" dirty="0">
                              <a:solidFill>
                                <a:prstClr val="black"/>
                              </a:solidFill>
                              <a:latin typeface="Cambria Math" panose="02040503050406030204" pitchFamily="18" charset="0"/>
                            </a:rPr>
                            <m:t>4</m:t>
                          </m:r>
                          <m:r>
                            <a:rPr lang="en-US" sz="2100" i="1" dirty="0">
                              <a:solidFill>
                                <a:prstClr val="black"/>
                              </a:solidFill>
                              <a:latin typeface="Cambria Math" panose="02040503050406030204" pitchFamily="18" charset="0"/>
                            </a:rPr>
                            <m:t>𝜋</m:t>
                          </m:r>
                          <m:d>
                            <m:dPr>
                              <m:begChr m:val="|"/>
                              <m:endChr m:val="|"/>
                              <m:ctrlPr>
                                <a:rPr lang="en-US" sz="2100" i="1" dirty="0">
                                  <a:solidFill>
                                    <a:prstClr val="black"/>
                                  </a:solidFill>
                                  <a:latin typeface="Cambria Math" panose="02040503050406030204" pitchFamily="18" charset="0"/>
                                </a:rPr>
                              </m:ctrlPr>
                            </m:dPr>
                            <m:e>
                              <m:r>
                                <a:rPr lang="en-US" sz="2100" dirty="0">
                                  <a:solidFill>
                                    <a:prstClr val="black"/>
                                  </a:solidFill>
                                  <a:latin typeface="Cambria Math" panose="02040503050406030204" pitchFamily="18" charset="0"/>
                                </a:rPr>
                                <m:t>𝐫</m:t>
                              </m:r>
                              <m:r>
                                <a:rPr lang="en-US" sz="2100" dirty="0">
                                  <a:solidFill>
                                    <a:prstClr val="black"/>
                                  </a:solidFill>
                                  <a:latin typeface="Cambria Math" panose="02040503050406030204" pitchFamily="18" charset="0"/>
                                </a:rPr>
                                <m:t>−</m:t>
                              </m:r>
                              <m:sSup>
                                <m:sSupPr>
                                  <m:ctrlPr>
                                    <a:rPr lang="en-US" sz="2100" i="1" dirty="0">
                                      <a:solidFill>
                                        <a:prstClr val="black"/>
                                      </a:solidFill>
                                      <a:latin typeface="Cambria Math" panose="02040503050406030204" pitchFamily="18" charset="0"/>
                                    </a:rPr>
                                  </m:ctrlPr>
                                </m:sSupPr>
                                <m:e>
                                  <m:r>
                                    <a:rPr lang="en-US" sz="2100" dirty="0">
                                      <a:solidFill>
                                        <a:prstClr val="black"/>
                                      </a:solidFill>
                                      <a:latin typeface="Cambria Math" panose="02040503050406030204" pitchFamily="18" charset="0"/>
                                    </a:rPr>
                                    <m:t>𝐫</m:t>
                                  </m:r>
                                </m:e>
                                <m:sup>
                                  <m:argPr>
                                    <m:argSz m:val="-1"/>
                                  </m:argPr>
                                  <m:r>
                                    <a:rPr lang="en-US" sz="2100" dirty="0">
                                      <a:solidFill>
                                        <a:prstClr val="black"/>
                                      </a:solidFill>
                                      <a:latin typeface="Cambria Math" panose="02040503050406030204" pitchFamily="18" charset="0"/>
                                    </a:rPr>
                                    <m:t>′</m:t>
                                  </m:r>
                                </m:sup>
                              </m:sSup>
                            </m:e>
                          </m:d>
                        </m:den>
                      </m:f>
                    </m:oMath>
                  </a14:m>
                  <a:endParaRPr lang="en-US" sz="2100" dirty="0">
                    <a:solidFill>
                      <a:prstClr val="black"/>
                    </a:solidFill>
                    <a:latin typeface="Calibri" panose="020F0502020204030204"/>
                  </a:endParaRPr>
                </a:p>
                <a:p>
                  <a:pPr defTabSz="685800">
                    <a:defRPr/>
                  </a:pPr>
                  <a:endParaRPr lang="en-US" sz="2100" dirty="0">
                    <a:solidFill>
                      <a:prstClr val="black"/>
                    </a:solidFill>
                    <a:latin typeface="Calibri" panose="020F0502020204030204"/>
                  </a:endParaRPr>
                </a:p>
                <a:p>
                  <a:pPr defTabSz="685800">
                    <a:defRPr/>
                  </a:pPr>
                  <a:r>
                    <a:rPr lang="en-US" b="1" dirty="0">
                      <a:solidFill>
                        <a:prstClr val="black"/>
                      </a:solidFill>
                      <a:latin typeface="Calibri" panose="020F0502020204030204"/>
                    </a:rPr>
                    <a:t>             Yukawa potential  </a:t>
                  </a:r>
                  <a14:m>
                    <m:oMath xmlns:m="http://schemas.openxmlformats.org/officeDocument/2006/math">
                      <m:r>
                        <a:rPr lang="en-US" b="1">
                          <a:solidFill>
                            <a:prstClr val="black"/>
                          </a:solidFill>
                          <a:latin typeface="Cambria Math" panose="02040503050406030204" pitchFamily="18" charset="0"/>
                          <a:ea typeface="Cambria Math" panose="02040503050406030204" pitchFamily="18" charset="0"/>
                        </a:rPr>
                        <m:t>𝐘</m:t>
                      </m:r>
                      <m:d>
                        <m:dPr>
                          <m:ctrlPr>
                            <a:rPr lang="en-US" b="1" i="1" dirty="0">
                              <a:solidFill>
                                <a:prstClr val="black"/>
                              </a:solidFill>
                              <a:latin typeface="Cambria Math" panose="02040503050406030204" pitchFamily="18" charset="0"/>
                            </a:rPr>
                          </m:ctrlPr>
                        </m:dPr>
                        <m:e>
                          <m:r>
                            <a:rPr lang="en-US" b="1" dirty="0">
                              <a:solidFill>
                                <a:prstClr val="black"/>
                              </a:solidFill>
                              <a:latin typeface="Cambria Math" panose="02040503050406030204" pitchFamily="18" charset="0"/>
                            </a:rPr>
                            <m:t>𝐫</m:t>
                          </m:r>
                          <m:r>
                            <a:rPr lang="en-US" b="1" dirty="0">
                              <a:solidFill>
                                <a:prstClr val="black"/>
                              </a:solidFill>
                              <a:latin typeface="Cambria Math" panose="02040503050406030204" pitchFamily="18" charset="0"/>
                            </a:rPr>
                            <m:t>−</m:t>
                          </m:r>
                          <m:sSup>
                            <m:sSupPr>
                              <m:ctrlPr>
                                <a:rPr lang="en-US" b="1" i="1" dirty="0">
                                  <a:solidFill>
                                    <a:prstClr val="black"/>
                                  </a:solidFill>
                                  <a:latin typeface="Cambria Math" panose="02040503050406030204" pitchFamily="18" charset="0"/>
                                </a:rPr>
                              </m:ctrlPr>
                            </m:sSupPr>
                            <m:e>
                              <m:r>
                                <a:rPr lang="en-US" b="1" dirty="0">
                                  <a:solidFill>
                                    <a:prstClr val="black"/>
                                  </a:solidFill>
                                  <a:latin typeface="Cambria Math" panose="02040503050406030204" pitchFamily="18" charset="0"/>
                                </a:rPr>
                                <m:t>𝐫</m:t>
                              </m:r>
                            </m:e>
                            <m:sup>
                              <m:r>
                                <a:rPr lang="en-US" b="1" dirty="0">
                                  <a:solidFill>
                                    <a:prstClr val="black"/>
                                  </a:solidFill>
                                  <a:latin typeface="Cambria Math" panose="02040503050406030204" pitchFamily="18" charset="0"/>
                                </a:rPr>
                                <m:t>′</m:t>
                              </m:r>
                            </m:sup>
                          </m:sSup>
                        </m:e>
                      </m:d>
                    </m:oMath>
                  </a14:m>
                  <a:r>
                    <a:rPr lang="en-US" b="1" dirty="0">
                      <a:solidFill>
                        <a:prstClr val="black"/>
                      </a:solidFill>
                      <a:latin typeface="Calibri" panose="020F0502020204030204"/>
                    </a:rPr>
                    <a:t> satisfies the differential equation</a:t>
                  </a:r>
                </a:p>
                <a:p>
                  <a:pPr defTabSz="685800">
                    <a:defRPr/>
                  </a:pPr>
                  <a:endParaRPr lang="en-US" b="1" i="1" dirty="0">
                    <a:solidFill>
                      <a:prstClr val="black"/>
                    </a:solidFill>
                    <a:latin typeface="Calibri" panose="020F0502020204030204"/>
                  </a:endParaRPr>
                </a:p>
                <a:p>
                  <a:pPr lvl="0">
                    <a:defRPr/>
                  </a:pPr>
                  <a:r>
                    <a:rPr lang="en-US" b="1" dirty="0">
                      <a:solidFill>
                        <a:prstClr val="black"/>
                      </a:solidFill>
                      <a:latin typeface="Calibri" panose="020F0502020204030204"/>
                    </a:rPr>
                    <a:t>		</a:t>
                  </a:r>
                  <a14:m>
                    <m:oMath xmlns:m="http://schemas.openxmlformats.org/officeDocument/2006/math">
                      <m:r>
                        <a:rPr lang="en-US" i="1">
                          <a:solidFill>
                            <a:prstClr val="black"/>
                          </a:solidFill>
                          <a:latin typeface="Cambria Math" panose="02040503050406030204" pitchFamily="18" charset="0"/>
                        </a:rPr>
                        <m:t>−</m:t>
                      </m:r>
                      <m:sSup>
                        <m:sSupPr>
                          <m:ctrlPr>
                            <a:rPr lang="en-US" i="1">
                              <a:solidFill>
                                <a:prstClr val="black"/>
                              </a:solidFill>
                              <a:latin typeface="Cambria Math" panose="02040503050406030204" pitchFamily="18" charset="0"/>
                            </a:rPr>
                          </m:ctrlPr>
                        </m:sSupPr>
                        <m:e>
                          <m:r>
                            <a:rPr lang="el-GR" i="1">
                              <a:solidFill>
                                <a:prstClr val="black"/>
                              </a:solidFill>
                              <a:latin typeface="Cambria Math" panose="02040503050406030204" pitchFamily="18" charset="0"/>
                              <a:ea typeface="Cambria Math" panose="02040503050406030204" pitchFamily="18" charset="0"/>
                            </a:rPr>
                            <m:t>𝛻</m:t>
                          </m:r>
                        </m:e>
                        <m:sup>
                          <m:r>
                            <a:rPr lang="en-US" i="1">
                              <a:solidFill>
                                <a:prstClr val="black"/>
                              </a:solidFill>
                              <a:latin typeface="Cambria Math" panose="02040503050406030204" pitchFamily="18" charset="0"/>
                            </a:rPr>
                            <m:t>2</m:t>
                          </m:r>
                        </m:sup>
                      </m:sSup>
                      <m:r>
                        <a:rPr lang="en-US" b="1">
                          <a:solidFill>
                            <a:prstClr val="black"/>
                          </a:solidFill>
                          <a:latin typeface="Cambria Math" panose="02040503050406030204" pitchFamily="18" charset="0"/>
                          <a:ea typeface="Cambria Math" panose="02040503050406030204" pitchFamily="18" charset="0"/>
                        </a:rPr>
                        <m:t>𝐘</m:t>
                      </m:r>
                      <m:d>
                        <m:dPr>
                          <m:ctrlPr>
                            <a:rPr lang="en-US" b="1" i="1" dirty="0">
                              <a:solidFill>
                                <a:prstClr val="black"/>
                              </a:solidFill>
                              <a:latin typeface="Cambria Math" panose="02040503050406030204" pitchFamily="18" charset="0"/>
                            </a:rPr>
                          </m:ctrlPr>
                        </m:dPr>
                        <m:e>
                          <m:r>
                            <a:rPr lang="en-US" b="1" dirty="0">
                              <a:solidFill>
                                <a:prstClr val="black"/>
                              </a:solidFill>
                              <a:latin typeface="Cambria Math" panose="02040503050406030204" pitchFamily="18" charset="0"/>
                            </a:rPr>
                            <m:t>𝐫</m:t>
                          </m:r>
                          <m:r>
                            <a:rPr lang="en-US" b="1" dirty="0">
                              <a:solidFill>
                                <a:prstClr val="black"/>
                              </a:solidFill>
                              <a:latin typeface="Cambria Math" panose="02040503050406030204" pitchFamily="18" charset="0"/>
                            </a:rPr>
                            <m:t>−</m:t>
                          </m:r>
                          <m:sSup>
                            <m:sSupPr>
                              <m:ctrlPr>
                                <a:rPr lang="en-US" b="1" i="1" dirty="0">
                                  <a:solidFill>
                                    <a:prstClr val="black"/>
                                  </a:solidFill>
                                  <a:latin typeface="Cambria Math" panose="02040503050406030204" pitchFamily="18" charset="0"/>
                                </a:rPr>
                              </m:ctrlPr>
                            </m:sSupPr>
                            <m:e>
                              <m:r>
                                <a:rPr lang="en-US" b="1" dirty="0">
                                  <a:solidFill>
                                    <a:prstClr val="black"/>
                                  </a:solidFill>
                                  <a:latin typeface="Cambria Math" panose="02040503050406030204" pitchFamily="18" charset="0"/>
                                </a:rPr>
                                <m:t>𝐫</m:t>
                              </m:r>
                            </m:e>
                            <m:sup>
                              <m:r>
                                <a:rPr lang="en-US" b="1" dirty="0">
                                  <a:solidFill>
                                    <a:prstClr val="black"/>
                                  </a:solidFill>
                                  <a:latin typeface="Cambria Math" panose="02040503050406030204" pitchFamily="18" charset="0"/>
                                </a:rPr>
                                <m:t>′</m:t>
                              </m:r>
                            </m:sup>
                          </m:sSup>
                        </m:e>
                      </m:d>
                      <m:r>
                        <a:rPr lang="en-US" b="1" i="1" dirty="0">
                          <a:solidFill>
                            <a:prstClr val="black"/>
                          </a:solidFill>
                          <a:latin typeface="Cambria Math" panose="02040503050406030204" pitchFamily="18" charset="0"/>
                        </a:rPr>
                        <m:t>+</m:t>
                      </m:r>
                      <m:box>
                        <m:boxPr>
                          <m:ctrlPr>
                            <a:rPr lang="en-US" b="1" i="1" dirty="0">
                              <a:solidFill>
                                <a:prstClr val="black"/>
                              </a:solidFill>
                              <a:latin typeface="Cambria Math" panose="02040503050406030204" pitchFamily="18" charset="0"/>
                            </a:rPr>
                          </m:ctrlPr>
                        </m:boxPr>
                        <m:e>
                          <m:argPr>
                            <m:argSz m:val="-1"/>
                          </m:argPr>
                          <m:f>
                            <m:fPr>
                              <m:ctrlPr>
                                <a:rPr lang="en-US" b="1" i="1" dirty="0">
                                  <a:solidFill>
                                    <a:prstClr val="black"/>
                                  </a:solidFill>
                                  <a:latin typeface="Cambria Math" panose="02040503050406030204" pitchFamily="18" charset="0"/>
                                </a:rPr>
                              </m:ctrlPr>
                            </m:fPr>
                            <m:num>
                              <m:r>
                                <a:rPr lang="en-US" b="1" i="1" dirty="0">
                                  <a:solidFill>
                                    <a:prstClr val="black"/>
                                  </a:solidFill>
                                  <a:latin typeface="Cambria Math" panose="02040503050406030204" pitchFamily="18" charset="0"/>
                                </a:rPr>
                                <m:t>𝟏</m:t>
                              </m:r>
                            </m:num>
                            <m:den>
                              <m:sSup>
                                <m:sSupPr>
                                  <m:ctrlPr>
                                    <a:rPr lang="en-US" b="1" i="1" dirty="0">
                                      <a:solidFill>
                                        <a:prstClr val="black"/>
                                      </a:solidFill>
                                      <a:latin typeface="Cambria Math" panose="02040503050406030204" pitchFamily="18" charset="0"/>
                                    </a:rPr>
                                  </m:ctrlPr>
                                </m:sSupPr>
                                <m:e>
                                  <m:r>
                                    <a:rPr lang="en-US" b="1" i="1" dirty="0">
                                      <a:solidFill>
                                        <a:prstClr val="black"/>
                                      </a:solidFill>
                                      <a:latin typeface="Cambria Math" panose="02040503050406030204" pitchFamily="18" charset="0"/>
                                      <a:ea typeface="Cambria Math" panose="02040503050406030204" pitchFamily="18" charset="0"/>
                                    </a:rPr>
                                    <m:t>𝝀</m:t>
                                  </m:r>
                                </m:e>
                                <m:sup>
                                  <m:r>
                                    <a:rPr lang="en-US" b="1" i="1" dirty="0">
                                      <a:solidFill>
                                        <a:prstClr val="black"/>
                                      </a:solidFill>
                                      <a:latin typeface="Cambria Math" panose="02040503050406030204" pitchFamily="18" charset="0"/>
                                    </a:rPr>
                                    <m:t>𝟐</m:t>
                                  </m:r>
                                </m:sup>
                              </m:sSup>
                            </m:den>
                          </m:f>
                        </m:e>
                      </m:box>
                      <m:r>
                        <a:rPr lang="en-US" b="1">
                          <a:solidFill>
                            <a:prstClr val="black"/>
                          </a:solidFill>
                          <a:latin typeface="Cambria Math" panose="02040503050406030204" pitchFamily="18" charset="0"/>
                          <a:ea typeface="Cambria Math" panose="02040503050406030204" pitchFamily="18" charset="0"/>
                        </a:rPr>
                        <m:t>𝐘</m:t>
                      </m:r>
                      <m:d>
                        <m:dPr>
                          <m:ctrlPr>
                            <a:rPr lang="en-US" b="1" i="1" dirty="0">
                              <a:solidFill>
                                <a:prstClr val="black"/>
                              </a:solidFill>
                              <a:latin typeface="Cambria Math" panose="02040503050406030204" pitchFamily="18" charset="0"/>
                            </a:rPr>
                          </m:ctrlPr>
                        </m:dPr>
                        <m:e>
                          <m:r>
                            <a:rPr lang="en-US" b="1" dirty="0">
                              <a:solidFill>
                                <a:prstClr val="black"/>
                              </a:solidFill>
                              <a:latin typeface="Cambria Math" panose="02040503050406030204" pitchFamily="18" charset="0"/>
                            </a:rPr>
                            <m:t>𝐫</m:t>
                          </m:r>
                          <m:r>
                            <a:rPr lang="en-US" b="1" dirty="0">
                              <a:solidFill>
                                <a:prstClr val="black"/>
                              </a:solidFill>
                              <a:latin typeface="Cambria Math" panose="02040503050406030204" pitchFamily="18" charset="0"/>
                            </a:rPr>
                            <m:t>−</m:t>
                          </m:r>
                          <m:sSup>
                            <m:sSupPr>
                              <m:ctrlPr>
                                <a:rPr lang="en-US" b="1" i="1" dirty="0">
                                  <a:solidFill>
                                    <a:prstClr val="black"/>
                                  </a:solidFill>
                                  <a:latin typeface="Cambria Math" panose="02040503050406030204" pitchFamily="18" charset="0"/>
                                </a:rPr>
                              </m:ctrlPr>
                            </m:sSupPr>
                            <m:e>
                              <m:r>
                                <a:rPr lang="en-US" b="1" dirty="0">
                                  <a:solidFill>
                                    <a:prstClr val="black"/>
                                  </a:solidFill>
                                  <a:latin typeface="Cambria Math" panose="02040503050406030204" pitchFamily="18" charset="0"/>
                                </a:rPr>
                                <m:t>𝐫</m:t>
                              </m:r>
                            </m:e>
                            <m:sup>
                              <m:r>
                                <a:rPr lang="en-US" b="1" dirty="0">
                                  <a:solidFill>
                                    <a:prstClr val="black"/>
                                  </a:solidFill>
                                  <a:latin typeface="Cambria Math" panose="02040503050406030204" pitchFamily="18" charset="0"/>
                                </a:rPr>
                                <m:t>′</m:t>
                              </m:r>
                            </m:sup>
                          </m:sSup>
                        </m:e>
                      </m:d>
                      <m:r>
                        <m:rPr>
                          <m:nor/>
                        </m:rPr>
                        <a:rPr lang="en-US" i="1" dirty="0">
                          <a:solidFill>
                            <a:prstClr val="black"/>
                          </a:solidFill>
                          <a:latin typeface="Cambria Math" panose="02040503050406030204" pitchFamily="18" charset="0"/>
                        </a:rPr>
                        <m:t> </m:t>
                      </m:r>
                      <m:r>
                        <m:rPr>
                          <m:nor/>
                        </m:rPr>
                        <a:rPr lang="en-US" b="1" dirty="0">
                          <a:solidFill>
                            <a:prstClr val="black"/>
                          </a:solidFill>
                          <a:latin typeface="Cambria Math" panose="02040503050406030204" pitchFamily="18" charset="0"/>
                        </a:rPr>
                        <m:t>=</m:t>
                      </m:r>
                      <m:r>
                        <m:rPr>
                          <m:nor/>
                        </m:rPr>
                        <a:rPr lang="en-US" b="1" i="1" dirty="0">
                          <a:solidFill>
                            <a:prstClr val="black"/>
                          </a:solidFill>
                          <a:latin typeface="Cambria Math" panose="02040503050406030204" pitchFamily="18" charset="0"/>
                        </a:rPr>
                        <m:t> </m:t>
                      </m:r>
                      <m:r>
                        <m:rPr>
                          <m:nor/>
                        </m:rPr>
                        <a:rPr lang="el-GR" b="1" i="1" dirty="0">
                          <a:solidFill>
                            <a:prstClr val="black"/>
                          </a:solidFill>
                          <a:latin typeface="Cambria Math" panose="02040503050406030204" pitchFamily="18" charset="0"/>
                          <a:ea typeface="Cambria Math" panose="02040503050406030204" pitchFamily="18" charset="0"/>
                        </a:rPr>
                        <m:t>δ</m:t>
                      </m:r>
                      <m:r>
                        <m:rPr>
                          <m:nor/>
                        </m:rPr>
                        <a:rPr lang="en-US" b="1" i="1" dirty="0">
                          <a:solidFill>
                            <a:prstClr val="black"/>
                          </a:solidFill>
                          <a:latin typeface="Cambria Math" panose="02040503050406030204" pitchFamily="18" charset="0"/>
                          <a:ea typeface="Cambria Math" panose="02040503050406030204" pitchFamily="18" charset="0"/>
                        </a:rPr>
                        <m:t> </m:t>
                      </m:r>
                      <m:d>
                        <m:dPr>
                          <m:ctrlPr>
                            <a:rPr lang="en-US" b="1" i="1" dirty="0">
                              <a:solidFill>
                                <a:prstClr val="black"/>
                              </a:solidFill>
                              <a:latin typeface="Cambria Math" panose="02040503050406030204" pitchFamily="18" charset="0"/>
                            </a:rPr>
                          </m:ctrlPr>
                        </m:dPr>
                        <m:e>
                          <m:r>
                            <a:rPr lang="en-US" b="1" dirty="0">
                              <a:solidFill>
                                <a:prstClr val="black"/>
                              </a:solidFill>
                              <a:latin typeface="Cambria Math" panose="02040503050406030204" pitchFamily="18" charset="0"/>
                            </a:rPr>
                            <m:t>𝐫</m:t>
                          </m:r>
                          <m:r>
                            <a:rPr lang="en-US" b="1" dirty="0">
                              <a:solidFill>
                                <a:prstClr val="black"/>
                              </a:solidFill>
                              <a:latin typeface="Cambria Math" panose="02040503050406030204" pitchFamily="18" charset="0"/>
                            </a:rPr>
                            <m:t>−</m:t>
                          </m:r>
                          <m:sSup>
                            <m:sSupPr>
                              <m:ctrlPr>
                                <a:rPr lang="en-US" b="1" i="1" dirty="0">
                                  <a:solidFill>
                                    <a:prstClr val="black"/>
                                  </a:solidFill>
                                  <a:latin typeface="Cambria Math" panose="02040503050406030204" pitchFamily="18" charset="0"/>
                                </a:rPr>
                              </m:ctrlPr>
                            </m:sSupPr>
                            <m:e>
                              <m:r>
                                <a:rPr lang="en-US" b="1" dirty="0">
                                  <a:solidFill>
                                    <a:prstClr val="black"/>
                                  </a:solidFill>
                                  <a:latin typeface="Cambria Math" panose="02040503050406030204" pitchFamily="18" charset="0"/>
                                </a:rPr>
                                <m:t>𝐫</m:t>
                              </m:r>
                            </m:e>
                            <m:sup>
                              <m:r>
                                <a:rPr lang="en-US" b="1" dirty="0">
                                  <a:solidFill>
                                    <a:prstClr val="black"/>
                                  </a:solidFill>
                                  <a:latin typeface="Cambria Math" panose="02040503050406030204" pitchFamily="18" charset="0"/>
                                </a:rPr>
                                <m:t>′</m:t>
                              </m:r>
                            </m:sup>
                          </m:sSup>
                        </m:e>
                      </m:d>
                    </m:oMath>
                  </a14:m>
                  <a:endParaRPr lang="en-US" b="1" i="1" dirty="0">
                    <a:solidFill>
                      <a:prstClr val="black"/>
                    </a:solidFill>
                    <a:latin typeface="Calibri" panose="020F0502020204030204"/>
                  </a:endParaRPr>
                </a:p>
                <a:p>
                  <a:pPr defTabSz="685800">
                    <a:defRPr/>
                  </a:pPr>
                  <a:endParaRPr lang="en-US" b="1" i="1" dirty="0">
                    <a:solidFill>
                      <a:prstClr val="black"/>
                    </a:solidFill>
                    <a:latin typeface="Calibri" panose="020F0502020204030204"/>
                  </a:endParaRPr>
                </a:p>
                <a:p>
                  <a:r>
                    <a:rPr lang="en-US" sz="1200" b="1" dirty="0">
                      <a:solidFill>
                        <a:prstClr val="black"/>
                      </a:solidFill>
                    </a:rPr>
                    <a:t>     </a:t>
                  </a:r>
                  <a14:m>
                    <m:oMath xmlns:m="http://schemas.openxmlformats.org/officeDocument/2006/math">
                      <m:r>
                        <a:rPr lang="en-US" sz="1200" b="1">
                          <a:solidFill>
                            <a:prstClr val="black"/>
                          </a:solidFill>
                          <a:latin typeface="Cambria Math" panose="02040503050406030204" pitchFamily="18" charset="0"/>
                        </a:rPr>
                        <m:t>𝐘</m:t>
                      </m:r>
                      <m:d>
                        <m:dPr>
                          <m:ctrlPr>
                            <a:rPr lang="en-US" sz="1200" b="1" i="1">
                              <a:solidFill>
                                <a:prstClr val="black"/>
                              </a:solidFill>
                              <a:latin typeface="Cambria Math" panose="02040503050406030204" pitchFamily="18" charset="0"/>
                            </a:rPr>
                          </m:ctrlPr>
                        </m:dPr>
                        <m:e>
                          <m:r>
                            <a:rPr lang="en-US" sz="1200" b="1">
                              <a:solidFill>
                                <a:prstClr val="black"/>
                              </a:solidFill>
                              <a:latin typeface="Cambria Math" panose="02040503050406030204" pitchFamily="18" charset="0"/>
                              <a:ea typeface="Cambria Math" panose="02040503050406030204" pitchFamily="18" charset="0"/>
                            </a:rPr>
                            <m:t>∙</m:t>
                          </m:r>
                        </m:e>
                      </m:d>
                    </m:oMath>
                  </a14:m>
                  <a:r>
                    <a:rPr lang="en-US" sz="1200" b="1" dirty="0">
                      <a:solidFill>
                        <a:prstClr val="black"/>
                      </a:solidFill>
                    </a:rPr>
                    <a:t> </a:t>
                  </a:r>
                  <a:r>
                    <a:rPr lang="en-US" sz="1200" dirty="0"/>
                    <a:t>is the lowest order amplitude term in a general expansion of interaction of a pair of fermions</a:t>
                  </a:r>
                  <a:br>
                    <a:rPr lang="en-US" sz="1200" dirty="0"/>
                  </a:br>
                  <a:r>
                    <a:rPr lang="en-US" sz="1200" dirty="0"/>
                    <a:t>	The effective dielectric function of 𝐘(</a:t>
                  </a:r>
                  <a:r>
                    <a:rPr lang="el-GR" sz="1200" b="1" dirty="0">
                      <a:latin typeface="Cambria Math" panose="02040503050406030204" pitchFamily="18" charset="0"/>
                      <a:ea typeface="Cambria Math" panose="02040503050406030204" pitchFamily="18" charset="0"/>
                    </a:rPr>
                    <a:t>ρ</a:t>
                  </a:r>
                  <a:r>
                    <a:rPr lang="en-US" sz="1200" dirty="0"/>
                    <a:t>) is </a:t>
                  </a:r>
                  <a14:m>
                    <m:oMath xmlns:m="http://schemas.openxmlformats.org/officeDocument/2006/math">
                      <m:r>
                        <a:rPr lang="en-US" sz="1200" b="1" dirty="0">
                          <a:latin typeface="Cambria Math" panose="02040503050406030204" pitchFamily="18" charset="0"/>
                        </a:rPr>
                        <m:t>𝐞𝐱</m:t>
                      </m:r>
                      <m:r>
                        <m:rPr>
                          <m:sty m:val="p"/>
                        </m:rPr>
                        <a:rPr lang="en-US" sz="1200" dirty="0">
                          <a:latin typeface="Cambria Math" panose="02040503050406030204" pitchFamily="18" charset="0"/>
                        </a:rPr>
                        <m:t>p</m:t>
                      </m:r>
                      <m:d>
                        <m:dPr>
                          <m:ctrlPr>
                            <a:rPr lang="en-US" sz="1200" b="1" i="1" dirty="0">
                              <a:latin typeface="Cambria Math" panose="02040503050406030204" pitchFamily="18" charset="0"/>
                            </a:rPr>
                          </m:ctrlPr>
                        </m:dPr>
                        <m:e>
                          <m:r>
                            <a:rPr lang="en-US" sz="1200" b="1" i="1" dirty="0">
                              <a:latin typeface="Cambria Math" panose="02040503050406030204" pitchFamily="18" charset="0"/>
                            </a:rPr>
                            <m:t>−</m:t>
                          </m:r>
                          <m:f>
                            <m:fPr>
                              <m:type m:val="lin"/>
                              <m:ctrlPr>
                                <a:rPr lang="en-US" sz="1200" b="1" i="1" dirty="0">
                                  <a:latin typeface="Cambria Math" panose="02040503050406030204" pitchFamily="18" charset="0"/>
                                </a:rPr>
                              </m:ctrlPr>
                            </m:fPr>
                            <m:num>
                              <m:r>
                                <m:rPr>
                                  <m:nor/>
                                </m:rPr>
                                <a:rPr lang="el-GR" sz="1200" b="1" dirty="0">
                                  <a:latin typeface="Cambria Math" panose="02040503050406030204" pitchFamily="18" charset="0"/>
                                  <a:ea typeface="Cambria Math" panose="02040503050406030204" pitchFamily="18" charset="0"/>
                                </a:rPr>
                                <m:t>ρ</m:t>
                              </m:r>
                            </m:num>
                            <m:den>
                              <m:r>
                                <a:rPr lang="en-US" sz="1200" b="1" i="1" dirty="0">
                                  <a:latin typeface="Cambria Math" panose="02040503050406030204" pitchFamily="18" charset="0"/>
                                  <a:ea typeface="Cambria Math" panose="02040503050406030204" pitchFamily="18" charset="0"/>
                                </a:rPr>
                                <m:t>𝝀</m:t>
                              </m:r>
                            </m:den>
                          </m:f>
                        </m:e>
                      </m:d>
                      <m:r>
                        <a:rPr lang="en-US" sz="1200" i="1" dirty="0">
                          <a:latin typeface="Cambria Math" panose="02040503050406030204" pitchFamily="18" charset="0"/>
                        </a:rPr>
                        <m:t>⁡</m:t>
                      </m:r>
                    </m:oMath>
                  </a14:m>
                  <a:endParaRPr lang="en-US" b="1" dirty="0">
                    <a:solidFill>
                      <a:prstClr val="black"/>
                    </a:solidFill>
                  </a:endParaRPr>
                </a:p>
                <a:p>
                  <a:r>
                    <a:rPr lang="en-US" sz="1200" dirty="0"/>
                    <a:t>                      𝛌 is the Fermi-Thomas screening wave vector.</a:t>
                  </a:r>
                </a:p>
                <a:p>
                  <a:pPr defTabSz="685800">
                    <a:defRPr/>
                  </a:pPr>
                  <a:endParaRPr lang="en-US" dirty="0">
                    <a:solidFill>
                      <a:prstClr val="black"/>
                    </a:solidFill>
                    <a:latin typeface="Calibri" panose="020F0502020204030204"/>
                  </a:endParaRPr>
                </a:p>
              </p:txBody>
            </p:sp>
          </mc:Choice>
          <mc:Fallback xmlns="">
            <p:sp>
              <p:nvSpPr>
                <p:cNvPr id="6" name="TextBox 5">
                  <a:extLst>
                    <a:ext uri="{FF2B5EF4-FFF2-40B4-BE49-F238E27FC236}">
                      <a16:creationId xmlns:a16="http://schemas.microsoft.com/office/drawing/2014/main" id="{A9F5F4D3-7174-4B48-98BF-2D83F5D7AFF9}"/>
                    </a:ext>
                  </a:extLst>
                </p:cNvPr>
                <p:cNvSpPr txBox="1">
                  <a:spLocks noRot="1" noChangeAspect="1" noMove="1" noResize="1" noEditPoints="1" noAdjustHandles="1" noChangeArrowheads="1" noChangeShapeType="1" noTextEdit="1"/>
                </p:cNvSpPr>
                <p:nvPr/>
              </p:nvSpPr>
              <p:spPr>
                <a:xfrm>
                  <a:off x="1739865" y="576363"/>
                  <a:ext cx="10215501" cy="5542372"/>
                </a:xfrm>
                <a:prstGeom prst="rect">
                  <a:avLst/>
                </a:prstGeom>
                <a:blipFill>
                  <a:blip r:embed="rId3"/>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84EF3B9E-9E60-4D17-BCF8-3C1A4218135B}"/>
                </a:ext>
              </a:extLst>
            </p:cNvPr>
            <p:cNvSpPr/>
            <p:nvPr/>
          </p:nvSpPr>
          <p:spPr>
            <a:xfrm>
              <a:off x="10417607" y="4107178"/>
              <a:ext cx="668439" cy="400109"/>
            </a:xfrm>
            <a:prstGeom prst="rect">
              <a:avLst/>
            </a:prstGeom>
          </p:spPr>
          <p:txBody>
            <a:bodyPr wrap="square">
              <a:spAutoFit/>
            </a:bodyPr>
            <a:lstStyle/>
            <a:p>
              <a:pPr defTabSz="685800">
                <a:defRPr/>
              </a:pPr>
              <a:r>
                <a:rPr lang="en-US" sz="1350" dirty="0">
                  <a:solidFill>
                    <a:srgbClr val="000000"/>
                  </a:solidFill>
                  <a:latin typeface="Calibri" panose="020F0502020204030204" pitchFamily="34" charset="0"/>
                </a:rPr>
                <a:t>(2)</a:t>
              </a:r>
              <a:endParaRPr lang="en-US" sz="1350" dirty="0">
                <a:solidFill>
                  <a:prstClr val="black"/>
                </a:solidFill>
                <a:latin typeface="Calibri" panose="020F0502020204030204"/>
              </a:endParaRPr>
            </a:p>
          </p:txBody>
        </p:sp>
      </p:grpSp>
      <p:sp>
        <p:nvSpPr>
          <p:cNvPr id="3" name="TextBox 2">
            <a:extLst>
              <a:ext uri="{FF2B5EF4-FFF2-40B4-BE49-F238E27FC236}">
                <a16:creationId xmlns:a16="http://schemas.microsoft.com/office/drawing/2014/main" id="{F9ADED86-FC7E-4263-B6A9-09424E442EE5}"/>
              </a:ext>
            </a:extLst>
          </p:cNvPr>
          <p:cNvSpPr txBox="1"/>
          <p:nvPr/>
        </p:nvSpPr>
        <p:spPr>
          <a:xfrm>
            <a:off x="4597079" y="1069936"/>
            <a:ext cx="3559564" cy="323165"/>
          </a:xfrm>
          <a:prstGeom prst="rect">
            <a:avLst/>
          </a:prstGeom>
          <a:noFill/>
        </p:spPr>
        <p:txBody>
          <a:bodyPr wrap="none" rtlCol="0">
            <a:spAutoFit/>
          </a:bodyPr>
          <a:lstStyle/>
          <a:p>
            <a:pPr algn="l"/>
            <a:r>
              <a:rPr lang="en-US" sz="1500" b="1" u="sng" dirty="0"/>
              <a:t>Yukawa Screened Coulomb Potential</a:t>
            </a:r>
          </a:p>
        </p:txBody>
      </p:sp>
      <p:sp>
        <p:nvSpPr>
          <p:cNvPr id="10" name="Slide Number Placeholder 1">
            <a:extLst>
              <a:ext uri="{FF2B5EF4-FFF2-40B4-BE49-F238E27FC236}">
                <a16:creationId xmlns:a16="http://schemas.microsoft.com/office/drawing/2014/main" id="{9E11B966-E4EE-41AB-8A6D-C50C526B1D68}"/>
              </a:ext>
            </a:extLst>
          </p:cNvPr>
          <p:cNvSpPr>
            <a:spLocks noGrp="1"/>
          </p:cNvSpPr>
          <p:nvPr>
            <p:ph type="sldNum" sz="quarter" idx="12"/>
          </p:nvPr>
        </p:nvSpPr>
        <p:spPr>
          <a:xfrm>
            <a:off x="7981950" y="5624513"/>
            <a:ext cx="2057400" cy="273844"/>
          </a:xfrm>
        </p:spPr>
        <p:txBody>
          <a:bodyPr/>
          <a:lstStyle/>
          <a:p>
            <a:fld id="{27920D64-16C3-46C0-82DC-39F838177D87}" type="slidenum">
              <a:rPr lang="en-US" smtClean="0"/>
              <a:t>23</a:t>
            </a:fld>
            <a:endParaRPr lang="en-US" dirty="0"/>
          </a:p>
        </p:txBody>
      </p:sp>
    </p:spTree>
    <p:extLst>
      <p:ext uri="{BB962C8B-B14F-4D97-AF65-F5344CB8AC3E}">
        <p14:creationId xmlns:p14="http://schemas.microsoft.com/office/powerpoint/2010/main" val="2798501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918036" y="6363754"/>
            <a:ext cx="535102" cy="549697"/>
          </a:xfrm>
        </p:spPr>
        <p:txBody>
          <a:bodyPr/>
          <a:lstStyle/>
          <a:p>
            <a:pPr eaLnBrk="1" hangingPunct="1">
              <a:spcBef>
                <a:spcPts val="0"/>
              </a:spcBef>
              <a:defRPr/>
            </a:pPr>
            <a:fld id="{E992E85B-D96E-4C64-8DCC-FF1FED9104FA}" type="slidenum">
              <a:rPr lang="en-US" sz="1800" kern="0"/>
              <a:pPr eaLnBrk="1" hangingPunct="1">
                <a:spcBef>
                  <a:spcPts val="0"/>
                </a:spcBef>
                <a:defRPr/>
              </a:pPr>
              <a:t>24</a:t>
            </a:fld>
            <a:endParaRPr lang="en-US" sz="1800" kern="0" dirty="0"/>
          </a:p>
        </p:txBody>
      </p:sp>
      <p:sp>
        <p:nvSpPr>
          <p:cNvPr id="16" name="TextBox 15"/>
          <p:cNvSpPr txBox="1"/>
          <p:nvPr/>
        </p:nvSpPr>
        <p:spPr>
          <a:xfrm>
            <a:off x="1660748" y="5578569"/>
            <a:ext cx="8892480" cy="261610"/>
          </a:xfrm>
          <a:prstGeom prst="rect">
            <a:avLst/>
          </a:prstGeom>
          <a:noFill/>
        </p:spPr>
        <p:txBody>
          <a:bodyPr wrap="square" rtlCol="0">
            <a:spAutoFit/>
          </a:bodyPr>
          <a:lstStyle/>
          <a:p>
            <a:pPr>
              <a:defRPr/>
            </a:pPr>
            <a:r>
              <a:rPr lang="en-US" sz="1100" b="1" i="1" kern="0" baseline="30000" dirty="0">
                <a:solidFill>
                  <a:sysClr val="windowText" lastClr="000000"/>
                </a:solidFill>
                <a:latin typeface="Arial Black" panose="020B0A04020102020204" pitchFamily="34" charset="0"/>
              </a:rPr>
              <a:t>1</a:t>
            </a:r>
            <a:r>
              <a:rPr lang="en-US" sz="1050" b="1" i="1" kern="0" dirty="0">
                <a:solidFill>
                  <a:sysClr val="windowText" lastClr="000000"/>
                </a:solidFill>
              </a:rPr>
              <a:t>PhysRev E (2006)</a:t>
            </a:r>
            <a:r>
              <a:rPr lang="en-US" sz="1050" b="1" i="1" kern="0" baseline="30000" dirty="0">
                <a:solidFill>
                  <a:sysClr val="windowText" lastClr="000000"/>
                </a:solidFill>
              </a:rPr>
              <a:t> </a:t>
            </a:r>
            <a:r>
              <a:rPr lang="en-US" sz="1050" b="1" i="1" kern="0" dirty="0">
                <a:solidFill>
                  <a:sysClr val="windowText" lastClr="000000"/>
                </a:solidFill>
              </a:rPr>
              <a:t>73:041512    </a:t>
            </a:r>
            <a:r>
              <a:rPr lang="en-US" sz="1200" b="1" i="1" kern="0" baseline="30000" dirty="0">
                <a:solidFill>
                  <a:sysClr val="windowText" lastClr="000000"/>
                </a:solidFill>
                <a:latin typeface="Arial Black" panose="020B0A04020102020204" pitchFamily="34" charset="0"/>
              </a:rPr>
              <a:t>2</a:t>
            </a:r>
            <a:r>
              <a:rPr lang="en-US" sz="1050" b="1" i="1" kern="0" dirty="0">
                <a:solidFill>
                  <a:sysClr val="windowText" lastClr="000000"/>
                </a:solidFill>
              </a:rPr>
              <a:t>PhysRev Ltrs (2011) 106:046102    </a:t>
            </a:r>
            <a:r>
              <a:rPr lang="en-US" sz="1200" b="1" i="1" kern="0" baseline="30000" dirty="0">
                <a:solidFill>
                  <a:sysClr val="windowText" lastClr="000000"/>
                </a:solidFill>
                <a:latin typeface="Arial Black" panose="020B0A04020102020204" pitchFamily="34" charset="0"/>
              </a:rPr>
              <a:t>3</a:t>
            </a:r>
            <a:r>
              <a:rPr lang="fr-FR" sz="1050" b="1" i="1" kern="0" dirty="0">
                <a:solidFill>
                  <a:sysClr val="windowText" lastClr="000000"/>
                </a:solidFill>
              </a:rPr>
              <a:t>JCompPhys (2013) 247:88   </a:t>
            </a:r>
            <a:r>
              <a:rPr lang="fr-FR" sz="1200" b="1" i="1" kern="0" baseline="30000" dirty="0">
                <a:solidFill>
                  <a:sysClr val="windowText" lastClr="000000"/>
                </a:solidFill>
                <a:latin typeface="Arial Black" panose="020B0A04020102020204" pitchFamily="34" charset="0"/>
              </a:rPr>
              <a:t>4</a:t>
            </a:r>
            <a:r>
              <a:rPr lang="fr-FR" sz="1050" b="1" i="1" kern="0" dirty="0">
                <a:solidFill>
                  <a:sysClr val="windowText" lastClr="000000"/>
                </a:solidFill>
              </a:rPr>
              <a:t>J PhysChem B (2013) 117:12051</a:t>
            </a:r>
            <a:endParaRPr lang="en-US" sz="1050" b="1" i="1" kern="0" dirty="0">
              <a:solidFill>
                <a:sysClr val="windowText" lastClr="00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1660748" y="2460737"/>
                <a:ext cx="10953029" cy="1775743"/>
              </a:xfrm>
              <a:prstGeom prst="rect">
                <a:avLst/>
              </a:prstGeom>
              <a:noFill/>
            </p:spPr>
            <p:txBody>
              <a:bodyPr wrap="square" rtlCol="0">
                <a:spAutoFit/>
              </a:bodyPr>
              <a:lstStyle/>
              <a:p>
                <a:pPr>
                  <a:defRPr/>
                </a:pPr>
                <a:endParaRPr lang="en-US" kern="0" dirty="0">
                  <a:solidFill>
                    <a:sysClr val="windowText" lastClr="000000"/>
                  </a:solidFill>
                </a:endParaRPr>
              </a:p>
              <a:p>
                <a:pPr>
                  <a:defRPr/>
                </a:pPr>
                <a:endParaRPr lang="en-US" kern="0" dirty="0">
                  <a:solidFill>
                    <a:sysClr val="windowText" lastClr="000000"/>
                  </a:solidFill>
                </a:endParaRPr>
              </a:p>
              <a:p>
                <a:pPr>
                  <a:defRPr/>
                </a:pPr>
                <a14:m>
                  <m:oMath xmlns:m="http://schemas.openxmlformats.org/officeDocument/2006/math">
                    <m:sSub>
                      <m:sSubPr>
                        <m:ctrlPr>
                          <a:rPr lang="en-US" i="1" kern="0">
                            <a:solidFill>
                              <a:sysClr val="windowText" lastClr="000000"/>
                            </a:solidFill>
                            <a:latin typeface="Cambria Math" panose="02040503050406030204" pitchFamily="18" charset="0"/>
                          </a:rPr>
                        </m:ctrlPr>
                      </m:sSubPr>
                      <m:e>
                        <m:r>
                          <a:rPr lang="en-US" i="1" kern="0">
                            <a:solidFill>
                              <a:sysClr val="windowText" lastClr="000000"/>
                            </a:solidFill>
                            <a:latin typeface="Cambria Math" panose="02040503050406030204" pitchFamily="18" charset="0"/>
                          </a:rPr>
                          <m:t>−</m:t>
                        </m:r>
                        <m:r>
                          <a:rPr lang="en-US" i="1" kern="0">
                            <a:solidFill>
                              <a:sysClr val="windowText" lastClr="000000"/>
                            </a:solidFill>
                            <a:latin typeface="Cambria Math" panose="02040503050406030204" pitchFamily="18" charset="0"/>
                            <a:ea typeface="Cambria Math" panose="02040503050406030204" pitchFamily="18" charset="0"/>
                          </a:rPr>
                          <m:t>𝜀</m:t>
                        </m:r>
                      </m:e>
                      <m:sub>
                        <m:r>
                          <a:rPr lang="en-US" i="1" kern="0">
                            <a:solidFill>
                              <a:sysClr val="windowText" lastClr="000000"/>
                            </a:solidFill>
                            <a:latin typeface="Cambria Math" panose="02040503050406030204" pitchFamily="18" charset="0"/>
                          </a:rPr>
                          <m:t>𝑤𝑎𝑡𝑒𝑟</m:t>
                        </m:r>
                      </m:sub>
                    </m:sSub>
                    <m:d>
                      <m:dPr>
                        <m:ctrlPr>
                          <a:rPr lang="en-US" i="1" kern="0" dirty="0">
                            <a:solidFill>
                              <a:sysClr val="windowText" lastClr="000000"/>
                            </a:solidFill>
                            <a:latin typeface="Cambria Math" panose="02040503050406030204" pitchFamily="18" charset="0"/>
                          </a:rPr>
                        </m:ctrlPr>
                      </m:dPr>
                      <m:e>
                        <m:sSub>
                          <m:sSubPr>
                            <m:ctrlPr>
                              <a:rPr lang="en-US" i="1" kern="0" dirty="0">
                                <a:solidFill>
                                  <a:sysClr val="windowText" lastClr="000000"/>
                                </a:solidFill>
                                <a:latin typeface="Cambria Math" panose="02040503050406030204" pitchFamily="18" charset="0"/>
                              </a:rPr>
                            </m:ctrlPr>
                          </m:sSubPr>
                          <m:e>
                            <m:r>
                              <a:rPr lang="en-US" i="1" kern="0" dirty="0">
                                <a:solidFill>
                                  <a:sysClr val="windowText" lastClr="000000"/>
                                </a:solidFill>
                                <a:latin typeface="Cambria Math" panose="02040503050406030204" pitchFamily="18" charset="0"/>
                                <a:ea typeface="Cambria Math" panose="02040503050406030204" pitchFamily="18" charset="0"/>
                              </a:rPr>
                              <m:t>𝑙</m:t>
                            </m:r>
                          </m:e>
                          <m:sub>
                            <m:r>
                              <a:rPr lang="en-US" i="1" kern="0" dirty="0">
                                <a:solidFill>
                                  <a:sysClr val="windowText" lastClr="000000"/>
                                </a:solidFill>
                                <a:latin typeface="Cambria Math" panose="02040503050406030204" pitchFamily="18" charset="0"/>
                              </a:rPr>
                              <m:t>𝑐</m:t>
                            </m:r>
                          </m:sub>
                        </m:sSub>
                        <m:sSup>
                          <m:sSupPr>
                            <m:ctrlPr>
                              <a:rPr lang="en-US" i="1" kern="0" dirty="0">
                                <a:solidFill>
                                  <a:sysClr val="windowText" lastClr="000000"/>
                                </a:solidFill>
                                <a:latin typeface="Cambria Math" panose="02040503050406030204" pitchFamily="18" charset="0"/>
                              </a:rPr>
                            </m:ctrlPr>
                          </m:sSupPr>
                          <m:e>
                            <m:r>
                              <m:rPr>
                                <m:sty m:val="p"/>
                              </m:rPr>
                              <a:rPr lang="en-US" i="1" kern="0" dirty="0">
                                <a:solidFill>
                                  <a:sysClr val="windowText" lastClr="000000"/>
                                </a:solidFill>
                                <a:latin typeface="Cambria Math" panose="02040503050406030204" pitchFamily="18" charset="0"/>
                                <a:ea typeface="Cambria Math" panose="02040503050406030204" pitchFamily="18" charset="0"/>
                              </a:rPr>
                              <m:t>∇</m:t>
                            </m:r>
                          </m:e>
                          <m:sup>
                            <m:r>
                              <a:rPr lang="en-US" i="1" kern="0" dirty="0">
                                <a:solidFill>
                                  <a:sysClr val="windowText" lastClr="000000"/>
                                </a:solidFill>
                                <a:latin typeface="Cambria Math" panose="02040503050406030204" pitchFamily="18" charset="0"/>
                              </a:rPr>
                              <m:t>2</m:t>
                            </m:r>
                          </m:sup>
                        </m:sSup>
                        <m:r>
                          <a:rPr lang="en-US" i="1" kern="0" dirty="0">
                            <a:solidFill>
                              <a:sysClr val="windowText" lastClr="000000"/>
                            </a:solidFill>
                            <a:latin typeface="Cambria Math" panose="02040503050406030204" pitchFamily="18" charset="0"/>
                          </a:rPr>
                          <m:t>−</m:t>
                        </m:r>
                        <m:r>
                          <a:rPr lang="en-US" i="1" kern="0" dirty="0">
                            <a:solidFill>
                              <a:sysClr val="windowText" lastClr="000000"/>
                            </a:solidFill>
                            <a:latin typeface="Cambria Math" panose="02040503050406030204" pitchFamily="18" charset="0"/>
                          </a:rPr>
                          <m:t>1</m:t>
                        </m:r>
                      </m:e>
                    </m:d>
                  </m:oMath>
                </a14:m>
                <a:r>
                  <a:rPr lang="en-US" kern="0" dirty="0">
                    <a:solidFill>
                      <a:sysClr val="windowText" lastClr="000000"/>
                    </a:solidFill>
                  </a:rPr>
                  <a:t> approximates dielectric of entire bulk solution including correlated</a:t>
                </a:r>
                <a:br>
                  <a:rPr lang="en-US" kern="0" dirty="0">
                    <a:solidFill>
                      <a:sysClr val="windowText" lastClr="000000"/>
                    </a:solidFill>
                  </a:rPr>
                </a:br>
                <a:r>
                  <a:rPr lang="en-US" kern="0" dirty="0">
                    <a:solidFill>
                      <a:sysClr val="windowText" lastClr="000000"/>
                    </a:solidFill>
                  </a:rPr>
                  <a:t>                       motions of ions, following </a:t>
                </a:r>
                <a:r>
                  <a:rPr lang="pt-BR" kern="0" dirty="0">
                    <a:solidFill>
                      <a:sysClr val="windowText" lastClr="000000"/>
                    </a:solidFill>
                  </a:rPr>
                  <a:t>Santangelo 2006</a:t>
                </a:r>
                <a:r>
                  <a:rPr lang="pt-BR" kern="0" baseline="30000" dirty="0">
                    <a:solidFill>
                      <a:sysClr val="windowText" lastClr="000000"/>
                    </a:solidFill>
                  </a:rPr>
                  <a:t>1 </a:t>
                </a:r>
                <a:r>
                  <a:rPr lang="pt-BR" kern="0" dirty="0">
                    <a:solidFill>
                      <a:sysClr val="windowText" lastClr="000000"/>
                    </a:solidFill>
                  </a:rPr>
                  <a:t>and Bazant et al, 2011</a:t>
                </a:r>
                <a:r>
                  <a:rPr lang="pt-BR" kern="0" baseline="30000" dirty="0">
                    <a:solidFill>
                      <a:sysClr val="windowText" lastClr="000000"/>
                    </a:solidFill>
                  </a:rPr>
                  <a:t>2</a:t>
                </a:r>
                <a:br>
                  <a:rPr lang="pt-BR" kern="0" baseline="30000" dirty="0">
                    <a:solidFill>
                      <a:sysClr val="windowText" lastClr="000000"/>
                    </a:solidFill>
                  </a:rPr>
                </a:br>
                <a:r>
                  <a:rPr lang="pt-BR" kern="0" baseline="30000" dirty="0">
                    <a:solidFill>
                      <a:sysClr val="windowText" lastClr="000000"/>
                    </a:solidFill>
                  </a:rPr>
                  <a:t>                                 </a:t>
                </a:r>
                <a:r>
                  <a:rPr lang="en-US" kern="0" dirty="0">
                    <a:solidFill>
                      <a:sysClr val="windowText" lastClr="000000"/>
                    </a:solidFill>
                  </a:rPr>
                  <a:t> </a:t>
                </a:r>
              </a:p>
              <a:p>
                <a:pPr>
                  <a:defRPr/>
                </a:pPr>
                <a14:m>
                  <m:oMath xmlns:m="http://schemas.openxmlformats.org/officeDocument/2006/math">
                    <m:sSub>
                      <m:sSubPr>
                        <m:ctrlPr>
                          <a:rPr lang="en-US" i="1" kern="0">
                            <a:solidFill>
                              <a:sysClr val="windowText" lastClr="000000"/>
                            </a:solidFill>
                            <a:latin typeface="Cambria Math" panose="02040503050406030204" pitchFamily="18" charset="0"/>
                          </a:rPr>
                        </m:ctrlPr>
                      </m:sSubPr>
                      <m:e>
                        <m:r>
                          <a:rPr lang="en-US" i="1" kern="0">
                            <a:solidFill>
                              <a:sysClr val="windowText" lastClr="000000"/>
                            </a:solidFill>
                            <a:latin typeface="Cambria Math" panose="02040503050406030204" pitchFamily="18" charset="0"/>
                          </a:rPr>
                          <m:t>−</m:t>
                        </m:r>
                        <m:r>
                          <a:rPr lang="en-US" i="1" kern="0">
                            <a:solidFill>
                              <a:sysClr val="windowText" lastClr="000000"/>
                            </a:solidFill>
                            <a:latin typeface="Cambria Math" panose="02040503050406030204" pitchFamily="18" charset="0"/>
                            <a:ea typeface="Cambria Math" panose="02040503050406030204" pitchFamily="18" charset="0"/>
                          </a:rPr>
                          <m:t>𝜀</m:t>
                        </m:r>
                      </m:e>
                      <m:sub>
                        <m:r>
                          <a:rPr lang="en-US" i="1" kern="0">
                            <a:solidFill>
                              <a:sysClr val="windowText" lastClr="000000"/>
                            </a:solidFill>
                            <a:latin typeface="Cambria Math" panose="02040503050406030204" pitchFamily="18" charset="0"/>
                          </a:rPr>
                          <m:t>𝑤𝑎𝑡𝑒𝑟</m:t>
                        </m:r>
                      </m:sub>
                    </m:sSub>
                    <m:r>
                      <a:rPr lang="en-US" i="1" kern="0">
                        <a:solidFill>
                          <a:sysClr val="windowText" lastClr="000000"/>
                        </a:solidFill>
                        <a:latin typeface="Cambria Math" panose="02040503050406030204" pitchFamily="18" charset="0"/>
                        <a:ea typeface="Cambria Math" panose="02040503050406030204" pitchFamily="18" charset="0"/>
                      </a:rPr>
                      <m:t>𝜓</m:t>
                    </m:r>
                    <m:r>
                      <a:rPr lang="en-US" i="1" kern="0">
                        <a:solidFill>
                          <a:sysClr val="windowText" lastClr="000000"/>
                        </a:solidFill>
                        <a:latin typeface="Cambria Math" panose="02040503050406030204" pitchFamily="18" charset="0"/>
                        <a:ea typeface="Cambria Math" panose="02040503050406030204" pitchFamily="18" charset="0"/>
                      </a:rPr>
                      <m:t>=</m:t>
                    </m:r>
                    <m:sSub>
                      <m:sSubPr>
                        <m:ctrlPr>
                          <a:rPr lang="en-US" i="1" kern="0">
                            <a:solidFill>
                              <a:sysClr val="windowText" lastClr="000000"/>
                            </a:solidFill>
                            <a:latin typeface="Cambria Math" panose="02040503050406030204" pitchFamily="18" charset="0"/>
                            <a:ea typeface="Cambria Math" panose="02040503050406030204" pitchFamily="18" charset="0"/>
                          </a:rPr>
                        </m:ctrlPr>
                      </m:sSubPr>
                      <m:e>
                        <m:r>
                          <a:rPr lang="en-US" i="1" kern="0">
                            <a:solidFill>
                              <a:sysClr val="windowText" lastClr="000000"/>
                            </a:solidFill>
                            <a:latin typeface="Cambria Math" panose="02040503050406030204" pitchFamily="18" charset="0"/>
                            <a:ea typeface="Cambria Math" panose="02040503050406030204" pitchFamily="18" charset="0"/>
                          </a:rPr>
                          <m:t>𝜌</m:t>
                        </m:r>
                      </m:e>
                      <m:sub>
                        <m:r>
                          <a:rPr lang="en-US" i="1" kern="0">
                            <a:solidFill>
                              <a:sysClr val="windowText" lastClr="000000"/>
                            </a:solidFill>
                            <a:latin typeface="Cambria Math" panose="02040503050406030204" pitchFamily="18" charset="0"/>
                            <a:ea typeface="Cambria Math" panose="02040503050406030204" pitchFamily="18" charset="0"/>
                          </a:rPr>
                          <m:t>𝑝𝑜𝑙</m:t>
                        </m:r>
                      </m:sub>
                    </m:sSub>
                  </m:oMath>
                </a14:m>
                <a:r>
                  <a:rPr lang="en-US" kern="0" dirty="0">
                    <a:solidFill>
                      <a:sysClr val="windowText" lastClr="000000"/>
                    </a:solidFill>
                  </a:rPr>
                  <a:t>  is  Polarization Charge density </a:t>
                </a:r>
              </a:p>
            </p:txBody>
          </p:sp>
        </mc:Choice>
        <mc:Fallback xmlns="">
          <p:sp>
            <p:nvSpPr>
              <p:cNvPr id="4" name="TextBox 3"/>
              <p:cNvSpPr txBox="1">
                <a:spLocks noRot="1" noChangeAspect="1" noMove="1" noResize="1" noEditPoints="1" noAdjustHandles="1" noChangeArrowheads="1" noChangeShapeType="1" noTextEdit="1"/>
              </p:cNvSpPr>
              <p:nvPr/>
            </p:nvSpPr>
            <p:spPr>
              <a:xfrm>
                <a:off x="1660748" y="2460737"/>
                <a:ext cx="10953029" cy="1775743"/>
              </a:xfrm>
              <a:prstGeom prst="rect">
                <a:avLst/>
              </a:prstGeom>
              <a:blipFill>
                <a:blip r:embed="rId3"/>
                <a:stretch>
                  <a:fillRect l="-445" b="-3436"/>
                </a:stretch>
              </a:blipFill>
            </p:spPr>
            <p:txBody>
              <a:bodyPr/>
              <a:lstStyle/>
              <a:p>
                <a:r>
                  <a:rPr lang="en-US">
                    <a:noFill/>
                  </a:rPr>
                  <a:t> </a:t>
                </a:r>
              </a:p>
            </p:txBody>
          </p:sp>
        </mc:Fallback>
      </mc:AlternateContent>
      <p:sp>
        <p:nvSpPr>
          <p:cNvPr id="11" name="TextBox 10"/>
          <p:cNvSpPr txBox="1"/>
          <p:nvPr/>
        </p:nvSpPr>
        <p:spPr>
          <a:xfrm>
            <a:off x="1798605" y="62090"/>
            <a:ext cx="8425703" cy="2246769"/>
          </a:xfrm>
          <a:prstGeom prst="rect">
            <a:avLst/>
          </a:prstGeom>
          <a:noFill/>
        </p:spPr>
        <p:txBody>
          <a:bodyPr wrap="none" rtlCol="0">
            <a:spAutoFit/>
          </a:bodyPr>
          <a:lstStyle/>
          <a:p>
            <a:pPr algn="ctr">
              <a:defRPr/>
            </a:pPr>
            <a:r>
              <a:rPr lang="en-US" sz="2800" kern="0" dirty="0">
                <a:solidFill>
                  <a:sysClr val="windowText" lastClr="000000"/>
                </a:solidFill>
                <a:latin typeface="Arial Black" panose="020B0A04020102020204" pitchFamily="34" charset="0"/>
              </a:rPr>
              <a:t>PNPF</a:t>
            </a:r>
          </a:p>
          <a:p>
            <a:pPr algn="ctr">
              <a:defRPr/>
            </a:pPr>
            <a:r>
              <a:rPr lang="en-US" b="1" kern="0" dirty="0">
                <a:solidFill>
                  <a:sysClr val="windowText" lastClr="000000"/>
                </a:solidFill>
              </a:rPr>
              <a:t>Poisson-Nernst-Planck-Fermi</a:t>
            </a:r>
          </a:p>
          <a:p>
            <a:pPr algn="ctr">
              <a:defRPr/>
            </a:pPr>
            <a:r>
              <a:rPr lang="en-US" sz="1100" i="1" kern="0" dirty="0">
                <a:solidFill>
                  <a:sysClr val="windowText" lastClr="000000"/>
                </a:solidFill>
              </a:rPr>
              <a:t>Implemented fully in 3D Code to accommodate 3D Protein Structures</a:t>
            </a:r>
            <a:br>
              <a:rPr lang="en-US" i="1" u="sng" kern="0" dirty="0">
                <a:solidFill>
                  <a:sysClr val="windowText" lastClr="000000"/>
                </a:solidFill>
              </a:rPr>
            </a:br>
            <a:r>
              <a:rPr lang="en-US" kern="0" dirty="0">
                <a:solidFill>
                  <a:sysClr val="windowText" lastClr="000000"/>
                </a:solidFill>
              </a:rPr>
              <a:t>We introduce</a:t>
            </a:r>
            <a:r>
              <a:rPr lang="en-US" kern="0" baseline="30000" dirty="0">
                <a:solidFill>
                  <a:sysClr val="windowText" lastClr="000000"/>
                </a:solidFill>
              </a:rPr>
              <a:t>3,4</a:t>
            </a:r>
            <a:r>
              <a:rPr lang="en-US" kern="0" dirty="0">
                <a:solidFill>
                  <a:sysClr val="windowText" lastClr="000000"/>
                </a:solidFill>
              </a:rPr>
              <a:t> </a:t>
            </a:r>
            <a:r>
              <a:rPr lang="en-US" kern="0" dirty="0">
                <a:solidFill>
                  <a:sysClr val="windowText" lastClr="000000"/>
                </a:solidFill>
                <a:latin typeface="Arial Black" panose="020B0A04020102020204" pitchFamily="34" charset="0"/>
              </a:rPr>
              <a:t>two second order equations</a:t>
            </a:r>
            <a:r>
              <a:rPr lang="en-US" kern="0" dirty="0">
                <a:solidFill>
                  <a:sysClr val="windowText" lastClr="000000"/>
                </a:solidFill>
              </a:rPr>
              <a:t> and </a:t>
            </a:r>
            <a:r>
              <a:rPr lang="en-US" kern="0" dirty="0">
                <a:solidFill>
                  <a:sysClr val="windowText" lastClr="000000"/>
                </a:solidFill>
                <a:latin typeface="Arial Black" panose="020B0A04020102020204" pitchFamily="34" charset="0"/>
              </a:rPr>
              <a:t>boundary conditions</a:t>
            </a:r>
            <a:br>
              <a:rPr lang="en-US" kern="0" dirty="0">
                <a:solidFill>
                  <a:sysClr val="windowText" lastClr="000000"/>
                </a:solidFill>
                <a:latin typeface="Arial Black" panose="020B0A04020102020204" pitchFamily="34" charset="0"/>
              </a:rPr>
            </a:br>
            <a:r>
              <a:rPr lang="en-US" sz="1100" i="1" kern="0" dirty="0">
                <a:solidFill>
                  <a:sysClr val="windowText" lastClr="000000"/>
                </a:solidFill>
              </a:rPr>
              <a:t> 2nd order equations make computation of 3D </a:t>
            </a:r>
            <a:r>
              <a:rPr lang="en-US" sz="1100" i="1" kern="0" dirty="0" err="1">
                <a:solidFill>
                  <a:sysClr val="windowText" lastClr="000000"/>
                </a:solidFill>
              </a:rPr>
              <a:t>protiens</a:t>
            </a:r>
            <a:r>
              <a:rPr lang="en-US" sz="1100" i="1" kern="0" dirty="0">
                <a:solidFill>
                  <a:sysClr val="windowText" lastClr="000000"/>
                </a:solidFill>
              </a:rPr>
              <a:t> feasible</a:t>
            </a:r>
          </a:p>
          <a:p>
            <a:pPr algn="ctr">
              <a:defRPr/>
            </a:pPr>
            <a:endParaRPr lang="en-US" kern="0" dirty="0">
              <a:solidFill>
                <a:sysClr val="windowText" lastClr="000000"/>
              </a:solidFill>
              <a:latin typeface="Arial Black" panose="020B0A04020102020204" pitchFamily="34" charset="0"/>
            </a:endParaRPr>
          </a:p>
          <a:p>
            <a:pPr algn="ctr">
              <a:defRPr/>
            </a:pPr>
            <a:endParaRPr lang="en-US" i="1" u="sng" kern="0" dirty="0">
              <a:solidFill>
                <a:sysClr val="windowText" lastClr="000000"/>
              </a:solidFill>
            </a:endParaRPr>
          </a:p>
          <a:p>
            <a:pPr algn="ctr">
              <a:defRPr/>
            </a:pPr>
            <a:endParaRPr lang="en-US" kern="0" dirty="0">
              <a:solidFill>
                <a:sysClr val="windowText" lastClr="000000"/>
              </a:solidFill>
            </a:endParaRPr>
          </a:p>
        </p:txBody>
      </p:sp>
      <p:graphicFrame>
        <p:nvGraphicFramePr>
          <p:cNvPr id="2" name="Object 1"/>
          <p:cNvGraphicFramePr>
            <a:graphicFrameLocks noChangeAspect="1"/>
          </p:cNvGraphicFramePr>
          <p:nvPr/>
        </p:nvGraphicFramePr>
        <p:xfrm>
          <a:off x="3945370" y="1549515"/>
          <a:ext cx="5208588" cy="1189038"/>
        </p:xfrm>
        <a:graphic>
          <a:graphicData uri="http://schemas.openxmlformats.org/presentationml/2006/ole">
            <mc:AlternateContent xmlns:mc="http://schemas.openxmlformats.org/markup-compatibility/2006">
              <mc:Choice xmlns:v="urn:schemas-microsoft-com:vml" Requires="v">
                <p:oleObj spid="_x0000_s4181" name="Equation" r:id="rId4" imgW="3670200" imgH="838080" progId="Equation.DSMT4">
                  <p:embed/>
                </p:oleObj>
              </mc:Choice>
              <mc:Fallback>
                <p:oleObj name="Equation" r:id="rId4" imgW="3670200" imgH="838080" progId="Equation.DSMT4">
                  <p:embed/>
                  <p:pic>
                    <p:nvPicPr>
                      <p:cNvPr id="2" name="Object 1"/>
                      <p:cNvPicPr/>
                      <p:nvPr/>
                    </p:nvPicPr>
                    <p:blipFill>
                      <a:blip r:embed="rId5"/>
                      <a:stretch>
                        <a:fillRect/>
                      </a:stretch>
                    </p:blipFill>
                    <p:spPr>
                      <a:xfrm>
                        <a:off x="3945370" y="1549515"/>
                        <a:ext cx="5208588" cy="1189038"/>
                      </a:xfrm>
                      <a:prstGeom prst="rect">
                        <a:avLst/>
                      </a:prstGeom>
                    </p:spPr>
                  </p:pic>
                </p:oleObj>
              </mc:Fallback>
            </mc:AlternateContent>
          </a:graphicData>
        </a:graphic>
      </p:graphicFrame>
    </p:spTree>
    <p:extLst>
      <p:ext uri="{BB962C8B-B14F-4D97-AF65-F5344CB8AC3E}">
        <p14:creationId xmlns:p14="http://schemas.microsoft.com/office/powerpoint/2010/main" val="4256403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984432" y="6413481"/>
            <a:ext cx="537828" cy="457200"/>
          </a:xfrm>
        </p:spPr>
        <p:txBody>
          <a:bodyPr/>
          <a:lstStyle/>
          <a:p>
            <a:pPr eaLnBrk="1" hangingPunct="1">
              <a:spcBef>
                <a:spcPts val="0"/>
              </a:spcBef>
              <a:defRPr/>
            </a:pPr>
            <a:fld id="{E992E85B-D96E-4C64-8DCC-FF1FED9104FA}" type="slidenum">
              <a:rPr lang="en-US" sz="1800" kern="0"/>
              <a:pPr eaLnBrk="1" hangingPunct="1">
                <a:spcBef>
                  <a:spcPts val="0"/>
                </a:spcBef>
                <a:defRPr/>
              </a:pPr>
              <a:t>25</a:t>
            </a:fld>
            <a:endParaRPr lang="en-US" sz="1800" kern="0" dirty="0"/>
          </a:p>
        </p:txBody>
      </p:sp>
      <p:grpSp>
        <p:nvGrpSpPr>
          <p:cNvPr id="6" name="Group 5">
            <a:extLst>
              <a:ext uri="{FF2B5EF4-FFF2-40B4-BE49-F238E27FC236}">
                <a16:creationId xmlns:a16="http://schemas.microsoft.com/office/drawing/2014/main" id="{09EA10EF-9894-4A47-8350-395770271C9B}"/>
              </a:ext>
            </a:extLst>
          </p:cNvPr>
          <p:cNvGrpSpPr/>
          <p:nvPr/>
        </p:nvGrpSpPr>
        <p:grpSpPr>
          <a:xfrm>
            <a:off x="1232382" y="323980"/>
            <a:ext cx="10511480" cy="7478970"/>
            <a:chOff x="1232382" y="323980"/>
            <a:chExt cx="10511480" cy="7478970"/>
          </a:xfrm>
        </p:grpSpPr>
        <p:sp>
          <p:nvSpPr>
            <p:cNvPr id="2" name="TextBox 1"/>
            <p:cNvSpPr txBox="1"/>
            <p:nvPr/>
          </p:nvSpPr>
          <p:spPr>
            <a:xfrm>
              <a:off x="1232382" y="323980"/>
              <a:ext cx="10511480" cy="7478970"/>
            </a:xfrm>
            <a:prstGeom prst="rect">
              <a:avLst/>
            </a:prstGeom>
            <a:noFill/>
          </p:spPr>
          <p:txBody>
            <a:bodyPr wrap="square" rtlCol="0">
              <a:spAutoFit/>
            </a:bodyPr>
            <a:lstStyle/>
            <a:p>
              <a:pPr algn="ctr">
                <a:defRPr/>
              </a:pPr>
              <a:r>
                <a:rPr lang="en-US" sz="2000" kern="0" dirty="0">
                  <a:solidFill>
                    <a:sysClr val="windowText" lastClr="000000"/>
                  </a:solidFill>
                  <a:latin typeface="Arial Black" panose="020B0A04020102020204" pitchFamily="34" charset="0"/>
                </a:rPr>
                <a:t>Poisson Fermi Analysis</a:t>
              </a:r>
              <a:br>
                <a:rPr lang="en-US" sz="2000" kern="0" dirty="0">
                  <a:solidFill>
                    <a:sysClr val="windowText" lastClr="000000"/>
                  </a:solidFill>
                  <a:latin typeface="Arial Black" panose="020B0A04020102020204" pitchFamily="34" charset="0"/>
                </a:rPr>
              </a:br>
              <a:r>
                <a:rPr lang="en-US" i="1" u="sng" kern="0" dirty="0">
                  <a:solidFill>
                    <a:sysClr val="windowText" lastClr="000000"/>
                  </a:solidFill>
                </a:rPr>
                <a:t>Status Report</a:t>
              </a:r>
            </a:p>
            <a:p>
              <a:pPr algn="ctr">
                <a:defRPr/>
              </a:pPr>
              <a:r>
                <a:rPr lang="en-US" sz="1600" i="1" kern="0" dirty="0">
                  <a:solidFill>
                    <a:sysClr val="windowText" lastClr="000000"/>
                  </a:solidFill>
                </a:rPr>
                <a:t>Nonequilibrium implemented fully in 3D Code to accommodate 3D Protein Structures</a:t>
              </a:r>
            </a:p>
            <a:p>
              <a:pPr algn="ctr">
                <a:defRPr/>
              </a:pPr>
              <a:r>
                <a:rPr lang="en-US" sz="1600" i="1" kern="0" dirty="0">
                  <a:solidFill>
                    <a:sysClr val="windowText" lastClr="000000"/>
                  </a:solidFill>
                </a:rPr>
                <a:t>But only partially compared to experiments in bulk or channels, so far.</a:t>
              </a:r>
            </a:p>
            <a:p>
              <a:pPr>
                <a:defRPr/>
              </a:pPr>
              <a:endParaRPr lang="en-US" sz="1600" i="1" kern="0" dirty="0">
                <a:solidFill>
                  <a:sysClr val="windowText" lastClr="000000"/>
                </a:solidFill>
              </a:endParaRPr>
            </a:p>
            <a:p>
              <a:pPr marL="285750" indent="-285750">
                <a:buFont typeface="Arial" panose="020B0604020202020204" pitchFamily="34" charset="0"/>
                <a:buChar char="•"/>
                <a:defRPr/>
              </a:pPr>
              <a:r>
                <a:rPr lang="en-US" u="sng" kern="0" dirty="0">
                  <a:solidFill>
                    <a:sysClr val="windowText" lastClr="000000"/>
                  </a:solidFill>
                  <a:latin typeface="Arial Black" panose="020B0A04020102020204" pitchFamily="34" charset="0"/>
                </a:rPr>
                <a:t>Gramicidin</a:t>
              </a:r>
              <a:r>
                <a:rPr lang="en-US" kern="0" dirty="0">
                  <a:solidFill>
                    <a:sysClr val="windowText" lastClr="000000"/>
                  </a:solidFill>
                  <a:latin typeface="Arial Black" panose="020B0A04020102020204" pitchFamily="34" charset="0"/>
                </a:rPr>
                <a:t> </a:t>
              </a:r>
              <a:r>
                <a:rPr lang="en-US" sz="1600" i="1" kern="0" dirty="0">
                  <a:solidFill>
                    <a:sysClr val="windowText" lastClr="000000"/>
                  </a:solidFill>
                </a:rPr>
                <a:t>(tested with </a:t>
              </a:r>
              <a:r>
                <a:rPr lang="en-US" sz="1600" b="1" i="1" u="sng" kern="0" dirty="0">
                  <a:solidFill>
                    <a:sysClr val="windowText" lastClr="000000"/>
                  </a:solidFill>
                </a:rPr>
                <a:t>real three dimensional structure</a:t>
              </a:r>
              <a:r>
                <a:rPr lang="en-US" sz="1600" i="1" kern="0" dirty="0">
                  <a:solidFill>
                    <a:sysClr val="windowText" lastClr="000000"/>
                  </a:solidFill>
                </a:rPr>
                <a:t>, including flow) </a:t>
              </a:r>
              <a:br>
                <a:rPr lang="en-US" sz="1600" i="1" kern="0" dirty="0">
                  <a:solidFill>
                    <a:sysClr val="windowText" lastClr="000000"/>
                  </a:solidFill>
                </a:rPr>
              </a:br>
              <a:r>
                <a:rPr lang="en-US" sz="1600" i="1" kern="0" dirty="0">
                  <a:solidFill>
                    <a:sysClr val="windowText" lastClr="000000"/>
                  </a:solidFill>
                </a:rPr>
                <a:t>		Physical Review E, 2015. 92:012711</a:t>
              </a:r>
              <a:r>
                <a:rPr lang="en-US" sz="1600" b="1" i="1" kern="0" dirty="0">
                  <a:solidFill>
                    <a:sysClr val="windowText" lastClr="000000"/>
                  </a:solidFill>
                </a:rPr>
                <a:t>	</a:t>
              </a:r>
            </a:p>
            <a:p>
              <a:pPr marL="285750" indent="-285750">
                <a:buFont typeface="Arial" panose="020B0604020202020204" pitchFamily="34" charset="0"/>
                <a:buChar char="•"/>
                <a:defRPr/>
              </a:pPr>
              <a:endParaRPr lang="en-US" sz="1600" i="1" kern="0" dirty="0">
                <a:solidFill>
                  <a:sysClr val="windowText" lastClr="000000"/>
                </a:solidFill>
              </a:endParaRPr>
            </a:p>
            <a:p>
              <a:pPr marL="285750" indent="-285750">
                <a:buFont typeface="Arial" panose="020B0604020202020204" pitchFamily="34" charset="0"/>
                <a:buChar char="•"/>
                <a:defRPr/>
              </a:pPr>
              <a:r>
                <a:rPr lang="en-US" sz="1600" kern="0" dirty="0">
                  <a:solidFill>
                    <a:sysClr val="windowText" lastClr="000000"/>
                  </a:solidFill>
                </a:rPr>
                <a:t> </a:t>
              </a:r>
              <a:r>
                <a:rPr lang="en-US" kern="0" dirty="0">
                  <a:solidFill>
                    <a:sysClr val="windowText" lastClr="000000"/>
                  </a:solidFill>
                  <a:latin typeface="Arial Black" panose="020B0A04020102020204" pitchFamily="34" charset="0"/>
                </a:rPr>
                <a:t>Ca</a:t>
              </a:r>
              <a:r>
                <a:rPr lang="en-US" sz="1600" i="1" kern="0" baseline="-25000" dirty="0">
                  <a:solidFill>
                    <a:sysClr val="windowText" lastClr="000000"/>
                  </a:solidFill>
                  <a:latin typeface="Arial Black" panose="020B0A04020102020204" pitchFamily="34" charset="0"/>
                </a:rPr>
                <a:t>V</a:t>
              </a:r>
              <a:r>
                <a:rPr lang="en-US" kern="0" dirty="0">
                  <a:solidFill>
                    <a:sysClr val="windowText" lastClr="000000"/>
                  </a:solidFill>
                  <a:latin typeface="Arial Black" panose="020B0A04020102020204" pitchFamily="34" charset="0"/>
                </a:rPr>
                <a:t>1</a:t>
              </a:r>
              <a:r>
                <a:rPr lang="en-US" i="1" kern="0" dirty="0">
                  <a:solidFill>
                    <a:sysClr val="windowText" lastClr="000000"/>
                  </a:solidFill>
                </a:rPr>
                <a:t>.n</a:t>
              </a:r>
              <a:r>
                <a:rPr lang="en-US" sz="1600" kern="0" dirty="0">
                  <a:solidFill>
                    <a:sysClr val="windowText" lastClr="000000"/>
                  </a:solidFill>
                </a:rPr>
                <a:t>   </a:t>
              </a:r>
              <a:r>
                <a:rPr lang="en-US" sz="1600" b="1" kern="0" dirty="0">
                  <a:solidFill>
                    <a:sysClr val="windowText" lastClr="000000"/>
                  </a:solidFill>
                  <a:latin typeface="Arial Black" panose="020B0A04020102020204" pitchFamily="34" charset="0"/>
                </a:rPr>
                <a:t>EEEE</a:t>
              </a:r>
              <a:r>
                <a:rPr lang="en-US" sz="1600" kern="0" dirty="0">
                  <a:solidFill>
                    <a:sysClr val="windowText" lastClr="000000"/>
                  </a:solidFill>
                </a:rPr>
                <a:t>, i.e., </a:t>
              </a:r>
              <a:r>
                <a:rPr lang="en-US" sz="1600" b="1" kern="0" dirty="0">
                  <a:solidFill>
                    <a:sysClr val="windowText" lastClr="000000"/>
                  </a:solidFill>
                </a:rPr>
                <a:t>L-type Calcium Channel</a:t>
              </a:r>
              <a:r>
                <a:rPr lang="en-US" sz="1600" kern="0" dirty="0">
                  <a:solidFill>
                    <a:sysClr val="windowText" lastClr="000000"/>
                  </a:solidFill>
                </a:rPr>
                <a:t>, </a:t>
              </a:r>
              <a:r>
                <a:rPr lang="en-US" sz="1600" i="1" kern="0" dirty="0">
                  <a:solidFill>
                    <a:sysClr val="windowText" lastClr="000000"/>
                  </a:solidFill>
                </a:rPr>
                <a:t>tested with homology model </a:t>
              </a:r>
            </a:p>
            <a:p>
              <a:pPr>
                <a:defRPr/>
              </a:pPr>
              <a:r>
                <a:rPr lang="en-US" sz="1600" b="1" kern="0" dirty="0">
                  <a:solidFill>
                    <a:sysClr val="windowText" lastClr="000000"/>
                  </a:solidFill>
                </a:rPr>
                <a:t>	      </a:t>
              </a:r>
              <a:r>
                <a:rPr lang="en-US" sz="1600" i="1" kern="0" dirty="0">
                  <a:solidFill>
                    <a:sysClr val="windowText" lastClr="000000"/>
                  </a:solidFill>
                </a:rPr>
                <a:t>J Phys Chem B, 2013 117:12051 (nonequilibrium data is scarce)</a:t>
              </a:r>
            </a:p>
            <a:p>
              <a:pPr>
                <a:defRPr/>
              </a:pPr>
              <a:r>
                <a:rPr lang="en-US" sz="1600" b="1" i="1" kern="0" dirty="0">
                  <a:solidFill>
                    <a:sysClr val="windowText" lastClr="000000"/>
                  </a:solidFill>
                </a:rPr>
                <a:t>	</a:t>
              </a:r>
              <a:endParaRPr lang="en-US" sz="1600" i="1" kern="0" dirty="0">
                <a:solidFill>
                  <a:sysClr val="windowText" lastClr="000000"/>
                </a:solidFill>
              </a:endParaRPr>
            </a:p>
            <a:p>
              <a:pPr marL="285750" indent="-285750">
                <a:buFont typeface="Arial" panose="020B0604020202020204" pitchFamily="34" charset="0"/>
                <a:buChar char="•"/>
                <a:defRPr/>
              </a:pPr>
              <a:r>
                <a:rPr lang="en-US" u="sng" kern="0" dirty="0">
                  <a:solidFill>
                    <a:sysClr val="windowText" lastClr="000000"/>
                  </a:solidFill>
                  <a:latin typeface="Arial Black" panose="020B0A04020102020204" pitchFamily="34" charset="0"/>
                </a:rPr>
                <a:t>PNPF</a:t>
              </a:r>
              <a:r>
                <a:rPr lang="en-US" sz="1600" kern="0" dirty="0">
                  <a:solidFill>
                    <a:sysClr val="windowText" lastClr="000000"/>
                  </a:solidFill>
                  <a:latin typeface="Arial Black" panose="020B0A04020102020204" pitchFamily="34" charset="0"/>
                </a:rPr>
                <a:t>  Poisson-Nernst-Planck-Fermi </a:t>
              </a:r>
              <a:r>
                <a:rPr lang="en-US" sz="1600" kern="0" dirty="0">
                  <a:solidFill>
                    <a:sysClr val="windowText" lastClr="000000"/>
                  </a:solidFill>
                </a:rPr>
                <a:t>for systems with volume saturation</a:t>
              </a:r>
            </a:p>
            <a:p>
              <a:pPr>
                <a:defRPr/>
              </a:pPr>
              <a:r>
                <a:rPr lang="en-US" sz="1600" kern="0" dirty="0">
                  <a:solidFill>
                    <a:sysClr val="windowText" lastClr="000000"/>
                  </a:solidFill>
                  <a:latin typeface="Arial Black" panose="020B0A04020102020204" pitchFamily="34" charset="0"/>
                </a:rPr>
                <a:t>            </a:t>
              </a:r>
              <a:r>
                <a:rPr lang="en-US" sz="1600" kern="0" dirty="0">
                  <a:solidFill>
                    <a:sysClr val="windowText" lastClr="000000"/>
                  </a:solidFill>
                </a:rPr>
                <a:t>General PDE, Cahn-Hilliard Type, Four Order, Pair of 2</a:t>
              </a:r>
              <a:r>
                <a:rPr lang="en-US" sz="1600" kern="0" baseline="30000" dirty="0">
                  <a:solidFill>
                    <a:sysClr val="windowText" lastClr="000000"/>
                  </a:solidFill>
                </a:rPr>
                <a:t>nd</a:t>
              </a:r>
              <a:r>
                <a:rPr lang="en-US" sz="1600" kern="0" dirty="0">
                  <a:solidFill>
                    <a:sysClr val="windowText" lastClr="000000"/>
                  </a:solidFill>
                </a:rPr>
                <a:t> order PDE’s</a:t>
              </a:r>
            </a:p>
            <a:p>
              <a:pPr>
                <a:defRPr/>
              </a:pPr>
              <a:r>
                <a:rPr lang="en-US" sz="1600" kern="0" dirty="0">
                  <a:solidFill>
                    <a:sysClr val="windowText" lastClr="000000"/>
                  </a:solidFill>
                </a:rPr>
                <a:t>                                    </a:t>
              </a:r>
              <a:r>
                <a:rPr lang="en-US" sz="1600" i="1" u="sng" kern="0" dirty="0">
                  <a:solidFill>
                    <a:sysClr val="windowText" lastClr="000000"/>
                  </a:solidFill>
                </a:rPr>
                <a:t>Not</a:t>
              </a:r>
              <a:r>
                <a:rPr lang="en-US" sz="1600" i="1" kern="0" dirty="0">
                  <a:solidFill>
                    <a:sysClr val="windowText" lastClr="000000"/>
                  </a:solidFill>
                </a:rPr>
                <a:t> yet tested by comparison to bulk data </a:t>
              </a:r>
            </a:p>
            <a:p>
              <a:pPr algn="ctr">
                <a:defRPr/>
              </a:pPr>
              <a:r>
                <a:rPr lang="en-US" sz="1600" i="1" kern="0" dirty="0">
                  <a:solidFill>
                    <a:sysClr val="windowText" lastClr="000000"/>
                  </a:solidFill>
                </a:rPr>
                <a:t>J Chem Phys, 2014. 141:075102; J Chem Phys,141:22D532</a:t>
              </a:r>
            </a:p>
            <a:p>
              <a:pPr algn="ctr">
                <a:defRPr/>
              </a:pPr>
              <a:endParaRPr lang="en-US" sz="1600" i="1" kern="0" dirty="0">
                <a:solidFill>
                  <a:sysClr val="windowText" lastClr="000000"/>
                </a:solidFill>
              </a:endParaRPr>
            </a:p>
            <a:p>
              <a:pPr marL="227013" indent="-227013">
                <a:buFont typeface="Arial" panose="020B0604020202020204" pitchFamily="34" charset="0"/>
                <a:buChar char="•"/>
                <a:defRPr/>
              </a:pPr>
              <a:r>
                <a:rPr lang="en-US" sz="1600" kern="0" dirty="0">
                  <a:solidFill>
                    <a:sysClr val="windowText" lastClr="000000"/>
                  </a:solidFill>
                </a:rPr>
                <a:t> </a:t>
              </a:r>
              <a:r>
                <a:rPr lang="en-US" u="sng" kern="0" dirty="0">
                  <a:solidFill>
                    <a:sysClr val="windowText" lastClr="000000"/>
                  </a:solidFill>
                  <a:latin typeface="Arial Black" panose="020B0A04020102020204" pitchFamily="34" charset="0"/>
                </a:rPr>
                <a:t>Numerical Procedures</a:t>
              </a:r>
              <a:r>
                <a:rPr lang="en-US" sz="1600" kern="0" dirty="0">
                  <a:solidFill>
                    <a:sysClr val="windowText" lastClr="000000"/>
                  </a:solidFill>
                </a:rPr>
                <a:t>  tailored to PNPF have been implemented</a:t>
              </a:r>
              <a:r>
                <a:rPr lang="en-US" sz="1600" i="1" kern="0" dirty="0">
                  <a:solidFill>
                    <a:sysClr val="windowText" lastClr="000000"/>
                  </a:solidFill>
                </a:rPr>
                <a:t> (tested)</a:t>
              </a:r>
              <a:br>
                <a:rPr lang="en-US" sz="1600" i="1" kern="0" dirty="0">
                  <a:solidFill>
                    <a:sysClr val="windowText" lastClr="000000"/>
                  </a:solidFill>
                </a:rPr>
              </a:br>
              <a:r>
                <a:rPr lang="en-US" sz="1600" i="1" kern="0" dirty="0">
                  <a:solidFill>
                    <a:sysClr val="windowText" lastClr="000000"/>
                  </a:solidFill>
                </a:rPr>
                <a:t>             </a:t>
              </a:r>
              <a:r>
                <a:rPr lang="en-US" sz="1600" u="sng" kern="0" dirty="0" err="1">
                  <a:solidFill>
                    <a:sysClr val="windowText" lastClr="000000"/>
                  </a:solidFill>
                  <a:latin typeface="Arial Black" panose="020B0A04020102020204" pitchFamily="34" charset="0"/>
                </a:rPr>
                <a:t>KcSA</a:t>
              </a:r>
              <a:r>
                <a:rPr lang="en-US" sz="1600" u="sng" kern="0" dirty="0">
                  <a:solidFill>
                    <a:sysClr val="windowText" lastClr="000000"/>
                  </a:solidFill>
                  <a:latin typeface="Arial Black" panose="020B0A04020102020204" pitchFamily="34" charset="0"/>
                </a:rPr>
                <a:t> computed with K selectivity </a:t>
              </a:r>
              <a:r>
                <a:rPr lang="en-US" sz="1200" i="1" kern="0" dirty="0">
                  <a:solidFill>
                    <a:sysClr val="windowText" lastClr="000000"/>
                  </a:solidFill>
                </a:rPr>
                <a:t>J Comp Phys, 2013 247:88; Phys Rev E, 2015. 92:012711</a:t>
              </a:r>
              <a:br>
                <a:rPr lang="en-US" sz="1600" i="1" kern="0" dirty="0">
                  <a:solidFill>
                    <a:sysClr val="windowText" lastClr="000000"/>
                  </a:solidFill>
                </a:rPr>
              </a:br>
              <a:r>
                <a:rPr lang="en-US" sz="1600" i="1" kern="0" dirty="0">
                  <a:solidFill>
                    <a:sysClr val="windowText" lastClr="000000"/>
                  </a:solidFill>
                </a:rPr>
                <a:t>	</a:t>
              </a:r>
              <a:endParaRPr lang="en-US" sz="1600" kern="0" dirty="0">
                <a:solidFill>
                  <a:sysClr val="windowText" lastClr="000000"/>
                </a:solidFill>
              </a:endParaRPr>
            </a:p>
            <a:p>
              <a:pPr marL="342900" indent="-342900">
                <a:buFont typeface="Arial" panose="020B0604020202020204" pitchFamily="34" charset="0"/>
                <a:buChar char="•"/>
                <a:defRPr/>
              </a:pPr>
              <a:r>
                <a:rPr lang="en-US" u="sng" kern="0" dirty="0">
                  <a:solidFill>
                    <a:sysClr val="windowText" lastClr="000000"/>
                  </a:solidFill>
                  <a:latin typeface="Arial Black" panose="020B0A04020102020204" pitchFamily="34" charset="0"/>
                </a:rPr>
                <a:t>NCX</a:t>
              </a:r>
              <a:r>
                <a:rPr lang="en-US" kern="0" dirty="0">
                  <a:solidFill>
                    <a:sysClr val="windowText" lastClr="000000"/>
                  </a:solidFill>
                  <a:latin typeface="Arial Black" panose="020B0A04020102020204" pitchFamily="34" charset="0"/>
                </a:rPr>
                <a:t> </a:t>
              </a:r>
              <a:r>
                <a:rPr lang="en-US" sz="1600" kern="0" dirty="0">
                  <a:solidFill>
                    <a:sysClr val="windowText" lastClr="000000"/>
                  </a:solidFill>
                  <a:latin typeface="Arial Black" panose="020B0A04020102020204" pitchFamily="34" charset="0"/>
                </a:rPr>
                <a:t>Cardiac Ca</a:t>
              </a:r>
              <a:r>
                <a:rPr lang="en-US" sz="1600" kern="0" baseline="30000" dirty="0">
                  <a:solidFill>
                    <a:sysClr val="windowText" lastClr="000000"/>
                  </a:solidFill>
                  <a:latin typeface="Arial Black" panose="020B0A04020102020204" pitchFamily="34" charset="0"/>
                </a:rPr>
                <a:t>2+</a:t>
              </a:r>
              <a:r>
                <a:rPr lang="en-US" sz="1600" kern="0" dirty="0">
                  <a:solidFill>
                    <a:sysClr val="windowText" lastClr="000000"/>
                  </a:solidFill>
                  <a:latin typeface="Arial Black" panose="020B0A04020102020204" pitchFamily="34" charset="0"/>
                </a:rPr>
                <a:t>/Na</a:t>
              </a:r>
              <a:r>
                <a:rPr lang="en-US" sz="1600" kern="0" baseline="30000" dirty="0">
                  <a:solidFill>
                    <a:sysClr val="windowText" lastClr="000000"/>
                  </a:solidFill>
                  <a:latin typeface="Arial Black" panose="020B0A04020102020204" pitchFamily="34" charset="0"/>
                </a:rPr>
                <a:t>+</a:t>
              </a:r>
              <a:r>
                <a:rPr lang="en-US" sz="1600" kern="0" dirty="0">
                  <a:solidFill>
                    <a:sysClr val="windowText" lastClr="000000"/>
                  </a:solidFill>
                  <a:latin typeface="Arial Black" panose="020B0A04020102020204" pitchFamily="34" charset="0"/>
                </a:rPr>
                <a:t> exchanger</a:t>
              </a:r>
              <a:r>
                <a:rPr lang="en-US" kern="0" dirty="0">
                  <a:solidFill>
                    <a:sysClr val="windowText" lastClr="000000"/>
                  </a:solidFill>
                  <a:latin typeface="Arial Black" panose="020B0A04020102020204" pitchFamily="34" charset="0"/>
                </a:rPr>
                <a:t> </a:t>
              </a:r>
              <a:r>
                <a:rPr lang="en-US" sz="1600" kern="0" dirty="0">
                  <a:solidFill>
                    <a:sysClr val="windowText" lastClr="000000"/>
                  </a:solidFill>
                </a:rPr>
                <a:t>branched </a:t>
              </a:r>
              <a:r>
                <a:rPr lang="en-US" sz="1600" kern="0" dirty="0">
                  <a:solidFill>
                    <a:sysClr val="windowText" lastClr="000000"/>
                  </a:solidFill>
                  <a:latin typeface="Arial Black" panose="020B0A04020102020204" pitchFamily="34" charset="0"/>
                </a:rPr>
                <a:t>Y</a:t>
              </a:r>
              <a:r>
                <a:rPr lang="en-US" sz="1600" kern="0" dirty="0">
                  <a:solidFill>
                    <a:sysClr val="windowText" lastClr="000000"/>
                  </a:solidFill>
                </a:rPr>
                <a:t> shape </a:t>
              </a:r>
              <a:r>
                <a:rPr lang="en-US" sz="1600" b="1" kern="0" dirty="0">
                  <a:solidFill>
                    <a:sysClr val="windowText" lastClr="000000"/>
                  </a:solidFill>
                </a:rPr>
                <a:t>KNOWN</a:t>
              </a:r>
              <a:r>
                <a:rPr lang="en-US" sz="1600" kern="0" dirty="0">
                  <a:solidFill>
                    <a:sysClr val="windowText" lastClr="000000"/>
                  </a:solidFill>
                </a:rPr>
                <a:t> structure.</a:t>
              </a:r>
            </a:p>
            <a:p>
              <a:pPr>
                <a:defRPr/>
              </a:pPr>
              <a:r>
                <a:rPr lang="en-US" sz="1600" kern="0" dirty="0">
                  <a:solidFill>
                    <a:sysClr val="windowText" lastClr="000000"/>
                  </a:solidFill>
                </a:rPr>
                <a:t>             </a:t>
              </a:r>
              <a:r>
                <a:rPr lang="en-US" sz="1600" u="sng" kern="0" dirty="0">
                  <a:solidFill>
                    <a:sysClr val="windowText" lastClr="000000"/>
                  </a:solidFill>
                </a:rPr>
                <a:t>First physical analysis of a transporter</a:t>
              </a:r>
              <a:r>
                <a:rPr lang="en-US" sz="1600" kern="0" dirty="0">
                  <a:solidFill>
                    <a:sysClr val="windowText" lastClr="000000"/>
                  </a:solidFill>
                </a:rPr>
                <a:t> using consistent mathematics</a:t>
              </a:r>
            </a:p>
            <a:p>
              <a:pPr>
                <a:defRPr/>
              </a:pPr>
              <a:r>
                <a:rPr lang="en-US" sz="1600" i="1" kern="0" dirty="0">
                  <a:solidFill>
                    <a:sysClr val="windowText" lastClr="000000"/>
                  </a:solidFill>
                </a:rPr>
                <a:t>                  Tested by comparison to superb physiological data, mostly complete</a:t>
              </a:r>
            </a:p>
            <a:p>
              <a:pPr>
                <a:defRPr/>
              </a:pPr>
              <a:endParaRPr lang="en-US" i="1" kern="0" dirty="0">
                <a:solidFill>
                  <a:sysClr val="windowText" lastClr="000000"/>
                </a:solidFill>
              </a:endParaRPr>
            </a:p>
            <a:p>
              <a:pPr>
                <a:defRPr/>
              </a:pPr>
              <a:r>
                <a:rPr lang="en-US" b="1" kern="0" dirty="0">
                  <a:solidFill>
                    <a:sysClr val="windowText" lastClr="000000"/>
                  </a:solidFill>
                </a:rPr>
                <a:t>; </a:t>
              </a:r>
              <a:br>
                <a:rPr lang="en-US" b="1" kern="0" dirty="0">
                  <a:solidFill>
                    <a:sysClr val="windowText" lastClr="000000"/>
                  </a:solidFill>
                </a:rPr>
              </a:br>
              <a:br>
                <a:rPr lang="en-US" b="1" kern="0" dirty="0">
                  <a:solidFill>
                    <a:sysClr val="windowText" lastClr="000000"/>
                  </a:solidFill>
                </a:rPr>
              </a:br>
              <a:r>
                <a:rPr lang="en-US" b="1" kern="0" dirty="0">
                  <a:solidFill>
                    <a:sysClr val="windowText" lastClr="000000"/>
                  </a:solidFill>
                </a:rPr>
                <a:t>.</a:t>
              </a:r>
              <a:endParaRPr lang="en-US" i="1" kern="0" dirty="0">
                <a:solidFill>
                  <a:sysClr val="windowText" lastClr="000000"/>
                </a:solidFill>
              </a:endParaRPr>
            </a:p>
            <a:p>
              <a:pPr>
                <a:defRPr/>
              </a:pPr>
              <a:endParaRPr lang="en-US" kern="0" baseline="-25000" dirty="0">
                <a:solidFill>
                  <a:sysClr val="windowText" lastClr="000000"/>
                </a:solidFill>
              </a:endParaRPr>
            </a:p>
            <a:p>
              <a:pPr algn="ctr">
                <a:defRPr/>
              </a:pPr>
              <a:endParaRPr lang="en-US" i="1" kern="0" baseline="-25000" dirty="0">
                <a:solidFill>
                  <a:sysClr val="windowText" lastClr="000000"/>
                </a:solidFill>
              </a:endParaRPr>
            </a:p>
          </p:txBody>
        </p:sp>
        <p:cxnSp>
          <p:nvCxnSpPr>
            <p:cNvPr id="5" name="Straight Connector 4">
              <a:extLst>
                <a:ext uri="{FF2B5EF4-FFF2-40B4-BE49-F238E27FC236}">
                  <a16:creationId xmlns:a16="http://schemas.microsoft.com/office/drawing/2014/main" id="{15F9E4D4-5EAA-4801-A199-A9935C71449F}"/>
                </a:ext>
              </a:extLst>
            </p:cNvPr>
            <p:cNvCxnSpPr/>
            <p:nvPr/>
          </p:nvCxnSpPr>
          <p:spPr bwMode="auto">
            <a:xfrm>
              <a:off x="1680268" y="2743200"/>
              <a:ext cx="784435" cy="0"/>
            </a:xfrm>
            <a:prstGeom prst="line">
              <a:avLst/>
            </a:prstGeom>
            <a:noFill/>
            <a:ln w="1587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041948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pitchFamily="18" charset="0"/>
                <a:ea typeface="+mn-ea"/>
                <a:cs typeface="Arial" charset="0"/>
              </a:defRPr>
            </a:lvl1pPr>
            <a:lvl2pPr marL="457200" algn="l" rtl="0" fontAlgn="base">
              <a:spcBef>
                <a:spcPct val="0"/>
              </a:spcBef>
              <a:spcAft>
                <a:spcPct val="0"/>
              </a:spcAft>
              <a:defRPr sz="16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Arial" pitchFamily="34" charset="0"/>
                <a:ea typeface="+mn-ea"/>
                <a:cs typeface="Arial" pitchFamily="34" charset="0"/>
              </a:defRPr>
            </a:lvl5pPr>
            <a:lvl6pPr marL="2286000" algn="l" defTabSz="914400" rtl="0" eaLnBrk="1" latinLnBrk="0" hangingPunct="1">
              <a:defRPr sz="1600" kern="1200">
                <a:solidFill>
                  <a:schemeClr val="tx1"/>
                </a:solidFill>
                <a:latin typeface="Arial" pitchFamily="34" charset="0"/>
                <a:ea typeface="+mn-ea"/>
                <a:cs typeface="Arial" pitchFamily="34" charset="0"/>
              </a:defRPr>
            </a:lvl6pPr>
            <a:lvl7pPr marL="2743200" algn="l" defTabSz="914400" rtl="0" eaLnBrk="1" latinLnBrk="0" hangingPunct="1">
              <a:defRPr sz="1600" kern="1200">
                <a:solidFill>
                  <a:schemeClr val="tx1"/>
                </a:solidFill>
                <a:latin typeface="Arial" pitchFamily="34" charset="0"/>
                <a:ea typeface="+mn-ea"/>
                <a:cs typeface="Arial" pitchFamily="34" charset="0"/>
              </a:defRPr>
            </a:lvl7pPr>
            <a:lvl8pPr marL="3200400" algn="l" defTabSz="914400" rtl="0" eaLnBrk="1" latinLnBrk="0" hangingPunct="1">
              <a:defRPr sz="1600" kern="1200">
                <a:solidFill>
                  <a:schemeClr val="tx1"/>
                </a:solidFill>
                <a:latin typeface="Arial" pitchFamily="34" charset="0"/>
                <a:ea typeface="+mn-ea"/>
                <a:cs typeface="Arial" pitchFamily="34" charset="0"/>
              </a:defRPr>
            </a:lvl8pPr>
            <a:lvl9pPr marL="3657600" algn="l" defTabSz="914400" rtl="0" eaLnBrk="1" latinLnBrk="0" hangingPunct="1">
              <a:defRPr sz="1600" kern="1200">
                <a:solidFill>
                  <a:schemeClr val="tx1"/>
                </a:solidFill>
                <a:latin typeface="Arial" pitchFamily="34" charset="0"/>
                <a:ea typeface="+mn-ea"/>
                <a:cs typeface="Arial" pitchFamily="34" charset="0"/>
              </a:defRPr>
            </a:lvl9pPr>
          </a:lstStyle>
          <a:p>
            <a:pPr eaLnBrk="1" fontAlgn="auto" hangingPunct="1">
              <a:spcBef>
                <a:spcPts val="0"/>
              </a:spcBef>
              <a:spcAft>
                <a:spcPts val="0"/>
              </a:spcAft>
              <a:defRPr/>
            </a:pPr>
            <a:fld id="{E992E85B-D96E-4C64-8DCC-FF1FED9104FA}" type="slidenum">
              <a:rPr lang="en-US" smtClean="0">
                <a:solidFill>
                  <a:srgbClr val="000000"/>
                </a:solidFill>
              </a:rPr>
              <a:pPr eaLnBrk="1" fontAlgn="auto" hangingPunct="1">
                <a:spcBef>
                  <a:spcPts val="0"/>
                </a:spcBef>
                <a:spcAft>
                  <a:spcPts val="0"/>
                </a:spcAft>
                <a:defRPr/>
              </a:pPr>
              <a:t>26</a:t>
            </a:fld>
            <a:endParaRPr lang="en-US" sz="1800" kern="0">
              <a:solidFill>
                <a:srgbClr val="000000"/>
              </a:solidFill>
            </a:endParaRPr>
          </a:p>
        </p:txBody>
      </p:sp>
      <p:sp>
        <p:nvSpPr>
          <p:cNvPr id="9" name="Rectangle 8"/>
          <p:cNvSpPr/>
          <p:nvPr/>
        </p:nvSpPr>
        <p:spPr>
          <a:xfrm>
            <a:off x="1969857" y="2084721"/>
            <a:ext cx="7630616" cy="2185214"/>
          </a:xfrm>
          <a:prstGeom prst="rect">
            <a:avLst/>
          </a:prstGeom>
        </p:spPr>
        <p:txBody>
          <a:bodyPr wrap="square">
            <a:spAutoFit/>
          </a:bodyPr>
          <a:lstStyle/>
          <a:p>
            <a:pPr algn="ctr">
              <a:defRPr/>
            </a:pPr>
            <a:r>
              <a:rPr lang="en-US" sz="2000" kern="0" dirty="0">
                <a:solidFill>
                  <a:sysClr val="windowText" lastClr="000000"/>
                </a:solidFill>
                <a:latin typeface="Arial Black" panose="020B0A04020102020204" pitchFamily="34" charset="0"/>
              </a:rPr>
              <a:t>  </a:t>
            </a:r>
            <a:r>
              <a:rPr lang="en-US" sz="2400" b="1" kern="0" dirty="0">
                <a:solidFill>
                  <a:sysClr val="windowText" lastClr="000000"/>
                </a:solidFill>
                <a:latin typeface="Arial Black" panose="020B0A04020102020204" pitchFamily="34" charset="0"/>
              </a:rPr>
              <a:t>More Detail</a:t>
            </a:r>
          </a:p>
          <a:p>
            <a:pPr algn="ctr">
              <a:defRPr/>
            </a:pPr>
            <a:endParaRPr lang="en-US" sz="2400" b="1" i="1" kern="0" dirty="0">
              <a:solidFill>
                <a:sysClr val="windowText" lastClr="000000"/>
              </a:solidFill>
              <a:latin typeface="Arial Black" panose="020B0A04020102020204" pitchFamily="34" charset="0"/>
            </a:endParaRPr>
          </a:p>
          <a:p>
            <a:pPr algn="ctr">
              <a:defRPr/>
            </a:pPr>
            <a:r>
              <a:rPr lang="en-US" sz="3200" b="1" i="1" kern="0" dirty="0">
                <a:solidFill>
                  <a:sysClr val="windowText" lastClr="000000"/>
                </a:solidFill>
                <a:latin typeface="Arial Black" panose="020B0A04020102020204" pitchFamily="34" charset="0"/>
              </a:rPr>
              <a:t>CHANNELS</a:t>
            </a:r>
          </a:p>
          <a:p>
            <a:pPr algn="ctr">
              <a:defRPr/>
            </a:pPr>
            <a:r>
              <a:rPr lang="en-US" sz="2400" kern="0" dirty="0">
                <a:solidFill>
                  <a:sysClr val="windowText" lastClr="000000"/>
                </a:solidFill>
                <a:latin typeface="Arial" panose="020B0604020202020204" pitchFamily="34" charset="0"/>
              </a:rPr>
              <a:t>and</a:t>
            </a:r>
          </a:p>
          <a:p>
            <a:pPr algn="ctr">
              <a:defRPr/>
            </a:pPr>
            <a:r>
              <a:rPr lang="en-US" sz="3200" b="1" i="1" kern="0" dirty="0">
                <a:solidFill>
                  <a:sysClr val="windowText" lastClr="000000"/>
                </a:solidFill>
                <a:latin typeface="Arial Black" panose="020B0A04020102020204" pitchFamily="34" charset="0"/>
              </a:rPr>
              <a:t>Bulk Solutions</a:t>
            </a:r>
            <a:endParaRPr lang="en-US" b="1" i="1" kern="0" dirty="0">
              <a:solidFill>
                <a:sysClr val="windowText" lastClr="000000"/>
              </a:solidFill>
            </a:endParaRPr>
          </a:p>
        </p:txBody>
      </p:sp>
    </p:spTree>
    <p:extLst>
      <p:ext uri="{BB962C8B-B14F-4D97-AF65-F5344CB8AC3E}">
        <p14:creationId xmlns:p14="http://schemas.microsoft.com/office/powerpoint/2010/main" val="4275020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eaLnBrk="1" hangingPunct="1">
              <a:spcBef>
                <a:spcPts val="0"/>
              </a:spcBef>
              <a:defRPr/>
            </a:pPr>
            <a:fld id="{E992E85B-D96E-4C64-8DCC-FF1FED9104FA}" type="slidenum">
              <a:rPr lang="en-US" sz="1800" kern="0"/>
              <a:pPr eaLnBrk="1" hangingPunct="1">
                <a:spcBef>
                  <a:spcPts val="0"/>
                </a:spcBef>
                <a:defRPr/>
              </a:pPr>
              <a:t>27</a:t>
            </a:fld>
            <a:endParaRPr lang="en-US" sz="1800" kern="0"/>
          </a:p>
        </p:txBody>
      </p:sp>
      <p:sp>
        <p:nvSpPr>
          <p:cNvPr id="3" name="TextBox 2"/>
          <p:cNvSpPr txBox="1"/>
          <p:nvPr/>
        </p:nvSpPr>
        <p:spPr>
          <a:xfrm>
            <a:off x="2819636" y="620689"/>
            <a:ext cx="6588732" cy="1323439"/>
          </a:xfrm>
          <a:prstGeom prst="rect">
            <a:avLst/>
          </a:prstGeom>
          <a:noFill/>
        </p:spPr>
        <p:txBody>
          <a:bodyPr wrap="square" rtlCol="0">
            <a:spAutoFit/>
          </a:bodyPr>
          <a:lstStyle/>
          <a:p>
            <a:pPr algn="ctr">
              <a:defRPr/>
            </a:pPr>
            <a:br>
              <a:rPr lang="en-US" sz="2400" kern="0" dirty="0">
                <a:solidFill>
                  <a:sysClr val="windowText" lastClr="000000"/>
                </a:solidFill>
                <a:latin typeface="Arial Black" panose="020B0A04020102020204" pitchFamily="34" charset="0"/>
                <a:cs typeface="Arial" pitchFamily="34" charset="0"/>
              </a:rPr>
            </a:br>
            <a:r>
              <a:rPr lang="en-US" sz="2000" kern="0" dirty="0">
                <a:solidFill>
                  <a:sysClr val="windowText" lastClr="000000"/>
                </a:solidFill>
                <a:latin typeface="Arial Black" panose="020B0A04020102020204" pitchFamily="34" charset="0"/>
                <a:cs typeface="Arial" pitchFamily="34" charset="0"/>
              </a:rPr>
              <a:t>Poisson Fermi Approach to</a:t>
            </a:r>
            <a:br>
              <a:rPr lang="en-US" sz="2400" kern="0" dirty="0">
                <a:solidFill>
                  <a:sysClr val="windowText" lastClr="000000"/>
                </a:solidFill>
                <a:latin typeface="Arial Black" panose="020B0A04020102020204" pitchFamily="34" charset="0"/>
                <a:cs typeface="Arial" pitchFamily="34" charset="0"/>
              </a:rPr>
            </a:br>
            <a:r>
              <a:rPr lang="en-US" sz="3600" u="sng" kern="0" dirty="0">
                <a:solidFill>
                  <a:sysClr val="windowText" lastClr="000000"/>
                </a:solidFill>
                <a:latin typeface="Arial Black" panose="020B0A04020102020204" pitchFamily="34" charset="0"/>
                <a:cs typeface="Arial" pitchFamily="34" charset="0"/>
              </a:rPr>
              <a:t>Bulk Solutions</a:t>
            </a:r>
            <a:endParaRPr lang="en-US" sz="2400" u="sng" kern="0" dirty="0">
              <a:solidFill>
                <a:sysClr val="windowText" lastClr="000000"/>
              </a:solidFill>
              <a:latin typeface="Arial Black" panose="020B0A04020102020204" pitchFamily="34" charset="0"/>
              <a:cs typeface="Arial" pitchFamily="34" charset="0"/>
            </a:endParaRPr>
          </a:p>
        </p:txBody>
      </p:sp>
      <p:grpSp>
        <p:nvGrpSpPr>
          <p:cNvPr id="6" name="Group 5"/>
          <p:cNvGrpSpPr/>
          <p:nvPr/>
        </p:nvGrpSpPr>
        <p:grpSpPr>
          <a:xfrm>
            <a:off x="4484230" y="2320530"/>
            <a:ext cx="3223539" cy="2690093"/>
            <a:chOff x="2052754" y="2852936"/>
            <a:chExt cx="3223539" cy="2690093"/>
          </a:xfrm>
        </p:grpSpPr>
        <p:pic>
          <p:nvPicPr>
            <p:cNvPr id="7" name="Picture 6"/>
            <p:cNvPicPr>
              <a:picLocks noChangeAspect="1"/>
            </p:cNvPicPr>
            <p:nvPr/>
          </p:nvPicPr>
          <p:blipFill>
            <a:blip r:embed="rId2"/>
            <a:stretch>
              <a:fillRect/>
            </a:stretch>
          </p:blipFill>
          <p:spPr>
            <a:xfrm>
              <a:off x="2052754" y="2852936"/>
              <a:ext cx="3223539" cy="2690093"/>
            </a:xfrm>
            <a:prstGeom prst="rect">
              <a:avLst/>
            </a:prstGeom>
          </p:spPr>
        </p:pic>
        <p:sp>
          <p:nvSpPr>
            <p:cNvPr id="5" name="Rectangle 4"/>
            <p:cNvSpPr/>
            <p:nvPr/>
          </p:nvSpPr>
          <p:spPr>
            <a:xfrm>
              <a:off x="4788071" y="4013315"/>
              <a:ext cx="488222" cy="369332"/>
            </a:xfrm>
            <a:prstGeom prst="rect">
              <a:avLst/>
            </a:prstGeom>
            <a:solidFill>
              <a:srgbClr val="FFFFFF"/>
            </a:solidFill>
            <a:ln w="19050">
              <a:noFill/>
            </a:ln>
          </p:spPr>
          <p:txBody>
            <a:bodyPr rtlCol="0" anchor="ctr">
              <a:spAutoFit/>
            </a:bodyPr>
            <a:lstStyle/>
            <a:p>
              <a:pPr algn="ctr">
                <a:defRPr/>
              </a:pPr>
              <a:endParaRPr lang="en-US" i="1" kern="0" dirty="0">
                <a:solidFill>
                  <a:sysClr val="windowText" lastClr="000000"/>
                </a:solidFill>
                <a:latin typeface="Arial" pitchFamily="34" charset="0"/>
                <a:cs typeface="Arial" pitchFamily="34" charset="0"/>
              </a:endParaRPr>
            </a:p>
          </p:txBody>
        </p:sp>
      </p:grpSp>
    </p:spTree>
    <p:extLst>
      <p:ext uri="{BB962C8B-B14F-4D97-AF65-F5344CB8AC3E}">
        <p14:creationId xmlns:p14="http://schemas.microsoft.com/office/powerpoint/2010/main" val="2704630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eaLnBrk="1" hangingPunct="1">
              <a:spcBef>
                <a:spcPts val="0"/>
              </a:spcBef>
              <a:defRPr/>
            </a:pPr>
            <a:fld id="{E992E85B-D96E-4C64-8DCC-FF1FED9104FA}" type="slidenum">
              <a:rPr lang="en-US" sz="1800" kern="0"/>
              <a:pPr eaLnBrk="1" hangingPunct="1">
                <a:spcBef>
                  <a:spcPts val="0"/>
                </a:spcBef>
                <a:defRPr/>
              </a:pPr>
              <a:t>28</a:t>
            </a:fld>
            <a:endParaRPr lang="en-US" sz="1800" ker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7" y="1642945"/>
            <a:ext cx="7038095" cy="4190476"/>
          </a:xfrm>
          <a:prstGeom prst="rect">
            <a:avLst/>
          </a:prstGeom>
        </p:spPr>
      </p:pic>
      <p:sp>
        <p:nvSpPr>
          <p:cNvPr id="4" name="TextBox 3"/>
          <p:cNvSpPr txBox="1"/>
          <p:nvPr/>
        </p:nvSpPr>
        <p:spPr>
          <a:xfrm>
            <a:off x="3306505" y="152401"/>
            <a:ext cx="5328592" cy="1138773"/>
          </a:xfrm>
          <a:prstGeom prst="rect">
            <a:avLst/>
          </a:prstGeom>
          <a:noFill/>
        </p:spPr>
        <p:txBody>
          <a:bodyPr wrap="square" rtlCol="0">
            <a:spAutoFit/>
          </a:bodyPr>
          <a:lstStyle/>
          <a:p>
            <a:pPr algn="ctr">
              <a:defRPr/>
            </a:pPr>
            <a:r>
              <a:rPr lang="en-US" sz="2400" b="1" kern="0" dirty="0">
                <a:solidFill>
                  <a:sysClr val="windowText" lastClr="000000"/>
                </a:solidFill>
                <a:latin typeface="Arial Black" panose="020B0A04020102020204" pitchFamily="34" charset="0"/>
              </a:rPr>
              <a:t>Activity Coefficients</a:t>
            </a:r>
            <a:br>
              <a:rPr lang="en-US" sz="2400" b="1" kern="0" dirty="0">
                <a:solidFill>
                  <a:sysClr val="windowText" lastClr="000000"/>
                </a:solidFill>
                <a:latin typeface="Arial Black" panose="020B0A04020102020204" pitchFamily="34" charset="0"/>
              </a:rPr>
            </a:br>
            <a:r>
              <a:rPr lang="en-US" sz="2400" b="1" kern="0" dirty="0">
                <a:solidFill>
                  <a:sysClr val="windowText" lastClr="000000"/>
                </a:solidFill>
                <a:latin typeface="Arial Black" panose="020B0A04020102020204" pitchFamily="34" charset="0"/>
              </a:rPr>
              <a:t>Na</a:t>
            </a:r>
            <a:r>
              <a:rPr lang="en-US" sz="2400" b="1" kern="0" baseline="30000" dirty="0">
                <a:solidFill>
                  <a:sysClr val="windowText" lastClr="000000"/>
                </a:solidFill>
                <a:latin typeface="Arial Black" panose="020B0A04020102020204" pitchFamily="34" charset="0"/>
              </a:rPr>
              <a:t>+ </a:t>
            </a:r>
            <a:r>
              <a:rPr lang="en-US" sz="2400" b="1" kern="0" dirty="0">
                <a:solidFill>
                  <a:sysClr val="windowText" lastClr="000000"/>
                </a:solidFill>
                <a:latin typeface="Arial Black" panose="020B0A04020102020204" pitchFamily="34" charset="0"/>
              </a:rPr>
              <a:t>Cl</a:t>
            </a:r>
            <a:r>
              <a:rPr lang="en-US" sz="2400" b="1" kern="0" baseline="30000" dirty="0">
                <a:solidFill>
                  <a:sysClr val="windowText" lastClr="000000"/>
                </a:solidFill>
                <a:latin typeface="Arial Black" panose="020B0A04020102020204" pitchFamily="34" charset="0"/>
              </a:rPr>
              <a:t>-</a:t>
            </a:r>
            <a:r>
              <a:rPr lang="en-US" sz="2400" b="1" kern="0" dirty="0">
                <a:solidFill>
                  <a:sysClr val="windowText" lastClr="000000"/>
                </a:solidFill>
                <a:latin typeface="Arial Black" panose="020B0A04020102020204" pitchFamily="34" charset="0"/>
              </a:rPr>
              <a:t> </a:t>
            </a:r>
            <a:br>
              <a:rPr lang="en-US" sz="2400" b="1" kern="0" dirty="0">
                <a:solidFill>
                  <a:sysClr val="windowText" lastClr="000000"/>
                </a:solidFill>
                <a:latin typeface="Arial Black" panose="020B0A04020102020204" pitchFamily="34" charset="0"/>
              </a:rPr>
            </a:br>
            <a:r>
              <a:rPr lang="en-US" sz="2000" b="1" kern="0" dirty="0">
                <a:solidFill>
                  <a:sysClr val="windowText" lastClr="000000"/>
                </a:solidFill>
              </a:rPr>
              <a:t>‘normalized’ free energy per mole</a:t>
            </a:r>
          </a:p>
        </p:txBody>
      </p:sp>
    </p:spTree>
    <p:extLst>
      <p:ext uri="{BB962C8B-B14F-4D97-AF65-F5344CB8AC3E}">
        <p14:creationId xmlns:p14="http://schemas.microsoft.com/office/powerpoint/2010/main" val="2424822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FD4E10C-98D8-4910-8F7A-4C068F4BDF51}"/>
              </a:ext>
            </a:extLst>
          </p:cNvPr>
          <p:cNvGrpSpPr/>
          <p:nvPr/>
        </p:nvGrpSpPr>
        <p:grpSpPr>
          <a:xfrm>
            <a:off x="2401945" y="1472811"/>
            <a:ext cx="7344524" cy="4957800"/>
            <a:chOff x="2401945" y="1472811"/>
            <a:chExt cx="7344524" cy="4957800"/>
          </a:xfrm>
        </p:grpSpPr>
        <p:pic>
          <p:nvPicPr>
            <p:cNvPr id="3" name="Picture 2">
              <a:extLst>
                <a:ext uri="{FF2B5EF4-FFF2-40B4-BE49-F238E27FC236}">
                  <a16:creationId xmlns:a16="http://schemas.microsoft.com/office/drawing/2014/main" id="{89541CBA-4894-4EE9-AAE8-CAE8763E124D}"/>
                </a:ext>
              </a:extLst>
            </p:cNvPr>
            <p:cNvPicPr>
              <a:picLocks noChangeAspect="1"/>
            </p:cNvPicPr>
            <p:nvPr/>
          </p:nvPicPr>
          <p:blipFill>
            <a:blip r:embed="rId2"/>
            <a:stretch>
              <a:fillRect/>
            </a:stretch>
          </p:blipFill>
          <p:spPr>
            <a:xfrm>
              <a:off x="6350782" y="1472811"/>
              <a:ext cx="3395687" cy="4957799"/>
            </a:xfrm>
            <a:prstGeom prst="rect">
              <a:avLst/>
            </a:prstGeom>
          </p:spPr>
        </p:pic>
        <p:pic>
          <p:nvPicPr>
            <p:cNvPr id="5" name="Picture 4">
              <a:extLst>
                <a:ext uri="{FF2B5EF4-FFF2-40B4-BE49-F238E27FC236}">
                  <a16:creationId xmlns:a16="http://schemas.microsoft.com/office/drawing/2014/main" id="{BFB051B4-D771-4E14-B899-9779B3E6A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945" y="1472812"/>
              <a:ext cx="3584719" cy="4957799"/>
            </a:xfrm>
            <a:prstGeom prst="rect">
              <a:avLst/>
            </a:prstGeom>
          </p:spPr>
        </p:pic>
      </p:grpSp>
      <p:sp>
        <p:nvSpPr>
          <p:cNvPr id="2" name="Rectangle 1">
            <a:extLst>
              <a:ext uri="{FF2B5EF4-FFF2-40B4-BE49-F238E27FC236}">
                <a16:creationId xmlns:a16="http://schemas.microsoft.com/office/drawing/2014/main" id="{798A673F-8F7B-40E0-8B37-C5AE39702C5C}"/>
              </a:ext>
            </a:extLst>
          </p:cNvPr>
          <p:cNvSpPr/>
          <p:nvPr/>
        </p:nvSpPr>
        <p:spPr>
          <a:xfrm>
            <a:off x="3191493" y="463042"/>
            <a:ext cx="6096000" cy="707886"/>
          </a:xfrm>
          <a:prstGeom prst="rect">
            <a:avLst/>
          </a:prstGeom>
        </p:spPr>
        <p:txBody>
          <a:bodyPr>
            <a:spAutoFit/>
          </a:bodyPr>
          <a:lstStyle/>
          <a:p>
            <a:pPr algn="ctr">
              <a:defRPr/>
            </a:pPr>
            <a:r>
              <a:rPr lang="en-US" sz="2000" b="1" kern="0" dirty="0">
                <a:solidFill>
                  <a:sysClr val="windowText" lastClr="000000"/>
                </a:solidFill>
                <a:latin typeface="Arial Black" panose="020B0A04020102020204" pitchFamily="34" charset="0"/>
              </a:rPr>
              <a:t>Activity Coefficients</a:t>
            </a:r>
            <a:br>
              <a:rPr lang="en-US" sz="2000" b="1" kern="0" dirty="0">
                <a:solidFill>
                  <a:sysClr val="windowText" lastClr="000000"/>
                </a:solidFill>
                <a:latin typeface="Arial Black" panose="020B0A04020102020204" pitchFamily="34" charset="0"/>
              </a:rPr>
            </a:br>
            <a:r>
              <a:rPr lang="en-US" sz="2000" b="1" kern="0" dirty="0">
                <a:solidFill>
                  <a:sysClr val="windowText" lastClr="000000"/>
                </a:solidFill>
                <a:latin typeface="Arial Black" panose="020B0A04020102020204" pitchFamily="34" charset="0"/>
              </a:rPr>
              <a:t>K</a:t>
            </a:r>
            <a:r>
              <a:rPr lang="en-US" sz="2000" b="1" kern="0" baseline="30000" dirty="0">
                <a:solidFill>
                  <a:sysClr val="windowText" lastClr="000000"/>
                </a:solidFill>
                <a:latin typeface="Arial Black" panose="020B0A04020102020204" pitchFamily="34" charset="0"/>
              </a:rPr>
              <a:t>+ </a:t>
            </a:r>
            <a:r>
              <a:rPr lang="en-US" sz="2000" b="1" kern="0" dirty="0">
                <a:solidFill>
                  <a:sysClr val="windowText" lastClr="000000"/>
                </a:solidFill>
                <a:latin typeface="Arial Black" panose="020B0A04020102020204" pitchFamily="34" charset="0"/>
              </a:rPr>
              <a:t>Cl</a:t>
            </a:r>
            <a:r>
              <a:rPr lang="en-US" sz="2000" b="1" kern="0" baseline="30000" dirty="0">
                <a:solidFill>
                  <a:sysClr val="windowText" lastClr="000000"/>
                </a:solidFill>
                <a:latin typeface="Arial Black" panose="020B0A04020102020204" pitchFamily="34" charset="0"/>
              </a:rPr>
              <a:t>-</a:t>
            </a:r>
            <a:r>
              <a:rPr lang="en-US" sz="2000" b="1" kern="0" dirty="0">
                <a:solidFill>
                  <a:sysClr val="windowText" lastClr="000000"/>
                </a:solidFill>
                <a:latin typeface="Arial Black" panose="020B0A04020102020204" pitchFamily="34" charset="0"/>
              </a:rPr>
              <a:t> </a:t>
            </a:r>
            <a:endParaRPr lang="en-US" b="1" kern="0" dirty="0">
              <a:solidFill>
                <a:sysClr val="windowText" lastClr="000000"/>
              </a:solidFill>
            </a:endParaRPr>
          </a:p>
        </p:txBody>
      </p:sp>
    </p:spTree>
    <p:extLst>
      <p:ext uri="{BB962C8B-B14F-4D97-AF65-F5344CB8AC3E}">
        <p14:creationId xmlns:p14="http://schemas.microsoft.com/office/powerpoint/2010/main" val="410789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Grp="1" noChangeArrowheads="1"/>
          </p:cNvSpPr>
          <p:nvPr>
            <p:ph type="title"/>
            <p:custDataLst>
              <p:tags r:id="rId2"/>
            </p:custDataLst>
          </p:nvPr>
        </p:nvSpPr>
        <p:spPr bwMode="auto">
          <a:xfrm>
            <a:off x="1161775" y="700085"/>
            <a:ext cx="9040813" cy="336550"/>
          </a:xfrm>
          <a:noFill/>
          <a:ln>
            <a:miter lim="800000"/>
            <a:headEnd/>
            <a:tailEnd/>
          </a:ln>
        </p:spPr>
        <p:txBody>
          <a:bodyPr vert="horz" wrap="square" lIns="91440" tIns="45720" rIns="91440" bIns="45720" numCol="1" anchor="t" anchorCtr="0" compatLnSpc="1">
            <a:prstTxWarp prst="textNoShape">
              <a:avLst/>
            </a:prstTxWarp>
            <a:spAutoFit/>
          </a:bodyPr>
          <a:lstStyle/>
          <a:p>
            <a:pPr eaLnBrk="1" hangingPunct="1"/>
            <a:r>
              <a:rPr lang="en-US" sz="1600" dirty="0">
                <a:solidFill>
                  <a:srgbClr val="000066"/>
                </a:solidFill>
              </a:rPr>
              <a:t>Natural nano-valves for atomic control of biological function</a:t>
            </a:r>
          </a:p>
        </p:txBody>
      </p:sp>
      <p:pic>
        <p:nvPicPr>
          <p:cNvPr id="147464" name="Picture 9" descr="ompf_3 Cross section porin"/>
          <p:cNvPicPr>
            <a:picLocks noGrp="1" noChangeAspect="1" noChangeArrowheads="1"/>
          </p:cNvPicPr>
          <p:nvPr>
            <p:ph idx="1"/>
            <p:custDataLst>
              <p:tags r:id="rId3"/>
            </p:custDataLst>
          </p:nvPr>
        </p:nvPicPr>
        <p:blipFill>
          <a:blip r:embed="rId12" cstate="print"/>
          <a:srcRect l="14020" t="6349" r="11247" b="1614"/>
          <a:stretch>
            <a:fillRect/>
          </a:stretch>
        </p:blipFill>
        <p:spPr>
          <a:xfrm>
            <a:off x="7462839" y="1238251"/>
            <a:ext cx="2789237" cy="3921125"/>
          </a:xfrm>
        </p:spPr>
      </p:pic>
      <p:sp>
        <p:nvSpPr>
          <p:cNvPr id="147458" name="Slide Number Placeholder 3"/>
          <p:cNvSpPr>
            <a:spLocks noGrp="1"/>
          </p:cNvSpPr>
          <p:nvPr>
            <p:ph type="sldNum" sz="quarter" idx="12"/>
            <p:custDataLst>
              <p:tags r:id="rId4"/>
            </p:custDataLst>
          </p:nvPr>
        </p:nvSpPr>
        <p:spPr>
          <a:noFill/>
        </p:spPr>
        <p:txBody>
          <a:bodyPr/>
          <a:lstStyle/>
          <a:p>
            <a:fld id="{B2271E7E-59C0-479B-AB28-38ACA8C3CC42}" type="slidenum">
              <a:rPr lang="en-US" smtClean="0">
                <a:latin typeface="Arial" pitchFamily="34" charset="0"/>
                <a:cs typeface="Arial" pitchFamily="34" charset="0"/>
              </a:rPr>
              <a:pPr/>
              <a:t>3</a:t>
            </a:fld>
            <a:endParaRPr lang="en-US" dirty="0">
              <a:latin typeface="Arial" pitchFamily="34" charset="0"/>
              <a:cs typeface="Arial" pitchFamily="34" charset="0"/>
            </a:endParaRPr>
          </a:p>
        </p:txBody>
      </p:sp>
      <p:sp>
        <p:nvSpPr>
          <p:cNvPr id="147460" name="Text Box 3"/>
          <p:cNvSpPr txBox="1">
            <a:spLocks noChangeArrowheads="1"/>
          </p:cNvSpPr>
          <p:nvPr>
            <p:custDataLst>
              <p:tags r:id="rId5"/>
            </p:custDataLst>
          </p:nvPr>
        </p:nvSpPr>
        <p:spPr bwMode="auto">
          <a:xfrm>
            <a:off x="922341" y="1294035"/>
            <a:ext cx="5832475" cy="4567404"/>
          </a:xfrm>
          <a:prstGeom prst="rect">
            <a:avLst/>
          </a:prstGeom>
          <a:noFill/>
          <a:ln w="9525">
            <a:noFill/>
            <a:miter lim="800000"/>
            <a:headEnd/>
            <a:tailEnd/>
          </a:ln>
        </p:spPr>
        <p:txBody>
          <a:bodyPr>
            <a:spAutoFit/>
          </a:bodyPr>
          <a:lstStyle/>
          <a:p>
            <a:pPr eaLnBrk="0" hangingPunct="0">
              <a:spcBef>
                <a:spcPct val="20000"/>
              </a:spcBef>
              <a:spcAft>
                <a:spcPct val="45000"/>
              </a:spcAft>
              <a:buClr>
                <a:schemeClr val="accent2"/>
              </a:buClr>
              <a:tabLst>
                <a:tab pos="228600" algn="l"/>
              </a:tabLst>
            </a:pPr>
            <a:r>
              <a:rPr lang="en-US" sz="1600" b="1" u="sng" dirty="0">
                <a:solidFill>
                  <a:srgbClr val="19066A"/>
                </a:solidFill>
              </a:rPr>
              <a:t>Ion channels</a:t>
            </a:r>
            <a:r>
              <a:rPr lang="en-US" sz="1600" b="1" dirty="0">
                <a:solidFill>
                  <a:srgbClr val="19066A"/>
                </a:solidFill>
              </a:rPr>
              <a:t> coordinate contraction of cardiac muscle, allowing the heart to function as a pump</a:t>
            </a:r>
          </a:p>
          <a:p>
            <a:pPr eaLnBrk="0" hangingPunct="0">
              <a:spcBef>
                <a:spcPct val="20000"/>
              </a:spcBef>
              <a:spcAft>
                <a:spcPct val="45000"/>
              </a:spcAft>
              <a:buClr>
                <a:schemeClr val="accent2"/>
              </a:buClr>
              <a:tabLst>
                <a:tab pos="228600" algn="l"/>
              </a:tabLst>
            </a:pPr>
            <a:r>
              <a:rPr lang="en-US" sz="1600" b="1" u="sng" dirty="0">
                <a:solidFill>
                  <a:srgbClr val="19066A"/>
                </a:solidFill>
              </a:rPr>
              <a:t>Ion channels</a:t>
            </a:r>
            <a:r>
              <a:rPr lang="en-US" sz="1600" b="1" dirty="0">
                <a:solidFill>
                  <a:srgbClr val="19066A"/>
                </a:solidFill>
              </a:rPr>
              <a:t> coordinate contraction in skeletal muscle</a:t>
            </a:r>
            <a:endParaRPr lang="en-US" sz="1600" b="1" u="sng" dirty="0">
              <a:solidFill>
                <a:srgbClr val="19066A"/>
              </a:solidFill>
            </a:endParaRPr>
          </a:p>
          <a:p>
            <a:pPr eaLnBrk="0" hangingPunct="0">
              <a:spcBef>
                <a:spcPct val="20000"/>
              </a:spcBef>
              <a:spcAft>
                <a:spcPct val="45000"/>
              </a:spcAft>
              <a:buClr>
                <a:schemeClr val="accent2"/>
              </a:buClr>
              <a:tabLst>
                <a:tab pos="228600" algn="l"/>
              </a:tabLst>
            </a:pPr>
            <a:r>
              <a:rPr lang="en-US" sz="1600" b="1" u="sng" dirty="0">
                <a:solidFill>
                  <a:srgbClr val="19066A"/>
                </a:solidFill>
              </a:rPr>
              <a:t>Ion channels</a:t>
            </a:r>
            <a:r>
              <a:rPr lang="en-US" sz="1600" b="1" dirty="0">
                <a:solidFill>
                  <a:srgbClr val="19066A"/>
                </a:solidFill>
              </a:rPr>
              <a:t> control all electrical activity in cells</a:t>
            </a:r>
            <a:br>
              <a:rPr lang="en-US" sz="1600" b="1" dirty="0">
                <a:solidFill>
                  <a:srgbClr val="19066A"/>
                </a:solidFill>
              </a:rPr>
            </a:br>
            <a:br>
              <a:rPr lang="en-US" sz="1600" b="1" dirty="0">
                <a:solidFill>
                  <a:srgbClr val="19066A"/>
                </a:solidFill>
              </a:rPr>
            </a:br>
            <a:r>
              <a:rPr lang="en-US" sz="1600" b="1" u="sng" dirty="0">
                <a:solidFill>
                  <a:srgbClr val="19066A"/>
                </a:solidFill>
              </a:rPr>
              <a:t>Ion channels</a:t>
            </a:r>
            <a:r>
              <a:rPr lang="en-US" sz="1600" b="1" dirty="0">
                <a:solidFill>
                  <a:srgbClr val="19066A"/>
                </a:solidFill>
              </a:rPr>
              <a:t> produce signals of the nervous system</a:t>
            </a:r>
          </a:p>
          <a:p>
            <a:pPr eaLnBrk="0" hangingPunct="0">
              <a:spcBef>
                <a:spcPct val="20000"/>
              </a:spcBef>
              <a:spcAft>
                <a:spcPct val="45000"/>
              </a:spcAft>
              <a:buClr>
                <a:schemeClr val="accent2"/>
              </a:buClr>
              <a:tabLst>
                <a:tab pos="228600" algn="l"/>
              </a:tabLst>
            </a:pPr>
            <a:r>
              <a:rPr lang="en-US" sz="1600" b="1" u="sng" dirty="0">
                <a:solidFill>
                  <a:srgbClr val="19066A"/>
                </a:solidFill>
              </a:rPr>
              <a:t>Ion channels</a:t>
            </a:r>
            <a:r>
              <a:rPr lang="en-US" sz="1600" b="1" dirty="0">
                <a:solidFill>
                  <a:srgbClr val="19066A"/>
                </a:solidFill>
              </a:rPr>
              <a:t> are involved in secretion and absorption in 	all cells</a:t>
            </a:r>
            <a:r>
              <a:rPr lang="en-US" sz="900" b="1" dirty="0">
                <a:solidFill>
                  <a:srgbClr val="19066A"/>
                </a:solidFill>
              </a:rPr>
              <a:t>:</a:t>
            </a:r>
            <a:r>
              <a:rPr lang="en-US" sz="900" b="1" dirty="0">
                <a:solidFill>
                  <a:srgbClr val="19066A"/>
                </a:solidFill>
                <a:sym typeface="MT Extra" pitchFamily="18" charset="2"/>
              </a:rPr>
              <a:t> </a:t>
            </a:r>
            <a:r>
              <a:rPr lang="en-US" sz="1600" b="1" dirty="0">
                <a:solidFill>
                  <a:srgbClr val="19066A"/>
                </a:solidFill>
              </a:rPr>
              <a:t>kidney, intestine, liver, adrenal glands, etc.</a:t>
            </a:r>
          </a:p>
          <a:p>
            <a:pPr eaLnBrk="0" hangingPunct="0">
              <a:spcBef>
                <a:spcPct val="20000"/>
              </a:spcBef>
              <a:spcAft>
                <a:spcPct val="45000"/>
              </a:spcAft>
              <a:buClr>
                <a:schemeClr val="accent2"/>
              </a:buClr>
              <a:tabLst>
                <a:tab pos="228600" algn="l"/>
              </a:tabLst>
            </a:pPr>
            <a:r>
              <a:rPr lang="en-US" sz="1600" b="1" u="sng" dirty="0">
                <a:solidFill>
                  <a:srgbClr val="19066A"/>
                </a:solidFill>
              </a:rPr>
              <a:t>Ion channels</a:t>
            </a:r>
            <a:r>
              <a:rPr lang="en-US" sz="1600" b="1" dirty="0">
                <a:solidFill>
                  <a:srgbClr val="19066A"/>
                </a:solidFill>
              </a:rPr>
              <a:t> are involved in thousands of diseases and 	many drugs act on channels</a:t>
            </a:r>
            <a:endParaRPr lang="en-US" sz="1600" b="1" dirty="0">
              <a:solidFill>
                <a:srgbClr val="19066A"/>
              </a:solidFill>
              <a:cs typeface="Times New Roman" pitchFamily="18" charset="0"/>
            </a:endParaRPr>
          </a:p>
          <a:p>
            <a:pPr eaLnBrk="0" hangingPunct="0">
              <a:spcBef>
                <a:spcPct val="20000"/>
              </a:spcBef>
              <a:spcAft>
                <a:spcPct val="45000"/>
              </a:spcAft>
              <a:buClr>
                <a:schemeClr val="accent2"/>
              </a:buClr>
              <a:tabLst>
                <a:tab pos="228600" algn="l"/>
              </a:tabLst>
            </a:pPr>
            <a:r>
              <a:rPr lang="en-US" sz="1600" b="1" u="sng" dirty="0">
                <a:solidFill>
                  <a:srgbClr val="19066A"/>
                </a:solidFill>
              </a:rPr>
              <a:t>Ion channels</a:t>
            </a:r>
            <a:r>
              <a:rPr lang="en-US" sz="1600" b="1" dirty="0">
                <a:solidFill>
                  <a:srgbClr val="19066A"/>
                </a:solidFill>
              </a:rPr>
              <a:t>  are proteins whose genes (blueprints) can 	be manipulated by molecular genetics</a:t>
            </a:r>
          </a:p>
          <a:p>
            <a:pPr eaLnBrk="0" hangingPunct="0">
              <a:spcBef>
                <a:spcPct val="20000"/>
              </a:spcBef>
              <a:spcAft>
                <a:spcPct val="45000"/>
              </a:spcAft>
              <a:buClr>
                <a:schemeClr val="accent2"/>
              </a:buClr>
              <a:tabLst>
                <a:tab pos="228600" algn="l"/>
              </a:tabLst>
            </a:pPr>
            <a:r>
              <a:rPr lang="en-US" sz="1600" b="1" u="sng" dirty="0">
                <a:solidFill>
                  <a:srgbClr val="19066A"/>
                </a:solidFill>
              </a:rPr>
              <a:t>Ion channels</a:t>
            </a:r>
            <a:r>
              <a:rPr lang="en-US" sz="1600" b="1" dirty="0">
                <a:solidFill>
                  <a:srgbClr val="19066A"/>
                </a:solidFill>
              </a:rPr>
              <a:t> have structures shown by x-ray 	crystallography in favorable cases</a:t>
            </a:r>
          </a:p>
        </p:txBody>
      </p:sp>
      <p:sp>
        <p:nvSpPr>
          <p:cNvPr id="147462" name="Rectangle 5"/>
          <p:cNvSpPr>
            <a:spLocks noChangeArrowheads="1"/>
          </p:cNvSpPr>
          <p:nvPr>
            <p:custDataLst>
              <p:tags r:id="rId6"/>
            </p:custDataLst>
          </p:nvPr>
        </p:nvSpPr>
        <p:spPr bwMode="auto">
          <a:xfrm>
            <a:off x="2058114" y="51043"/>
            <a:ext cx="7008812" cy="604837"/>
          </a:xfrm>
          <a:prstGeom prst="rect">
            <a:avLst/>
          </a:prstGeom>
          <a:solidFill>
            <a:srgbClr val="CCFFFF"/>
          </a:solidFill>
          <a:ln w="25400">
            <a:solidFill>
              <a:srgbClr val="000000"/>
            </a:solidFill>
            <a:miter lim="800000"/>
            <a:headEnd/>
            <a:tailEnd/>
          </a:ln>
        </p:spPr>
        <p:txBody>
          <a:bodyPr>
            <a:spAutoFit/>
          </a:bodyPr>
          <a:lstStyle/>
          <a:p>
            <a:pPr algn="ctr"/>
            <a:r>
              <a:rPr lang="en-US" sz="3200" dirty="0">
                <a:solidFill>
                  <a:srgbClr val="008080"/>
                </a:solidFill>
              </a:rPr>
              <a:t> </a:t>
            </a:r>
            <a:r>
              <a:rPr lang="en-US" sz="3200" dirty="0">
                <a:solidFill>
                  <a:srgbClr val="000066"/>
                </a:solidFill>
              </a:rPr>
              <a:t>Ion Channels are Biological Devices</a:t>
            </a:r>
            <a:endParaRPr lang="en-US" sz="2800" dirty="0">
              <a:solidFill>
                <a:srgbClr val="000066"/>
              </a:solidFill>
            </a:endParaRPr>
          </a:p>
        </p:txBody>
      </p:sp>
      <p:sp>
        <p:nvSpPr>
          <p:cNvPr id="147465" name="Text Box 10"/>
          <p:cNvSpPr txBox="1">
            <a:spLocks noChangeArrowheads="1"/>
          </p:cNvSpPr>
          <p:nvPr>
            <p:custDataLst>
              <p:tags r:id="rId7"/>
            </p:custDataLst>
          </p:nvPr>
        </p:nvSpPr>
        <p:spPr bwMode="auto">
          <a:xfrm>
            <a:off x="9091614" y="1497013"/>
            <a:ext cx="962025" cy="519112"/>
          </a:xfrm>
          <a:prstGeom prst="rect">
            <a:avLst/>
          </a:prstGeom>
          <a:solidFill>
            <a:srgbClr val="111111"/>
          </a:solidFill>
          <a:ln w="25400" algn="ctr">
            <a:noFill/>
            <a:miter lim="800000"/>
            <a:headEnd/>
            <a:tailEnd/>
          </a:ln>
        </p:spPr>
        <p:txBody>
          <a:bodyPr>
            <a:spAutoFit/>
          </a:bodyPr>
          <a:lstStyle/>
          <a:p>
            <a:pPr algn="ctr" eaLnBrk="0" hangingPunct="0">
              <a:spcBef>
                <a:spcPct val="50000"/>
              </a:spcBef>
            </a:pPr>
            <a:endParaRPr lang="en-US" sz="2800" dirty="0"/>
          </a:p>
        </p:txBody>
      </p:sp>
      <p:grpSp>
        <p:nvGrpSpPr>
          <p:cNvPr id="147466" name="Group 11"/>
          <p:cNvGrpSpPr>
            <a:grpSpLocks/>
          </p:cNvGrpSpPr>
          <p:nvPr>
            <p:custDataLst>
              <p:tags r:id="rId8"/>
            </p:custDataLst>
          </p:nvPr>
        </p:nvGrpSpPr>
        <p:grpSpPr bwMode="auto">
          <a:xfrm>
            <a:off x="7634289" y="1377950"/>
            <a:ext cx="1870075" cy="3476626"/>
            <a:chOff x="2010" y="1406"/>
            <a:chExt cx="1178" cy="2190"/>
          </a:xfrm>
        </p:grpSpPr>
        <p:grpSp>
          <p:nvGrpSpPr>
            <p:cNvPr id="147467" name="Group 12"/>
            <p:cNvGrpSpPr>
              <a:grpSpLocks/>
            </p:cNvGrpSpPr>
            <p:nvPr/>
          </p:nvGrpSpPr>
          <p:grpSpPr bwMode="auto">
            <a:xfrm>
              <a:off x="2010" y="3364"/>
              <a:ext cx="470" cy="232"/>
              <a:chOff x="2125" y="3439"/>
              <a:chExt cx="470" cy="242"/>
            </a:xfrm>
          </p:grpSpPr>
          <p:sp>
            <p:nvSpPr>
              <p:cNvPr id="147471" name="Oval 13"/>
              <p:cNvSpPr>
                <a:spLocks noChangeArrowheads="1"/>
              </p:cNvSpPr>
              <p:nvPr/>
            </p:nvSpPr>
            <p:spPr bwMode="auto">
              <a:xfrm>
                <a:off x="2249" y="3452"/>
                <a:ext cx="217" cy="212"/>
              </a:xfrm>
              <a:prstGeom prst="ellipse">
                <a:avLst/>
              </a:prstGeom>
              <a:solidFill>
                <a:schemeClr val="accent2"/>
              </a:solidFill>
              <a:ln w="9525" algn="ctr">
                <a:solidFill>
                  <a:schemeClr val="accent1"/>
                </a:solidFill>
                <a:round/>
                <a:headEnd/>
                <a:tailEnd/>
              </a:ln>
            </p:spPr>
            <p:txBody>
              <a:bodyPr wrap="none" anchor="ctr"/>
              <a:lstStyle/>
              <a:p>
                <a:pPr algn="ctr" eaLnBrk="0" hangingPunct="0">
                  <a:spcBef>
                    <a:spcPct val="50000"/>
                  </a:spcBef>
                </a:pPr>
                <a:endParaRPr lang="en-US" dirty="0"/>
              </a:p>
            </p:txBody>
          </p:sp>
          <p:sp>
            <p:nvSpPr>
              <p:cNvPr id="147472" name="Text Box 14"/>
              <p:cNvSpPr txBox="1">
                <a:spLocks noChangeArrowheads="1"/>
              </p:cNvSpPr>
              <p:nvPr/>
            </p:nvSpPr>
            <p:spPr bwMode="auto">
              <a:xfrm>
                <a:off x="2125" y="3439"/>
                <a:ext cx="470" cy="242"/>
              </a:xfrm>
              <a:prstGeom prst="rect">
                <a:avLst/>
              </a:prstGeom>
              <a:noFill/>
              <a:ln w="25400" algn="ctr">
                <a:noFill/>
                <a:miter lim="800000"/>
                <a:headEnd/>
                <a:tailEnd/>
              </a:ln>
            </p:spPr>
            <p:txBody>
              <a:bodyPr>
                <a:spAutoFit/>
              </a:bodyPr>
              <a:lstStyle/>
              <a:p>
                <a:pPr algn="ctr" eaLnBrk="0" hangingPunct="0">
                  <a:spcBef>
                    <a:spcPct val="50000"/>
                  </a:spcBef>
                </a:pPr>
                <a:r>
                  <a:rPr lang="en-US" dirty="0">
                    <a:solidFill>
                      <a:schemeClr val="accent1"/>
                    </a:solidFill>
                  </a:rPr>
                  <a:t>K</a:t>
                </a:r>
                <a:r>
                  <a:rPr lang="en-US" baseline="50000" dirty="0">
                    <a:solidFill>
                      <a:schemeClr val="accent1"/>
                    </a:solidFill>
                  </a:rPr>
                  <a:t>+</a:t>
                </a:r>
              </a:p>
            </p:txBody>
          </p:sp>
        </p:grpSp>
        <p:grpSp>
          <p:nvGrpSpPr>
            <p:cNvPr id="147468" name="Group 15"/>
            <p:cNvGrpSpPr>
              <a:grpSpLocks/>
            </p:cNvGrpSpPr>
            <p:nvPr/>
          </p:nvGrpSpPr>
          <p:grpSpPr bwMode="auto">
            <a:xfrm>
              <a:off x="2327" y="1406"/>
              <a:ext cx="861" cy="1997"/>
              <a:chOff x="1982" y="1411"/>
              <a:chExt cx="861" cy="1997"/>
            </a:xfrm>
          </p:grpSpPr>
          <p:sp>
            <p:nvSpPr>
              <p:cNvPr id="147469" name="Freeform 16"/>
              <p:cNvSpPr>
                <a:spLocks/>
              </p:cNvSpPr>
              <p:nvPr/>
            </p:nvSpPr>
            <p:spPr bwMode="auto">
              <a:xfrm>
                <a:off x="1982" y="1495"/>
                <a:ext cx="861" cy="1913"/>
              </a:xfrm>
              <a:custGeom>
                <a:avLst/>
                <a:gdLst>
                  <a:gd name="T0" fmla="*/ 133 w 861"/>
                  <a:gd name="T1" fmla="*/ 14580 h 1857"/>
                  <a:gd name="T2" fmla="*/ 230 w 861"/>
                  <a:gd name="T3" fmla="*/ 14051 h 1857"/>
                  <a:gd name="T4" fmla="*/ 133 w 861"/>
                  <a:gd name="T5" fmla="*/ 13915 h 1857"/>
                  <a:gd name="T6" fmla="*/ 262 w 861"/>
                  <a:gd name="T7" fmla="*/ 13327 h 1857"/>
                  <a:gd name="T8" fmla="*/ 258 w 861"/>
                  <a:gd name="T9" fmla="*/ 13132 h 1857"/>
                  <a:gd name="T10" fmla="*/ 161 w 861"/>
                  <a:gd name="T11" fmla="*/ 12873 h 1857"/>
                  <a:gd name="T12" fmla="*/ 92 w 861"/>
                  <a:gd name="T13" fmla="*/ 12873 h 1857"/>
                  <a:gd name="T14" fmla="*/ 73 w 861"/>
                  <a:gd name="T15" fmla="*/ 12548 h 1857"/>
                  <a:gd name="T16" fmla="*/ 202 w 861"/>
                  <a:gd name="T17" fmla="*/ 12496 h 1857"/>
                  <a:gd name="T18" fmla="*/ 465 w 861"/>
                  <a:gd name="T19" fmla="*/ 13757 h 1857"/>
                  <a:gd name="T20" fmla="*/ 507 w 861"/>
                  <a:gd name="T21" fmla="*/ 14132 h 1857"/>
                  <a:gd name="T22" fmla="*/ 548 w 861"/>
                  <a:gd name="T23" fmla="*/ 13857 h 1857"/>
                  <a:gd name="T24" fmla="*/ 479 w 861"/>
                  <a:gd name="T25" fmla="*/ 12106 h 1857"/>
                  <a:gd name="T26" fmla="*/ 442 w 861"/>
                  <a:gd name="T27" fmla="*/ 11363 h 1857"/>
                  <a:gd name="T28" fmla="*/ 281 w 861"/>
                  <a:gd name="T29" fmla="*/ 10770 h 1857"/>
                  <a:gd name="T30" fmla="*/ 133 w 861"/>
                  <a:gd name="T31" fmla="*/ 10536 h 1857"/>
                  <a:gd name="T32" fmla="*/ 433 w 861"/>
                  <a:gd name="T33" fmla="*/ 9549 h 1857"/>
                  <a:gd name="T34" fmla="*/ 391 w 861"/>
                  <a:gd name="T35" fmla="*/ 9286 h 1857"/>
                  <a:gd name="T36" fmla="*/ 258 w 861"/>
                  <a:gd name="T37" fmla="*/ 8196 h 1857"/>
                  <a:gd name="T38" fmla="*/ 428 w 861"/>
                  <a:gd name="T39" fmla="*/ 8528 h 1857"/>
                  <a:gd name="T40" fmla="*/ 258 w 861"/>
                  <a:gd name="T41" fmla="*/ 7543 h 1857"/>
                  <a:gd name="T42" fmla="*/ 221 w 861"/>
                  <a:gd name="T43" fmla="*/ 6381 h 1857"/>
                  <a:gd name="T44" fmla="*/ 447 w 861"/>
                  <a:gd name="T45" fmla="*/ 5979 h 1857"/>
                  <a:gd name="T46" fmla="*/ 672 w 861"/>
                  <a:gd name="T47" fmla="*/ 5979 h 1857"/>
                  <a:gd name="T48" fmla="*/ 525 w 861"/>
                  <a:gd name="T49" fmla="*/ 6859 h 1857"/>
                  <a:gd name="T50" fmla="*/ 419 w 861"/>
                  <a:gd name="T51" fmla="*/ 5218 h 1857"/>
                  <a:gd name="T52" fmla="*/ 179 w 861"/>
                  <a:gd name="T53" fmla="*/ 5072 h 1857"/>
                  <a:gd name="T54" fmla="*/ 27 w 861"/>
                  <a:gd name="T55" fmla="*/ 4801 h 1857"/>
                  <a:gd name="T56" fmla="*/ 226 w 861"/>
                  <a:gd name="T57" fmla="*/ 4515 h 1857"/>
                  <a:gd name="T58" fmla="*/ 285 w 861"/>
                  <a:gd name="T59" fmla="*/ 4947 h 1857"/>
                  <a:gd name="T60" fmla="*/ 580 w 861"/>
                  <a:gd name="T61" fmla="*/ 5676 h 1857"/>
                  <a:gd name="T62" fmla="*/ 645 w 861"/>
                  <a:gd name="T63" fmla="*/ 5397 h 1857"/>
                  <a:gd name="T64" fmla="*/ 327 w 861"/>
                  <a:gd name="T65" fmla="*/ 3798 h 1857"/>
                  <a:gd name="T66" fmla="*/ 553 w 861"/>
                  <a:gd name="T67" fmla="*/ 3075 h 1857"/>
                  <a:gd name="T68" fmla="*/ 511 w 861"/>
                  <a:gd name="T69" fmla="*/ 2681 h 1857"/>
                  <a:gd name="T70" fmla="*/ 525 w 861"/>
                  <a:gd name="T71" fmla="*/ 1990 h 1857"/>
                  <a:gd name="T72" fmla="*/ 543 w 861"/>
                  <a:gd name="T73" fmla="*/ 1376 h 1857"/>
                  <a:gd name="T74" fmla="*/ 539 w 861"/>
                  <a:gd name="T75" fmla="*/ 1376 h 1857"/>
                  <a:gd name="T76" fmla="*/ 493 w 861"/>
                  <a:gd name="T77" fmla="*/ 1478 h 1857"/>
                  <a:gd name="T78" fmla="*/ 677 w 861"/>
                  <a:gd name="T79" fmla="*/ 2168 h 1857"/>
                  <a:gd name="T80" fmla="*/ 857 w 861"/>
                  <a:gd name="T81" fmla="*/ 3075 h 1857"/>
                  <a:gd name="T82" fmla="*/ 834 w 861"/>
                  <a:gd name="T83" fmla="*/ 2733 h 1857"/>
                  <a:gd name="T84" fmla="*/ 755 w 861"/>
                  <a:gd name="T85" fmla="*/ 1875 h 1857"/>
                  <a:gd name="T86" fmla="*/ 663 w 861"/>
                  <a:gd name="T87" fmla="*/ 547 h 1857"/>
                  <a:gd name="T88" fmla="*/ 677 w 861"/>
                  <a:gd name="T89" fmla="*/ 0 h 18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1"/>
                  <a:gd name="T136" fmla="*/ 0 h 1857"/>
                  <a:gd name="T137" fmla="*/ 861 w 861"/>
                  <a:gd name="T138" fmla="*/ 1857 h 18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1" h="1857">
                    <a:moveTo>
                      <a:pt x="0" y="1857"/>
                    </a:moveTo>
                    <a:cubicBezTo>
                      <a:pt x="36" y="1834"/>
                      <a:pt x="91" y="1828"/>
                      <a:pt x="133" y="1820"/>
                    </a:cubicBezTo>
                    <a:cubicBezTo>
                      <a:pt x="188" y="1799"/>
                      <a:pt x="250" y="1792"/>
                      <a:pt x="308" y="1779"/>
                    </a:cubicBezTo>
                    <a:cubicBezTo>
                      <a:pt x="280" y="1768"/>
                      <a:pt x="268" y="1763"/>
                      <a:pt x="230" y="1756"/>
                    </a:cubicBezTo>
                    <a:cubicBezTo>
                      <a:pt x="205" y="1751"/>
                      <a:pt x="181" y="1747"/>
                      <a:pt x="156" y="1742"/>
                    </a:cubicBezTo>
                    <a:cubicBezTo>
                      <a:pt x="148" y="1741"/>
                      <a:pt x="133" y="1738"/>
                      <a:pt x="133" y="1738"/>
                    </a:cubicBezTo>
                    <a:cubicBezTo>
                      <a:pt x="147" y="1737"/>
                      <a:pt x="290" y="1746"/>
                      <a:pt x="226" y="1701"/>
                    </a:cubicBezTo>
                    <a:cubicBezTo>
                      <a:pt x="237" y="1678"/>
                      <a:pt x="237" y="1670"/>
                      <a:pt x="262" y="1664"/>
                    </a:cubicBezTo>
                    <a:cubicBezTo>
                      <a:pt x="268" y="1661"/>
                      <a:pt x="282" y="1662"/>
                      <a:pt x="281" y="1655"/>
                    </a:cubicBezTo>
                    <a:cubicBezTo>
                      <a:pt x="279" y="1646"/>
                      <a:pt x="266" y="1645"/>
                      <a:pt x="258" y="1641"/>
                    </a:cubicBezTo>
                    <a:cubicBezTo>
                      <a:pt x="233" y="1629"/>
                      <a:pt x="211" y="1623"/>
                      <a:pt x="184" y="1618"/>
                    </a:cubicBezTo>
                    <a:cubicBezTo>
                      <a:pt x="176" y="1615"/>
                      <a:pt x="169" y="1611"/>
                      <a:pt x="161" y="1609"/>
                    </a:cubicBezTo>
                    <a:cubicBezTo>
                      <a:pt x="149" y="1605"/>
                      <a:pt x="124" y="1599"/>
                      <a:pt x="124" y="1599"/>
                    </a:cubicBezTo>
                    <a:cubicBezTo>
                      <a:pt x="116" y="1601"/>
                      <a:pt x="92" y="1607"/>
                      <a:pt x="92" y="1609"/>
                    </a:cubicBezTo>
                    <a:cubicBezTo>
                      <a:pt x="88" y="1624"/>
                      <a:pt x="124" y="1633"/>
                      <a:pt x="133" y="1636"/>
                    </a:cubicBezTo>
                    <a:cubicBezTo>
                      <a:pt x="126" y="1597"/>
                      <a:pt x="100" y="1591"/>
                      <a:pt x="73" y="1567"/>
                    </a:cubicBezTo>
                    <a:cubicBezTo>
                      <a:pt x="84" y="1537"/>
                      <a:pt x="116" y="1538"/>
                      <a:pt x="143" y="1535"/>
                    </a:cubicBezTo>
                    <a:cubicBezTo>
                      <a:pt x="163" y="1543"/>
                      <a:pt x="181" y="1556"/>
                      <a:pt x="202" y="1562"/>
                    </a:cubicBezTo>
                    <a:cubicBezTo>
                      <a:pt x="242" y="1574"/>
                      <a:pt x="272" y="1572"/>
                      <a:pt x="308" y="1590"/>
                    </a:cubicBezTo>
                    <a:cubicBezTo>
                      <a:pt x="352" y="1646"/>
                      <a:pt x="393" y="1699"/>
                      <a:pt x="465" y="1719"/>
                    </a:cubicBezTo>
                    <a:cubicBezTo>
                      <a:pt x="458" y="1693"/>
                      <a:pt x="488" y="1648"/>
                      <a:pt x="451" y="1659"/>
                    </a:cubicBezTo>
                    <a:cubicBezTo>
                      <a:pt x="443" y="1704"/>
                      <a:pt x="458" y="1755"/>
                      <a:pt x="507" y="1765"/>
                    </a:cubicBezTo>
                    <a:cubicBezTo>
                      <a:pt x="519" y="1764"/>
                      <a:pt x="533" y="1768"/>
                      <a:pt x="543" y="1761"/>
                    </a:cubicBezTo>
                    <a:cubicBezTo>
                      <a:pt x="550" y="1755"/>
                      <a:pt x="548" y="1742"/>
                      <a:pt x="548" y="1733"/>
                    </a:cubicBezTo>
                    <a:cubicBezTo>
                      <a:pt x="548" y="1709"/>
                      <a:pt x="520" y="1650"/>
                      <a:pt x="507" y="1627"/>
                    </a:cubicBezTo>
                    <a:cubicBezTo>
                      <a:pt x="500" y="1600"/>
                      <a:pt x="489" y="1527"/>
                      <a:pt x="479" y="1512"/>
                    </a:cubicBezTo>
                    <a:cubicBezTo>
                      <a:pt x="463" y="1489"/>
                      <a:pt x="444" y="1469"/>
                      <a:pt x="428" y="1447"/>
                    </a:cubicBezTo>
                    <a:cubicBezTo>
                      <a:pt x="431" y="1437"/>
                      <a:pt x="442" y="1430"/>
                      <a:pt x="442" y="1420"/>
                    </a:cubicBezTo>
                    <a:cubicBezTo>
                      <a:pt x="442" y="1405"/>
                      <a:pt x="366" y="1383"/>
                      <a:pt x="355" y="1378"/>
                    </a:cubicBezTo>
                    <a:cubicBezTo>
                      <a:pt x="334" y="1368"/>
                      <a:pt x="305" y="1350"/>
                      <a:pt x="281" y="1346"/>
                    </a:cubicBezTo>
                    <a:cubicBezTo>
                      <a:pt x="248" y="1341"/>
                      <a:pt x="244" y="1343"/>
                      <a:pt x="216" y="1337"/>
                    </a:cubicBezTo>
                    <a:cubicBezTo>
                      <a:pt x="187" y="1331"/>
                      <a:pt x="163" y="1322"/>
                      <a:pt x="133" y="1318"/>
                    </a:cubicBezTo>
                    <a:cubicBezTo>
                      <a:pt x="194" y="1287"/>
                      <a:pt x="261" y="1259"/>
                      <a:pt x="327" y="1240"/>
                    </a:cubicBezTo>
                    <a:cubicBezTo>
                      <a:pt x="360" y="1220"/>
                      <a:pt x="395" y="1199"/>
                      <a:pt x="433" y="1194"/>
                    </a:cubicBezTo>
                    <a:cubicBezTo>
                      <a:pt x="473" y="1179"/>
                      <a:pt x="456" y="1190"/>
                      <a:pt x="424" y="1180"/>
                    </a:cubicBezTo>
                    <a:cubicBezTo>
                      <a:pt x="412" y="1176"/>
                      <a:pt x="402" y="1167"/>
                      <a:pt x="391" y="1162"/>
                    </a:cubicBezTo>
                    <a:cubicBezTo>
                      <a:pt x="359" y="1129"/>
                      <a:pt x="342" y="1085"/>
                      <a:pt x="304" y="1060"/>
                    </a:cubicBezTo>
                    <a:cubicBezTo>
                      <a:pt x="292" y="1042"/>
                      <a:pt x="275" y="1036"/>
                      <a:pt x="258" y="1023"/>
                    </a:cubicBezTo>
                    <a:cubicBezTo>
                      <a:pt x="289" y="983"/>
                      <a:pt x="337" y="989"/>
                      <a:pt x="382" y="977"/>
                    </a:cubicBezTo>
                    <a:cubicBezTo>
                      <a:pt x="446" y="986"/>
                      <a:pt x="433" y="997"/>
                      <a:pt x="428" y="1065"/>
                    </a:cubicBezTo>
                    <a:cubicBezTo>
                      <a:pt x="389" y="1026"/>
                      <a:pt x="345" y="985"/>
                      <a:pt x="295" y="959"/>
                    </a:cubicBezTo>
                    <a:cubicBezTo>
                      <a:pt x="283" y="953"/>
                      <a:pt x="270" y="951"/>
                      <a:pt x="258" y="945"/>
                    </a:cubicBezTo>
                    <a:cubicBezTo>
                      <a:pt x="230" y="899"/>
                      <a:pt x="241" y="886"/>
                      <a:pt x="249" y="825"/>
                    </a:cubicBezTo>
                    <a:cubicBezTo>
                      <a:pt x="239" y="816"/>
                      <a:pt x="223" y="810"/>
                      <a:pt x="221" y="797"/>
                    </a:cubicBezTo>
                    <a:cubicBezTo>
                      <a:pt x="216" y="758"/>
                      <a:pt x="275" y="757"/>
                      <a:pt x="299" y="751"/>
                    </a:cubicBezTo>
                    <a:cubicBezTo>
                      <a:pt x="351" y="754"/>
                      <a:pt x="397" y="761"/>
                      <a:pt x="447" y="747"/>
                    </a:cubicBezTo>
                    <a:cubicBezTo>
                      <a:pt x="421" y="771"/>
                      <a:pt x="475" y="768"/>
                      <a:pt x="488" y="770"/>
                    </a:cubicBezTo>
                    <a:cubicBezTo>
                      <a:pt x="657" y="750"/>
                      <a:pt x="596" y="760"/>
                      <a:pt x="672" y="747"/>
                    </a:cubicBezTo>
                    <a:cubicBezTo>
                      <a:pt x="640" y="759"/>
                      <a:pt x="621" y="782"/>
                      <a:pt x="590" y="797"/>
                    </a:cubicBezTo>
                    <a:cubicBezTo>
                      <a:pt x="568" y="819"/>
                      <a:pt x="551" y="840"/>
                      <a:pt x="525" y="857"/>
                    </a:cubicBezTo>
                    <a:cubicBezTo>
                      <a:pt x="512" y="809"/>
                      <a:pt x="531" y="707"/>
                      <a:pt x="493" y="678"/>
                    </a:cubicBezTo>
                    <a:cubicBezTo>
                      <a:pt x="475" y="664"/>
                      <a:pt x="438" y="656"/>
                      <a:pt x="419" y="650"/>
                    </a:cubicBezTo>
                    <a:cubicBezTo>
                      <a:pt x="325" y="656"/>
                      <a:pt x="358" y="642"/>
                      <a:pt x="318" y="682"/>
                    </a:cubicBezTo>
                    <a:cubicBezTo>
                      <a:pt x="264" y="674"/>
                      <a:pt x="228" y="648"/>
                      <a:pt x="179" y="632"/>
                    </a:cubicBezTo>
                    <a:cubicBezTo>
                      <a:pt x="172" y="655"/>
                      <a:pt x="154" y="651"/>
                      <a:pt x="133" y="645"/>
                    </a:cubicBezTo>
                    <a:cubicBezTo>
                      <a:pt x="95" y="634"/>
                      <a:pt x="63" y="612"/>
                      <a:pt x="27" y="599"/>
                    </a:cubicBezTo>
                    <a:cubicBezTo>
                      <a:pt x="42" y="640"/>
                      <a:pt x="99" y="616"/>
                      <a:pt x="129" y="609"/>
                    </a:cubicBezTo>
                    <a:cubicBezTo>
                      <a:pt x="161" y="593"/>
                      <a:pt x="192" y="574"/>
                      <a:pt x="226" y="562"/>
                    </a:cubicBezTo>
                    <a:cubicBezTo>
                      <a:pt x="250" y="571"/>
                      <a:pt x="243" y="594"/>
                      <a:pt x="262" y="609"/>
                    </a:cubicBezTo>
                    <a:cubicBezTo>
                      <a:pt x="268" y="614"/>
                      <a:pt x="277" y="615"/>
                      <a:pt x="285" y="618"/>
                    </a:cubicBezTo>
                    <a:cubicBezTo>
                      <a:pt x="326" y="614"/>
                      <a:pt x="338" y="609"/>
                      <a:pt x="373" y="595"/>
                    </a:cubicBezTo>
                    <a:cubicBezTo>
                      <a:pt x="463" y="620"/>
                      <a:pt x="506" y="673"/>
                      <a:pt x="580" y="710"/>
                    </a:cubicBezTo>
                    <a:cubicBezTo>
                      <a:pt x="636" y="706"/>
                      <a:pt x="654" y="705"/>
                      <a:pt x="700" y="692"/>
                    </a:cubicBezTo>
                    <a:cubicBezTo>
                      <a:pt x="682" y="682"/>
                      <a:pt x="665" y="679"/>
                      <a:pt x="645" y="673"/>
                    </a:cubicBezTo>
                    <a:cubicBezTo>
                      <a:pt x="607" y="645"/>
                      <a:pt x="562" y="637"/>
                      <a:pt x="516" y="632"/>
                    </a:cubicBezTo>
                    <a:cubicBezTo>
                      <a:pt x="466" y="576"/>
                      <a:pt x="406" y="489"/>
                      <a:pt x="327" y="475"/>
                    </a:cubicBezTo>
                    <a:cubicBezTo>
                      <a:pt x="312" y="404"/>
                      <a:pt x="421" y="387"/>
                      <a:pt x="470" y="369"/>
                    </a:cubicBezTo>
                    <a:cubicBezTo>
                      <a:pt x="526" y="375"/>
                      <a:pt x="507" y="370"/>
                      <a:pt x="553" y="383"/>
                    </a:cubicBezTo>
                    <a:cubicBezTo>
                      <a:pt x="559" y="385"/>
                      <a:pt x="534" y="378"/>
                      <a:pt x="534" y="378"/>
                    </a:cubicBezTo>
                    <a:cubicBezTo>
                      <a:pt x="513" y="347"/>
                      <a:pt x="520" y="361"/>
                      <a:pt x="511" y="337"/>
                    </a:cubicBezTo>
                    <a:cubicBezTo>
                      <a:pt x="513" y="317"/>
                      <a:pt x="510" y="296"/>
                      <a:pt x="516" y="277"/>
                    </a:cubicBezTo>
                    <a:cubicBezTo>
                      <a:pt x="527" y="242"/>
                      <a:pt x="546" y="282"/>
                      <a:pt x="525" y="249"/>
                    </a:cubicBezTo>
                    <a:cubicBezTo>
                      <a:pt x="516" y="216"/>
                      <a:pt x="544" y="202"/>
                      <a:pt x="507" y="194"/>
                    </a:cubicBezTo>
                    <a:cubicBezTo>
                      <a:pt x="572" y="161"/>
                      <a:pt x="474" y="212"/>
                      <a:pt x="543" y="171"/>
                    </a:cubicBezTo>
                    <a:cubicBezTo>
                      <a:pt x="553" y="165"/>
                      <a:pt x="608" y="156"/>
                      <a:pt x="553" y="166"/>
                    </a:cubicBezTo>
                    <a:cubicBezTo>
                      <a:pt x="548" y="168"/>
                      <a:pt x="544" y="170"/>
                      <a:pt x="539" y="171"/>
                    </a:cubicBezTo>
                    <a:cubicBezTo>
                      <a:pt x="533" y="173"/>
                      <a:pt x="526" y="173"/>
                      <a:pt x="520" y="175"/>
                    </a:cubicBezTo>
                    <a:cubicBezTo>
                      <a:pt x="511" y="178"/>
                      <a:pt x="493" y="185"/>
                      <a:pt x="493" y="185"/>
                    </a:cubicBezTo>
                    <a:cubicBezTo>
                      <a:pt x="524" y="187"/>
                      <a:pt x="584" y="182"/>
                      <a:pt x="613" y="208"/>
                    </a:cubicBezTo>
                    <a:cubicBezTo>
                      <a:pt x="636" y="228"/>
                      <a:pt x="677" y="272"/>
                      <a:pt x="677" y="272"/>
                    </a:cubicBezTo>
                    <a:cubicBezTo>
                      <a:pt x="701" y="341"/>
                      <a:pt x="762" y="375"/>
                      <a:pt x="829" y="387"/>
                    </a:cubicBezTo>
                    <a:cubicBezTo>
                      <a:pt x="838" y="386"/>
                      <a:pt x="850" y="389"/>
                      <a:pt x="857" y="383"/>
                    </a:cubicBezTo>
                    <a:cubicBezTo>
                      <a:pt x="861" y="379"/>
                      <a:pt x="850" y="374"/>
                      <a:pt x="848" y="369"/>
                    </a:cubicBezTo>
                    <a:cubicBezTo>
                      <a:pt x="835" y="339"/>
                      <a:pt x="852" y="361"/>
                      <a:pt x="834" y="341"/>
                    </a:cubicBezTo>
                    <a:cubicBezTo>
                      <a:pt x="823" y="312"/>
                      <a:pt x="796" y="294"/>
                      <a:pt x="774" y="272"/>
                    </a:cubicBezTo>
                    <a:cubicBezTo>
                      <a:pt x="769" y="259"/>
                      <a:pt x="758" y="248"/>
                      <a:pt x="755" y="235"/>
                    </a:cubicBezTo>
                    <a:cubicBezTo>
                      <a:pt x="746" y="200"/>
                      <a:pt x="753" y="162"/>
                      <a:pt x="719" y="139"/>
                    </a:cubicBezTo>
                    <a:cubicBezTo>
                      <a:pt x="701" y="113"/>
                      <a:pt x="683" y="93"/>
                      <a:pt x="663" y="69"/>
                    </a:cubicBezTo>
                    <a:cubicBezTo>
                      <a:pt x="656" y="61"/>
                      <a:pt x="645" y="42"/>
                      <a:pt x="645" y="42"/>
                    </a:cubicBezTo>
                    <a:cubicBezTo>
                      <a:pt x="650" y="20"/>
                      <a:pt x="657" y="11"/>
                      <a:pt x="677" y="0"/>
                    </a:cubicBezTo>
                  </a:path>
                </a:pathLst>
              </a:custGeom>
              <a:noFill/>
              <a:ln w="41275">
                <a:solidFill>
                  <a:srgbClr val="4646C2"/>
                </a:solidFill>
                <a:round/>
                <a:headEnd/>
                <a:tailEnd/>
              </a:ln>
            </p:spPr>
            <p:txBody>
              <a:bodyPr/>
              <a:lstStyle/>
              <a:p>
                <a:endParaRPr lang="en-US" dirty="0"/>
              </a:p>
            </p:txBody>
          </p:sp>
          <p:sp>
            <p:nvSpPr>
              <p:cNvPr id="147470" name="Line 17"/>
              <p:cNvSpPr>
                <a:spLocks noChangeShapeType="1"/>
              </p:cNvSpPr>
              <p:nvPr/>
            </p:nvSpPr>
            <p:spPr bwMode="auto">
              <a:xfrm flipV="1">
                <a:off x="2655" y="1411"/>
                <a:ext cx="105" cy="83"/>
              </a:xfrm>
              <a:prstGeom prst="line">
                <a:avLst/>
              </a:prstGeom>
              <a:noFill/>
              <a:ln w="38100">
                <a:solidFill>
                  <a:srgbClr val="4646C2"/>
                </a:solidFill>
                <a:round/>
                <a:headEnd/>
                <a:tailEnd type="arrow" w="lg" len="lg"/>
              </a:ln>
            </p:spPr>
            <p:txBody>
              <a:bodyPr/>
              <a:lstStyle/>
              <a:p>
                <a:endParaRPr lang="en-US" dirty="0"/>
              </a:p>
            </p:txBody>
          </p:sp>
        </p:grpSp>
      </p:grpSp>
      <p:sp>
        <p:nvSpPr>
          <p:cNvPr id="2" name="TextBox 1">
            <a:extLst>
              <a:ext uri="{FF2B5EF4-FFF2-40B4-BE49-F238E27FC236}">
                <a16:creationId xmlns:a16="http://schemas.microsoft.com/office/drawing/2014/main" id="{43318B66-0186-4D09-BC2B-A19E94F7AC86}"/>
              </a:ext>
            </a:extLst>
          </p:cNvPr>
          <p:cNvSpPr txBox="1"/>
          <p:nvPr/>
        </p:nvSpPr>
        <p:spPr bwMode="auto">
          <a:xfrm>
            <a:off x="10147544" y="329234"/>
            <a:ext cx="1801330" cy="556591"/>
          </a:xfrm>
          <a:prstGeom prst="rect">
            <a:avLst/>
          </a:prstGeom>
          <a:noFill/>
          <a:ln w="25400">
            <a:noFill/>
            <a:miter lim="800000"/>
            <a:headEnd/>
            <a:tailEnd/>
          </a:ln>
        </p:spPr>
        <p:txBody>
          <a:bodyPr wrap="square" rtlCol="0">
            <a:noAutofit/>
          </a:bodyPr>
          <a:lstStyle/>
          <a:p>
            <a:pPr algn="ctr"/>
            <a:r>
              <a:rPr lang="en-US" sz="1600" dirty="0">
                <a:solidFill>
                  <a:srgbClr val="000000"/>
                </a:solidFill>
                <a:latin typeface="Comic Sans MS" panose="030F0702030302020204" pitchFamily="66" charset="0"/>
              </a:rPr>
              <a:t>Bob Eisenberg</a:t>
            </a:r>
          </a:p>
          <a:p>
            <a:pPr algn="ctr"/>
            <a:r>
              <a:rPr lang="en-US" sz="1600" dirty="0">
                <a:solidFill>
                  <a:srgbClr val="000000"/>
                </a:solidFill>
                <a:latin typeface="Comic Sans MS" panose="030F0702030302020204" pitchFamily="66" charset="0"/>
              </a:rPr>
              <a:t>October 2019</a:t>
            </a:r>
          </a:p>
        </p:txBody>
      </p:sp>
      <p:grpSp>
        <p:nvGrpSpPr>
          <p:cNvPr id="4" name="Group 3">
            <a:extLst>
              <a:ext uri="{FF2B5EF4-FFF2-40B4-BE49-F238E27FC236}">
                <a16:creationId xmlns:a16="http://schemas.microsoft.com/office/drawing/2014/main" id="{FB37F994-09C0-457F-8C34-C4C642B4D20D}"/>
              </a:ext>
            </a:extLst>
          </p:cNvPr>
          <p:cNvGrpSpPr/>
          <p:nvPr/>
        </p:nvGrpSpPr>
        <p:grpSpPr>
          <a:xfrm>
            <a:off x="7197996" y="5326863"/>
            <a:ext cx="3245900" cy="754050"/>
            <a:chOff x="7197996" y="5326863"/>
            <a:chExt cx="3245900" cy="754050"/>
          </a:xfrm>
        </p:grpSpPr>
        <p:grpSp>
          <p:nvGrpSpPr>
            <p:cNvPr id="147463" name="Group 6"/>
            <p:cNvGrpSpPr>
              <a:grpSpLocks/>
            </p:cNvGrpSpPr>
            <p:nvPr>
              <p:custDataLst>
                <p:tags r:id="rId9"/>
              </p:custDataLst>
            </p:nvPr>
          </p:nvGrpSpPr>
          <p:grpSpPr bwMode="auto">
            <a:xfrm>
              <a:off x="7881776" y="5326863"/>
              <a:ext cx="2370300" cy="646113"/>
              <a:chOff x="2202" y="4132"/>
              <a:chExt cx="1031" cy="407"/>
            </a:xfrm>
          </p:grpSpPr>
          <p:sp>
            <p:nvSpPr>
              <p:cNvPr id="147473" name="Line 7"/>
              <p:cNvSpPr>
                <a:spLocks noChangeAspect="1" noChangeShapeType="1"/>
              </p:cNvSpPr>
              <p:nvPr/>
            </p:nvSpPr>
            <p:spPr bwMode="auto">
              <a:xfrm rot="-5400000">
                <a:off x="2717" y="3619"/>
                <a:ext cx="1" cy="1031"/>
              </a:xfrm>
              <a:prstGeom prst="line">
                <a:avLst/>
              </a:prstGeom>
              <a:noFill/>
              <a:ln w="19050">
                <a:solidFill>
                  <a:schemeClr val="tx1"/>
                </a:solidFill>
                <a:round/>
                <a:headEnd type="arrow" w="med" len="med"/>
                <a:tailEnd type="arrow" w="med" len="med"/>
              </a:ln>
            </p:spPr>
            <p:txBody>
              <a:bodyPr wrap="none" anchor="ctr"/>
              <a:lstStyle/>
              <a:p>
                <a:endParaRPr lang="en-US" dirty="0"/>
              </a:p>
            </p:txBody>
          </p:sp>
          <p:sp>
            <p:nvSpPr>
              <p:cNvPr id="147474" name="Text Box 8"/>
              <p:cNvSpPr txBox="1">
                <a:spLocks noChangeAspect="1" noChangeArrowheads="1"/>
              </p:cNvSpPr>
              <p:nvPr/>
            </p:nvSpPr>
            <p:spPr bwMode="auto">
              <a:xfrm>
                <a:off x="2480" y="4132"/>
                <a:ext cx="442" cy="407"/>
              </a:xfrm>
              <a:prstGeom prst="rect">
                <a:avLst/>
              </a:prstGeom>
              <a:noFill/>
              <a:ln w="9525">
                <a:noFill/>
                <a:miter lim="800000"/>
                <a:headEnd/>
                <a:tailEnd/>
              </a:ln>
            </p:spPr>
            <p:txBody>
              <a:bodyPr>
                <a:spAutoFit/>
              </a:bodyPr>
              <a:lstStyle/>
              <a:p>
                <a:pPr eaLnBrk="0" hangingPunct="0">
                  <a:spcBef>
                    <a:spcPct val="50000"/>
                  </a:spcBef>
                </a:pPr>
                <a:r>
                  <a:rPr lang="en-US" b="1" dirty="0">
                    <a:latin typeface="Times New Roman" pitchFamily="18" charset="0"/>
                  </a:rPr>
                  <a:t>~30 Å</a:t>
                </a:r>
              </a:p>
            </p:txBody>
          </p:sp>
        </p:grpSp>
        <p:sp>
          <p:nvSpPr>
            <p:cNvPr id="20" name="Rectangle 2">
              <a:extLst>
                <a:ext uri="{FF2B5EF4-FFF2-40B4-BE49-F238E27FC236}">
                  <a16:creationId xmlns:a16="http://schemas.microsoft.com/office/drawing/2014/main" id="{063004F8-D820-43B2-BAB4-EAE5A297AFB5}"/>
                </a:ext>
              </a:extLst>
            </p:cNvPr>
            <p:cNvSpPr>
              <a:spLocks noChangeArrowheads="1"/>
            </p:cNvSpPr>
            <p:nvPr/>
          </p:nvSpPr>
          <p:spPr bwMode="auto">
            <a:xfrm>
              <a:off x="7197996" y="5806286"/>
              <a:ext cx="3245900" cy="274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200" b="1" i="1" dirty="0">
                  <a:solidFill>
                    <a:srgbClr val="19194D"/>
                  </a:solidFill>
                </a:rPr>
                <a:t>Figure of ompF porin by Raimund Dutzler</a:t>
              </a:r>
            </a:p>
          </p:txBody>
        </p:sp>
      </p:gr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D1950732-19CF-424B-AD45-9A8B830C8F99}"/>
              </a:ext>
            </a:extLst>
          </p:cNvPr>
          <p:cNvSpPr>
            <a:spLocks noChangeArrowheads="1"/>
          </p:cNvSpPr>
          <p:nvPr/>
        </p:nvSpPr>
        <p:spPr bwMode="auto">
          <a:xfrm>
            <a:off x="1907313" y="5452466"/>
            <a:ext cx="8262937" cy="504883"/>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pPr fontAlgn="base">
              <a:spcBef>
                <a:spcPct val="0"/>
              </a:spcBef>
              <a:spcAft>
                <a:spcPct val="0"/>
              </a:spcAft>
              <a:defRPr/>
            </a:pPr>
            <a:r>
              <a:rPr lang="en-US" altLang="en-US" sz="2000" b="1" i="1" baseline="-25000" dirty="0">
                <a:cs typeface="Arial" pitchFamily="34" charset="0"/>
              </a:rPr>
              <a:t>Individual activity coefficients of 1:1 electrolytes. Comparison of PF results with experimental data</a:t>
            </a:r>
            <a:r>
              <a:rPr lang="en-US" altLang="en-US" b="1" i="1" baseline="15000" dirty="0">
                <a:cs typeface="Arial" pitchFamily="34" charset="0"/>
              </a:rPr>
              <a:t>26</a:t>
            </a:r>
            <a:r>
              <a:rPr lang="en-US" altLang="en-US" sz="2000" b="1" i="1" baseline="-25000" dirty="0">
                <a:cs typeface="Arial" pitchFamily="34" charset="0"/>
              </a:rPr>
              <a:t> on </a:t>
            </a:r>
            <a:r>
              <a:rPr lang="en-US" altLang="en-US" sz="2000" b="1" i="1" baseline="-25000" dirty="0" err="1">
                <a:cs typeface="Arial" pitchFamily="34" charset="0"/>
              </a:rPr>
              <a:t>i</a:t>
            </a:r>
            <a:r>
              <a:rPr lang="en-US" altLang="en-US" sz="2000" b="1" i="1" baseline="-25000" dirty="0">
                <a:cs typeface="Arial" pitchFamily="34" charset="0"/>
              </a:rPr>
              <a:t> = Pos</a:t>
            </a:r>
            <a:r>
              <a:rPr lang="en-US" altLang="en-US" b="1" i="1" baseline="15000" dirty="0">
                <a:cs typeface="Arial" pitchFamily="34" charset="0"/>
              </a:rPr>
              <a:t>+</a:t>
            </a:r>
            <a:r>
              <a:rPr lang="en-US" altLang="en-US" sz="2000" b="1" i="1" baseline="-25000" dirty="0">
                <a:cs typeface="Arial" pitchFamily="34" charset="0"/>
              </a:rPr>
              <a:t> (cation) and Neg</a:t>
            </a:r>
            <a:r>
              <a:rPr lang="en-US" altLang="en-US" b="1" i="1" baseline="15000" dirty="0">
                <a:cs typeface="Arial" pitchFamily="34" charset="0"/>
              </a:rPr>
              <a:t>−</a:t>
            </a:r>
            <a:r>
              <a:rPr lang="en-US" altLang="en-US" sz="2000" b="1" i="1" baseline="-25000" dirty="0">
                <a:cs typeface="Arial" pitchFamily="34" charset="0"/>
              </a:rPr>
              <a:t> (anion) activity coefficients in various [</a:t>
            </a:r>
            <a:r>
              <a:rPr lang="en-US" altLang="en-US" sz="2000" b="1" i="1" baseline="-25000" dirty="0" err="1">
                <a:cs typeface="Arial" pitchFamily="34" charset="0"/>
              </a:rPr>
              <a:t>PosNeg</a:t>
            </a:r>
            <a:r>
              <a:rPr lang="en-US" altLang="en-US" sz="2000" b="1" i="1" baseline="-25000" dirty="0">
                <a:cs typeface="Arial" pitchFamily="34" charset="0"/>
              </a:rPr>
              <a:t>] from 0 to 1.6M</a:t>
            </a:r>
            <a:r>
              <a:rPr lang="en-US" altLang="en-US" sz="2000" i="1" baseline="-25000" dirty="0">
                <a:cs typeface="Arial" pitchFamily="34" charset="0"/>
              </a:rPr>
              <a:t>.</a:t>
            </a:r>
          </a:p>
        </p:txBody>
      </p:sp>
      <p:sp>
        <p:nvSpPr>
          <p:cNvPr id="3074" name="Text Box 2">
            <a:extLst>
              <a:ext uri="{FF2B5EF4-FFF2-40B4-BE49-F238E27FC236}">
                <a16:creationId xmlns:a16="http://schemas.microsoft.com/office/drawing/2014/main" id="{7BD262C1-9FE9-4B0D-899D-DDA18197E03F}"/>
              </a:ext>
            </a:extLst>
          </p:cNvPr>
          <p:cNvSpPr txBox="1">
            <a:spLocks noChangeArrowheads="1"/>
          </p:cNvSpPr>
          <p:nvPr/>
        </p:nvSpPr>
        <p:spPr bwMode="auto">
          <a:xfrm>
            <a:off x="2106789" y="6071590"/>
            <a:ext cx="8640763"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defRPr/>
            </a:pPr>
            <a:r>
              <a:rPr lang="en-US" altLang="en-US" sz="1000" dirty="0">
                <a:cs typeface="Arial" pitchFamily="34" charset="0"/>
              </a:rPr>
              <a:t>Published in: Jinn-Liang Liu; Bob Eisenberg; </a:t>
            </a:r>
            <a:r>
              <a:rPr lang="en-US" altLang="en-US" sz="1000" i="1" dirty="0">
                <a:cs typeface="Arial" pitchFamily="34" charset="0"/>
              </a:rPr>
              <a:t>J. Chem. Phys.</a:t>
            </a:r>
            <a:r>
              <a:rPr lang="en-US" altLang="en-US" sz="1000" dirty="0">
                <a:cs typeface="Arial" pitchFamily="34" charset="0"/>
              </a:rPr>
              <a:t> </a:t>
            </a:r>
            <a:r>
              <a:rPr lang="en-US" altLang="en-US" sz="1000" b="1" dirty="0">
                <a:cs typeface="Arial" pitchFamily="34" charset="0"/>
              </a:rPr>
              <a:t> 148,</a:t>
            </a:r>
            <a:r>
              <a:rPr lang="en-US" altLang="en-US" sz="1000" dirty="0">
                <a:cs typeface="Arial" pitchFamily="34" charset="0"/>
              </a:rPr>
              <a:t> 054501 (2018)</a:t>
            </a:r>
          </a:p>
          <a:p>
            <a:pPr algn="ctr" fontAlgn="base">
              <a:spcBef>
                <a:spcPct val="0"/>
              </a:spcBef>
              <a:spcAft>
                <a:spcPct val="0"/>
              </a:spcAft>
              <a:defRPr/>
            </a:pPr>
            <a:r>
              <a:rPr lang="en-US" altLang="en-US" sz="1000" dirty="0">
                <a:cs typeface="Arial" pitchFamily="34" charset="0"/>
              </a:rPr>
              <a:t>DOI: 10.1063/1.5021508</a:t>
            </a:r>
          </a:p>
          <a:p>
            <a:pPr algn="ctr" fontAlgn="base">
              <a:spcBef>
                <a:spcPct val="0"/>
              </a:spcBef>
              <a:spcAft>
                <a:spcPct val="0"/>
              </a:spcAft>
              <a:defRPr/>
            </a:pPr>
            <a:r>
              <a:rPr lang="en-US" altLang="en-US" sz="1000" dirty="0">
                <a:cs typeface="Arial" pitchFamily="34" charset="0"/>
              </a:rPr>
              <a:t>Copyright © 2018 Author(s)</a:t>
            </a:r>
          </a:p>
        </p:txBody>
      </p:sp>
      <p:grpSp>
        <p:nvGrpSpPr>
          <p:cNvPr id="13" name="Group 12">
            <a:extLst>
              <a:ext uri="{FF2B5EF4-FFF2-40B4-BE49-F238E27FC236}">
                <a16:creationId xmlns:a16="http://schemas.microsoft.com/office/drawing/2014/main" id="{24E47297-EF44-44B1-8444-4B0783F61775}"/>
              </a:ext>
            </a:extLst>
          </p:cNvPr>
          <p:cNvGrpSpPr/>
          <p:nvPr/>
        </p:nvGrpSpPr>
        <p:grpSpPr>
          <a:xfrm>
            <a:off x="1792710" y="299820"/>
            <a:ext cx="7277792" cy="4890527"/>
            <a:chOff x="1839063" y="481014"/>
            <a:chExt cx="7277792" cy="4890527"/>
          </a:xfrm>
        </p:grpSpPr>
        <p:grpSp>
          <p:nvGrpSpPr>
            <p:cNvPr id="11" name="Group 10">
              <a:extLst>
                <a:ext uri="{FF2B5EF4-FFF2-40B4-BE49-F238E27FC236}">
                  <a16:creationId xmlns:a16="http://schemas.microsoft.com/office/drawing/2014/main" id="{B142A51D-11FA-48A2-86A4-B57033BB7F79}"/>
                </a:ext>
              </a:extLst>
            </p:cNvPr>
            <p:cNvGrpSpPr/>
            <p:nvPr/>
          </p:nvGrpSpPr>
          <p:grpSpPr>
            <a:xfrm>
              <a:off x="3299153" y="481014"/>
              <a:ext cx="5817702" cy="4890527"/>
              <a:chOff x="3299153" y="481014"/>
              <a:chExt cx="5817702" cy="4890527"/>
            </a:xfrm>
          </p:grpSpPr>
          <p:grpSp>
            <p:nvGrpSpPr>
              <p:cNvPr id="3" name="Group 2">
                <a:extLst>
                  <a:ext uri="{FF2B5EF4-FFF2-40B4-BE49-F238E27FC236}">
                    <a16:creationId xmlns:a16="http://schemas.microsoft.com/office/drawing/2014/main" id="{1D91D6CD-F53E-497A-947A-D1F51775CDE7}"/>
                  </a:ext>
                </a:extLst>
              </p:cNvPr>
              <p:cNvGrpSpPr/>
              <p:nvPr/>
            </p:nvGrpSpPr>
            <p:grpSpPr>
              <a:xfrm>
                <a:off x="3544343" y="1019271"/>
                <a:ext cx="5070475" cy="4342745"/>
                <a:chOff x="2115344" y="600075"/>
                <a:chExt cx="5070475" cy="4342745"/>
              </a:xfrm>
            </p:grpSpPr>
            <p:pic>
              <p:nvPicPr>
                <p:cNvPr id="3075" name="Picture 3">
                  <a:extLst>
                    <a:ext uri="{FF2B5EF4-FFF2-40B4-BE49-F238E27FC236}">
                      <a16:creationId xmlns:a16="http://schemas.microsoft.com/office/drawing/2014/main" id="{F25A00B1-596D-40BE-ABFC-8FF0A79087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5344" y="600075"/>
                  <a:ext cx="5065712"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7">
                  <a:extLst>
                    <a:ext uri="{FF2B5EF4-FFF2-40B4-BE49-F238E27FC236}">
                      <a16:creationId xmlns:a16="http://schemas.microsoft.com/office/drawing/2014/main" id="{8120EC5C-418E-4DC9-A683-0CF460743C74}"/>
                    </a:ext>
                  </a:extLst>
                </p:cNvPr>
                <p:cNvSpPr/>
                <p:nvPr/>
              </p:nvSpPr>
              <p:spPr bwMode="auto">
                <a:xfrm>
                  <a:off x="2115344" y="4419600"/>
                  <a:ext cx="5070475" cy="52322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algn="ctr" eaLnBrk="0" fontAlgn="base" hangingPunct="0">
                    <a:spcBef>
                      <a:spcPct val="50000"/>
                    </a:spcBef>
                    <a:spcAft>
                      <a:spcPct val="0"/>
                    </a:spcAft>
                    <a:defRPr/>
                  </a:pPr>
                  <a:endParaRPr lang="en-US" sz="1600">
                    <a:solidFill>
                      <a:srgbClr val="000000"/>
                    </a:solidFill>
                    <a:latin typeface="Arial" charset="0"/>
                    <a:cs typeface="Arial" charset="0"/>
                  </a:endParaRPr>
                </a:p>
              </p:txBody>
            </p:sp>
          </p:grpSp>
          <p:grpSp>
            <p:nvGrpSpPr>
              <p:cNvPr id="4" name="Group 3">
                <a:extLst>
                  <a:ext uri="{FF2B5EF4-FFF2-40B4-BE49-F238E27FC236}">
                    <a16:creationId xmlns:a16="http://schemas.microsoft.com/office/drawing/2014/main" id="{B9D5C4FB-07D4-4739-8666-44153DF4ABE3}"/>
                  </a:ext>
                </a:extLst>
              </p:cNvPr>
              <p:cNvGrpSpPr/>
              <p:nvPr/>
            </p:nvGrpSpPr>
            <p:grpSpPr>
              <a:xfrm>
                <a:off x="3299153" y="481014"/>
                <a:ext cx="5817702" cy="4890527"/>
                <a:chOff x="1775153" y="481013"/>
                <a:chExt cx="5817702" cy="4890527"/>
              </a:xfrm>
            </p:grpSpPr>
            <p:sp>
              <p:nvSpPr>
                <p:cNvPr id="2" name="Rectangle 1">
                  <a:extLst>
                    <a:ext uri="{FF2B5EF4-FFF2-40B4-BE49-F238E27FC236}">
                      <a16:creationId xmlns:a16="http://schemas.microsoft.com/office/drawing/2014/main" id="{0D9D2A54-1809-4284-A680-78933D96291E}"/>
                    </a:ext>
                  </a:extLst>
                </p:cNvPr>
                <p:cNvSpPr/>
                <p:nvPr/>
              </p:nvSpPr>
              <p:spPr bwMode="auto">
                <a:xfrm>
                  <a:off x="2115344" y="490538"/>
                  <a:ext cx="5065712" cy="52322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algn="ctr" eaLnBrk="0" fontAlgn="base" hangingPunct="0">
                    <a:spcBef>
                      <a:spcPct val="50000"/>
                    </a:spcBef>
                    <a:spcAft>
                      <a:spcPct val="0"/>
                    </a:spcAft>
                    <a:defRPr/>
                  </a:pPr>
                  <a:endParaRPr lang="en-US" sz="1600">
                    <a:solidFill>
                      <a:srgbClr val="000000"/>
                    </a:solidFill>
                    <a:latin typeface="Arial" charset="0"/>
                    <a:cs typeface="Arial" charset="0"/>
                  </a:endParaRPr>
                </a:p>
              </p:txBody>
            </p:sp>
            <p:sp>
              <p:nvSpPr>
                <p:cNvPr id="6" name="Rectangle 5">
                  <a:extLst>
                    <a:ext uri="{FF2B5EF4-FFF2-40B4-BE49-F238E27FC236}">
                      <a16:creationId xmlns:a16="http://schemas.microsoft.com/office/drawing/2014/main" id="{74836937-2AF2-43D6-8932-B36110702058}"/>
                    </a:ext>
                  </a:extLst>
                </p:cNvPr>
                <p:cNvSpPr/>
                <p:nvPr/>
              </p:nvSpPr>
              <p:spPr bwMode="auto">
                <a:xfrm rot="5400000">
                  <a:off x="-403738" y="2659904"/>
                  <a:ext cx="4881002" cy="52322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algn="ctr" eaLnBrk="0" fontAlgn="base" hangingPunct="0">
                    <a:spcBef>
                      <a:spcPct val="50000"/>
                    </a:spcBef>
                    <a:spcAft>
                      <a:spcPct val="0"/>
                    </a:spcAft>
                    <a:defRPr/>
                  </a:pPr>
                  <a:endParaRPr lang="en-US" sz="1600">
                    <a:solidFill>
                      <a:srgbClr val="000000"/>
                    </a:solidFill>
                    <a:latin typeface="Arial" charset="0"/>
                    <a:cs typeface="Arial" charset="0"/>
                  </a:endParaRPr>
                </a:p>
              </p:txBody>
            </p:sp>
            <p:sp>
              <p:nvSpPr>
                <p:cNvPr id="10" name="Rectangle 9">
                  <a:extLst>
                    <a:ext uri="{FF2B5EF4-FFF2-40B4-BE49-F238E27FC236}">
                      <a16:creationId xmlns:a16="http://schemas.microsoft.com/office/drawing/2014/main" id="{CBE8693B-9923-42A4-8ABB-B34D4F5AB724}"/>
                    </a:ext>
                  </a:extLst>
                </p:cNvPr>
                <p:cNvSpPr/>
                <p:nvPr/>
              </p:nvSpPr>
              <p:spPr bwMode="auto">
                <a:xfrm rot="5400000">
                  <a:off x="4890744" y="2669429"/>
                  <a:ext cx="4881002" cy="52322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algn="ctr" eaLnBrk="0" fontAlgn="base" hangingPunct="0">
                    <a:spcBef>
                      <a:spcPct val="50000"/>
                    </a:spcBef>
                    <a:spcAft>
                      <a:spcPct val="0"/>
                    </a:spcAft>
                    <a:defRPr/>
                  </a:pPr>
                  <a:endParaRPr lang="en-US" sz="1600">
                    <a:solidFill>
                      <a:srgbClr val="000000"/>
                    </a:solidFill>
                    <a:latin typeface="Arial" charset="0"/>
                    <a:cs typeface="Arial" charset="0"/>
                  </a:endParaRPr>
                </a:p>
              </p:txBody>
            </p:sp>
          </p:grpSp>
        </p:grpSp>
        <p:sp>
          <p:nvSpPr>
            <p:cNvPr id="7" name="TextBox 6">
              <a:extLst>
                <a:ext uri="{FF2B5EF4-FFF2-40B4-BE49-F238E27FC236}">
                  <a16:creationId xmlns:a16="http://schemas.microsoft.com/office/drawing/2014/main" id="{BF6FC33F-9295-453B-A389-DBDD475E0130}"/>
                </a:ext>
              </a:extLst>
            </p:cNvPr>
            <p:cNvSpPr txBox="1"/>
            <p:nvPr/>
          </p:nvSpPr>
          <p:spPr bwMode="auto">
            <a:xfrm>
              <a:off x="1894449" y="3096728"/>
              <a:ext cx="990609" cy="400110"/>
            </a:xfrm>
            <a:prstGeom prst="rect">
              <a:avLst/>
            </a:prstGeom>
            <a:blipFill>
              <a:blip r:embed="rId4"/>
              <a:tile tx="0" ty="0" sx="100000" sy="100000" flip="none" algn="tl"/>
            </a:blipFill>
            <a:ln w="28575">
              <a:solidFill>
                <a:srgbClr val="0070C0"/>
              </a:solidFill>
              <a:miter lim="800000"/>
              <a:headEnd/>
              <a:tailEnd/>
            </a:ln>
          </p:spPr>
          <p:txBody>
            <a:bodyPr wrap="square" rtlCol="0">
              <a:spAutoFit/>
            </a:bodyPr>
            <a:lstStyle/>
            <a:p>
              <a:pPr algn="ctr"/>
              <a:r>
                <a:rPr lang="en-US" sz="2000" b="1" dirty="0" err="1">
                  <a:solidFill>
                    <a:srgbClr val="000000"/>
                  </a:solidFill>
                </a:rPr>
                <a:t>KCl</a:t>
              </a:r>
              <a:endParaRPr lang="en-US" sz="2000" b="1" dirty="0">
                <a:solidFill>
                  <a:srgbClr val="000000"/>
                </a:solidFill>
              </a:endParaRPr>
            </a:p>
          </p:txBody>
        </p:sp>
        <p:sp>
          <p:nvSpPr>
            <p:cNvPr id="9" name="Freeform: Shape 8">
              <a:extLst>
                <a:ext uri="{FF2B5EF4-FFF2-40B4-BE49-F238E27FC236}">
                  <a16:creationId xmlns:a16="http://schemas.microsoft.com/office/drawing/2014/main" id="{9C44441F-4D0A-4382-A74D-E67239F54E6B}"/>
                </a:ext>
              </a:extLst>
            </p:cNvPr>
            <p:cNvSpPr/>
            <p:nvPr/>
          </p:nvSpPr>
          <p:spPr bwMode="auto">
            <a:xfrm>
              <a:off x="1839063" y="3496838"/>
              <a:ext cx="3704017" cy="523220"/>
            </a:xfrm>
            <a:custGeom>
              <a:avLst/>
              <a:gdLst>
                <a:gd name="connsiteX0" fmla="*/ 447702 w 3557590"/>
                <a:gd name="connsiteY0" fmla="*/ 0 h 250648"/>
                <a:gd name="connsiteX1" fmla="*/ 262037 w 3557590"/>
                <a:gd name="connsiteY1" fmla="*/ 176382 h 250648"/>
                <a:gd name="connsiteX2" fmla="*/ 3557590 w 3557590"/>
                <a:gd name="connsiteY2" fmla="*/ 250648 h 250648"/>
              </a:gdLst>
              <a:ahLst/>
              <a:cxnLst>
                <a:cxn ang="0">
                  <a:pos x="connsiteX0" y="connsiteY0"/>
                </a:cxn>
                <a:cxn ang="0">
                  <a:pos x="connsiteX1" y="connsiteY1"/>
                </a:cxn>
                <a:cxn ang="0">
                  <a:pos x="connsiteX2" y="connsiteY2"/>
                </a:cxn>
              </a:cxnLst>
              <a:rect l="l" t="t" r="r" b="b"/>
              <a:pathLst>
                <a:path w="3557590" h="250648">
                  <a:moveTo>
                    <a:pt x="447702" y="0"/>
                  </a:moveTo>
                  <a:cubicBezTo>
                    <a:pt x="95712" y="67303"/>
                    <a:pt x="-256278" y="134607"/>
                    <a:pt x="262037" y="176382"/>
                  </a:cubicBezTo>
                  <a:cubicBezTo>
                    <a:pt x="780352" y="218157"/>
                    <a:pt x="2168971" y="234402"/>
                    <a:pt x="3557590" y="250648"/>
                  </a:cubicBezTo>
                </a:path>
              </a:pathLst>
            </a:custGeom>
            <a:noFill/>
            <a:ln w="25400" cap="flat" cmpd="sng" algn="ctr">
              <a:solidFill>
                <a:srgbClr val="0070C0"/>
              </a:solidFill>
              <a:prstDash val="solid"/>
              <a:round/>
              <a:headEnd type="none" w="med" len="med"/>
              <a:tailEnd type="arrow" w="lg" len="med"/>
            </a:ln>
            <a:effectLst/>
          </p:spPr>
          <p:txBody>
            <a:bodyPr vert="horz" wrap="square" lIns="91440" tIns="137160" rIns="91440" bIns="137160" numCol="1" rtlCol="0" anchor="t" anchorCtr="0" compatLnSpc="1">
              <a:prstTxWarp prst="textNoShape">
                <a:avLst/>
              </a:prstTxWarp>
              <a:spAutoFit/>
            </a:bodyPr>
            <a:lstStyle/>
            <a:p>
              <a:pPr algn="ctr" eaLnBrk="0" fontAlgn="base" hangingPunct="0">
                <a:spcBef>
                  <a:spcPct val="50000"/>
                </a:spcBef>
                <a:spcAft>
                  <a:spcPct val="0"/>
                </a:spcAft>
              </a:pPr>
              <a:endParaRPr lang="en-US" sz="1600">
                <a:latin typeface="Arial" charset="0"/>
                <a:cs typeface="Arial" charset="0"/>
              </a:endParaRPr>
            </a:p>
          </p:txBody>
        </p:sp>
        <p:sp>
          <p:nvSpPr>
            <p:cNvPr id="5" name="Oval 4">
              <a:extLst>
                <a:ext uri="{FF2B5EF4-FFF2-40B4-BE49-F238E27FC236}">
                  <a16:creationId xmlns:a16="http://schemas.microsoft.com/office/drawing/2014/main" id="{586CDEEC-F579-418D-BDFA-7478E7F65421}"/>
                </a:ext>
              </a:extLst>
            </p:cNvPr>
            <p:cNvSpPr/>
            <p:nvPr/>
          </p:nvSpPr>
          <p:spPr bwMode="auto">
            <a:xfrm>
              <a:off x="5506960" y="3652185"/>
              <a:ext cx="2028825" cy="735747"/>
            </a:xfrm>
            <a:prstGeom prst="ellipse">
              <a:avLst/>
            </a:prstGeom>
            <a:blipFill dpi="0" rotWithShape="1">
              <a:blip r:embed="rId4">
                <a:alphaModFix amt="46000"/>
              </a:blip>
              <a:srcRect/>
              <a:tile tx="0" ty="0" sx="100000" sy="100000" flip="none" algn="tl"/>
            </a:blipFill>
            <a:ln w="15875" cap="flat" cmpd="sng" algn="ctr">
              <a:solidFill>
                <a:srgbClr val="0070C0"/>
              </a:solid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algn="ctr" eaLnBrk="0" fontAlgn="base" hangingPunct="0">
                <a:spcBef>
                  <a:spcPct val="50000"/>
                </a:spcBef>
                <a:spcAft>
                  <a:spcPct val="0"/>
                </a:spcAft>
                <a:defRPr/>
              </a:pPr>
              <a:endParaRPr lang="en-US" sz="1600">
                <a:solidFill>
                  <a:srgbClr val="000000"/>
                </a:solidFill>
                <a:latin typeface="Arial" charset="0"/>
                <a:cs typeface="Arial" charset="0"/>
              </a:endParaRPr>
            </a:p>
          </p:txBody>
        </p:sp>
      </p:grpSp>
      <p:sp>
        <p:nvSpPr>
          <p:cNvPr id="14" name="Rectangle 13">
            <a:extLst>
              <a:ext uri="{FF2B5EF4-FFF2-40B4-BE49-F238E27FC236}">
                <a16:creationId xmlns:a16="http://schemas.microsoft.com/office/drawing/2014/main" id="{2DEA88F8-7435-4551-BA53-70B07D6336B4}"/>
              </a:ext>
            </a:extLst>
          </p:cNvPr>
          <p:cNvSpPr/>
          <p:nvPr/>
        </p:nvSpPr>
        <p:spPr>
          <a:xfrm>
            <a:off x="9240918" y="309345"/>
            <a:ext cx="2751628" cy="1569660"/>
          </a:xfrm>
          <a:prstGeom prst="rect">
            <a:avLst/>
          </a:prstGeom>
        </p:spPr>
        <p:txBody>
          <a:bodyPr wrap="square">
            <a:spAutoFit/>
          </a:bodyPr>
          <a:lstStyle/>
          <a:p>
            <a:pPr algn="ctr">
              <a:defRPr/>
            </a:pPr>
            <a:r>
              <a:rPr lang="en-US" sz="2000" b="1" kern="0" dirty="0">
                <a:solidFill>
                  <a:sysClr val="windowText" lastClr="000000"/>
                </a:solidFill>
                <a:latin typeface="Arial Black" panose="020B0A04020102020204" pitchFamily="34" charset="0"/>
              </a:rPr>
              <a:t>Activity Coefficients</a:t>
            </a:r>
            <a:br>
              <a:rPr lang="en-US" sz="2000" b="1" kern="0" dirty="0">
                <a:solidFill>
                  <a:sysClr val="windowText" lastClr="000000"/>
                </a:solidFill>
                <a:latin typeface="Arial Black" panose="020B0A04020102020204" pitchFamily="34" charset="0"/>
              </a:rPr>
            </a:br>
            <a:r>
              <a:rPr lang="en-US" sz="2000" b="1" kern="0" dirty="0">
                <a:solidFill>
                  <a:sysClr val="windowText" lastClr="000000"/>
                </a:solidFill>
                <a:latin typeface="Arial Black" panose="020B0A04020102020204" pitchFamily="34" charset="0"/>
              </a:rPr>
              <a:t>K</a:t>
            </a:r>
            <a:r>
              <a:rPr lang="en-US" sz="2000" b="1" kern="0" baseline="30000" dirty="0">
                <a:solidFill>
                  <a:sysClr val="windowText" lastClr="000000"/>
                </a:solidFill>
                <a:latin typeface="Arial Black" panose="020B0A04020102020204" pitchFamily="34" charset="0"/>
              </a:rPr>
              <a:t>+ </a:t>
            </a:r>
            <a:r>
              <a:rPr lang="en-US" sz="2000" b="1" kern="0" dirty="0">
                <a:solidFill>
                  <a:sysClr val="windowText" lastClr="000000"/>
                </a:solidFill>
                <a:latin typeface="Arial Black" panose="020B0A04020102020204" pitchFamily="34" charset="0"/>
              </a:rPr>
              <a:t>Cl</a:t>
            </a:r>
            <a:r>
              <a:rPr lang="en-US" sz="2000" b="1" kern="0" baseline="30000" dirty="0">
                <a:solidFill>
                  <a:sysClr val="windowText" lastClr="000000"/>
                </a:solidFill>
                <a:latin typeface="Arial Black" panose="020B0A04020102020204" pitchFamily="34" charset="0"/>
              </a:rPr>
              <a:t>-</a:t>
            </a:r>
            <a:r>
              <a:rPr lang="en-US" sz="2000" b="1" kern="0" dirty="0">
                <a:solidFill>
                  <a:sysClr val="windowText" lastClr="000000"/>
                </a:solidFill>
                <a:latin typeface="Arial Black" panose="020B0A04020102020204" pitchFamily="34" charset="0"/>
              </a:rPr>
              <a:t> </a:t>
            </a:r>
            <a:br>
              <a:rPr lang="en-US" sz="2000" b="1" kern="0" dirty="0">
                <a:solidFill>
                  <a:sysClr val="windowText" lastClr="000000"/>
                </a:solidFill>
                <a:latin typeface="Arial Black" panose="020B0A04020102020204" pitchFamily="34" charset="0"/>
              </a:rPr>
            </a:br>
            <a:r>
              <a:rPr lang="en-US" b="1" kern="0" dirty="0">
                <a:solidFill>
                  <a:sysClr val="windowText" lastClr="000000"/>
                </a:solidFill>
              </a:rPr>
              <a:t>‘normalized’ free energy per mole</a:t>
            </a:r>
          </a:p>
        </p:txBody>
      </p:sp>
      <p:sp>
        <p:nvSpPr>
          <p:cNvPr id="18" name="Rectangle 17">
            <a:extLst>
              <a:ext uri="{FF2B5EF4-FFF2-40B4-BE49-F238E27FC236}">
                <a16:creationId xmlns:a16="http://schemas.microsoft.com/office/drawing/2014/main" id="{9F5DAB6F-07FE-40F7-A46B-F24C0ABAD839}"/>
              </a:ext>
            </a:extLst>
          </p:cNvPr>
          <p:cNvSpPr/>
          <p:nvPr/>
        </p:nvSpPr>
        <p:spPr>
          <a:xfrm>
            <a:off x="87077" y="204701"/>
            <a:ext cx="2751628" cy="1569660"/>
          </a:xfrm>
          <a:prstGeom prst="rect">
            <a:avLst/>
          </a:prstGeom>
        </p:spPr>
        <p:txBody>
          <a:bodyPr wrap="square">
            <a:spAutoFit/>
          </a:bodyPr>
          <a:lstStyle/>
          <a:p>
            <a:pPr algn="ctr">
              <a:defRPr/>
            </a:pPr>
            <a:r>
              <a:rPr lang="en-US" sz="2000" b="1" kern="0" dirty="0">
                <a:solidFill>
                  <a:sysClr val="windowText" lastClr="000000"/>
                </a:solidFill>
                <a:latin typeface="Arial Black" panose="020B0A04020102020204" pitchFamily="34" charset="0"/>
              </a:rPr>
              <a:t>Activity Coefficients</a:t>
            </a:r>
            <a:br>
              <a:rPr lang="en-US" sz="2000" b="1" kern="0" dirty="0">
                <a:solidFill>
                  <a:sysClr val="windowText" lastClr="000000"/>
                </a:solidFill>
                <a:latin typeface="Arial Black" panose="020B0A04020102020204" pitchFamily="34" charset="0"/>
              </a:rPr>
            </a:br>
            <a:r>
              <a:rPr lang="en-US" sz="2000" b="1" kern="0" dirty="0">
                <a:solidFill>
                  <a:sysClr val="windowText" lastClr="000000"/>
                </a:solidFill>
                <a:latin typeface="Arial Black" panose="020B0A04020102020204" pitchFamily="34" charset="0"/>
              </a:rPr>
              <a:t>K</a:t>
            </a:r>
            <a:r>
              <a:rPr lang="en-US" sz="2000" b="1" kern="0" baseline="30000" dirty="0">
                <a:solidFill>
                  <a:sysClr val="windowText" lastClr="000000"/>
                </a:solidFill>
                <a:latin typeface="Arial Black" panose="020B0A04020102020204" pitchFamily="34" charset="0"/>
              </a:rPr>
              <a:t>+ </a:t>
            </a:r>
            <a:r>
              <a:rPr lang="en-US" sz="2000" b="1" kern="0" dirty="0">
                <a:solidFill>
                  <a:sysClr val="windowText" lastClr="000000"/>
                </a:solidFill>
                <a:latin typeface="Arial Black" panose="020B0A04020102020204" pitchFamily="34" charset="0"/>
              </a:rPr>
              <a:t>Cl</a:t>
            </a:r>
            <a:r>
              <a:rPr lang="en-US" sz="2000" b="1" kern="0" baseline="30000" dirty="0">
                <a:solidFill>
                  <a:sysClr val="windowText" lastClr="000000"/>
                </a:solidFill>
                <a:latin typeface="Arial Black" panose="020B0A04020102020204" pitchFamily="34" charset="0"/>
              </a:rPr>
              <a:t>-</a:t>
            </a:r>
            <a:r>
              <a:rPr lang="en-US" sz="2000" b="1" kern="0" dirty="0">
                <a:solidFill>
                  <a:sysClr val="windowText" lastClr="000000"/>
                </a:solidFill>
                <a:latin typeface="Arial Black" panose="020B0A04020102020204" pitchFamily="34" charset="0"/>
              </a:rPr>
              <a:t> </a:t>
            </a:r>
            <a:br>
              <a:rPr lang="en-US" sz="2000" b="1" kern="0" dirty="0">
                <a:solidFill>
                  <a:sysClr val="windowText" lastClr="000000"/>
                </a:solidFill>
                <a:latin typeface="Arial Black" panose="020B0A04020102020204" pitchFamily="34" charset="0"/>
              </a:rPr>
            </a:br>
            <a:r>
              <a:rPr lang="en-US" b="1" kern="0" dirty="0">
                <a:solidFill>
                  <a:sysClr val="windowText" lastClr="000000"/>
                </a:solidFill>
              </a:rPr>
              <a:t>‘normalized’ free energy per mole</a:t>
            </a: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890913" y="6422869"/>
            <a:ext cx="535102" cy="549697"/>
          </a:xfrm>
        </p:spPr>
        <p:txBody>
          <a:bodyPr/>
          <a:lstStyle/>
          <a:p>
            <a:pPr eaLnBrk="1" hangingPunct="1">
              <a:spcBef>
                <a:spcPts val="0"/>
              </a:spcBef>
              <a:defRPr/>
            </a:pPr>
            <a:fld id="{E992E85B-D96E-4C64-8DCC-FF1FED9104FA}" type="slidenum">
              <a:rPr lang="en-US" sz="1800" kern="0">
                <a:solidFill>
                  <a:srgbClr val="2A2A82"/>
                </a:solidFill>
              </a:rPr>
              <a:pPr eaLnBrk="1" hangingPunct="1">
                <a:spcBef>
                  <a:spcPts val="0"/>
                </a:spcBef>
                <a:defRPr/>
              </a:pPr>
              <a:t>31</a:t>
            </a:fld>
            <a:endParaRPr lang="en-US" sz="1800" kern="0" dirty="0">
              <a:solidFill>
                <a:srgbClr val="2A2A82"/>
              </a:solidFill>
            </a:endParaRPr>
          </a:p>
        </p:txBody>
      </p:sp>
      <p:sp>
        <p:nvSpPr>
          <p:cNvPr id="11" name="TextBox 10"/>
          <p:cNvSpPr txBox="1"/>
          <p:nvPr/>
        </p:nvSpPr>
        <p:spPr>
          <a:xfrm>
            <a:off x="2111345" y="1490314"/>
            <a:ext cx="7633820" cy="4801314"/>
          </a:xfrm>
          <a:prstGeom prst="rect">
            <a:avLst/>
          </a:prstGeom>
          <a:noFill/>
        </p:spPr>
        <p:txBody>
          <a:bodyPr wrap="none" rtlCol="0">
            <a:spAutoFit/>
          </a:bodyPr>
          <a:lstStyle/>
          <a:p>
            <a:pPr algn="ctr">
              <a:defRPr/>
            </a:pPr>
            <a:r>
              <a:rPr lang="en-US" sz="3200" kern="0" dirty="0">
                <a:solidFill>
                  <a:srgbClr val="2D2D8A">
                    <a:lumMod val="75000"/>
                  </a:srgbClr>
                </a:solidFill>
                <a:latin typeface="Arial Black" panose="020B0A04020102020204" pitchFamily="34" charset="0"/>
                <a:cs typeface="Arial" pitchFamily="34" charset="0"/>
              </a:rPr>
              <a:t>Why are the fits so good?</a:t>
            </a:r>
          </a:p>
          <a:p>
            <a:pPr algn="ctr">
              <a:defRPr/>
            </a:pPr>
            <a:endParaRPr lang="en-US" sz="2800" kern="0" dirty="0">
              <a:solidFill>
                <a:srgbClr val="2D2D8A">
                  <a:lumMod val="75000"/>
                </a:srgbClr>
              </a:solidFill>
              <a:latin typeface="Arial Black" panose="020B0A04020102020204" pitchFamily="34" charset="0"/>
              <a:cs typeface="Arial" pitchFamily="34" charset="0"/>
            </a:endParaRPr>
          </a:p>
          <a:p>
            <a:pPr algn="ctr">
              <a:defRPr/>
            </a:pPr>
            <a:endParaRPr lang="en-US" sz="2800" kern="0" dirty="0">
              <a:solidFill>
                <a:srgbClr val="2D2D8A">
                  <a:lumMod val="75000"/>
                </a:srgbClr>
              </a:solidFill>
              <a:latin typeface="Arial Black" panose="020B0A04020102020204" pitchFamily="34" charset="0"/>
              <a:cs typeface="Arial" pitchFamily="34" charset="0"/>
            </a:endParaRPr>
          </a:p>
          <a:p>
            <a:pPr algn="ctr">
              <a:defRPr/>
            </a:pPr>
            <a:endParaRPr lang="en-US" sz="2800" kern="0" dirty="0">
              <a:solidFill>
                <a:srgbClr val="2D2D8A">
                  <a:lumMod val="75000"/>
                </a:srgbClr>
              </a:solidFill>
              <a:latin typeface="Arial" pitchFamily="34" charset="0"/>
              <a:cs typeface="Arial" pitchFamily="34" charset="0"/>
            </a:endParaRPr>
          </a:p>
          <a:p>
            <a:pPr algn="ctr">
              <a:defRPr/>
            </a:pPr>
            <a:r>
              <a:rPr lang="en-US" sz="2800" b="1" kern="0" dirty="0">
                <a:solidFill>
                  <a:srgbClr val="2D2D8A">
                    <a:lumMod val="75000"/>
                  </a:srgbClr>
                </a:solidFill>
                <a:latin typeface="Arial" pitchFamily="34" charset="0"/>
                <a:cs typeface="Arial" pitchFamily="34" charset="0"/>
              </a:rPr>
              <a:t>Not sure, </a:t>
            </a:r>
          </a:p>
          <a:p>
            <a:pPr algn="ctr">
              <a:defRPr/>
            </a:pPr>
            <a:r>
              <a:rPr lang="en-US" sz="2800" b="1" kern="0" dirty="0">
                <a:solidFill>
                  <a:srgbClr val="2D2D8A">
                    <a:lumMod val="75000"/>
                  </a:srgbClr>
                </a:solidFill>
                <a:latin typeface="Arial" pitchFamily="34" charset="0"/>
                <a:cs typeface="Arial" pitchFamily="34" charset="0"/>
              </a:rPr>
              <a:t>Probably the composite Dielectric Function</a:t>
            </a:r>
          </a:p>
          <a:p>
            <a:pPr algn="ctr">
              <a:defRPr/>
            </a:pPr>
            <a:r>
              <a:rPr lang="en-US" sz="1600" b="1" kern="0" dirty="0">
                <a:solidFill>
                  <a:srgbClr val="2D2D8A">
                    <a:lumMod val="75000"/>
                  </a:srgbClr>
                </a:solidFill>
                <a:latin typeface="Arial" pitchFamily="34" charset="0"/>
                <a:cs typeface="Arial" pitchFamily="34" charset="0"/>
              </a:rPr>
              <a:t>joining atomic near field to electrodynamic far field</a:t>
            </a:r>
          </a:p>
          <a:p>
            <a:pPr algn="ctr">
              <a:defRPr/>
            </a:pPr>
            <a:endParaRPr lang="en-US" sz="2800" b="1" kern="0" dirty="0">
              <a:solidFill>
                <a:srgbClr val="2D2D8A">
                  <a:lumMod val="75000"/>
                </a:srgbClr>
              </a:solidFill>
              <a:latin typeface="Arial" pitchFamily="34" charset="0"/>
              <a:cs typeface="Arial" pitchFamily="34" charset="0"/>
            </a:endParaRPr>
          </a:p>
          <a:p>
            <a:pPr algn="ctr">
              <a:defRPr/>
            </a:pPr>
            <a:br>
              <a:rPr lang="en-US" sz="2800" kern="0" dirty="0">
                <a:solidFill>
                  <a:srgbClr val="2D2D8A">
                    <a:lumMod val="75000"/>
                  </a:srgbClr>
                </a:solidFill>
                <a:latin typeface="Arial" pitchFamily="34" charset="0"/>
                <a:cs typeface="Arial" pitchFamily="34" charset="0"/>
              </a:rPr>
            </a:br>
            <a:r>
              <a:rPr lang="en-US" sz="1600" b="1" dirty="0">
                <a:ln w="12700">
                  <a:solidFill>
                    <a:srgbClr val="000000">
                      <a:lumMod val="65000"/>
                      <a:lumOff val="35000"/>
                    </a:srgbClr>
                  </a:solidFill>
                  <a:prstDash val="solid"/>
                </a:ln>
                <a:solidFill>
                  <a:srgbClr val="9B2D35"/>
                </a:solidFill>
                <a:latin typeface="Arial" pitchFamily="34" charset="0"/>
                <a:cs typeface="Arial" pitchFamily="34" charset="0"/>
              </a:rPr>
              <a:t>Stay tuned for new work</a:t>
            </a:r>
          </a:p>
          <a:p>
            <a:pPr algn="ctr">
              <a:defRPr/>
            </a:pPr>
            <a:endParaRPr lang="en-US" kern="0" dirty="0">
              <a:solidFill>
                <a:srgbClr val="2D2D8A">
                  <a:lumMod val="75000"/>
                </a:srgbClr>
              </a:solidFill>
              <a:latin typeface="Arial" pitchFamily="34" charset="0"/>
              <a:cs typeface="Arial" pitchFamily="34" charset="0"/>
            </a:endParaRPr>
          </a:p>
          <a:p>
            <a:pPr algn="ctr">
              <a:defRPr/>
            </a:pPr>
            <a:endParaRPr lang="en-US" kern="0" dirty="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val="3739553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43C39646-C980-401E-A5C5-047A0C4ACA53}"/>
                  </a:ext>
                </a:extLst>
              </p:cNvPr>
              <p:cNvSpPr/>
              <p:nvPr/>
            </p:nvSpPr>
            <p:spPr>
              <a:xfrm>
                <a:off x="2694837" y="154937"/>
                <a:ext cx="5428672" cy="646331"/>
              </a:xfrm>
              <a:prstGeom prst="rect">
                <a:avLst/>
              </a:prstGeom>
            </p:spPr>
            <p:txBody>
              <a:bodyPr wrap="square">
                <a:spAutoFit/>
              </a:bodyPr>
              <a:lstStyle/>
              <a:p>
                <a:pPr algn="ctr"/>
                <a:r>
                  <a:rPr lang="en-US" kern="0" dirty="0">
                    <a:solidFill>
                      <a:sysClr val="windowText" lastClr="000000"/>
                    </a:solidFill>
                  </a:rPr>
                  <a:t>          </a:t>
                </a:r>
                <a:r>
                  <a:rPr lang="en-US" kern="0" dirty="0">
                    <a:solidFill>
                      <a:srgbClr val="2D2D8A">
                        <a:lumMod val="75000"/>
                      </a:srgbClr>
                    </a:solidFill>
                    <a:latin typeface="Arial Black" panose="020B0A04020102020204" pitchFamily="34" charset="0"/>
                  </a:rPr>
                  <a:t>Dielectric function</a:t>
                </a:r>
                <a:br>
                  <a:rPr lang="en-US" kern="0" dirty="0">
                    <a:solidFill>
                      <a:srgbClr val="2D2D8A">
                        <a:lumMod val="75000"/>
                      </a:srgbClr>
                    </a:solidFill>
                    <a:latin typeface="Arial Black" panose="020B0A04020102020204" pitchFamily="34" charset="0"/>
                  </a:rPr>
                </a:br>
                <a:r>
                  <a:rPr lang="en-US" kern="0" dirty="0">
                    <a:solidFill>
                      <a:srgbClr val="2D2D8A">
                        <a:lumMod val="75000"/>
                      </a:srgbClr>
                    </a:solidFill>
                    <a:latin typeface="Arial Black" panose="020B0A04020102020204" pitchFamily="34" charset="0"/>
                  </a:rPr>
                  <a:t>        </a:t>
                </a:r>
                <a14:m>
                  <m:oMath xmlns:m="http://schemas.openxmlformats.org/officeDocument/2006/math">
                    <m:sSub>
                      <m:sSubPr>
                        <m:ctrlPr>
                          <a:rPr lang="en-US" i="1" kern="0" smtClean="0">
                            <a:solidFill>
                              <a:srgbClr val="2D2D8A">
                                <a:lumMod val="75000"/>
                              </a:srgbClr>
                            </a:solidFill>
                            <a:latin typeface="Cambria Math" panose="02040503050406030204" pitchFamily="18" charset="0"/>
                          </a:rPr>
                        </m:ctrlPr>
                      </m:sSubPr>
                      <m:e>
                        <m:r>
                          <a:rPr lang="en-US" i="1" kern="0" smtClean="0">
                            <a:solidFill>
                              <a:srgbClr val="2D2D8A">
                                <a:lumMod val="75000"/>
                              </a:srgbClr>
                            </a:solidFill>
                            <a:latin typeface="Cambria Math" panose="02040503050406030204" pitchFamily="18" charset="0"/>
                            <a:ea typeface="Cambria Math" panose="02040503050406030204" pitchFamily="18" charset="0"/>
                          </a:rPr>
                          <m:t>𝜀</m:t>
                        </m:r>
                      </m:e>
                      <m:sub>
                        <m:r>
                          <a:rPr lang="en-US" b="0" i="1" kern="0" smtClean="0">
                            <a:solidFill>
                              <a:srgbClr val="2D2D8A">
                                <a:lumMod val="75000"/>
                              </a:srgbClr>
                            </a:solidFill>
                            <a:latin typeface="Cambria Math" panose="02040503050406030204" pitchFamily="18" charset="0"/>
                          </a:rPr>
                          <m:t>𝑤𝑎𝑡𝑒𝑟</m:t>
                        </m:r>
                      </m:sub>
                    </m:sSub>
                    <m:d>
                      <m:dPr>
                        <m:ctrlPr>
                          <a:rPr lang="en-US" i="1" kern="0" smtClean="0">
                            <a:solidFill>
                              <a:srgbClr val="2D2D8A">
                                <a:lumMod val="75000"/>
                              </a:srgbClr>
                            </a:solidFill>
                            <a:latin typeface="Cambria Math" panose="02040503050406030204" pitchFamily="18" charset="0"/>
                          </a:rPr>
                        </m:ctrlPr>
                      </m:dPr>
                      <m:e>
                        <m:sSubSup>
                          <m:sSubSupPr>
                            <m:ctrlPr>
                              <a:rPr lang="en-US" i="1" kern="0">
                                <a:solidFill>
                                  <a:srgbClr val="2D2D8A">
                                    <a:lumMod val="75000"/>
                                  </a:srgbClr>
                                </a:solidFill>
                                <a:latin typeface="Cambria Math" panose="02040503050406030204" pitchFamily="18" charset="0"/>
                              </a:rPr>
                            </m:ctrlPr>
                          </m:sSubSupPr>
                          <m:e>
                            <m:r>
                              <a:rPr lang="en-US" i="1" kern="0">
                                <a:solidFill>
                                  <a:srgbClr val="2D2D8A">
                                    <a:lumMod val="75000"/>
                                  </a:srgbClr>
                                </a:solidFill>
                                <a:latin typeface="Cambria Math" panose="02040503050406030204" pitchFamily="18" charset="0"/>
                                <a:ea typeface="Cambria Math" panose="02040503050406030204" pitchFamily="18" charset="0"/>
                              </a:rPr>
                              <m:t>ℓ</m:t>
                            </m:r>
                          </m:e>
                          <m:sub>
                            <m:r>
                              <a:rPr lang="en-US" i="1" kern="0">
                                <a:solidFill>
                                  <a:srgbClr val="2D2D8A">
                                    <a:lumMod val="75000"/>
                                  </a:srgbClr>
                                </a:solidFill>
                                <a:latin typeface="Cambria Math" panose="02040503050406030204" pitchFamily="18" charset="0"/>
                              </a:rPr>
                              <m:t>𝑐</m:t>
                            </m:r>
                          </m:sub>
                          <m:sup>
                            <m:r>
                              <a:rPr lang="en-US" i="1" kern="0">
                                <a:solidFill>
                                  <a:srgbClr val="2D2D8A">
                                    <a:lumMod val="75000"/>
                                  </a:srgbClr>
                                </a:solidFill>
                                <a:latin typeface="Cambria Math" panose="02040503050406030204" pitchFamily="18" charset="0"/>
                              </a:rPr>
                              <m:t>2</m:t>
                            </m:r>
                          </m:sup>
                        </m:sSubSup>
                        <m:sSup>
                          <m:sSupPr>
                            <m:ctrlPr>
                              <a:rPr lang="en-US" i="1" kern="0">
                                <a:solidFill>
                                  <a:srgbClr val="2D2D8A">
                                    <a:lumMod val="75000"/>
                                  </a:srgbClr>
                                </a:solidFill>
                                <a:latin typeface="Cambria Math" panose="02040503050406030204" pitchFamily="18" charset="0"/>
                              </a:rPr>
                            </m:ctrlPr>
                          </m:sSupPr>
                          <m:e>
                            <m:r>
                              <m:rPr>
                                <m:sty m:val="p"/>
                              </m:rPr>
                              <a:rPr lang="en-US" i="1" kern="0">
                                <a:solidFill>
                                  <a:srgbClr val="2D2D8A">
                                    <a:lumMod val="75000"/>
                                  </a:srgbClr>
                                </a:solidFill>
                                <a:latin typeface="Cambria Math" panose="02040503050406030204" pitchFamily="18" charset="0"/>
                                <a:ea typeface="Cambria Math" panose="02040503050406030204" pitchFamily="18" charset="0"/>
                              </a:rPr>
                              <m:t>∇</m:t>
                            </m:r>
                            <m:r>
                              <a:rPr lang="en-US" i="1" kern="0">
                                <a:solidFill>
                                  <a:srgbClr val="2D2D8A">
                                    <a:lumMod val="75000"/>
                                  </a:srgbClr>
                                </a:solidFill>
                                <a:latin typeface="Cambria Math" panose="02040503050406030204" pitchFamily="18" charset="0"/>
                                <a:ea typeface="Cambria Math" panose="02040503050406030204" pitchFamily="18" charset="0"/>
                              </a:rPr>
                              <m:t> </m:t>
                            </m:r>
                          </m:e>
                          <m:sup>
                            <m:r>
                              <a:rPr lang="en-US" i="1" kern="0">
                                <a:solidFill>
                                  <a:srgbClr val="2D2D8A">
                                    <a:lumMod val="75000"/>
                                  </a:srgbClr>
                                </a:solidFill>
                                <a:latin typeface="Cambria Math" panose="02040503050406030204" pitchFamily="18" charset="0"/>
                              </a:rPr>
                              <m:t>2</m:t>
                            </m:r>
                          </m:sup>
                        </m:sSup>
                        <m:r>
                          <a:rPr lang="en-US" i="1" kern="0">
                            <a:solidFill>
                              <a:srgbClr val="2D2D8A">
                                <a:lumMod val="75000"/>
                              </a:srgbClr>
                            </a:solidFill>
                            <a:latin typeface="Cambria Math" panose="02040503050406030204" pitchFamily="18" charset="0"/>
                          </a:rPr>
                          <m:t>−1</m:t>
                        </m:r>
                      </m:e>
                    </m:d>
                  </m:oMath>
                </a14:m>
                <a:endParaRPr lang="en-US" dirty="0"/>
              </a:p>
            </p:txBody>
          </p:sp>
        </mc:Choice>
        <mc:Fallback>
          <p:sp>
            <p:nvSpPr>
              <p:cNvPr id="4" name="Rectangle 3">
                <a:extLst>
                  <a:ext uri="{FF2B5EF4-FFF2-40B4-BE49-F238E27FC236}">
                    <a16:creationId xmlns:a16="http://schemas.microsoft.com/office/drawing/2014/main" id="{43C39646-C980-401E-A5C5-047A0C4ACA53}"/>
                  </a:ext>
                </a:extLst>
              </p:cNvPr>
              <p:cNvSpPr>
                <a:spLocks noRot="1" noChangeAspect="1" noMove="1" noResize="1" noEditPoints="1" noAdjustHandles="1" noChangeArrowheads="1" noChangeShapeType="1" noTextEdit="1"/>
              </p:cNvSpPr>
              <p:nvPr/>
            </p:nvSpPr>
            <p:spPr>
              <a:xfrm>
                <a:off x="2694837" y="154937"/>
                <a:ext cx="5428672" cy="646331"/>
              </a:xfrm>
              <a:prstGeom prst="rect">
                <a:avLst/>
              </a:prstGeom>
              <a:blipFill>
                <a:blip r:embed="rId3"/>
                <a:stretch>
                  <a:fillRect t="-5660" b="-14151"/>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1881E601-771E-439C-B9A8-6222FF581CE1}"/>
              </a:ext>
            </a:extLst>
          </p:cNvPr>
          <p:cNvGrpSpPr/>
          <p:nvPr/>
        </p:nvGrpSpPr>
        <p:grpSpPr>
          <a:xfrm>
            <a:off x="1260389" y="0"/>
            <a:ext cx="9460792" cy="6858000"/>
            <a:chOff x="1260389" y="0"/>
            <a:chExt cx="9460792" cy="6858000"/>
          </a:xfrm>
        </p:grpSpPr>
        <p:grpSp>
          <p:nvGrpSpPr>
            <p:cNvPr id="3" name="Group 2">
              <a:extLst>
                <a:ext uri="{FF2B5EF4-FFF2-40B4-BE49-F238E27FC236}">
                  <a16:creationId xmlns:a16="http://schemas.microsoft.com/office/drawing/2014/main" id="{C55FB294-EAB3-4F24-A0C0-EBAB9CA53178}"/>
                </a:ext>
              </a:extLst>
            </p:cNvPr>
            <p:cNvGrpSpPr/>
            <p:nvPr/>
          </p:nvGrpSpPr>
          <p:grpSpPr>
            <a:xfrm>
              <a:off x="1623218" y="0"/>
              <a:ext cx="9097963" cy="6858000"/>
              <a:chOff x="0" y="0"/>
              <a:chExt cx="9097963" cy="6858000"/>
            </a:xfrm>
          </p:grpSpPr>
          <p:sp>
            <p:nvSpPr>
              <p:cNvPr id="3073" name="AutoShape 1">
                <a:extLst>
                  <a:ext uri="{FF2B5EF4-FFF2-40B4-BE49-F238E27FC236}">
                    <a16:creationId xmlns:a16="http://schemas.microsoft.com/office/drawing/2014/main" id="{9AEC3CA0-AEA4-4BCF-AB0F-69445671D69C}"/>
                  </a:ext>
                </a:extLst>
              </p:cNvPr>
              <p:cNvSpPr>
                <a:spLocks noChangeArrowheads="1"/>
              </p:cNvSpPr>
              <p:nvPr/>
            </p:nvSpPr>
            <p:spPr bwMode="auto">
              <a:xfrm>
                <a:off x="609600" y="4648200"/>
                <a:ext cx="8077200" cy="89133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pPr fontAlgn="base">
                  <a:lnSpc>
                    <a:spcPct val="150000"/>
                  </a:lnSpc>
                  <a:spcBef>
                    <a:spcPct val="0"/>
                  </a:spcBef>
                  <a:spcAft>
                    <a:spcPct val="0"/>
                  </a:spcAft>
                  <a:defRPr/>
                </a:pPr>
                <a:r>
                  <a:rPr lang="en-US" altLang="en-US" sz="1800" i="1" baseline="-25000" dirty="0">
                    <a:cs typeface="Arial" pitchFamily="34" charset="0"/>
                  </a:rPr>
                  <a:t>Dielectric function ϵ̃(r) (denoted by ε in the figure), water density CH2O(r) (CH2O), Cl</a:t>
                </a:r>
                <a:r>
                  <a:rPr lang="en-US" altLang="en-US" sz="1800" i="1" baseline="15000" dirty="0">
                    <a:cs typeface="Arial" pitchFamily="34" charset="0"/>
                  </a:rPr>
                  <a:t>−</a:t>
                </a:r>
                <a:r>
                  <a:rPr lang="en-US" altLang="en-US" sz="1800" i="1" baseline="-25000" dirty="0">
                    <a:cs typeface="Arial" pitchFamily="34" charset="0"/>
                  </a:rPr>
                  <a:t> concentration </a:t>
                </a:r>
                <a:r>
                  <a:rPr lang="en-US" altLang="en-US" sz="1800" i="1" baseline="-25000" dirty="0" err="1">
                    <a:cs typeface="Arial" pitchFamily="34" charset="0"/>
                  </a:rPr>
                  <a:t>CCl</a:t>
                </a:r>
                <a:r>
                  <a:rPr lang="en-US" altLang="en-US" sz="1800" i="1" baseline="-25000" dirty="0">
                    <a:cs typeface="Arial" pitchFamily="34" charset="0"/>
                  </a:rPr>
                  <a:t>−(r) ([Cl</a:t>
                </a:r>
                <a:r>
                  <a:rPr lang="en-US" altLang="en-US" sz="1800" i="1" baseline="15000" dirty="0">
                    <a:cs typeface="Arial" pitchFamily="34" charset="0"/>
                  </a:rPr>
                  <a:t>−</a:t>
                </a:r>
                <a:r>
                  <a:rPr lang="en-US" altLang="en-US" sz="1800" i="1" baseline="-25000" dirty="0">
                    <a:cs typeface="Arial" pitchFamily="34" charset="0"/>
                  </a:rPr>
                  <a:t>]), electric potential </a:t>
                </a:r>
                <a:r>
                  <a:rPr lang="en-US" altLang="en-US" sz="1800" i="1" baseline="-25000" dirty="0" err="1">
                    <a:cs typeface="Arial" pitchFamily="34" charset="0"/>
                  </a:rPr>
                  <a:t>ϕ</a:t>
                </a:r>
                <a:r>
                  <a:rPr lang="en-US" altLang="en-US" sz="1800" i="1" baseline="15000" dirty="0" err="1">
                    <a:cs typeface="Arial" pitchFamily="34" charset="0"/>
                  </a:rPr>
                  <a:t>PF</a:t>
                </a:r>
                <a:r>
                  <a:rPr lang="en-US" altLang="en-US" sz="1800" i="1" baseline="-25000" dirty="0">
                    <a:cs typeface="Arial" pitchFamily="34" charset="0"/>
                  </a:rPr>
                  <a:t>(</a:t>
                </a:r>
                <a:r>
                  <a:rPr lang="en-US" altLang="en-US" sz="1800" b="1" i="1" baseline="-25000" dirty="0">
                    <a:cs typeface="Arial" pitchFamily="34" charset="0"/>
                  </a:rPr>
                  <a:t>r</a:t>
                </a:r>
                <a:r>
                  <a:rPr lang="en-US" altLang="en-US" sz="1800" i="1" baseline="-25000" dirty="0">
                    <a:cs typeface="Arial" pitchFamily="34" charset="0"/>
                  </a:rPr>
                  <a:t>) (ϕ), and steric potential </a:t>
                </a:r>
                <a:r>
                  <a:rPr lang="en-US" altLang="en-US" sz="1800" i="1" baseline="-25000" dirty="0" err="1">
                    <a:cs typeface="Arial" pitchFamily="34" charset="0"/>
                  </a:rPr>
                  <a:t>S</a:t>
                </a:r>
                <a:r>
                  <a:rPr lang="en-US" altLang="en-US" sz="1800" i="1" baseline="15000" dirty="0" err="1">
                    <a:cs typeface="Arial" pitchFamily="34" charset="0"/>
                  </a:rPr>
                  <a:t>trc</a:t>
                </a:r>
                <a:r>
                  <a:rPr lang="en-US" altLang="en-US" sz="1800" i="1" baseline="-25000" dirty="0">
                    <a:cs typeface="Arial" pitchFamily="34" charset="0"/>
                  </a:rPr>
                  <a:t>(</a:t>
                </a:r>
                <a:r>
                  <a:rPr lang="en-US" altLang="en-US" sz="1800" b="1" i="1" baseline="-25000" dirty="0">
                    <a:cs typeface="Arial" pitchFamily="34" charset="0"/>
                  </a:rPr>
                  <a:t>r</a:t>
                </a:r>
                <a:r>
                  <a:rPr lang="en-US" altLang="en-US" sz="1800" i="1" baseline="-25000" dirty="0">
                    <a:cs typeface="Arial" pitchFamily="34" charset="0"/>
                  </a:rPr>
                  <a:t>) (</a:t>
                </a:r>
                <a:r>
                  <a:rPr lang="en-US" altLang="en-US" sz="1800" i="1" baseline="-25000" dirty="0" err="1">
                    <a:cs typeface="Arial" pitchFamily="34" charset="0"/>
                  </a:rPr>
                  <a:t>S</a:t>
                </a:r>
                <a:r>
                  <a:rPr lang="en-US" altLang="en-US" sz="1800" i="1" baseline="15000" dirty="0" err="1">
                    <a:cs typeface="Arial" pitchFamily="34" charset="0"/>
                  </a:rPr>
                  <a:t>trc</a:t>
                </a:r>
                <a:r>
                  <a:rPr lang="en-US" altLang="en-US" sz="1800" i="1" baseline="-25000" dirty="0">
                    <a:cs typeface="Arial" pitchFamily="34" charset="0"/>
                  </a:rPr>
                  <a:t>) profiles near the solvated ion Ca</a:t>
                </a:r>
                <a:r>
                  <a:rPr lang="en-US" altLang="en-US" sz="1800" i="1" baseline="15000" dirty="0">
                    <a:cs typeface="Arial" pitchFamily="34" charset="0"/>
                  </a:rPr>
                  <a:t>2+</a:t>
                </a:r>
                <a:r>
                  <a:rPr lang="en-US" altLang="en-US" sz="1800" i="1" baseline="-25000" dirty="0">
                    <a:cs typeface="Arial" pitchFamily="34" charset="0"/>
                  </a:rPr>
                  <a:t> at [CaCl</a:t>
                </a:r>
                <a:r>
                  <a:rPr lang="en-US" altLang="en-US" sz="1800" i="1" baseline="-33000" dirty="0">
                    <a:cs typeface="Arial" pitchFamily="34" charset="0"/>
                  </a:rPr>
                  <a:t>2</a:t>
                </a:r>
                <a:r>
                  <a:rPr lang="en-US" altLang="en-US" sz="1800" i="1" baseline="-25000" dirty="0">
                    <a:cs typeface="Arial" pitchFamily="34" charset="0"/>
                  </a:rPr>
                  <a:t>] = 2M, where r is the distance from the center of Ca</a:t>
                </a:r>
                <a:r>
                  <a:rPr lang="en-US" altLang="en-US" sz="1800" i="1" baseline="15000" dirty="0">
                    <a:cs typeface="Arial" pitchFamily="34" charset="0"/>
                  </a:rPr>
                  <a:t>2+</a:t>
                </a:r>
                <a:r>
                  <a:rPr lang="en-US" altLang="en-US" sz="1800" i="1" baseline="-25000" dirty="0">
                    <a:cs typeface="Arial" pitchFamily="34" charset="0"/>
                  </a:rPr>
                  <a:t> in angstrom.</a:t>
                </a:r>
              </a:p>
            </p:txBody>
          </p:sp>
          <p:sp>
            <p:nvSpPr>
              <p:cNvPr id="3074" name="Text Box 2">
                <a:extLst>
                  <a:ext uri="{FF2B5EF4-FFF2-40B4-BE49-F238E27FC236}">
                    <a16:creationId xmlns:a16="http://schemas.microsoft.com/office/drawing/2014/main" id="{26741D60-2D1A-4614-9037-09A387AEA081}"/>
                  </a:ext>
                </a:extLst>
              </p:cNvPr>
              <p:cNvSpPr txBox="1">
                <a:spLocks noChangeArrowheads="1"/>
              </p:cNvSpPr>
              <p:nvPr/>
            </p:nvSpPr>
            <p:spPr bwMode="auto">
              <a:xfrm>
                <a:off x="457200" y="5895974"/>
                <a:ext cx="8640763"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defRPr/>
                </a:pPr>
                <a:r>
                  <a:rPr lang="en-US" altLang="en-US" sz="1000" dirty="0">
                    <a:cs typeface="Arial" pitchFamily="34" charset="0"/>
                  </a:rPr>
                  <a:t>Published in: Jinn-Liang Liu; Bob Eisenberg; </a:t>
                </a:r>
                <a:r>
                  <a:rPr lang="en-US" altLang="en-US" sz="1000" i="1" dirty="0">
                    <a:cs typeface="Arial" pitchFamily="34" charset="0"/>
                  </a:rPr>
                  <a:t>J. Chem. Phys.</a:t>
                </a:r>
                <a:r>
                  <a:rPr lang="en-US" altLang="en-US" sz="1000" dirty="0">
                    <a:cs typeface="Arial" pitchFamily="34" charset="0"/>
                  </a:rPr>
                  <a:t> </a:t>
                </a:r>
                <a:r>
                  <a:rPr lang="en-US" altLang="en-US" sz="1000" b="1" dirty="0">
                    <a:cs typeface="Arial" pitchFamily="34" charset="0"/>
                  </a:rPr>
                  <a:t> 148,</a:t>
                </a:r>
                <a:r>
                  <a:rPr lang="en-US" altLang="en-US" sz="1000" dirty="0">
                    <a:cs typeface="Arial" pitchFamily="34" charset="0"/>
                  </a:rPr>
                  <a:t> 054501 (2018)</a:t>
                </a:r>
              </a:p>
              <a:p>
                <a:pPr algn="ctr" fontAlgn="base">
                  <a:spcBef>
                    <a:spcPct val="0"/>
                  </a:spcBef>
                  <a:spcAft>
                    <a:spcPct val="0"/>
                  </a:spcAft>
                  <a:defRPr/>
                </a:pPr>
                <a:r>
                  <a:rPr lang="en-US" altLang="en-US" sz="1000" dirty="0">
                    <a:cs typeface="Arial" pitchFamily="34" charset="0"/>
                  </a:rPr>
                  <a:t>DOI: 10.1063/1.5021508</a:t>
                </a:r>
              </a:p>
              <a:p>
                <a:pPr algn="ctr" fontAlgn="base">
                  <a:spcBef>
                    <a:spcPct val="0"/>
                  </a:spcBef>
                  <a:spcAft>
                    <a:spcPct val="0"/>
                  </a:spcAft>
                  <a:defRPr/>
                </a:pPr>
                <a:r>
                  <a:rPr lang="en-US" altLang="en-US" sz="1000" dirty="0">
                    <a:cs typeface="Arial" pitchFamily="34" charset="0"/>
                  </a:rPr>
                  <a:t>Copyright © 2018 Author(s)</a:t>
                </a:r>
              </a:p>
            </p:txBody>
          </p:sp>
          <p:pic>
            <p:nvPicPr>
              <p:cNvPr id="3075" name="Picture 3">
                <a:extLst>
                  <a:ext uri="{FF2B5EF4-FFF2-40B4-BE49-F238E27FC236}">
                    <a16:creationId xmlns:a16="http://schemas.microsoft.com/office/drawing/2014/main" id="{ADBA0F26-6EAC-4D84-832C-54BF92EC66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673" y="979488"/>
                <a:ext cx="6350000" cy="3375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a:extLst>
                  <a:ext uri="{FF2B5EF4-FFF2-40B4-BE49-F238E27FC236}">
                    <a16:creationId xmlns:a16="http://schemas.microsoft.com/office/drawing/2014/main" id="{20347557-F15A-45A9-AEA7-91D8D786641E}"/>
                  </a:ext>
                </a:extLst>
              </p:cNvPr>
              <p:cNvSpPr/>
              <p:nvPr/>
            </p:nvSpPr>
            <p:spPr bwMode="auto">
              <a:xfrm>
                <a:off x="0" y="0"/>
                <a:ext cx="249382" cy="6858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defRPr/>
                </a:pPr>
                <a:endParaRPr lang="en-US" sz="1400">
                  <a:solidFill>
                    <a:srgbClr val="FFFFFF"/>
                  </a:solidFill>
                  <a:latin typeface="Arial" panose="020B0604020202020204" pitchFamily="34" charset="0"/>
                  <a:ea typeface="ＭＳ Ｐゴシック" panose="020B0600070205080204" pitchFamily="34" charset="-128"/>
                  <a:cs typeface="Arial" pitchFamily="34" charset="0"/>
                </a:endParaRPr>
              </a:p>
            </p:txBody>
          </p:sp>
        </p:grpSp>
        <p:sp useBgFill="1">
          <p:nvSpPr>
            <p:cNvPr id="5" name="Rectangle 4">
              <a:extLst>
                <a:ext uri="{FF2B5EF4-FFF2-40B4-BE49-F238E27FC236}">
                  <a16:creationId xmlns:a16="http://schemas.microsoft.com/office/drawing/2014/main" id="{FFCFAF92-F046-4B01-8F4A-C10542201BEC}"/>
                </a:ext>
              </a:extLst>
            </p:cNvPr>
            <p:cNvSpPr/>
            <p:nvPr/>
          </p:nvSpPr>
          <p:spPr bwMode="auto">
            <a:xfrm>
              <a:off x="1260389" y="0"/>
              <a:ext cx="820029" cy="6858000"/>
            </a:xfrm>
            <a:prstGeom prst="rect">
              <a:avLst/>
            </a:prstGeom>
            <a:ln w="25400" cap="flat" cmpd="sng" algn="ctr">
              <a:no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cs typeface="Arial" charset="0"/>
              </a:endParaRPr>
            </a:p>
          </p:txBody>
        </p:sp>
      </p:gr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pitchFamily="18" charset="0"/>
                <a:ea typeface="+mn-ea"/>
                <a:cs typeface="Arial" charset="0"/>
              </a:defRPr>
            </a:lvl1pPr>
            <a:lvl2pPr marL="457200" algn="l" rtl="0" fontAlgn="base">
              <a:spcBef>
                <a:spcPct val="0"/>
              </a:spcBef>
              <a:spcAft>
                <a:spcPct val="0"/>
              </a:spcAft>
              <a:defRPr sz="16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Arial" pitchFamily="34" charset="0"/>
                <a:ea typeface="+mn-ea"/>
                <a:cs typeface="Arial" pitchFamily="34" charset="0"/>
              </a:defRPr>
            </a:lvl5pPr>
            <a:lvl6pPr marL="2286000" algn="l" defTabSz="914400" rtl="0" eaLnBrk="1" latinLnBrk="0" hangingPunct="1">
              <a:defRPr sz="1600" kern="1200">
                <a:solidFill>
                  <a:schemeClr val="tx1"/>
                </a:solidFill>
                <a:latin typeface="Arial" pitchFamily="34" charset="0"/>
                <a:ea typeface="+mn-ea"/>
                <a:cs typeface="Arial" pitchFamily="34" charset="0"/>
              </a:defRPr>
            </a:lvl6pPr>
            <a:lvl7pPr marL="2743200" algn="l" defTabSz="914400" rtl="0" eaLnBrk="1" latinLnBrk="0" hangingPunct="1">
              <a:defRPr sz="1600" kern="1200">
                <a:solidFill>
                  <a:schemeClr val="tx1"/>
                </a:solidFill>
                <a:latin typeface="Arial" pitchFamily="34" charset="0"/>
                <a:ea typeface="+mn-ea"/>
                <a:cs typeface="Arial" pitchFamily="34" charset="0"/>
              </a:defRPr>
            </a:lvl7pPr>
            <a:lvl8pPr marL="3200400" algn="l" defTabSz="914400" rtl="0" eaLnBrk="1" latinLnBrk="0" hangingPunct="1">
              <a:defRPr sz="1600" kern="1200">
                <a:solidFill>
                  <a:schemeClr val="tx1"/>
                </a:solidFill>
                <a:latin typeface="Arial" pitchFamily="34" charset="0"/>
                <a:ea typeface="+mn-ea"/>
                <a:cs typeface="Arial" pitchFamily="34" charset="0"/>
              </a:defRPr>
            </a:lvl8pPr>
            <a:lvl9pPr marL="3657600" algn="l" defTabSz="914400" rtl="0" eaLnBrk="1" latinLnBrk="0" hangingPunct="1">
              <a:defRPr sz="1600" kern="1200">
                <a:solidFill>
                  <a:schemeClr val="tx1"/>
                </a:solidFill>
                <a:latin typeface="Arial" pitchFamily="34" charset="0"/>
                <a:ea typeface="+mn-ea"/>
                <a:cs typeface="Arial" pitchFamily="34" charset="0"/>
              </a:defRPr>
            </a:lvl9pPr>
          </a:lstStyle>
          <a:p>
            <a:pPr eaLnBrk="1" fontAlgn="auto" hangingPunct="1">
              <a:spcBef>
                <a:spcPts val="0"/>
              </a:spcBef>
              <a:spcAft>
                <a:spcPts val="0"/>
              </a:spcAft>
              <a:defRPr/>
            </a:pPr>
            <a:fld id="{E992E85B-D96E-4C64-8DCC-FF1FED9104FA}" type="slidenum">
              <a:rPr lang="en-US" smtClean="0">
                <a:solidFill>
                  <a:srgbClr val="000000"/>
                </a:solidFill>
              </a:rPr>
              <a:pPr eaLnBrk="1" fontAlgn="auto" hangingPunct="1">
                <a:spcBef>
                  <a:spcPts val="0"/>
                </a:spcBef>
                <a:spcAft>
                  <a:spcPts val="0"/>
                </a:spcAft>
                <a:defRPr/>
              </a:pPr>
              <a:t>33</a:t>
            </a:fld>
            <a:endParaRPr lang="en-US" sz="1800" kern="0">
              <a:solidFill>
                <a:srgbClr val="000000"/>
              </a:solidFill>
            </a:endParaRPr>
          </a:p>
        </p:txBody>
      </p:sp>
      <p:sp>
        <p:nvSpPr>
          <p:cNvPr id="9" name="Rectangle 8"/>
          <p:cNvSpPr/>
          <p:nvPr/>
        </p:nvSpPr>
        <p:spPr>
          <a:xfrm>
            <a:off x="1969857" y="2084721"/>
            <a:ext cx="7630616" cy="1323439"/>
          </a:xfrm>
          <a:prstGeom prst="rect">
            <a:avLst/>
          </a:prstGeom>
        </p:spPr>
        <p:txBody>
          <a:bodyPr wrap="square">
            <a:spAutoFit/>
          </a:bodyPr>
          <a:lstStyle/>
          <a:p>
            <a:pPr algn="ctr">
              <a:defRPr/>
            </a:pPr>
            <a:r>
              <a:rPr lang="en-US" sz="2000" kern="0" dirty="0">
                <a:solidFill>
                  <a:sysClr val="windowText" lastClr="000000"/>
                </a:solidFill>
                <a:latin typeface="Arial Black" panose="020B0A04020102020204" pitchFamily="34" charset="0"/>
              </a:rPr>
              <a:t>  </a:t>
            </a:r>
            <a:r>
              <a:rPr lang="en-US" sz="2400" b="1" kern="0" dirty="0">
                <a:solidFill>
                  <a:sysClr val="windowText" lastClr="000000"/>
                </a:solidFill>
                <a:latin typeface="Arial Black" panose="020B0A04020102020204" pitchFamily="34" charset="0"/>
              </a:rPr>
              <a:t>More Detail</a:t>
            </a:r>
          </a:p>
          <a:p>
            <a:pPr algn="ctr">
              <a:defRPr/>
            </a:pPr>
            <a:endParaRPr lang="en-US" sz="2400" b="1" i="1" kern="0" dirty="0">
              <a:solidFill>
                <a:sysClr val="windowText" lastClr="000000"/>
              </a:solidFill>
              <a:latin typeface="Arial Black" panose="020B0A04020102020204" pitchFamily="34" charset="0"/>
            </a:endParaRPr>
          </a:p>
          <a:p>
            <a:pPr algn="ctr">
              <a:defRPr/>
            </a:pPr>
            <a:r>
              <a:rPr lang="en-US" sz="3200" b="1" i="1" kern="0" dirty="0">
                <a:solidFill>
                  <a:sysClr val="windowText" lastClr="000000"/>
                </a:solidFill>
                <a:latin typeface="Arial Black" panose="020B0A04020102020204" pitchFamily="34" charset="0"/>
              </a:rPr>
              <a:t>CHANNELS</a:t>
            </a:r>
            <a:endParaRPr lang="en-US" b="1" i="1" kern="0" dirty="0">
              <a:solidFill>
                <a:sysClr val="windowText" lastClr="000000"/>
              </a:solidFill>
            </a:endParaRPr>
          </a:p>
        </p:txBody>
      </p:sp>
    </p:spTree>
    <p:extLst>
      <p:ext uri="{BB962C8B-B14F-4D97-AF65-F5344CB8AC3E}">
        <p14:creationId xmlns:p14="http://schemas.microsoft.com/office/powerpoint/2010/main" val="937392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eaLnBrk="1" hangingPunct="1">
              <a:spcBef>
                <a:spcPts val="0"/>
              </a:spcBef>
              <a:defRPr/>
            </a:pPr>
            <a:fld id="{E992E85B-D96E-4C64-8DCC-FF1FED9104FA}" type="slidenum">
              <a:rPr lang="en-US" sz="1800" kern="0"/>
              <a:pPr eaLnBrk="1" hangingPunct="1">
                <a:spcBef>
                  <a:spcPts val="0"/>
                </a:spcBef>
                <a:defRPr/>
              </a:pPr>
              <a:t>34</a:t>
            </a:fld>
            <a:endParaRPr lang="en-US" sz="1800" ker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227" y="3038259"/>
            <a:ext cx="5936480" cy="3294888"/>
          </a:xfrm>
          <a:prstGeom prst="rect">
            <a:avLst/>
          </a:prstGeom>
        </p:spPr>
      </p:pic>
      <p:sp>
        <p:nvSpPr>
          <p:cNvPr id="6" name="TextBox 5"/>
          <p:cNvSpPr txBox="1"/>
          <p:nvPr/>
        </p:nvSpPr>
        <p:spPr>
          <a:xfrm>
            <a:off x="5029870" y="1082013"/>
            <a:ext cx="5027195" cy="1631216"/>
          </a:xfrm>
          <a:prstGeom prst="rect">
            <a:avLst/>
          </a:prstGeom>
          <a:noFill/>
        </p:spPr>
        <p:txBody>
          <a:bodyPr wrap="square" rtlCol="0">
            <a:spAutoFit/>
          </a:bodyPr>
          <a:lstStyle/>
          <a:p>
            <a:pPr algn="ctr">
              <a:defRPr/>
            </a:pPr>
            <a:r>
              <a:rPr lang="en-US" sz="2400" kern="0" dirty="0">
                <a:solidFill>
                  <a:sysClr val="windowText" lastClr="000000"/>
                </a:solidFill>
                <a:latin typeface="Arial Black" panose="020B0A04020102020204" pitchFamily="34" charset="0"/>
                <a:cs typeface="Arial" pitchFamily="34" charset="0"/>
              </a:rPr>
              <a:t>Gramicidin A</a:t>
            </a:r>
          </a:p>
          <a:p>
            <a:pPr algn="ctr">
              <a:defRPr/>
            </a:pPr>
            <a:r>
              <a:rPr lang="en-US" sz="2000" kern="0" dirty="0">
                <a:solidFill>
                  <a:sysClr val="windowText" lastClr="000000"/>
                </a:solidFill>
                <a:latin typeface="Arial Black" panose="020B0A04020102020204" pitchFamily="34" charset="0"/>
                <a:cs typeface="Arial" pitchFamily="34" charset="0"/>
              </a:rPr>
              <a:t>Unusual SMALL Bacterial Channel</a:t>
            </a:r>
          </a:p>
          <a:p>
            <a:pPr algn="ctr">
              <a:defRPr/>
            </a:pPr>
            <a:r>
              <a:rPr lang="en-US" sz="2000" i="1" kern="0" dirty="0">
                <a:solidFill>
                  <a:sysClr val="windowText" lastClr="000000"/>
                </a:solidFill>
                <a:latin typeface="Arial"/>
                <a:cs typeface="Arial" pitchFamily="34" charset="0"/>
              </a:rPr>
              <a:t>often simulated and studied</a:t>
            </a:r>
          </a:p>
          <a:p>
            <a:pPr algn="ctr">
              <a:defRPr/>
            </a:pPr>
            <a:r>
              <a:rPr lang="en-US" sz="1200" b="1" i="1" kern="0" dirty="0">
                <a:solidFill>
                  <a:sysClr val="windowText" lastClr="000000"/>
                </a:solidFill>
                <a:latin typeface="Arial"/>
                <a:cs typeface="Arial" pitchFamily="34" charset="0"/>
              </a:rPr>
              <a:t>Margaret Thatcher, </a:t>
            </a:r>
          </a:p>
          <a:p>
            <a:pPr algn="ctr">
              <a:defRPr/>
            </a:pPr>
            <a:r>
              <a:rPr lang="en-US" sz="1200" b="1" i="1" kern="0" dirty="0">
                <a:solidFill>
                  <a:sysClr val="windowText" lastClr="000000"/>
                </a:solidFill>
                <a:latin typeface="Arial"/>
                <a:cs typeface="Arial" pitchFamily="34" charset="0"/>
              </a:rPr>
              <a:t>student of Nobelist Dorothy Hodgkin</a:t>
            </a:r>
          </a:p>
          <a:p>
            <a:pPr algn="ctr">
              <a:defRPr/>
            </a:pPr>
            <a:r>
              <a:rPr lang="en-US" sz="1200" b="1" i="1" kern="0" dirty="0">
                <a:solidFill>
                  <a:sysClr val="windowText" lastClr="000000"/>
                </a:solidFill>
                <a:latin typeface="Arial"/>
                <a:cs typeface="Arial" pitchFamily="34" charset="0"/>
              </a:rPr>
              <a:t>Bonnie Wallace leading worker</a:t>
            </a:r>
          </a:p>
        </p:txBody>
      </p:sp>
      <p:grpSp>
        <p:nvGrpSpPr>
          <p:cNvPr id="8" name="Group 7">
            <a:extLst>
              <a:ext uri="{FF2B5EF4-FFF2-40B4-BE49-F238E27FC236}">
                <a16:creationId xmlns:a16="http://schemas.microsoft.com/office/drawing/2014/main" id="{C3297989-5245-48C1-A80F-C199B1AE6CAE}"/>
              </a:ext>
            </a:extLst>
          </p:cNvPr>
          <p:cNvGrpSpPr/>
          <p:nvPr/>
        </p:nvGrpSpPr>
        <p:grpSpPr>
          <a:xfrm>
            <a:off x="1574341" y="733222"/>
            <a:ext cx="2372725" cy="2869405"/>
            <a:chOff x="2607613" y="221158"/>
            <a:chExt cx="2372725" cy="2869405"/>
          </a:xfrm>
        </p:grpSpPr>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2639617" y="221158"/>
              <a:ext cx="2156647" cy="2362405"/>
            </a:xfrm>
            <a:prstGeom prst="rect">
              <a:avLst/>
            </a:prstGeom>
          </p:spPr>
        </p:pic>
        <p:sp useBgFill="1">
          <p:nvSpPr>
            <p:cNvPr id="5" name="Rectangle 4"/>
            <p:cNvSpPr/>
            <p:nvPr/>
          </p:nvSpPr>
          <p:spPr bwMode="auto">
            <a:xfrm>
              <a:off x="2607613" y="2567343"/>
              <a:ext cx="2372725" cy="523220"/>
            </a:xfrm>
            <a:prstGeom prst="rect">
              <a:avLst/>
            </a:prstGeom>
            <a:ln w="25400" cap="flat" cmpd="sng" algn="ctr">
              <a:no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algn="ctr" eaLnBrk="0" fontAlgn="base" hangingPunct="0">
                <a:spcBef>
                  <a:spcPct val="50000"/>
                </a:spcBef>
                <a:spcAft>
                  <a:spcPct val="0"/>
                </a:spcAft>
                <a:defRPr/>
              </a:pPr>
              <a:endParaRPr lang="en-US" sz="1600" kern="0">
                <a:solidFill>
                  <a:srgbClr val="000000"/>
                </a:solidFill>
                <a:latin typeface="Arial" charset="0"/>
                <a:cs typeface="Arial" charset="0"/>
              </a:endParaRPr>
            </a:p>
          </p:txBody>
        </p:sp>
      </p:grpSp>
    </p:spTree>
    <p:extLst>
      <p:ext uri="{BB962C8B-B14F-4D97-AF65-F5344CB8AC3E}">
        <p14:creationId xmlns:p14="http://schemas.microsoft.com/office/powerpoint/2010/main" val="2463426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eaLnBrk="1" hangingPunct="1">
              <a:spcBef>
                <a:spcPts val="0"/>
              </a:spcBef>
              <a:defRPr/>
            </a:pPr>
            <a:fld id="{E992E85B-D96E-4C64-8DCC-FF1FED9104FA}" type="slidenum">
              <a:rPr lang="en-US" sz="1800" kern="0"/>
              <a:pPr eaLnBrk="1" hangingPunct="1">
                <a:spcBef>
                  <a:spcPts val="0"/>
                </a:spcBef>
                <a:defRPr/>
              </a:pPr>
              <a:t>35</a:t>
            </a:fld>
            <a:endParaRPr lang="en-US" sz="1800" kern="0"/>
          </a:p>
        </p:txBody>
      </p:sp>
      <p:grpSp>
        <p:nvGrpSpPr>
          <p:cNvPr id="9" name="Group 8"/>
          <p:cNvGrpSpPr/>
          <p:nvPr/>
        </p:nvGrpSpPr>
        <p:grpSpPr>
          <a:xfrm>
            <a:off x="3355603" y="490806"/>
            <a:ext cx="5940797" cy="4087785"/>
            <a:chOff x="411876" y="686625"/>
            <a:chExt cx="5940797" cy="4087785"/>
          </a:xfrm>
        </p:grpSpPr>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1038921" y="1672801"/>
              <a:ext cx="4686706" cy="3101609"/>
            </a:xfrm>
            <a:prstGeom prst="rect">
              <a:avLst/>
            </a:prstGeom>
          </p:spPr>
        </p:pic>
        <p:sp>
          <p:nvSpPr>
            <p:cNvPr id="6" name="TextBox 5"/>
            <p:cNvSpPr txBox="1"/>
            <p:nvPr/>
          </p:nvSpPr>
          <p:spPr>
            <a:xfrm>
              <a:off x="411876" y="686625"/>
              <a:ext cx="5940797" cy="1015663"/>
            </a:xfrm>
            <a:prstGeom prst="rect">
              <a:avLst/>
            </a:prstGeom>
            <a:noFill/>
          </p:spPr>
          <p:txBody>
            <a:bodyPr wrap="square" rtlCol="0">
              <a:spAutoFit/>
            </a:bodyPr>
            <a:lstStyle/>
            <a:p>
              <a:pPr algn="ctr">
                <a:defRPr/>
              </a:pPr>
              <a:r>
                <a:rPr lang="en-US" sz="2000" b="1" kern="0" dirty="0">
                  <a:solidFill>
                    <a:sysClr val="windowText" lastClr="000000"/>
                  </a:solidFill>
                  <a:latin typeface="Arial"/>
                  <a:cs typeface="Arial" pitchFamily="34" charset="0"/>
                </a:rPr>
                <a:t>Three Dimensional Theory</a:t>
              </a:r>
              <a:br>
                <a:rPr lang="en-US" sz="2000" b="1" kern="0" dirty="0">
                  <a:solidFill>
                    <a:sysClr val="windowText" lastClr="000000"/>
                  </a:solidFill>
                  <a:latin typeface="Arial"/>
                  <a:cs typeface="Arial" pitchFamily="34" charset="0"/>
                </a:rPr>
              </a:br>
              <a:r>
                <a:rPr lang="en-US" sz="2000" b="1" kern="0" dirty="0">
                  <a:solidFill>
                    <a:sysClr val="windowText" lastClr="000000"/>
                  </a:solidFill>
                  <a:latin typeface="Arial"/>
                  <a:cs typeface="Arial" pitchFamily="34" charset="0"/>
                </a:rPr>
                <a:t>Comparison with Experiments</a:t>
              </a:r>
            </a:p>
            <a:p>
              <a:pPr algn="ctr">
                <a:defRPr/>
              </a:pPr>
              <a:r>
                <a:rPr lang="en-US" sz="2000" b="1" kern="0" dirty="0">
                  <a:solidFill>
                    <a:sysClr val="windowText" lastClr="000000"/>
                  </a:solidFill>
                  <a:latin typeface="Arial"/>
                  <a:cs typeface="Arial" pitchFamily="34" charset="0"/>
                </a:rPr>
                <a:t>Gramicidin A</a:t>
              </a:r>
            </a:p>
          </p:txBody>
        </p:sp>
      </p:grpSp>
      <p:pic>
        <p:nvPicPr>
          <p:cNvPr id="3" name="Picture 2"/>
          <p:cNvPicPr>
            <a:picLocks noChangeAspect="1"/>
          </p:cNvPicPr>
          <p:nvPr/>
        </p:nvPicPr>
        <p:blipFill>
          <a:blip r:embed="rId3"/>
          <a:stretch>
            <a:fillRect/>
          </a:stretch>
        </p:blipFill>
        <p:spPr>
          <a:xfrm>
            <a:off x="3215680" y="5049181"/>
            <a:ext cx="6340390" cy="1743607"/>
          </a:xfrm>
          <a:prstGeom prst="rect">
            <a:avLst/>
          </a:prstGeom>
        </p:spPr>
      </p:pic>
    </p:spTree>
    <p:extLst>
      <p:ext uri="{BB962C8B-B14F-4D97-AF65-F5344CB8AC3E}">
        <p14:creationId xmlns:p14="http://schemas.microsoft.com/office/powerpoint/2010/main" val="3978917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50224" y="6443472"/>
            <a:ext cx="1905000" cy="457200"/>
          </a:xfrm>
        </p:spPr>
        <p:txBody>
          <a:bodyPr/>
          <a:lstStyle/>
          <a:p>
            <a:pPr eaLnBrk="1" hangingPunct="1">
              <a:spcBef>
                <a:spcPts val="0"/>
              </a:spcBef>
              <a:defRPr/>
            </a:pPr>
            <a:fld id="{E992E85B-D96E-4C64-8DCC-FF1FED9104FA}" type="slidenum">
              <a:rPr lang="en-US" sz="1800" kern="0"/>
              <a:pPr eaLnBrk="1" hangingPunct="1">
                <a:spcBef>
                  <a:spcPts val="0"/>
                </a:spcBef>
                <a:defRPr/>
              </a:pPr>
              <a:t>36</a:t>
            </a:fld>
            <a:endParaRPr lang="en-US" sz="1800" kern="0" dirty="0"/>
          </a:p>
        </p:txBody>
      </p:sp>
      <p:sp>
        <p:nvSpPr>
          <p:cNvPr id="4" name="TextBox 3"/>
          <p:cNvSpPr txBox="1"/>
          <p:nvPr/>
        </p:nvSpPr>
        <p:spPr>
          <a:xfrm>
            <a:off x="2560320" y="377953"/>
            <a:ext cx="7181088" cy="830997"/>
          </a:xfrm>
          <a:prstGeom prst="rect">
            <a:avLst/>
          </a:prstGeom>
          <a:noFill/>
        </p:spPr>
        <p:txBody>
          <a:bodyPr wrap="square" rtlCol="0">
            <a:spAutoFit/>
          </a:bodyPr>
          <a:lstStyle/>
          <a:p>
            <a:pPr algn="ctr">
              <a:defRPr/>
            </a:pPr>
            <a:r>
              <a:rPr lang="en-US" sz="2000" kern="0" dirty="0">
                <a:solidFill>
                  <a:sysClr val="windowText" lastClr="000000"/>
                </a:solidFill>
                <a:latin typeface="Arial Black" panose="020B0A04020102020204" pitchFamily="34" charset="0"/>
                <a:cs typeface="Arial" pitchFamily="34" charset="0"/>
              </a:rPr>
              <a:t>Steric Effect is Large in </a:t>
            </a:r>
            <a:r>
              <a:rPr lang="en-US" sz="2000" i="1" kern="0" dirty="0">
                <a:solidFill>
                  <a:sysClr val="windowText" lastClr="000000"/>
                </a:solidFill>
                <a:latin typeface="Arial"/>
                <a:cs typeface="Arial" pitchFamily="34" charset="0"/>
              </a:rPr>
              <a:t>(</a:t>
            </a:r>
            <a:r>
              <a:rPr lang="en-US" sz="2000" b="1" i="1" kern="0" dirty="0">
                <a:solidFill>
                  <a:sysClr val="windowText" lastClr="000000"/>
                </a:solidFill>
                <a:latin typeface="Arial"/>
                <a:cs typeface="Arial" pitchFamily="34" charset="0"/>
              </a:rPr>
              <a:t>crowded)</a:t>
            </a:r>
            <a:r>
              <a:rPr lang="en-US" sz="2000" kern="0" dirty="0">
                <a:solidFill>
                  <a:sysClr val="windowText" lastClr="000000"/>
                </a:solidFill>
                <a:latin typeface="Arial Black" panose="020B0A04020102020204" pitchFamily="34" charset="0"/>
                <a:cs typeface="Arial" pitchFamily="34" charset="0"/>
              </a:rPr>
              <a:t> Gramicidin</a:t>
            </a:r>
          </a:p>
          <a:p>
            <a:pPr algn="ctr">
              <a:defRPr/>
            </a:pPr>
            <a:r>
              <a:rPr lang="en-US" sz="2800" kern="0" dirty="0">
                <a:solidFill>
                  <a:sysClr val="windowText" lastClr="000000"/>
                </a:solidFill>
                <a:latin typeface="Arial Black" panose="020B0A04020102020204" pitchFamily="34" charset="0"/>
                <a:cs typeface="Arial" pitchFamily="34" charset="0"/>
              </a:rPr>
              <a:t>PNPF</a:t>
            </a:r>
            <a:r>
              <a:rPr lang="en-US" sz="2800" i="1" kern="0" dirty="0">
                <a:solidFill>
                  <a:sysClr val="windowText" lastClr="000000"/>
                </a:solidFill>
                <a:latin typeface="Arial Black" panose="020B0A04020102020204" pitchFamily="34" charset="0"/>
                <a:cs typeface="Arial" pitchFamily="34" charset="0"/>
              </a:rPr>
              <a:t> vs </a:t>
            </a:r>
            <a:r>
              <a:rPr lang="en-US" sz="2800" kern="0" dirty="0">
                <a:solidFill>
                  <a:sysClr val="windowText" lastClr="000000"/>
                </a:solidFill>
                <a:latin typeface="Arial Black" panose="020B0A04020102020204" pitchFamily="34" charset="0"/>
                <a:cs typeface="Arial" pitchFamily="34" charset="0"/>
              </a:rPr>
              <a:t>PNP</a:t>
            </a:r>
          </a:p>
        </p:txBody>
      </p:sp>
      <p:pic>
        <p:nvPicPr>
          <p:cNvPr id="5" name="Picture 4"/>
          <p:cNvPicPr>
            <a:picLocks noChangeAspect="1"/>
          </p:cNvPicPr>
          <p:nvPr/>
        </p:nvPicPr>
        <p:blipFill>
          <a:blip r:embed="rId2"/>
          <a:stretch>
            <a:fillRect/>
          </a:stretch>
        </p:blipFill>
        <p:spPr>
          <a:xfrm>
            <a:off x="2256180" y="1286104"/>
            <a:ext cx="3559404" cy="4962296"/>
          </a:xfrm>
          <a:prstGeom prst="rect">
            <a:avLst/>
          </a:prstGeom>
        </p:spPr>
      </p:pic>
      <p:sp>
        <p:nvSpPr>
          <p:cNvPr id="6" name="TextBox 5"/>
          <p:cNvSpPr txBox="1"/>
          <p:nvPr/>
        </p:nvSpPr>
        <p:spPr>
          <a:xfrm>
            <a:off x="3621024" y="2255521"/>
            <a:ext cx="2194560" cy="307777"/>
          </a:xfrm>
          <a:prstGeom prst="rect">
            <a:avLst/>
          </a:prstGeom>
          <a:noFill/>
        </p:spPr>
        <p:txBody>
          <a:bodyPr wrap="square" rtlCol="0">
            <a:spAutoFit/>
          </a:bodyPr>
          <a:lstStyle/>
          <a:p>
            <a:pPr>
              <a:defRPr/>
            </a:pPr>
            <a:r>
              <a:rPr lang="en-US" sz="1400" b="1" i="1" u="sng" kern="0" dirty="0">
                <a:solidFill>
                  <a:srgbClr val="2C56DC"/>
                </a:solidFill>
                <a:latin typeface="Arial" pitchFamily="34" charset="0"/>
                <a:cs typeface="Arial" pitchFamily="34" charset="0"/>
              </a:rPr>
              <a:t>Water Occupancy</a:t>
            </a:r>
          </a:p>
        </p:txBody>
      </p:sp>
      <p:sp>
        <p:nvSpPr>
          <p:cNvPr id="7" name="TextBox 6"/>
          <p:cNvSpPr txBox="1"/>
          <p:nvPr/>
        </p:nvSpPr>
        <p:spPr>
          <a:xfrm>
            <a:off x="4370832" y="4980433"/>
            <a:ext cx="2194560" cy="276999"/>
          </a:xfrm>
          <a:prstGeom prst="rect">
            <a:avLst/>
          </a:prstGeom>
          <a:noFill/>
        </p:spPr>
        <p:txBody>
          <a:bodyPr wrap="square" rtlCol="0">
            <a:spAutoFit/>
          </a:bodyPr>
          <a:lstStyle/>
          <a:p>
            <a:pPr>
              <a:defRPr/>
            </a:pPr>
            <a:r>
              <a:rPr lang="en-US" sz="1200" b="1" i="1" u="sng" kern="0" dirty="0">
                <a:solidFill>
                  <a:srgbClr val="C00000"/>
                </a:solidFill>
                <a:latin typeface="Arial" pitchFamily="34" charset="0"/>
                <a:cs typeface="Arial" pitchFamily="34" charset="0"/>
              </a:rPr>
              <a:t>K</a:t>
            </a:r>
            <a:r>
              <a:rPr lang="en-US" sz="1200" b="1" i="1" u="sng" kern="0" baseline="30000" dirty="0">
                <a:solidFill>
                  <a:srgbClr val="C00000"/>
                </a:solidFill>
                <a:latin typeface="Arial" pitchFamily="34" charset="0"/>
                <a:cs typeface="Arial" pitchFamily="34" charset="0"/>
              </a:rPr>
              <a:t>+</a:t>
            </a:r>
            <a:r>
              <a:rPr lang="en-US" sz="1200" b="1" i="1" u="sng" kern="0" dirty="0">
                <a:solidFill>
                  <a:srgbClr val="C00000"/>
                </a:solidFill>
                <a:latin typeface="Arial" pitchFamily="34" charset="0"/>
                <a:cs typeface="Arial" pitchFamily="34" charset="0"/>
              </a:rPr>
              <a:t> Occupancy</a:t>
            </a:r>
          </a:p>
        </p:txBody>
      </p:sp>
      <p:pic>
        <p:nvPicPr>
          <p:cNvPr id="8" name="Picture 7"/>
          <p:cNvPicPr>
            <a:picLocks noChangeAspect="1"/>
          </p:cNvPicPr>
          <p:nvPr/>
        </p:nvPicPr>
        <p:blipFill>
          <a:blip r:embed="rId3"/>
          <a:stretch>
            <a:fillRect/>
          </a:stretch>
        </p:blipFill>
        <p:spPr>
          <a:xfrm>
            <a:off x="6437376" y="1308471"/>
            <a:ext cx="3590232" cy="4962296"/>
          </a:xfrm>
          <a:prstGeom prst="rect">
            <a:avLst/>
          </a:prstGeom>
        </p:spPr>
      </p:pic>
      <p:sp>
        <p:nvSpPr>
          <p:cNvPr id="9" name="TextBox 8"/>
          <p:cNvSpPr txBox="1"/>
          <p:nvPr/>
        </p:nvSpPr>
        <p:spPr>
          <a:xfrm>
            <a:off x="8160864" y="3068274"/>
            <a:ext cx="1441860" cy="923330"/>
          </a:xfrm>
          <a:prstGeom prst="rect">
            <a:avLst/>
          </a:prstGeom>
          <a:noFill/>
          <a:ln w="12700">
            <a:solidFill>
              <a:srgbClr val="C00000"/>
            </a:solidFill>
          </a:ln>
        </p:spPr>
        <p:txBody>
          <a:bodyPr wrap="square" rtlCol="0">
            <a:spAutoFit/>
          </a:bodyPr>
          <a:lstStyle/>
          <a:p>
            <a:pPr algn="ctr">
              <a:defRPr/>
            </a:pPr>
            <a:r>
              <a:rPr lang="en-US" b="1" i="1" kern="0" dirty="0">
                <a:solidFill>
                  <a:srgbClr val="C00000"/>
                </a:solidFill>
                <a:latin typeface="Arial" pitchFamily="34" charset="0"/>
                <a:cs typeface="Arial" pitchFamily="34" charset="0"/>
              </a:rPr>
              <a:t>Current </a:t>
            </a:r>
          </a:p>
          <a:p>
            <a:pPr algn="ctr">
              <a:defRPr/>
            </a:pPr>
            <a:r>
              <a:rPr lang="en-US" sz="1200" b="1" i="1" kern="0" dirty="0">
                <a:solidFill>
                  <a:srgbClr val="C00000"/>
                </a:solidFill>
                <a:latin typeface="Arial" pitchFamily="34" charset="0"/>
                <a:cs typeface="Arial" pitchFamily="34" charset="0"/>
              </a:rPr>
              <a:t>vs</a:t>
            </a:r>
            <a:r>
              <a:rPr lang="en-US" b="1" i="1" kern="0" dirty="0">
                <a:solidFill>
                  <a:srgbClr val="C00000"/>
                </a:solidFill>
                <a:latin typeface="Arial" pitchFamily="34" charset="0"/>
                <a:cs typeface="Arial" pitchFamily="34" charset="0"/>
              </a:rPr>
              <a:t> </a:t>
            </a:r>
            <a:br>
              <a:rPr lang="en-US" b="1" i="1" kern="0" dirty="0">
                <a:solidFill>
                  <a:srgbClr val="C00000"/>
                </a:solidFill>
                <a:latin typeface="Arial" pitchFamily="34" charset="0"/>
                <a:cs typeface="Arial" pitchFamily="34" charset="0"/>
              </a:rPr>
            </a:br>
            <a:r>
              <a:rPr lang="en-US" b="1" i="1" kern="0" dirty="0">
                <a:solidFill>
                  <a:srgbClr val="C00000"/>
                </a:solidFill>
                <a:latin typeface="Arial" pitchFamily="34" charset="0"/>
                <a:cs typeface="Arial" pitchFamily="34" charset="0"/>
              </a:rPr>
              <a:t>Voltage</a:t>
            </a:r>
          </a:p>
        </p:txBody>
      </p:sp>
    </p:spTree>
    <p:extLst>
      <p:ext uri="{BB962C8B-B14F-4D97-AF65-F5344CB8AC3E}">
        <p14:creationId xmlns:p14="http://schemas.microsoft.com/office/powerpoint/2010/main" val="4124866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eaLnBrk="1" hangingPunct="1">
              <a:spcBef>
                <a:spcPts val="0"/>
              </a:spcBef>
              <a:defRPr/>
            </a:pPr>
            <a:fld id="{E992E85B-D96E-4C64-8DCC-FF1FED9104FA}" type="slidenum">
              <a:rPr lang="en-US" sz="1800" kern="0"/>
              <a:pPr eaLnBrk="1" hangingPunct="1">
                <a:spcBef>
                  <a:spcPts val="0"/>
                </a:spcBef>
                <a:defRPr/>
              </a:pPr>
              <a:t>37</a:t>
            </a:fld>
            <a:endParaRPr lang="en-US" sz="1800" kern="0"/>
          </a:p>
        </p:txBody>
      </p:sp>
      <p:sp>
        <p:nvSpPr>
          <p:cNvPr id="3" name="TextBox 2"/>
          <p:cNvSpPr txBox="1"/>
          <p:nvPr/>
        </p:nvSpPr>
        <p:spPr>
          <a:xfrm>
            <a:off x="3196785" y="373602"/>
            <a:ext cx="5722758" cy="415498"/>
          </a:xfrm>
          <a:prstGeom prst="rect">
            <a:avLst/>
          </a:prstGeom>
          <a:noFill/>
        </p:spPr>
        <p:txBody>
          <a:bodyPr wrap="square" rtlCol="0">
            <a:spAutoFit/>
          </a:bodyPr>
          <a:lstStyle/>
          <a:p>
            <a:pPr algn="ctr" fontAlgn="base">
              <a:spcBef>
                <a:spcPct val="0"/>
              </a:spcBef>
              <a:spcAft>
                <a:spcPct val="0"/>
              </a:spcAft>
              <a:defRPr/>
            </a:pPr>
            <a:r>
              <a:rPr lang="en-US" sz="1200" kern="0" dirty="0">
                <a:solidFill>
                  <a:srgbClr val="000000"/>
                </a:solidFill>
                <a:latin typeface="Arial Black" panose="020B0A04020102020204" pitchFamily="34" charset="0"/>
                <a:cs typeface="Arial" pitchFamily="34" charset="0"/>
              </a:rPr>
              <a:t> </a:t>
            </a:r>
            <a:r>
              <a:rPr lang="en-US" sz="2100" kern="0" dirty="0">
                <a:solidFill>
                  <a:srgbClr val="000000"/>
                </a:solidFill>
                <a:latin typeface="Arial Black" panose="020B0A04020102020204" pitchFamily="34" charset="0"/>
                <a:cs typeface="Arial" pitchFamily="34" charset="0"/>
              </a:rPr>
              <a:t>Cardiac Calcium Channel </a:t>
            </a:r>
            <a:r>
              <a:rPr lang="en-US" sz="2100" kern="0" dirty="0" err="1">
                <a:solidFill>
                  <a:srgbClr val="000000"/>
                </a:solidFill>
                <a:latin typeface="Arial Black" panose="020B0A04020102020204" pitchFamily="34" charset="0"/>
                <a:cs typeface="Arial" pitchFamily="34" charset="0"/>
              </a:rPr>
              <a:t>Ca</a:t>
            </a:r>
            <a:r>
              <a:rPr lang="en-US" sz="2100" kern="0" baseline="-25000" dirty="0" err="1">
                <a:solidFill>
                  <a:srgbClr val="000000"/>
                </a:solidFill>
                <a:latin typeface="Arial Black" panose="020B0A04020102020204" pitchFamily="34" charset="0"/>
                <a:cs typeface="Arial" pitchFamily="34" charset="0"/>
              </a:rPr>
              <a:t>V</a:t>
            </a:r>
            <a:r>
              <a:rPr lang="en-US" sz="2100" b="1" i="1" kern="0" dirty="0" err="1">
                <a:solidFill>
                  <a:srgbClr val="000000"/>
                </a:solidFill>
                <a:latin typeface="Arial" pitchFamily="34" charset="0"/>
                <a:cs typeface="Arial" pitchFamily="34" charset="0"/>
              </a:rPr>
              <a:t>.</a:t>
            </a:r>
            <a:r>
              <a:rPr lang="en-US" b="1" i="1" kern="0" dirty="0" err="1">
                <a:solidFill>
                  <a:srgbClr val="000000"/>
                </a:solidFill>
                <a:latin typeface="Arial" pitchFamily="34" charset="0"/>
                <a:cs typeface="Arial" pitchFamily="34" charset="0"/>
              </a:rPr>
              <a:t>n</a:t>
            </a:r>
            <a:endParaRPr lang="en-US" sz="2100" kern="0" dirty="0">
              <a:solidFill>
                <a:srgbClr val="000000"/>
              </a:solidFill>
              <a:latin typeface="Arial Black" panose="020B0A04020102020204" pitchFamily="34" charset="0"/>
              <a:cs typeface="Arial" pitchFamily="34" charset="0"/>
            </a:endParaRPr>
          </a:p>
        </p:txBody>
      </p:sp>
      <p:grpSp>
        <p:nvGrpSpPr>
          <p:cNvPr id="10" name="Group 9"/>
          <p:cNvGrpSpPr/>
          <p:nvPr/>
        </p:nvGrpSpPr>
        <p:grpSpPr>
          <a:xfrm>
            <a:off x="6564053" y="1943934"/>
            <a:ext cx="3663027" cy="2878714"/>
            <a:chOff x="5066413" y="970736"/>
            <a:chExt cx="3655905" cy="291628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413" y="1359533"/>
              <a:ext cx="3655905" cy="2527483"/>
            </a:xfrm>
            <a:prstGeom prst="rect">
              <a:avLst/>
            </a:prstGeom>
          </p:spPr>
        </p:pic>
        <p:sp>
          <p:nvSpPr>
            <p:cNvPr id="9" name="Rectangle 8"/>
            <p:cNvSpPr/>
            <p:nvPr/>
          </p:nvSpPr>
          <p:spPr>
            <a:xfrm>
              <a:off x="6349365" y="970736"/>
              <a:ext cx="998650" cy="280614"/>
            </a:xfrm>
            <a:prstGeom prst="rect">
              <a:avLst/>
            </a:prstGeom>
          </p:spPr>
          <p:txBody>
            <a:bodyPr wrap="none">
              <a:spAutoFit/>
            </a:bodyPr>
            <a:lstStyle/>
            <a:p>
              <a:pPr fontAlgn="base">
                <a:spcBef>
                  <a:spcPct val="0"/>
                </a:spcBef>
                <a:spcAft>
                  <a:spcPct val="0"/>
                </a:spcAft>
                <a:defRPr/>
              </a:pPr>
              <a:r>
                <a:rPr lang="en-US" sz="1200" kern="0" baseline="-25000" dirty="0">
                  <a:solidFill>
                    <a:srgbClr val="000000"/>
                  </a:solidFill>
                  <a:latin typeface="Arial Black" panose="020B0A04020102020204" pitchFamily="34" charset="0"/>
                  <a:cs typeface="Arial" pitchFamily="34" charset="0"/>
                </a:rPr>
                <a:t>Binding Curve </a:t>
              </a:r>
              <a:endParaRPr lang="en-US" sz="1200" kern="0" dirty="0">
                <a:solidFill>
                  <a:srgbClr val="000000"/>
                </a:solidFill>
                <a:latin typeface="Arial" pitchFamily="34" charset="0"/>
                <a:cs typeface="Arial" pitchFamily="34" charset="0"/>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901" y="1914218"/>
            <a:ext cx="3553491" cy="2918939"/>
          </a:xfrm>
          <a:prstGeom prst="rect">
            <a:avLst/>
          </a:prstGeom>
        </p:spPr>
      </p:pic>
      <p:sp useBgFill="1">
        <p:nvSpPr>
          <p:cNvPr id="12" name="Rectangle 11"/>
          <p:cNvSpPr/>
          <p:nvPr/>
        </p:nvSpPr>
        <p:spPr bwMode="auto">
          <a:xfrm>
            <a:off x="9193482" y="1351659"/>
            <a:ext cx="366024" cy="392415"/>
          </a:xfrm>
          <a:prstGeom prst="rect">
            <a:avLst/>
          </a:prstGeom>
          <a:ln w="25400" cap="flat" cmpd="sng" algn="ctr">
            <a:noFill/>
            <a:prstDash val="solid"/>
            <a:round/>
            <a:headEnd type="stealth" w="med" len="sm"/>
            <a:tailEnd type="stealth" w="med" len="sm"/>
          </a:ln>
          <a:effectLst/>
        </p:spPr>
        <p:txBody>
          <a:bodyPr vert="horz" wrap="square" lIns="68580" tIns="102870" rIns="68580" bIns="102870" numCol="1" rtlCol="0" anchor="t" anchorCtr="0" compatLnSpc="1">
            <a:prstTxWarp prst="textNoShape">
              <a:avLst/>
            </a:prstTxWarp>
            <a:spAutoFit/>
          </a:bodyPr>
          <a:lstStyle/>
          <a:p>
            <a:pPr algn="ctr" eaLnBrk="0" fontAlgn="base" hangingPunct="0">
              <a:spcBef>
                <a:spcPct val="50000"/>
              </a:spcBef>
              <a:spcAft>
                <a:spcPct val="0"/>
              </a:spcAft>
              <a:defRPr/>
            </a:pPr>
            <a:endParaRPr lang="en-US" sz="1200" kern="0">
              <a:solidFill>
                <a:srgbClr val="000000"/>
              </a:solidFill>
              <a:latin typeface="Arial" pitchFamily="34" charset="0"/>
              <a:cs typeface="Arial" pitchFamily="34" charset="0"/>
            </a:endParaRPr>
          </a:p>
        </p:txBody>
      </p:sp>
      <p:sp>
        <p:nvSpPr>
          <p:cNvPr id="14" name="Rectangle 13"/>
          <p:cNvSpPr/>
          <p:nvPr/>
        </p:nvSpPr>
        <p:spPr>
          <a:xfrm>
            <a:off x="6429417" y="5318951"/>
            <a:ext cx="3429000" cy="230832"/>
          </a:xfrm>
          <a:prstGeom prst="rect">
            <a:avLst/>
          </a:prstGeom>
        </p:spPr>
        <p:txBody>
          <a:bodyPr>
            <a:spAutoFit/>
          </a:bodyPr>
          <a:lstStyle/>
          <a:p>
            <a:pPr algn="ctr" fontAlgn="base">
              <a:spcBef>
                <a:spcPct val="0"/>
              </a:spcBef>
              <a:spcAft>
                <a:spcPct val="0"/>
              </a:spcAft>
              <a:defRPr/>
            </a:pPr>
            <a:r>
              <a:rPr lang="en-US" sz="900" i="1" kern="0" dirty="0">
                <a:solidFill>
                  <a:srgbClr val="000000"/>
                </a:solidFill>
                <a:latin typeface="Arial" pitchFamily="34" charset="0"/>
                <a:cs typeface="Arial" pitchFamily="34" charset="0"/>
              </a:rPr>
              <a:t>Liu &amp; Eisenberg J Chem Phys 141(22): 22D532 </a:t>
            </a:r>
          </a:p>
        </p:txBody>
      </p:sp>
      <p:pic>
        <p:nvPicPr>
          <p:cNvPr id="16" name="Picture 15"/>
          <p:cNvPicPr>
            <a:picLocks noChangeAspect="1"/>
          </p:cNvPicPr>
          <p:nvPr/>
        </p:nvPicPr>
        <p:blipFill>
          <a:blip r:embed="rId4"/>
          <a:stretch>
            <a:fillRect/>
          </a:stretch>
        </p:blipFill>
        <p:spPr>
          <a:xfrm>
            <a:off x="2819637" y="5049181"/>
            <a:ext cx="2592549" cy="539543"/>
          </a:xfrm>
          <a:prstGeom prst="rect">
            <a:avLst/>
          </a:prstGeom>
        </p:spPr>
      </p:pic>
      <p:sp useBgFill="1">
        <p:nvSpPr>
          <p:cNvPr id="11" name="Rectangle 10"/>
          <p:cNvSpPr/>
          <p:nvPr/>
        </p:nvSpPr>
        <p:spPr bwMode="auto">
          <a:xfrm>
            <a:off x="2488892" y="1914218"/>
            <a:ext cx="3553491" cy="392415"/>
          </a:xfrm>
          <a:prstGeom prst="rect">
            <a:avLst/>
          </a:prstGeom>
          <a:ln w="25400" cap="flat" cmpd="sng" algn="ctr">
            <a:noFill/>
            <a:prstDash val="solid"/>
            <a:round/>
            <a:headEnd type="stealth" w="med" len="sm"/>
            <a:tailEnd type="stealth" w="med" len="sm"/>
          </a:ln>
          <a:effectLst/>
        </p:spPr>
        <p:txBody>
          <a:bodyPr vert="horz" wrap="square" lIns="68580" tIns="102870" rIns="68580" bIns="102870" numCol="1" rtlCol="0" anchor="t" anchorCtr="0" compatLnSpc="1">
            <a:prstTxWarp prst="textNoShape">
              <a:avLst/>
            </a:prstTxWarp>
            <a:spAutoFit/>
          </a:bodyPr>
          <a:lstStyle/>
          <a:p>
            <a:pPr algn="ctr" eaLnBrk="0" fontAlgn="base" hangingPunct="0">
              <a:spcBef>
                <a:spcPct val="50000"/>
              </a:spcBef>
              <a:spcAft>
                <a:spcPct val="0"/>
              </a:spcAft>
              <a:defRPr/>
            </a:pPr>
            <a:endParaRPr lang="en-US" sz="1200" kern="0">
              <a:solidFill>
                <a:srgbClr val="000000"/>
              </a:solidFill>
              <a:latin typeface="Arial" pitchFamily="34" charset="0"/>
              <a:cs typeface="Arial" pitchFamily="34" charset="0"/>
            </a:endParaRPr>
          </a:p>
        </p:txBody>
      </p:sp>
      <p:sp>
        <p:nvSpPr>
          <p:cNvPr id="4" name="TextBox 3"/>
          <p:cNvSpPr txBox="1"/>
          <p:nvPr/>
        </p:nvSpPr>
        <p:spPr>
          <a:xfrm>
            <a:off x="3314480" y="1848189"/>
            <a:ext cx="2185214" cy="553998"/>
          </a:xfrm>
          <a:prstGeom prst="rect">
            <a:avLst/>
          </a:prstGeom>
          <a:noFill/>
        </p:spPr>
        <p:txBody>
          <a:bodyPr wrap="none" rtlCol="0">
            <a:spAutoFit/>
          </a:bodyPr>
          <a:lstStyle/>
          <a:p>
            <a:pPr fontAlgn="base">
              <a:spcBef>
                <a:spcPct val="0"/>
              </a:spcBef>
              <a:spcAft>
                <a:spcPct val="0"/>
              </a:spcAft>
              <a:defRPr/>
            </a:pPr>
            <a:r>
              <a:rPr lang="en-US" kern="0" baseline="-25000" dirty="0">
                <a:solidFill>
                  <a:srgbClr val="000000"/>
                </a:solidFill>
                <a:latin typeface="Arial Black" panose="020B0A04020102020204" pitchFamily="34" charset="0"/>
                <a:cs typeface="Arial" pitchFamily="34" charset="0"/>
              </a:rPr>
              <a:t>Lipkind-Fozzard Model </a:t>
            </a:r>
            <a:r>
              <a:rPr lang="en-US" kern="0" dirty="0">
                <a:solidFill>
                  <a:srgbClr val="000000"/>
                </a:solidFill>
                <a:latin typeface="Arial Black" panose="020B0A04020102020204" pitchFamily="34" charset="0"/>
                <a:cs typeface="Arial" pitchFamily="34" charset="0"/>
              </a:rPr>
              <a:t> </a:t>
            </a:r>
          </a:p>
          <a:p>
            <a:pPr fontAlgn="base">
              <a:spcBef>
                <a:spcPct val="0"/>
              </a:spcBef>
              <a:spcAft>
                <a:spcPct val="0"/>
              </a:spcAft>
              <a:defRPr/>
            </a:pPr>
            <a:endParaRPr lang="en-US" sz="1200"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15875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74951" y="1090072"/>
            <a:ext cx="6684264" cy="5049667"/>
          </a:xfrm>
          <a:prstGeom prst="rect">
            <a:avLst/>
          </a:prstGeom>
        </p:spPr>
      </p:pic>
      <p:sp>
        <p:nvSpPr>
          <p:cNvPr id="19" name="Rectangle 18"/>
          <p:cNvSpPr/>
          <p:nvPr/>
        </p:nvSpPr>
        <p:spPr>
          <a:xfrm>
            <a:off x="2873459" y="832451"/>
            <a:ext cx="6828335" cy="369332"/>
          </a:xfrm>
          <a:prstGeom prst="rect">
            <a:avLst/>
          </a:prstGeom>
          <a:solidFill>
            <a:schemeClr val="bg1"/>
          </a:solidFill>
          <a:ln w="19050">
            <a:noFill/>
          </a:ln>
        </p:spPr>
        <p:txBody>
          <a:bodyPr rtlCol="0" anchor="ctr">
            <a:spAutoFit/>
          </a:bodyPr>
          <a:lstStyle/>
          <a:p>
            <a:pPr algn="ctr">
              <a:defRPr/>
            </a:pPr>
            <a:endParaRPr lang="en-US" i="1" kern="0" dirty="0">
              <a:solidFill>
                <a:sysClr val="windowText" lastClr="000000"/>
              </a:solidFill>
              <a:latin typeface="Arial" pitchFamily="34" charset="0"/>
              <a:cs typeface="Arial" pitchFamily="34" charset="0"/>
            </a:endParaRPr>
          </a:p>
        </p:txBody>
      </p:sp>
      <p:cxnSp>
        <p:nvCxnSpPr>
          <p:cNvPr id="18" name="Straight Arrow Connector 17"/>
          <p:cNvCxnSpPr/>
          <p:nvPr/>
        </p:nvCxnSpPr>
        <p:spPr bwMode="auto">
          <a:xfrm>
            <a:off x="3698096" y="1194956"/>
            <a:ext cx="1481749" cy="3"/>
          </a:xfrm>
          <a:prstGeom prst="straightConnector1">
            <a:avLst/>
          </a:prstGeom>
          <a:noFill/>
          <a:ln w="15875" cap="flat" cmpd="sng" algn="ctr">
            <a:solidFill>
              <a:schemeClr val="tx1"/>
            </a:solidFill>
            <a:prstDash val="sysDash"/>
            <a:round/>
            <a:headEnd type="stealth" w="med" len="med"/>
            <a:tailEnd type="none" w="med" len="med"/>
          </a:ln>
          <a:effectLst/>
        </p:spPr>
      </p:cxnSp>
      <p:sp>
        <p:nvSpPr>
          <p:cNvPr id="11" name="Rectangle 10"/>
          <p:cNvSpPr/>
          <p:nvPr/>
        </p:nvSpPr>
        <p:spPr>
          <a:xfrm>
            <a:off x="7894076" y="2932382"/>
            <a:ext cx="1424465" cy="369332"/>
          </a:xfrm>
          <a:prstGeom prst="rect">
            <a:avLst/>
          </a:prstGeom>
          <a:blipFill dpi="0" rotWithShape="1">
            <a:blip r:embed="rId3">
              <a:alphaModFix amt="7000"/>
            </a:blip>
            <a:srcRect/>
            <a:tile tx="0" ty="0" sx="100000" sy="100000" flip="none" algn="tl"/>
          </a:blipFill>
          <a:ln w="19050">
            <a:noFill/>
          </a:ln>
        </p:spPr>
        <p:txBody>
          <a:bodyPr wrap="square" rtlCol="0" anchor="ctr">
            <a:spAutoFit/>
          </a:bodyPr>
          <a:lstStyle/>
          <a:p>
            <a:pPr algn="ctr">
              <a:defRPr/>
            </a:pPr>
            <a:endParaRPr lang="en-US" i="1" kern="0" dirty="0">
              <a:solidFill>
                <a:srgbClr val="000000"/>
              </a:solidFill>
              <a:latin typeface="Arial" pitchFamily="34" charset="0"/>
              <a:cs typeface="Arial" pitchFamily="34" charset="0"/>
            </a:endParaRPr>
          </a:p>
        </p:txBody>
      </p:sp>
      <p:cxnSp>
        <p:nvCxnSpPr>
          <p:cNvPr id="15" name="Straight Arrow Connector 14"/>
          <p:cNvCxnSpPr/>
          <p:nvPr/>
        </p:nvCxnSpPr>
        <p:spPr bwMode="auto">
          <a:xfrm>
            <a:off x="6534679" y="1194955"/>
            <a:ext cx="1381171" cy="0"/>
          </a:xfrm>
          <a:prstGeom prst="straightConnector1">
            <a:avLst/>
          </a:prstGeom>
          <a:noFill/>
          <a:ln w="15875" cap="flat" cmpd="sng" algn="ctr">
            <a:solidFill>
              <a:schemeClr val="tx1"/>
            </a:solidFill>
            <a:prstDash val="sysDash"/>
            <a:round/>
            <a:headEnd type="none" w="med" len="med"/>
            <a:tailEnd type="stealth" w="med" len="med"/>
          </a:ln>
          <a:effectLst/>
        </p:spPr>
      </p:cxnSp>
      <p:cxnSp>
        <p:nvCxnSpPr>
          <p:cNvPr id="17" name="Straight Connector 16"/>
          <p:cNvCxnSpPr/>
          <p:nvPr/>
        </p:nvCxnSpPr>
        <p:spPr bwMode="auto">
          <a:xfrm flipV="1">
            <a:off x="3697850" y="971436"/>
            <a:ext cx="197" cy="410769"/>
          </a:xfrm>
          <a:prstGeom prst="line">
            <a:avLst/>
          </a:prstGeom>
          <a:noFill/>
          <a:ln w="15875" cap="flat" cmpd="sng" algn="ctr">
            <a:solidFill>
              <a:schemeClr val="tx1"/>
            </a:solidFill>
            <a:prstDash val="solid"/>
            <a:round/>
            <a:headEnd type="none" w="med" len="med"/>
            <a:tailEnd type="none" w="med" len="med"/>
          </a:ln>
          <a:effectLst/>
        </p:spPr>
      </p:cxnSp>
      <p:sp>
        <p:nvSpPr>
          <p:cNvPr id="9" name="TextBox 8"/>
          <p:cNvSpPr txBox="1"/>
          <p:nvPr/>
        </p:nvSpPr>
        <p:spPr>
          <a:xfrm>
            <a:off x="5143367" y="1041163"/>
            <a:ext cx="1363117" cy="276999"/>
          </a:xfrm>
          <a:prstGeom prst="rect">
            <a:avLst/>
          </a:prstGeom>
          <a:noFill/>
        </p:spPr>
        <p:txBody>
          <a:bodyPr wrap="square" rtlCol="0">
            <a:spAutoFit/>
          </a:bodyPr>
          <a:lstStyle/>
          <a:p>
            <a:pPr algn="ctr">
              <a:defRPr/>
            </a:pPr>
            <a:r>
              <a:rPr lang="en-US" sz="1200" b="1" kern="0" dirty="0">
                <a:solidFill>
                  <a:srgbClr val="000000"/>
                </a:solidFill>
                <a:latin typeface="Arial" pitchFamily="34" charset="0"/>
                <a:cs typeface="Arial" pitchFamily="34" charset="0"/>
              </a:rPr>
              <a:t> Na Channel</a:t>
            </a:r>
          </a:p>
        </p:txBody>
      </p:sp>
      <p:sp>
        <p:nvSpPr>
          <p:cNvPr id="6" name="Slide Number Placeholder 5"/>
          <p:cNvSpPr>
            <a:spLocks noGrp="1"/>
          </p:cNvSpPr>
          <p:nvPr>
            <p:ph type="sldNum" sz="quarter" idx="12"/>
          </p:nvPr>
        </p:nvSpPr>
        <p:spPr/>
        <p:txBody>
          <a:bodyPr/>
          <a:lstStyle/>
          <a:p>
            <a:pPr eaLnBrk="1" hangingPunct="1">
              <a:spcBef>
                <a:spcPts val="0"/>
              </a:spcBef>
              <a:defRPr/>
            </a:pPr>
            <a:fld id="{E992E85B-D96E-4C64-8DCC-FF1FED9104FA}" type="slidenum">
              <a:rPr lang="en-US" sz="1800" kern="0"/>
              <a:pPr eaLnBrk="1" hangingPunct="1">
                <a:spcBef>
                  <a:spcPts val="0"/>
                </a:spcBef>
                <a:defRPr/>
              </a:pPr>
              <a:t>38</a:t>
            </a:fld>
            <a:endParaRPr lang="en-US" sz="1800" kern="0"/>
          </a:p>
        </p:txBody>
      </p:sp>
      <p:sp>
        <p:nvSpPr>
          <p:cNvPr id="3" name="TextBox 2"/>
          <p:cNvSpPr txBox="1"/>
          <p:nvPr/>
        </p:nvSpPr>
        <p:spPr>
          <a:xfrm>
            <a:off x="3248698" y="41181"/>
            <a:ext cx="6048674" cy="830997"/>
          </a:xfrm>
          <a:prstGeom prst="rect">
            <a:avLst/>
          </a:prstGeom>
          <a:noFill/>
        </p:spPr>
        <p:txBody>
          <a:bodyPr wrap="square" rtlCol="0">
            <a:spAutoFit/>
          </a:bodyPr>
          <a:lstStyle/>
          <a:p>
            <a:pPr algn="ctr">
              <a:defRPr/>
            </a:pPr>
            <a:r>
              <a:rPr lang="en-US" kern="0" dirty="0">
                <a:solidFill>
                  <a:srgbClr val="000000"/>
                </a:solidFill>
                <a:latin typeface="Arial Black" panose="020B0A04020102020204" pitchFamily="34" charset="0"/>
                <a:cs typeface="Arial" pitchFamily="34" charset="0"/>
              </a:rPr>
              <a:t> Cardiac Calcium Channel Ca</a:t>
            </a:r>
            <a:r>
              <a:rPr lang="en-US" kern="0" baseline="-25000" dirty="0">
                <a:solidFill>
                  <a:srgbClr val="000000"/>
                </a:solidFill>
                <a:latin typeface="Arial Black" panose="020B0A04020102020204" pitchFamily="34" charset="0"/>
                <a:cs typeface="Arial" pitchFamily="34" charset="0"/>
              </a:rPr>
              <a:t>V</a:t>
            </a:r>
            <a:r>
              <a:rPr lang="en-US" kern="0" dirty="0">
                <a:solidFill>
                  <a:srgbClr val="000000"/>
                </a:solidFill>
                <a:latin typeface="Arial Black" panose="020B0A04020102020204" pitchFamily="34" charset="0"/>
                <a:cs typeface="Arial" pitchFamily="34" charset="0"/>
              </a:rPr>
              <a:t>1</a:t>
            </a:r>
            <a:r>
              <a:rPr lang="en-US" b="1" i="1" kern="0" dirty="0">
                <a:solidFill>
                  <a:srgbClr val="000000"/>
                </a:solidFill>
                <a:latin typeface="Arial" pitchFamily="34" charset="0"/>
                <a:cs typeface="Arial" pitchFamily="34" charset="0"/>
              </a:rPr>
              <a:t>.</a:t>
            </a:r>
            <a:r>
              <a:rPr lang="en-US" sz="1600" b="1" i="1" kern="0" dirty="0">
                <a:solidFill>
                  <a:srgbClr val="000000"/>
                </a:solidFill>
                <a:latin typeface="Arial" pitchFamily="34" charset="0"/>
                <a:cs typeface="Arial" pitchFamily="34" charset="0"/>
              </a:rPr>
              <a:t>n</a:t>
            </a:r>
            <a:endParaRPr lang="en-US" sz="1600" b="1" i="1" kern="0" baseline="-25000" dirty="0">
              <a:solidFill>
                <a:srgbClr val="000000"/>
              </a:solidFill>
              <a:latin typeface="Arial" pitchFamily="34" charset="0"/>
              <a:cs typeface="Arial" pitchFamily="34" charset="0"/>
            </a:endParaRPr>
          </a:p>
          <a:p>
            <a:pPr algn="ctr">
              <a:defRPr/>
            </a:pPr>
            <a:r>
              <a:rPr lang="en-US" sz="1600" u="sng" kern="0" dirty="0">
                <a:solidFill>
                  <a:srgbClr val="000000"/>
                </a:solidFill>
                <a:latin typeface="Arial" pitchFamily="34" charset="0"/>
                <a:cs typeface="Arial" pitchFamily="34" charset="0"/>
              </a:rPr>
              <a:t>Experimental Signature</a:t>
            </a:r>
            <a:r>
              <a:rPr lang="en-US" sz="1600" kern="0" dirty="0">
                <a:solidFill>
                  <a:srgbClr val="000000"/>
                </a:solidFill>
                <a:latin typeface="Arial" pitchFamily="34" charset="0"/>
                <a:cs typeface="Arial" pitchFamily="34" charset="0"/>
              </a:rPr>
              <a:t> </a:t>
            </a:r>
            <a:r>
              <a:rPr lang="en-US" sz="1600" i="1" kern="0" dirty="0">
                <a:solidFill>
                  <a:srgbClr val="000000"/>
                </a:solidFill>
                <a:latin typeface="Arial" pitchFamily="34" charset="0"/>
                <a:cs typeface="Arial" pitchFamily="34" charset="0"/>
              </a:rPr>
              <a:t>Anomalous</a:t>
            </a:r>
            <a:r>
              <a:rPr lang="en-US" sz="1600" kern="0" dirty="0">
                <a:solidFill>
                  <a:srgbClr val="000000"/>
                </a:solidFill>
                <a:latin typeface="Arial" pitchFamily="34" charset="0"/>
                <a:cs typeface="Arial" pitchFamily="34" charset="0"/>
              </a:rPr>
              <a:t>* Mole Fraction </a:t>
            </a:r>
          </a:p>
          <a:p>
            <a:pPr algn="ctr">
              <a:defRPr/>
            </a:pPr>
            <a:r>
              <a:rPr lang="en-US" sz="1200" kern="0" dirty="0">
                <a:solidFill>
                  <a:srgbClr val="000000"/>
                </a:solidFill>
                <a:latin typeface="Arial Black" panose="020B0A04020102020204" pitchFamily="34" charset="0"/>
                <a:cs typeface="Arial" pitchFamily="34" charset="0"/>
              </a:rPr>
              <a:t>Non-equilibrium</a:t>
            </a:r>
          </a:p>
        </p:txBody>
      </p:sp>
      <p:sp>
        <p:nvSpPr>
          <p:cNvPr id="5" name="Rectangle 4"/>
          <p:cNvSpPr/>
          <p:nvPr/>
        </p:nvSpPr>
        <p:spPr>
          <a:xfrm>
            <a:off x="4115780" y="6507415"/>
            <a:ext cx="4572000" cy="276999"/>
          </a:xfrm>
          <a:prstGeom prst="rect">
            <a:avLst/>
          </a:prstGeom>
        </p:spPr>
        <p:txBody>
          <a:bodyPr>
            <a:spAutoFit/>
          </a:bodyPr>
          <a:lstStyle/>
          <a:p>
            <a:pPr>
              <a:defRPr/>
            </a:pPr>
            <a:r>
              <a:rPr lang="en-US" sz="1200" i="1" kern="0" dirty="0">
                <a:solidFill>
                  <a:srgbClr val="000000"/>
                </a:solidFill>
                <a:latin typeface="Arial" pitchFamily="34" charset="0"/>
                <a:cs typeface="Arial" pitchFamily="34" charset="0"/>
              </a:rPr>
              <a:t>Liu &amp; Eisenberg (2015) Physical Review E 92: 012711</a:t>
            </a:r>
          </a:p>
        </p:txBody>
      </p:sp>
      <p:sp>
        <p:nvSpPr>
          <p:cNvPr id="8" name="TextBox 7"/>
          <p:cNvSpPr txBox="1"/>
          <p:nvPr/>
        </p:nvSpPr>
        <p:spPr>
          <a:xfrm>
            <a:off x="2323961" y="6143770"/>
            <a:ext cx="7920880" cy="461665"/>
          </a:xfrm>
          <a:prstGeom prst="rect">
            <a:avLst/>
          </a:prstGeom>
          <a:noFill/>
        </p:spPr>
        <p:txBody>
          <a:bodyPr wrap="square" rtlCol="0">
            <a:spAutoFit/>
          </a:bodyPr>
          <a:lstStyle/>
          <a:p>
            <a:pPr algn="ctr">
              <a:defRPr/>
            </a:pPr>
            <a:r>
              <a:rPr lang="en-US" sz="1200" b="1" kern="0" dirty="0">
                <a:solidFill>
                  <a:srgbClr val="000000"/>
                </a:solidFill>
                <a:latin typeface="Arial" pitchFamily="34" charset="0"/>
                <a:cs typeface="Arial" pitchFamily="34" charset="0"/>
              </a:rPr>
              <a:t>*</a:t>
            </a:r>
            <a:r>
              <a:rPr lang="en-US" sz="1200" b="1" i="1" kern="0" dirty="0">
                <a:solidFill>
                  <a:srgbClr val="000000"/>
                </a:solidFill>
                <a:latin typeface="Arial" pitchFamily="34" charset="0"/>
                <a:cs typeface="Arial" pitchFamily="34" charset="0"/>
              </a:rPr>
              <a:t>Anomalous </a:t>
            </a:r>
            <a:r>
              <a:rPr lang="en-US" sz="1200" b="1" kern="0" dirty="0">
                <a:solidFill>
                  <a:srgbClr val="000000"/>
                </a:solidFill>
                <a:latin typeface="Arial" pitchFamily="34" charset="0"/>
                <a:cs typeface="Arial" pitchFamily="34" charset="0"/>
              </a:rPr>
              <a:t>because </a:t>
            </a:r>
            <a:r>
              <a:rPr lang="en-US" sz="1200" b="1" kern="0" dirty="0">
                <a:solidFill>
                  <a:srgbClr val="C00000"/>
                </a:solidFill>
                <a:latin typeface="Arial Black" panose="020B0A04020102020204" pitchFamily="34" charset="0"/>
                <a:cs typeface="Arial" pitchFamily="34" charset="0"/>
              </a:rPr>
              <a:t>CALCIUM CHANNEL IS A SODIUM CHANNEL</a:t>
            </a:r>
            <a:r>
              <a:rPr lang="en-US" sz="1200" b="1" kern="0" dirty="0">
                <a:solidFill>
                  <a:srgbClr val="000000"/>
                </a:solidFill>
                <a:latin typeface="Arial" pitchFamily="34" charset="0"/>
                <a:cs typeface="Arial" pitchFamily="34" charset="0"/>
              </a:rPr>
              <a:t> at [CaCl</a:t>
            </a:r>
            <a:r>
              <a:rPr lang="en-US" sz="1200" b="1" kern="0" baseline="-25000" dirty="0">
                <a:solidFill>
                  <a:srgbClr val="000000"/>
                </a:solidFill>
                <a:latin typeface="Arial" pitchFamily="34" charset="0"/>
                <a:cs typeface="Arial" pitchFamily="34" charset="0"/>
              </a:rPr>
              <a:t>2</a:t>
            </a:r>
            <a:r>
              <a:rPr lang="en-US" sz="1200" b="1" kern="0" dirty="0">
                <a:solidFill>
                  <a:srgbClr val="000000"/>
                </a:solidFill>
                <a:latin typeface="Arial" pitchFamily="34" charset="0"/>
                <a:cs typeface="Arial" pitchFamily="34" charset="0"/>
              </a:rPr>
              <a:t>] </a:t>
            </a:r>
            <a:r>
              <a:rPr lang="en-US" sz="1200" b="1" kern="0" dirty="0">
                <a:solidFill>
                  <a:srgbClr val="000000"/>
                </a:solidFill>
                <a:latin typeface="Arial" pitchFamily="34" charset="0"/>
                <a:cs typeface="Arial" pitchFamily="34" charset="0"/>
                <a:sym typeface="Symbol" panose="05050102010706020507" pitchFamily="18" charset="2"/>
              </a:rPr>
              <a:t> </a:t>
            </a:r>
            <a:r>
              <a:rPr lang="en-US" sz="1200" b="1" kern="0" dirty="0">
                <a:solidFill>
                  <a:srgbClr val="000000"/>
                </a:solidFill>
                <a:latin typeface="Arial" pitchFamily="34" charset="0"/>
                <a:cs typeface="Arial" pitchFamily="34" charset="0"/>
              </a:rPr>
              <a:t>10</a:t>
            </a:r>
            <a:r>
              <a:rPr lang="en-US" sz="1200" b="1" kern="0" baseline="30000" dirty="0">
                <a:solidFill>
                  <a:srgbClr val="000000"/>
                </a:solidFill>
                <a:latin typeface="Arial" pitchFamily="34" charset="0"/>
                <a:cs typeface="Arial" pitchFamily="34" charset="0"/>
              </a:rPr>
              <a:t>-3.4</a:t>
            </a:r>
            <a:endParaRPr lang="en-US" sz="1200" b="1" kern="0" dirty="0">
              <a:solidFill>
                <a:srgbClr val="000000"/>
              </a:solidFill>
              <a:latin typeface="Arial" pitchFamily="34" charset="0"/>
              <a:cs typeface="Arial" pitchFamily="34" charset="0"/>
            </a:endParaRPr>
          </a:p>
          <a:p>
            <a:pPr algn="ctr">
              <a:defRPr/>
            </a:pPr>
            <a:r>
              <a:rPr lang="en-US" sz="1200" b="1" kern="0" dirty="0">
                <a:solidFill>
                  <a:srgbClr val="000000"/>
                </a:solidFill>
                <a:latin typeface="Arial" pitchFamily="34" charset="0"/>
                <a:cs typeface="Arial" pitchFamily="34" charset="0"/>
              </a:rPr>
              <a:t>Ca</a:t>
            </a:r>
            <a:r>
              <a:rPr lang="en-US" sz="1200" b="1" kern="0" baseline="30000" dirty="0">
                <a:solidFill>
                  <a:srgbClr val="000000"/>
                </a:solidFill>
                <a:latin typeface="Arial Black" panose="020B0A04020102020204" pitchFamily="34" charset="0"/>
                <a:cs typeface="Arial" pitchFamily="34" charset="0"/>
              </a:rPr>
              <a:t>2+</a:t>
            </a:r>
            <a:r>
              <a:rPr lang="en-US" sz="1200" b="1" kern="0" dirty="0">
                <a:solidFill>
                  <a:srgbClr val="000000"/>
                </a:solidFill>
                <a:latin typeface="Arial" pitchFamily="34" charset="0"/>
                <a:cs typeface="Arial" pitchFamily="34" charset="0"/>
              </a:rPr>
              <a:t> is conducted for [Ca</a:t>
            </a:r>
            <a:r>
              <a:rPr lang="en-US" sz="1200" b="1" kern="0" baseline="30000" dirty="0">
                <a:solidFill>
                  <a:srgbClr val="000000"/>
                </a:solidFill>
                <a:latin typeface="Arial Black" panose="020B0A04020102020204" pitchFamily="34" charset="0"/>
                <a:cs typeface="Arial" pitchFamily="34" charset="0"/>
              </a:rPr>
              <a:t>2+</a:t>
            </a:r>
            <a:r>
              <a:rPr lang="en-US" sz="1200" b="1" kern="0" dirty="0">
                <a:solidFill>
                  <a:srgbClr val="000000"/>
                </a:solidFill>
                <a:latin typeface="Arial" pitchFamily="34" charset="0"/>
                <a:cs typeface="Arial" pitchFamily="34" charset="0"/>
              </a:rPr>
              <a:t>] &gt; 10</a:t>
            </a:r>
            <a:r>
              <a:rPr lang="en-US" sz="1200" b="1" kern="0" baseline="30000" dirty="0">
                <a:solidFill>
                  <a:srgbClr val="000000"/>
                </a:solidFill>
                <a:latin typeface="Arial" pitchFamily="34" charset="0"/>
                <a:cs typeface="Arial" pitchFamily="34" charset="0"/>
              </a:rPr>
              <a:t>-3.4</a:t>
            </a:r>
            <a:r>
              <a:rPr lang="en-US" sz="1200" b="1" kern="0" dirty="0">
                <a:solidFill>
                  <a:srgbClr val="000000"/>
                </a:solidFill>
                <a:latin typeface="Arial" pitchFamily="34" charset="0"/>
                <a:cs typeface="Arial" pitchFamily="34" charset="0"/>
              </a:rPr>
              <a:t>, but Na</a:t>
            </a:r>
            <a:r>
              <a:rPr lang="en-US" sz="1200" b="1" kern="0" baseline="30000" dirty="0">
                <a:solidFill>
                  <a:srgbClr val="000000"/>
                </a:solidFill>
                <a:latin typeface="Arial" pitchFamily="34" charset="0"/>
                <a:cs typeface="Arial" pitchFamily="34" charset="0"/>
              </a:rPr>
              <a:t>+</a:t>
            </a:r>
            <a:r>
              <a:rPr lang="en-US" sz="1200" b="1" kern="0" dirty="0">
                <a:solidFill>
                  <a:srgbClr val="000000"/>
                </a:solidFill>
                <a:latin typeface="Arial" pitchFamily="34" charset="0"/>
                <a:cs typeface="Arial" pitchFamily="34" charset="0"/>
              </a:rPr>
              <a:t> is conducted for [Ca</a:t>
            </a:r>
            <a:r>
              <a:rPr lang="en-US" sz="1200" b="1" kern="0" baseline="30000" dirty="0">
                <a:solidFill>
                  <a:srgbClr val="000000"/>
                </a:solidFill>
                <a:latin typeface="Arial Black" panose="020B0A04020102020204" pitchFamily="34" charset="0"/>
                <a:cs typeface="Arial" pitchFamily="34" charset="0"/>
              </a:rPr>
              <a:t>2+</a:t>
            </a:r>
            <a:r>
              <a:rPr lang="en-US" sz="1200" b="1" kern="0" dirty="0">
                <a:solidFill>
                  <a:srgbClr val="000000"/>
                </a:solidFill>
                <a:latin typeface="Arial" pitchFamily="34" charset="0"/>
                <a:cs typeface="Arial" pitchFamily="34" charset="0"/>
              </a:rPr>
              <a:t>] &lt;10</a:t>
            </a:r>
            <a:r>
              <a:rPr lang="en-US" sz="1200" b="1" kern="0" baseline="30000" dirty="0">
                <a:solidFill>
                  <a:srgbClr val="000000"/>
                </a:solidFill>
                <a:latin typeface="Arial" pitchFamily="34" charset="0"/>
                <a:cs typeface="Arial" pitchFamily="34" charset="0"/>
              </a:rPr>
              <a:t>-3.</a:t>
            </a:r>
            <a:endParaRPr lang="en-US" sz="1200" b="1" kern="0" dirty="0">
              <a:solidFill>
                <a:srgbClr val="000000"/>
              </a:solidFill>
              <a:latin typeface="Arial" pitchFamily="34" charset="0"/>
              <a:cs typeface="Arial" pitchFamily="34" charset="0"/>
            </a:endParaRPr>
          </a:p>
        </p:txBody>
      </p:sp>
      <p:cxnSp>
        <p:nvCxnSpPr>
          <p:cNvPr id="23" name="Straight Connector 22"/>
          <p:cNvCxnSpPr/>
          <p:nvPr/>
        </p:nvCxnSpPr>
        <p:spPr bwMode="auto">
          <a:xfrm flipV="1">
            <a:off x="9297372" y="971433"/>
            <a:ext cx="0" cy="410771"/>
          </a:xfrm>
          <a:prstGeom prst="line">
            <a:avLst/>
          </a:prstGeom>
          <a:noFill/>
          <a:ln w="15875" cap="flat" cmpd="sng" algn="ctr">
            <a:solidFill>
              <a:schemeClr val="tx1"/>
            </a:solidFill>
            <a:prstDash val="solid"/>
            <a:round/>
            <a:headEnd type="none" w="med" len="med"/>
            <a:tailEnd type="none" w="med" len="med"/>
          </a:ln>
          <a:effectLst/>
        </p:spPr>
      </p:cxnSp>
      <p:sp>
        <p:nvSpPr>
          <p:cNvPr id="2" name="Rectangle 1"/>
          <p:cNvSpPr/>
          <p:nvPr/>
        </p:nvSpPr>
        <p:spPr>
          <a:xfrm>
            <a:off x="3690428" y="2935609"/>
            <a:ext cx="4226672" cy="369332"/>
          </a:xfrm>
          <a:prstGeom prst="rect">
            <a:avLst/>
          </a:prstGeom>
          <a:blipFill dpi="0" rotWithShape="1">
            <a:blip r:embed="rId4">
              <a:alphaModFix amt="9000"/>
            </a:blip>
            <a:srcRect/>
            <a:tile tx="0" ty="0" sx="100000" sy="100000" flip="none" algn="tl"/>
          </a:blipFill>
          <a:ln w="19050">
            <a:noFill/>
          </a:ln>
        </p:spPr>
        <p:txBody>
          <a:bodyPr rtlCol="0" anchor="ctr">
            <a:spAutoFit/>
          </a:bodyPr>
          <a:lstStyle/>
          <a:p>
            <a:pPr algn="ctr">
              <a:defRPr/>
            </a:pPr>
            <a:endParaRPr lang="en-US" i="1" kern="0" dirty="0">
              <a:solidFill>
                <a:srgbClr val="000000"/>
              </a:solidFill>
              <a:latin typeface="Arial" pitchFamily="34" charset="0"/>
              <a:cs typeface="Arial" pitchFamily="34" charset="0"/>
            </a:endParaRPr>
          </a:p>
        </p:txBody>
      </p:sp>
      <p:sp>
        <p:nvSpPr>
          <p:cNvPr id="4" name="Rectangle 3"/>
          <p:cNvSpPr/>
          <p:nvPr/>
        </p:nvSpPr>
        <p:spPr>
          <a:xfrm>
            <a:off x="9512058" y="3311602"/>
            <a:ext cx="189652" cy="369332"/>
          </a:xfrm>
          <a:prstGeom prst="rect">
            <a:avLst/>
          </a:prstGeom>
          <a:solidFill>
            <a:schemeClr val="bg1"/>
          </a:solidFill>
          <a:ln w="19050">
            <a:noFill/>
          </a:ln>
        </p:spPr>
        <p:txBody>
          <a:bodyPr rtlCol="0" anchor="ctr">
            <a:spAutoFit/>
          </a:bodyPr>
          <a:lstStyle/>
          <a:p>
            <a:pPr algn="ctr">
              <a:defRPr/>
            </a:pPr>
            <a:endParaRPr lang="en-US" i="1" kern="0" dirty="0">
              <a:solidFill>
                <a:sysClr val="windowText" lastClr="000000"/>
              </a:solidFill>
              <a:latin typeface="Arial" pitchFamily="34" charset="0"/>
              <a:cs typeface="Arial" pitchFamily="34" charset="0"/>
            </a:endParaRPr>
          </a:p>
        </p:txBody>
      </p:sp>
      <p:cxnSp>
        <p:nvCxnSpPr>
          <p:cNvPr id="12" name="Straight Connector 11"/>
          <p:cNvCxnSpPr/>
          <p:nvPr/>
        </p:nvCxnSpPr>
        <p:spPr bwMode="auto">
          <a:xfrm>
            <a:off x="7915849" y="971434"/>
            <a:ext cx="0" cy="410771"/>
          </a:xfrm>
          <a:prstGeom prst="line">
            <a:avLst/>
          </a:prstGeom>
          <a:noFill/>
          <a:ln w="15875"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a:off x="9029701" y="1201783"/>
            <a:ext cx="273741" cy="0"/>
          </a:xfrm>
          <a:prstGeom prst="straightConnector1">
            <a:avLst/>
          </a:prstGeom>
          <a:noFill/>
          <a:ln w="15875" cap="flat" cmpd="sng" algn="ctr">
            <a:solidFill>
              <a:schemeClr val="tx1"/>
            </a:solidFill>
            <a:prstDash val="sysDash"/>
            <a:round/>
            <a:headEnd type="none" w="med" len="med"/>
            <a:tailEnd type="stealth" w="med" len="sm"/>
          </a:ln>
          <a:effectLst/>
        </p:spPr>
      </p:cxnSp>
      <p:grpSp>
        <p:nvGrpSpPr>
          <p:cNvPr id="14" name="Group 13"/>
          <p:cNvGrpSpPr/>
          <p:nvPr/>
        </p:nvGrpSpPr>
        <p:grpSpPr>
          <a:xfrm>
            <a:off x="7923468" y="1050987"/>
            <a:ext cx="1364171" cy="2456113"/>
            <a:chOff x="6399467" y="1050986"/>
            <a:chExt cx="1364171" cy="2456113"/>
          </a:xfrm>
        </p:grpSpPr>
        <p:grpSp>
          <p:nvGrpSpPr>
            <p:cNvPr id="27" name="Group 26"/>
            <p:cNvGrpSpPr/>
            <p:nvPr/>
          </p:nvGrpSpPr>
          <p:grpSpPr>
            <a:xfrm>
              <a:off x="6399467" y="1050986"/>
              <a:ext cx="1364171" cy="276999"/>
              <a:chOff x="6399467" y="1050986"/>
              <a:chExt cx="1364171" cy="276999"/>
            </a:xfrm>
          </p:grpSpPr>
          <p:sp>
            <p:nvSpPr>
              <p:cNvPr id="21" name="TextBox 20"/>
              <p:cNvSpPr txBox="1"/>
              <p:nvPr/>
            </p:nvSpPr>
            <p:spPr>
              <a:xfrm>
                <a:off x="6400521" y="1050986"/>
                <a:ext cx="1363117" cy="276999"/>
              </a:xfrm>
              <a:prstGeom prst="rect">
                <a:avLst/>
              </a:prstGeom>
              <a:noFill/>
            </p:spPr>
            <p:txBody>
              <a:bodyPr wrap="square" rtlCol="0">
                <a:spAutoFit/>
              </a:bodyPr>
              <a:lstStyle/>
              <a:p>
                <a:pPr algn="ctr">
                  <a:defRPr/>
                </a:pPr>
                <a:r>
                  <a:rPr lang="en-US" sz="1200" b="1" kern="0" dirty="0">
                    <a:solidFill>
                      <a:srgbClr val="000000"/>
                    </a:solidFill>
                    <a:latin typeface="Arial" pitchFamily="34" charset="0"/>
                    <a:cs typeface="Arial" pitchFamily="34" charset="0"/>
                  </a:rPr>
                  <a:t>Ca Channel</a:t>
                </a:r>
              </a:p>
            </p:txBody>
          </p:sp>
          <p:cxnSp>
            <p:nvCxnSpPr>
              <p:cNvPr id="25" name="Straight Arrow Connector 24"/>
              <p:cNvCxnSpPr/>
              <p:nvPr/>
            </p:nvCxnSpPr>
            <p:spPr bwMode="auto">
              <a:xfrm flipH="1" flipV="1">
                <a:off x="6399467" y="1194955"/>
                <a:ext cx="253370" cy="2177"/>
              </a:xfrm>
              <a:prstGeom prst="straightConnector1">
                <a:avLst/>
              </a:prstGeom>
              <a:noFill/>
              <a:ln w="15875" cap="flat" cmpd="sng" algn="ctr">
                <a:solidFill>
                  <a:schemeClr val="tx1"/>
                </a:solidFill>
                <a:prstDash val="sysDash"/>
                <a:round/>
                <a:headEnd type="none" w="med" len="med"/>
                <a:tailEnd type="stealth" w="med" len="sm"/>
              </a:ln>
              <a:effectLst/>
            </p:spPr>
          </p:cxnSp>
        </p:grpSp>
        <p:sp>
          <p:nvSpPr>
            <p:cNvPr id="10" name="Rectangle 9"/>
            <p:cNvSpPr/>
            <p:nvPr/>
          </p:nvSpPr>
          <p:spPr>
            <a:xfrm>
              <a:off x="6399467" y="3137767"/>
              <a:ext cx="1364171" cy="369332"/>
            </a:xfrm>
            <a:prstGeom prst="rect">
              <a:avLst/>
            </a:prstGeom>
            <a:blipFill dpi="0" rotWithShape="1">
              <a:blip r:embed="rId5">
                <a:alphaModFix amt="31000"/>
              </a:blip>
              <a:srcRect/>
              <a:tile tx="0" ty="0" sx="100000" sy="100000" flip="none" algn="tl"/>
            </a:blipFill>
            <a:ln w="19050">
              <a:noFill/>
            </a:ln>
          </p:spPr>
          <p:txBody>
            <a:bodyPr rtlCol="0" anchor="ctr">
              <a:spAutoFit/>
            </a:bodyPr>
            <a:lstStyle/>
            <a:p>
              <a:pPr algn="ctr">
                <a:defRPr/>
              </a:pPr>
              <a:endParaRPr lang="en-US" i="1" kern="0" dirty="0">
                <a:solidFill>
                  <a:sysClr val="windowText" lastClr="000000"/>
                </a:solidFill>
                <a:latin typeface="Arial" pitchFamily="34" charset="0"/>
                <a:cs typeface="Arial" pitchFamily="34" charset="0"/>
              </a:endParaRPr>
            </a:p>
          </p:txBody>
        </p:sp>
      </p:grpSp>
      <p:cxnSp>
        <p:nvCxnSpPr>
          <p:cNvPr id="22" name="Straight Connector 21"/>
          <p:cNvCxnSpPr/>
          <p:nvPr/>
        </p:nvCxnSpPr>
        <p:spPr bwMode="auto">
          <a:xfrm>
            <a:off x="7923467" y="1327985"/>
            <a:ext cx="0" cy="3934676"/>
          </a:xfrm>
          <a:prstGeom prst="line">
            <a:avLst/>
          </a:prstGeom>
          <a:noFill/>
          <a:ln w="15875" cap="flat" cmpd="sng" algn="ctr">
            <a:solidFill>
              <a:srgbClr val="AECCCE"/>
            </a:solidFill>
            <a:prstDash val="sysDot"/>
            <a:round/>
            <a:headEnd type="none" w="med" len="med"/>
            <a:tailEnd type="none" w="med" len="med"/>
          </a:ln>
          <a:effectLst/>
        </p:spPr>
      </p:cxnSp>
    </p:spTree>
    <p:extLst>
      <p:ext uri="{BB962C8B-B14F-4D97-AF65-F5344CB8AC3E}">
        <p14:creationId xmlns:p14="http://schemas.microsoft.com/office/powerpoint/2010/main" val="3238018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2F5F"/>
            </a:gs>
            <a:gs pos="50000">
              <a:srgbClr val="0052A5"/>
            </a:gs>
            <a:gs pos="100000">
              <a:srgbClr val="0066CB"/>
            </a:gs>
          </a:gsLst>
          <a:lin ang="16200000" scaled="1"/>
          <a:tileRect/>
        </a:gra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29B01C-519E-4D44-AA33-EB15584B0E40}"/>
              </a:ext>
            </a:extLst>
          </p:cNvPr>
          <p:cNvSpPr>
            <a:spLocks noGrp="1"/>
          </p:cNvSpPr>
          <p:nvPr>
            <p:ph type="dt" sz="half" idx="10"/>
          </p:nvPr>
        </p:nvSpPr>
        <p:spPr/>
        <p:txBody>
          <a:bodyPr/>
          <a:lstStyle/>
          <a:p>
            <a:pPr marL="0" marR="0" lvl="0" indent="0" algn="l" defTabSz="914400" rtl="0" eaLnBrk="0" fontAlgn="auto" latinLnBrk="0" hangingPunct="0">
              <a:lnSpc>
                <a:spcPct val="100000"/>
              </a:lnSpc>
              <a:spcBef>
                <a:spcPct val="0"/>
              </a:spcBef>
              <a:spcAft>
                <a:spcPts val="0"/>
              </a:spcAft>
              <a:buClrTx/>
              <a:buSzTx/>
              <a:buFontTx/>
              <a:buNone/>
              <a:tabLst/>
              <a:defRPr/>
            </a:pPr>
            <a:fld id="{BB5ACF65-BBE2-4319-88C0-46A9274EF1F1}" type="datetime5">
              <a:rPr kumimoji="0" lang="en-US" altLang="en-US" sz="1400" b="0" i="0" u="none" strike="noStrike" kern="1200" cap="none" spc="0" normalizeH="0" baseline="0" noProof="0">
                <a:ln>
                  <a:noFill/>
                </a:ln>
                <a:solidFill>
                  <a:srgbClr val="000000"/>
                </a:solidFill>
                <a:effectLst/>
                <a:uLnTx/>
                <a:uFillTx/>
                <a:latin typeface="Times" pitchFamily="18" charset="0"/>
                <a:ea typeface="+mn-ea"/>
                <a:cs typeface="Arial" charset="0"/>
              </a:rPr>
              <a:pPr marL="0" marR="0" lvl="0" indent="0" algn="l" defTabSz="914400" rtl="0" eaLnBrk="0" fontAlgn="auto" latinLnBrk="0" hangingPunct="0">
                <a:lnSpc>
                  <a:spcPct val="100000"/>
                </a:lnSpc>
                <a:spcBef>
                  <a:spcPct val="0"/>
                </a:spcBef>
                <a:spcAft>
                  <a:spcPts val="0"/>
                </a:spcAft>
                <a:buClrTx/>
                <a:buSzTx/>
                <a:buFontTx/>
                <a:buNone/>
                <a:tabLst/>
                <a:defRPr/>
              </a:pPr>
              <a:t>18-Oct-19</a:t>
            </a:fld>
            <a:endParaRPr kumimoji="0" lang="en-US" altLang="en-US" sz="1400" b="0" i="0" u="none" strike="noStrike" kern="1200" cap="none" spc="0" normalizeH="0" baseline="0" noProof="0">
              <a:ln>
                <a:noFill/>
              </a:ln>
              <a:solidFill>
                <a:srgbClr val="000000"/>
              </a:solidFill>
              <a:effectLst/>
              <a:uLnTx/>
              <a:uFillTx/>
              <a:latin typeface="Times" pitchFamily="18" charset="0"/>
              <a:ea typeface="+mn-ea"/>
              <a:cs typeface="Arial" charset="0"/>
            </a:endParaRPr>
          </a:p>
        </p:txBody>
      </p:sp>
      <p:sp>
        <p:nvSpPr>
          <p:cNvPr id="5" name="Slide Number Placeholder 5">
            <a:extLst>
              <a:ext uri="{FF2B5EF4-FFF2-40B4-BE49-F238E27FC236}">
                <a16:creationId xmlns:a16="http://schemas.microsoft.com/office/drawing/2014/main" id="{92BDB962-6F5E-4490-8313-18840ABC154E}"/>
              </a:ext>
            </a:extLst>
          </p:cNvPr>
          <p:cNvSpPr>
            <a:spLocks noGrp="1"/>
          </p:cNvSpPr>
          <p:nvPr>
            <p:ph type="sldNum" sz="quarter" idx="12"/>
          </p:nvPr>
        </p:nvSpPr>
        <p:spPr/>
        <p:txBody>
          <a:bodyPr/>
          <a:lstStyle/>
          <a:p>
            <a:pPr marL="0" marR="0" lvl="0" indent="0" algn="r" defTabSz="914400" rtl="0" eaLnBrk="0" fontAlgn="auto" latinLnBrk="0" hangingPunct="0">
              <a:lnSpc>
                <a:spcPct val="100000"/>
              </a:lnSpc>
              <a:spcBef>
                <a:spcPct val="0"/>
              </a:spcBef>
              <a:spcAft>
                <a:spcPts val="0"/>
              </a:spcAft>
              <a:buClrTx/>
              <a:buSzTx/>
              <a:buFontTx/>
              <a:buNone/>
              <a:tabLst/>
              <a:defRPr/>
            </a:pPr>
            <a:fld id="{882DDF28-4098-4333-8B8C-809DBA14F505}" type="slidenum">
              <a:rPr kumimoji="0" lang="en-US" altLang="en-US" sz="1400" b="0" i="0" u="none" strike="noStrike" kern="1200" cap="none" spc="0" normalizeH="0" baseline="0" noProof="0">
                <a:ln>
                  <a:noFill/>
                </a:ln>
                <a:solidFill>
                  <a:srgbClr val="000000"/>
                </a:solidFill>
                <a:effectLst/>
                <a:uLnTx/>
                <a:uFillTx/>
                <a:latin typeface="Times" pitchFamily="18" charset="0"/>
                <a:ea typeface="+mn-ea"/>
                <a:cs typeface="Arial" charset="0"/>
              </a:rPr>
              <a:pPr marL="0" marR="0" lvl="0" indent="0" algn="r" defTabSz="914400" rtl="0" eaLnBrk="0" fontAlgn="auto" latinLnBrk="0" hangingPunct="0">
                <a:lnSpc>
                  <a:spcPct val="100000"/>
                </a:lnSpc>
                <a:spcBef>
                  <a:spcPct val="0"/>
                </a:spcBef>
                <a:spcAft>
                  <a:spcPts val="0"/>
                </a:spcAft>
                <a:buClrTx/>
                <a:buSzTx/>
                <a:buFontTx/>
                <a:buNone/>
                <a:tabLst/>
                <a:defRPr/>
              </a:pPr>
              <a:t>39</a:t>
            </a:fld>
            <a:endParaRPr kumimoji="0" lang="en-US" altLang="en-US" sz="1400" b="0" i="0" u="none" strike="noStrike" kern="1200" cap="none" spc="0" normalizeH="0" baseline="0" noProof="0">
              <a:ln>
                <a:noFill/>
              </a:ln>
              <a:solidFill>
                <a:srgbClr val="000000"/>
              </a:solidFill>
              <a:effectLst/>
              <a:uLnTx/>
              <a:uFillTx/>
              <a:latin typeface="Times" pitchFamily="18" charset="0"/>
              <a:ea typeface="+mn-ea"/>
              <a:cs typeface="Arial" charset="0"/>
            </a:endParaRPr>
          </a:p>
        </p:txBody>
      </p:sp>
      <p:graphicFrame>
        <p:nvGraphicFramePr>
          <p:cNvPr id="35842" name="Object 2">
            <a:extLst>
              <a:ext uri="{FF2B5EF4-FFF2-40B4-BE49-F238E27FC236}">
                <a16:creationId xmlns:a16="http://schemas.microsoft.com/office/drawing/2014/main" id="{01A429C8-D47D-4486-8122-9B220620F1B6}"/>
              </a:ext>
            </a:extLst>
          </p:cNvPr>
          <p:cNvGraphicFramePr>
            <a:graphicFrameLocks noChangeAspect="1"/>
          </p:cNvGraphicFramePr>
          <p:nvPr/>
        </p:nvGraphicFramePr>
        <p:xfrm>
          <a:off x="1524000" y="1"/>
          <a:ext cx="9162930" cy="6857999"/>
        </p:xfrm>
        <a:graphic>
          <a:graphicData uri="http://schemas.openxmlformats.org/presentationml/2006/ole">
            <mc:AlternateContent xmlns:mc="http://schemas.openxmlformats.org/markup-compatibility/2006">
              <mc:Choice xmlns:v="urn:schemas-microsoft-com:vml" Requires="v">
                <p:oleObj spid="_x0000_s11276" name="Slide" r:id="rId6" imgW="4850744" imgH="3639419" progId="PowerPoint.Slide.8">
                  <p:embed/>
                </p:oleObj>
              </mc:Choice>
              <mc:Fallback>
                <p:oleObj name="Slide" r:id="rId6" imgW="4850744" imgH="3639419" progId="PowerPoint.Slide.8">
                  <p:embed/>
                  <p:pic>
                    <p:nvPicPr>
                      <p:cNvPr id="35842" name="Object 2">
                        <a:extLst>
                          <a:ext uri="{FF2B5EF4-FFF2-40B4-BE49-F238E27FC236}">
                            <a16:creationId xmlns:a16="http://schemas.microsoft.com/office/drawing/2014/main" id="{01A429C8-D47D-4486-8122-9B220620F1B6}"/>
                          </a:ext>
                        </a:extLst>
                      </p:cNvPr>
                      <p:cNvPicPr>
                        <a:picLocks noChangeAspect="1" noChangeArrowheads="1"/>
                      </p:cNvPicPr>
                      <p:nvPr/>
                    </p:nvPicPr>
                    <p:blipFill>
                      <a:blip r:embed="rId7"/>
                      <a:srcRect/>
                      <a:stretch>
                        <a:fillRect/>
                      </a:stretch>
                    </p:blipFill>
                    <p:spPr bwMode="auto">
                      <a:xfrm>
                        <a:off x="1524000" y="1"/>
                        <a:ext cx="9162930" cy="6857999"/>
                      </a:xfrm>
                      <a:prstGeom prst="rect">
                        <a:avLst/>
                      </a:prstGeom>
                      <a:noFill/>
                      <a:ln>
                        <a:noFill/>
                      </a:ln>
                      <a:effectLst/>
                    </p:spPr>
                  </p:pic>
                </p:oleObj>
              </mc:Fallback>
            </mc:AlternateContent>
          </a:graphicData>
        </a:graphic>
      </p:graphicFrame>
      <p:sp>
        <p:nvSpPr>
          <p:cNvPr id="35844" name="Text Box 4">
            <a:extLst>
              <a:ext uri="{FF2B5EF4-FFF2-40B4-BE49-F238E27FC236}">
                <a16:creationId xmlns:a16="http://schemas.microsoft.com/office/drawing/2014/main" id="{03DE8F04-7904-44CC-B739-5E2759F7BA76}"/>
              </a:ext>
            </a:extLst>
          </p:cNvPr>
          <p:cNvSpPr txBox="1">
            <a:spLocks noChangeArrowheads="1"/>
          </p:cNvSpPr>
          <p:nvPr/>
        </p:nvSpPr>
        <p:spPr bwMode="auto">
          <a:xfrm>
            <a:off x="1752600" y="6172200"/>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1" u="none" strike="noStrike" kern="1200" cap="none" spc="0" normalizeH="0" baseline="0" noProof="0" dirty="0">
                <a:ln>
                  <a:noFill/>
                </a:ln>
                <a:solidFill>
                  <a:srgbClr val="009999"/>
                </a:solidFill>
                <a:effectLst/>
                <a:uLnTx/>
                <a:uFillTx/>
                <a:latin typeface="Univers Condensed" panose="020B0606020202060204" pitchFamily="34" charset="0"/>
                <a:ea typeface="+mn-ea"/>
                <a:cs typeface="Arial"/>
              </a:rPr>
              <a:t>Bob Eisenberg DARPA</a:t>
            </a:r>
            <a:endParaRPr kumimoji="0" lang="en-US" altLang="en-US" sz="1800" b="0" i="0" u="none" strike="noStrike" kern="1200" cap="none" spc="0" normalizeH="0" baseline="0" noProof="0" dirty="0">
              <a:ln>
                <a:noFill/>
              </a:ln>
              <a:solidFill>
                <a:srgbClr val="000000"/>
              </a:solidFill>
              <a:effectLst/>
              <a:uLnTx/>
              <a:uFillTx/>
              <a:latin typeface="Arial"/>
              <a:ea typeface="+mn-ea"/>
              <a:cs typeface="Arial"/>
            </a:endParaRPr>
          </a:p>
        </p:txBody>
      </p:sp>
      <p:grpSp>
        <p:nvGrpSpPr>
          <p:cNvPr id="2" name="Group 1">
            <a:extLst>
              <a:ext uri="{FF2B5EF4-FFF2-40B4-BE49-F238E27FC236}">
                <a16:creationId xmlns:a16="http://schemas.microsoft.com/office/drawing/2014/main" id="{161CDE20-1DE5-4058-8229-46714D1F7F8A}"/>
              </a:ext>
            </a:extLst>
          </p:cNvPr>
          <p:cNvGrpSpPr/>
          <p:nvPr/>
        </p:nvGrpSpPr>
        <p:grpSpPr>
          <a:xfrm>
            <a:off x="9605896" y="1979058"/>
            <a:ext cx="1965548" cy="4148945"/>
            <a:chOff x="9605896" y="1979058"/>
            <a:chExt cx="1965548" cy="4148945"/>
          </a:xfrm>
        </p:grpSpPr>
        <p:pic>
          <p:nvPicPr>
            <p:cNvPr id="7" name="Picture 9" descr="ompf_3 Cross section porin">
              <a:extLst>
                <a:ext uri="{FF2B5EF4-FFF2-40B4-BE49-F238E27FC236}">
                  <a16:creationId xmlns:a16="http://schemas.microsoft.com/office/drawing/2014/main" id="{B9751CC8-779B-4743-96B1-4EDCF42CD61A}"/>
                </a:ext>
              </a:extLst>
            </p:cNvPr>
            <p:cNvPicPr>
              <a:picLocks noChangeAspect="1" noChangeArrowheads="1"/>
            </p:cNvPicPr>
            <p:nvPr>
              <p:custDataLst>
                <p:tags r:id="rId3"/>
              </p:custDataLst>
            </p:nvPr>
          </p:nvPicPr>
          <p:blipFill>
            <a:blip r:embed="rId8" cstate="print"/>
            <a:stretch>
              <a:fillRect/>
            </a:stretch>
          </p:blipFill>
          <p:spPr bwMode="auto">
            <a:xfrm>
              <a:off x="9605896" y="1979058"/>
              <a:ext cx="1965548" cy="2169888"/>
            </a:xfrm>
            <a:prstGeom prst="rect">
              <a:avLst/>
            </a:prstGeom>
            <a:noFill/>
            <a:ln w="9525">
              <a:noFill/>
              <a:miter lim="800000"/>
              <a:headEnd/>
              <a:tailEnd/>
            </a:ln>
          </p:spPr>
        </p:pic>
        <p:pic>
          <p:nvPicPr>
            <p:cNvPr id="8" name="Picture 5" descr="Another Constriction Zone BPS_2002_BB">
              <a:extLst>
                <a:ext uri="{FF2B5EF4-FFF2-40B4-BE49-F238E27FC236}">
                  <a16:creationId xmlns:a16="http://schemas.microsoft.com/office/drawing/2014/main" id="{59E5ECEE-974D-409B-AA5E-E7CB953D00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91887" y="4385668"/>
              <a:ext cx="1879557" cy="1742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914396965"/>
      </p:ext>
    </p:extLst>
  </p:cSld>
  <p:clrMapOvr>
    <a:overrideClrMapping bg1="lt1" tx1="dk1" bg2="lt2" tx2="dk2" accent1="accent1" accent2="accent2" accent3="accent3" accent4="accent4" accent5="accent5" accent6="accent6" hlink="hlink" folHlink="folHlink"/>
  </p:clrMapOvr>
  <p:transition advTm="1233"/>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Slide Number Placeholder 4"/>
          <p:cNvSpPr>
            <a:spLocks noGrp="1"/>
          </p:cNvSpPr>
          <p:nvPr>
            <p:ph type="sldNum" sz="quarter" idx="12"/>
            <p:custDataLst>
              <p:tags r:id="rId2"/>
            </p:custDataLst>
          </p:nvPr>
        </p:nvSpPr>
        <p:spPr>
          <a:xfrm>
            <a:off x="8202046" y="6195569"/>
            <a:ext cx="2106422"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eaLnBrk="1" hangingPunct="1">
              <a:spcBef>
                <a:spcPct val="0"/>
              </a:spcBef>
              <a:buFontTx/>
              <a:buNone/>
            </a:pPr>
            <a:fld id="{1E66C6A9-863D-48C4-A21E-86EA09126C65}" type="slidenum">
              <a:rPr lang="en-US" altLang="en-US" sz="1400">
                <a:solidFill>
                  <a:srgbClr val="333399">
                    <a:lumMod val="50000"/>
                  </a:srgbClr>
                </a:solidFill>
              </a:rPr>
              <a:pPr algn="r" eaLnBrk="1" hangingPunct="1">
                <a:spcBef>
                  <a:spcPct val="0"/>
                </a:spcBef>
                <a:buFontTx/>
                <a:buNone/>
              </a:pPr>
              <a:t>4</a:t>
            </a:fld>
            <a:endParaRPr lang="en-US" altLang="en-US" sz="1400" dirty="0">
              <a:solidFill>
                <a:srgbClr val="333399">
                  <a:lumMod val="50000"/>
                </a:srgbClr>
              </a:solidFill>
            </a:endParaRPr>
          </a:p>
        </p:txBody>
      </p:sp>
      <p:sp>
        <p:nvSpPr>
          <p:cNvPr id="120837" name="Text Box 3"/>
          <p:cNvSpPr txBox="1">
            <a:spLocks noChangeArrowheads="1"/>
          </p:cNvSpPr>
          <p:nvPr>
            <p:custDataLst>
              <p:tags r:id="rId3"/>
            </p:custDataLst>
          </p:nvPr>
        </p:nvSpPr>
        <p:spPr bwMode="auto">
          <a:xfrm>
            <a:off x="1909363" y="147468"/>
            <a:ext cx="83835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US" altLang="ko-KR" sz="2400" b="1" dirty="0">
                <a:solidFill>
                  <a:srgbClr val="000066"/>
                </a:solidFill>
                <a:latin typeface="Arial Black" panose="020B0A04020102020204" pitchFamily="34" charset="0"/>
                <a:ea typeface="Gulim" pitchFamily="34" charset="-127"/>
              </a:rPr>
              <a:t>Channels are Devices </a:t>
            </a:r>
            <a:br>
              <a:rPr lang="en-US" altLang="ko-KR" sz="1600" b="1" dirty="0">
                <a:solidFill>
                  <a:srgbClr val="000066"/>
                </a:solidFill>
                <a:latin typeface="Arial Black" panose="020B0A04020102020204" pitchFamily="34" charset="0"/>
                <a:ea typeface="Gulim" pitchFamily="34" charset="-127"/>
              </a:rPr>
            </a:br>
            <a:r>
              <a:rPr lang="en-US" altLang="ko-KR" b="1" u="sng" dirty="0">
                <a:solidFill>
                  <a:srgbClr val="C00000"/>
                </a:solidFill>
                <a:latin typeface="Arial Black" panose="020B0A04020102020204" pitchFamily="34" charset="0"/>
                <a:ea typeface="Gulim" pitchFamily="34" charset="-127"/>
              </a:rPr>
              <a:t>Valves</a:t>
            </a:r>
            <a:r>
              <a:rPr lang="en-US" altLang="ko-KR" b="1" dirty="0">
                <a:solidFill>
                  <a:srgbClr val="C00000"/>
                </a:solidFill>
                <a:latin typeface="Arial Black" panose="020B0A04020102020204" pitchFamily="34" charset="0"/>
                <a:ea typeface="Gulim" pitchFamily="34" charset="-127"/>
              </a:rPr>
              <a:t> </a:t>
            </a:r>
            <a:r>
              <a:rPr lang="en-US" altLang="ko-KR" sz="2000" b="1" dirty="0">
                <a:solidFill>
                  <a:srgbClr val="C00000"/>
                </a:solidFill>
                <a:ea typeface="Gulim" pitchFamily="34" charset="-127"/>
              </a:rPr>
              <a:t>and</a:t>
            </a:r>
            <a:r>
              <a:rPr lang="en-US" altLang="ko-KR" b="1" dirty="0">
                <a:solidFill>
                  <a:srgbClr val="C00000"/>
                </a:solidFill>
                <a:latin typeface="Arial Black" panose="020B0A04020102020204" pitchFamily="34" charset="0"/>
                <a:ea typeface="Gulim" pitchFamily="34" charset="-127"/>
              </a:rPr>
              <a:t> </a:t>
            </a:r>
            <a:r>
              <a:rPr lang="en-US" altLang="ko-KR" b="1" u="sng" dirty="0">
                <a:solidFill>
                  <a:srgbClr val="C00000"/>
                </a:solidFill>
                <a:latin typeface="Arial Black" panose="020B0A04020102020204" pitchFamily="34" charset="0"/>
                <a:ea typeface="Gulim" pitchFamily="34" charset="-127"/>
              </a:rPr>
              <a:t>Diodes</a:t>
            </a:r>
            <a:br>
              <a:rPr lang="en-US" altLang="ko-KR" b="1" u="sng" dirty="0">
                <a:solidFill>
                  <a:srgbClr val="C00000"/>
                </a:solidFill>
                <a:latin typeface="Arial Black" panose="020B0A04020102020204" pitchFamily="34" charset="0"/>
                <a:ea typeface="Gulim" pitchFamily="34" charset="-127"/>
              </a:rPr>
            </a:br>
            <a:r>
              <a:rPr lang="en-US" altLang="ko-KR" sz="1600" b="1" dirty="0">
                <a:solidFill>
                  <a:srgbClr val="000066"/>
                </a:solidFill>
                <a:ea typeface="Gulim" pitchFamily="34" charset="-127"/>
              </a:rPr>
              <a:t>Different Ions Carry Different Signals through Different Channels </a:t>
            </a:r>
          </a:p>
        </p:txBody>
      </p:sp>
      <p:grpSp>
        <p:nvGrpSpPr>
          <p:cNvPr id="5" name="Group 4"/>
          <p:cNvGrpSpPr/>
          <p:nvPr/>
        </p:nvGrpSpPr>
        <p:grpSpPr>
          <a:xfrm>
            <a:off x="2711398" y="1347797"/>
            <a:ext cx="3245900" cy="5304972"/>
            <a:chOff x="4765098" y="1347794"/>
            <a:chExt cx="3245900" cy="5304972"/>
          </a:xfrm>
        </p:grpSpPr>
        <p:grpSp>
          <p:nvGrpSpPr>
            <p:cNvPr id="4" name="Group 3"/>
            <p:cNvGrpSpPr/>
            <p:nvPr/>
          </p:nvGrpSpPr>
          <p:grpSpPr>
            <a:xfrm>
              <a:off x="4765098" y="1347794"/>
              <a:ext cx="3245900" cy="5304972"/>
              <a:chOff x="4765098" y="1347794"/>
              <a:chExt cx="3245900" cy="5304972"/>
            </a:xfrm>
          </p:grpSpPr>
          <p:sp>
            <p:nvSpPr>
              <p:cNvPr id="120834" name="TextBox 46"/>
              <p:cNvSpPr txBox="1">
                <a:spLocks noChangeArrowheads="1"/>
              </p:cNvSpPr>
              <p:nvPr>
                <p:custDataLst>
                  <p:tags r:id="rId4"/>
                </p:custDataLst>
              </p:nvPr>
            </p:nvSpPr>
            <p:spPr bwMode="auto">
              <a:xfrm>
                <a:off x="5659438" y="1347794"/>
                <a:ext cx="12731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r>
                  <a:rPr lang="en-US" altLang="en-US" sz="1600" i="1" dirty="0">
                    <a:solidFill>
                      <a:srgbClr val="19066A"/>
                    </a:solidFill>
                  </a:rPr>
                  <a:t>ompF porin</a:t>
                </a:r>
                <a:br>
                  <a:rPr lang="en-US" altLang="en-US" sz="1600" dirty="0">
                    <a:solidFill>
                      <a:srgbClr val="19194D"/>
                    </a:solidFill>
                  </a:rPr>
                </a:br>
                <a:endParaRPr lang="en-US" altLang="en-US" sz="1600" dirty="0">
                  <a:solidFill>
                    <a:srgbClr val="19194D"/>
                  </a:solidFill>
                </a:endParaRPr>
              </a:p>
            </p:txBody>
          </p:sp>
          <p:grpSp>
            <p:nvGrpSpPr>
              <p:cNvPr id="3" name="Group 2"/>
              <p:cNvGrpSpPr/>
              <p:nvPr/>
            </p:nvGrpSpPr>
            <p:grpSpPr>
              <a:xfrm>
                <a:off x="4765098" y="1731963"/>
                <a:ext cx="3245900" cy="4920803"/>
                <a:chOff x="4765098" y="1731963"/>
                <a:chExt cx="3245900" cy="4920803"/>
              </a:xfrm>
            </p:grpSpPr>
            <p:grpSp>
              <p:nvGrpSpPr>
                <p:cNvPr id="2" name="Group 1"/>
                <p:cNvGrpSpPr/>
                <p:nvPr/>
              </p:nvGrpSpPr>
              <p:grpSpPr>
                <a:xfrm>
                  <a:off x="4765098" y="1731963"/>
                  <a:ext cx="3245900" cy="4920803"/>
                  <a:chOff x="4765098" y="1731963"/>
                  <a:chExt cx="3245900" cy="4920803"/>
                </a:xfrm>
              </p:grpSpPr>
              <p:sp>
                <p:nvSpPr>
                  <p:cNvPr id="120850" name="Rectangle 2"/>
                  <p:cNvSpPr>
                    <a:spLocks noChangeArrowheads="1"/>
                  </p:cNvSpPr>
                  <p:nvPr/>
                </p:nvSpPr>
                <p:spPr bwMode="auto">
                  <a:xfrm>
                    <a:off x="4765098" y="6378139"/>
                    <a:ext cx="3245900" cy="274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fontAlgn="base" hangingPunct="1">
                      <a:spcBef>
                        <a:spcPct val="50000"/>
                      </a:spcBef>
                      <a:spcAft>
                        <a:spcPct val="0"/>
                      </a:spcAft>
                      <a:buFontTx/>
                      <a:buNone/>
                    </a:pPr>
                    <a:r>
                      <a:rPr lang="en-US" altLang="en-US" sz="1200" b="1" i="1" dirty="0">
                        <a:solidFill>
                          <a:srgbClr val="19194D"/>
                        </a:solidFill>
                      </a:rPr>
                      <a:t>Figure of ompF porin by Raimund Dutzler</a:t>
                    </a:r>
                  </a:p>
                </p:txBody>
              </p:sp>
              <p:grpSp>
                <p:nvGrpSpPr>
                  <p:cNvPr id="120851" name="Group 47"/>
                  <p:cNvGrpSpPr>
                    <a:grpSpLocks/>
                  </p:cNvGrpSpPr>
                  <p:nvPr/>
                </p:nvGrpSpPr>
                <p:grpSpPr bwMode="auto">
                  <a:xfrm>
                    <a:off x="4765098" y="1731963"/>
                    <a:ext cx="3196708" cy="4559149"/>
                    <a:chOff x="3097814" y="1563970"/>
                    <a:chExt cx="3197238" cy="4559311"/>
                  </a:xfrm>
                </p:grpSpPr>
                <p:grpSp>
                  <p:nvGrpSpPr>
                    <p:cNvPr id="120852" name="Group 28"/>
                    <p:cNvGrpSpPr>
                      <a:grpSpLocks/>
                    </p:cNvGrpSpPr>
                    <p:nvPr/>
                  </p:nvGrpSpPr>
                  <p:grpSpPr bwMode="auto">
                    <a:xfrm>
                      <a:off x="3885747" y="5610523"/>
                      <a:ext cx="2325896" cy="230188"/>
                      <a:chOff x="2202" y="4134"/>
                      <a:chExt cx="1465" cy="145"/>
                    </a:xfrm>
                  </p:grpSpPr>
                  <p:sp>
                    <p:nvSpPr>
                      <p:cNvPr id="156697" name="Line 29"/>
                      <p:cNvSpPr>
                        <a:spLocks noChangeAspect="1" noChangeShapeType="1"/>
                      </p:cNvSpPr>
                      <p:nvPr/>
                    </p:nvSpPr>
                    <p:spPr bwMode="auto">
                      <a:xfrm rot="-5400000">
                        <a:off x="2717" y="3619"/>
                        <a:ext cx="1" cy="1031"/>
                      </a:xfrm>
                      <a:prstGeom prst="line">
                        <a:avLst/>
                      </a:prstGeom>
                      <a:noFill/>
                      <a:ln w="19050">
                        <a:solidFill>
                          <a:schemeClr val="accent2">
                            <a:lumMod val="50000"/>
                          </a:schemeClr>
                        </a:solidFill>
                        <a:round/>
                        <a:headEnd type="arrow" w="med" len="med"/>
                        <a:tailEnd type="arrow" w="med" len="med"/>
                      </a:ln>
                    </p:spPr>
                    <p:txBody>
                      <a:bodyPr wrap="none" anchor="ctr"/>
                      <a:lstStyle/>
                      <a:p>
                        <a:pPr fontAlgn="base">
                          <a:spcBef>
                            <a:spcPct val="0"/>
                          </a:spcBef>
                          <a:spcAft>
                            <a:spcPct val="0"/>
                          </a:spcAft>
                          <a:defRPr/>
                        </a:pPr>
                        <a:endParaRPr lang="en-US" sz="1600" dirty="0">
                          <a:solidFill>
                            <a:srgbClr val="000000"/>
                          </a:solidFill>
                        </a:endParaRPr>
                      </a:p>
                    </p:txBody>
                  </p:sp>
                  <p:sp>
                    <p:nvSpPr>
                      <p:cNvPr id="120858" name="Text Box 30"/>
                      <p:cNvSpPr txBox="1">
                        <a:spLocks noChangeAspect="1" noChangeArrowheads="1"/>
                      </p:cNvSpPr>
                      <p:nvPr/>
                    </p:nvSpPr>
                    <p:spPr bwMode="auto">
                      <a:xfrm>
                        <a:off x="2396" y="4134"/>
                        <a:ext cx="12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fontAlgn="base">
                          <a:spcBef>
                            <a:spcPct val="50000"/>
                          </a:spcBef>
                          <a:spcAft>
                            <a:spcPct val="0"/>
                          </a:spcAft>
                          <a:buFontTx/>
                          <a:buNone/>
                        </a:pPr>
                        <a:r>
                          <a:rPr lang="en-US" altLang="en-US" sz="900" b="1" dirty="0">
                            <a:solidFill>
                              <a:srgbClr val="1F1F5F"/>
                            </a:solidFill>
                            <a:latin typeface="Times New Roman" pitchFamily="18" charset="0"/>
                          </a:rPr>
                          <a:t>~</a:t>
                        </a:r>
                        <a:r>
                          <a:rPr lang="en-US" altLang="en-US" sz="900" b="1" dirty="0">
                            <a:solidFill>
                              <a:srgbClr val="1F1F5F"/>
                            </a:solidFill>
                          </a:rPr>
                          <a:t>3 x 10</a:t>
                        </a:r>
                        <a:r>
                          <a:rPr lang="en-US" altLang="en-US" sz="900" b="1" baseline="30000" dirty="0">
                            <a:solidFill>
                              <a:srgbClr val="1F1F5F"/>
                            </a:solidFill>
                          </a:rPr>
                          <a:t>-9 </a:t>
                        </a:r>
                        <a:r>
                          <a:rPr lang="en-US" altLang="en-US" sz="900" b="1" dirty="0">
                            <a:solidFill>
                              <a:srgbClr val="1F1F5F"/>
                            </a:solidFill>
                          </a:rPr>
                          <a:t>meters</a:t>
                        </a:r>
                      </a:p>
                    </p:txBody>
                  </p:sp>
                </p:grpSp>
                <p:sp>
                  <p:nvSpPr>
                    <p:cNvPr id="120853" name="Text Box 31"/>
                    <p:cNvSpPr txBox="1">
                      <a:spLocks noChangeArrowheads="1"/>
                    </p:cNvSpPr>
                    <p:nvPr/>
                  </p:nvSpPr>
                  <p:spPr bwMode="auto">
                    <a:xfrm>
                      <a:off x="3097814" y="5815493"/>
                      <a:ext cx="3197238" cy="30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fontAlgn="base">
                        <a:spcBef>
                          <a:spcPct val="50000"/>
                        </a:spcBef>
                        <a:spcAft>
                          <a:spcPct val="0"/>
                        </a:spcAft>
                        <a:buFontTx/>
                        <a:buNone/>
                      </a:pPr>
                      <a:r>
                        <a:rPr lang="en-US" altLang="en-US" sz="1400" b="1" dirty="0">
                          <a:solidFill>
                            <a:srgbClr val="19194D"/>
                          </a:solidFill>
                        </a:rPr>
                        <a:t>Flow time scale is  10</a:t>
                      </a:r>
                      <a:r>
                        <a:rPr lang="en-US" altLang="en-US" sz="1400" b="1" baseline="30000" dirty="0">
                          <a:solidFill>
                            <a:srgbClr val="19194D"/>
                          </a:solidFill>
                        </a:rPr>
                        <a:t>-4 </a:t>
                      </a:r>
                      <a:r>
                        <a:rPr lang="en-US" altLang="en-US" sz="1400" b="1" dirty="0">
                          <a:solidFill>
                            <a:srgbClr val="19194D"/>
                          </a:solidFill>
                        </a:rPr>
                        <a:t>sec to 1 min</a:t>
                      </a:r>
                    </a:p>
                  </p:txBody>
                </p:sp>
                <p:pic>
                  <p:nvPicPr>
                    <p:cNvPr id="120854" name="Picture 32" descr="ompf_3 Cross section porin"/>
                    <p:cNvPicPr>
                      <a:picLocks noChangeAspect="1" noChangeArrowheads="1"/>
                    </p:cNvPicPr>
                    <p:nvPr/>
                  </p:nvPicPr>
                  <p:blipFill>
                    <a:blip r:embed="rId7" cstate="print">
                      <a:extLst>
                        <a:ext uri="{28A0092B-C50C-407E-A947-70E740481C1C}">
                          <a14:useLocalDpi xmlns:a14="http://schemas.microsoft.com/office/drawing/2010/main" val="0"/>
                        </a:ext>
                      </a:extLst>
                    </a:blip>
                    <a:srcRect l="14020" t="6349" r="11247" b="1614"/>
                    <a:stretch>
                      <a:fillRect/>
                    </a:stretch>
                  </p:blipFill>
                  <p:spPr bwMode="auto">
                    <a:xfrm>
                      <a:off x="3220524" y="1563970"/>
                      <a:ext cx="2789488"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55" name="TextBox 27"/>
                    <p:cNvSpPr txBox="1">
                      <a:spLocks noChangeArrowheads="1"/>
                    </p:cNvSpPr>
                    <p:nvPr/>
                  </p:nvSpPr>
                  <p:spPr bwMode="auto">
                    <a:xfrm>
                      <a:off x="3464161" y="5154316"/>
                      <a:ext cx="2464545" cy="26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ct val="0"/>
                        </a:spcBef>
                        <a:spcAft>
                          <a:spcPct val="0"/>
                        </a:spcAft>
                        <a:buFontTx/>
                        <a:buNone/>
                      </a:pPr>
                      <a:r>
                        <a:rPr lang="en-US" altLang="en-US" sz="1100" dirty="0">
                          <a:solidFill>
                            <a:srgbClr val="FFFFFF"/>
                          </a:solidFill>
                        </a:rPr>
                        <a:t>0.7</a:t>
                      </a:r>
                      <a:r>
                        <a:rPr lang="en-US" altLang="en-US" sz="800" dirty="0">
                          <a:solidFill>
                            <a:srgbClr val="FFFFFF"/>
                          </a:solidFill>
                        </a:rPr>
                        <a:t> </a:t>
                      </a:r>
                      <a:r>
                        <a:rPr lang="en-US" altLang="en-US" sz="1100" dirty="0">
                          <a:solidFill>
                            <a:srgbClr val="FFFFFF"/>
                          </a:solidFill>
                          <a:sym typeface="Symbol"/>
                        </a:rPr>
                        <a:t></a:t>
                      </a:r>
                      <a:r>
                        <a:rPr lang="en-US" altLang="en-US" sz="1100" dirty="0">
                          <a:solidFill>
                            <a:srgbClr val="FFFFFF"/>
                          </a:solidFill>
                        </a:rPr>
                        <a:t> 10</a:t>
                      </a:r>
                      <a:r>
                        <a:rPr lang="en-US" altLang="en-US" sz="1100" baseline="30000" dirty="0">
                          <a:solidFill>
                            <a:srgbClr val="FFFFFF"/>
                          </a:solidFill>
                        </a:rPr>
                        <a:t>-9</a:t>
                      </a:r>
                      <a:r>
                        <a:rPr lang="en-US" altLang="en-US" sz="1100" dirty="0">
                          <a:solidFill>
                            <a:srgbClr val="FFFFFF"/>
                          </a:solidFill>
                        </a:rPr>
                        <a:t> meter = Channel Diameter</a:t>
                      </a:r>
                    </a:p>
                  </p:txBody>
                </p:sp>
                <p:sp>
                  <p:nvSpPr>
                    <p:cNvPr id="120856" name="Text Box 33"/>
                    <p:cNvSpPr txBox="1">
                      <a:spLocks noChangeArrowheads="1"/>
                    </p:cNvSpPr>
                    <p:nvPr/>
                  </p:nvSpPr>
                  <p:spPr bwMode="auto">
                    <a:xfrm>
                      <a:off x="4846206" y="1892719"/>
                      <a:ext cx="962111" cy="519113"/>
                    </a:xfrm>
                    <a:prstGeom prst="rect">
                      <a:avLst/>
                    </a:prstGeom>
                    <a:solidFill>
                      <a:srgbClr val="11111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fontAlgn="base">
                        <a:spcBef>
                          <a:spcPct val="50000"/>
                        </a:spcBef>
                        <a:spcAft>
                          <a:spcPct val="0"/>
                        </a:spcAft>
                        <a:buFontTx/>
                        <a:buNone/>
                      </a:pPr>
                      <a:endParaRPr lang="en-US" altLang="en-US" sz="2800">
                        <a:solidFill>
                          <a:srgbClr val="000000"/>
                        </a:solidFill>
                      </a:endParaRPr>
                    </a:p>
                  </p:txBody>
                </p:sp>
              </p:grpSp>
            </p:grpSp>
            <p:grpSp>
              <p:nvGrpSpPr>
                <p:cNvPr id="120847" name="Group 38"/>
                <p:cNvGrpSpPr>
                  <a:grpSpLocks/>
                </p:cNvGrpSpPr>
                <p:nvPr/>
              </p:nvGrpSpPr>
              <p:grpSpPr bwMode="auto">
                <a:xfrm>
                  <a:off x="5749429" y="1815086"/>
                  <a:ext cx="1452451" cy="3405068"/>
                  <a:chOff x="2070" y="1387"/>
                  <a:chExt cx="915" cy="2145"/>
                </a:xfrm>
              </p:grpSpPr>
              <p:sp>
                <p:nvSpPr>
                  <p:cNvPr id="120848" name="Line 40"/>
                  <p:cNvSpPr>
                    <a:spLocks noChangeShapeType="1"/>
                  </p:cNvSpPr>
                  <p:nvPr/>
                </p:nvSpPr>
                <p:spPr bwMode="auto">
                  <a:xfrm flipV="1">
                    <a:off x="2815" y="1387"/>
                    <a:ext cx="170" cy="102"/>
                  </a:xfrm>
                  <a:prstGeom prst="line">
                    <a:avLst/>
                  </a:prstGeom>
                  <a:noFill/>
                  <a:ln w="38100">
                    <a:solidFill>
                      <a:srgbClr val="4646C2"/>
                    </a:solidFill>
                    <a:round/>
                    <a:headEnd/>
                    <a:tailEnd type="arrow" w="lg" len="lg"/>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a:solidFill>
                        <a:srgbClr val="000000"/>
                      </a:solidFill>
                    </a:endParaRPr>
                  </a:p>
                </p:txBody>
              </p:sp>
              <p:sp>
                <p:nvSpPr>
                  <p:cNvPr id="120849" name="Freeform 39"/>
                  <p:cNvSpPr>
                    <a:spLocks/>
                  </p:cNvSpPr>
                  <p:nvPr/>
                </p:nvSpPr>
                <p:spPr bwMode="auto">
                  <a:xfrm rot="537223">
                    <a:off x="2070" y="1429"/>
                    <a:ext cx="762" cy="2103"/>
                  </a:xfrm>
                  <a:custGeom>
                    <a:avLst/>
                    <a:gdLst>
                      <a:gd name="T0" fmla="*/ 4 w 861"/>
                      <a:gd name="T1" fmla="*/ 263532 h 1857"/>
                      <a:gd name="T2" fmla="*/ 7 w 861"/>
                      <a:gd name="T3" fmla="*/ 253976 h 1857"/>
                      <a:gd name="T4" fmla="*/ 4 w 861"/>
                      <a:gd name="T5" fmla="*/ 251451 h 1857"/>
                      <a:gd name="T6" fmla="*/ 8 w 861"/>
                      <a:gd name="T7" fmla="*/ 240897 h 1857"/>
                      <a:gd name="T8" fmla="*/ 8 w 861"/>
                      <a:gd name="T9" fmla="*/ 237451 h 1857"/>
                      <a:gd name="T10" fmla="*/ 4 w 861"/>
                      <a:gd name="T11" fmla="*/ 232709 h 1857"/>
                      <a:gd name="T12" fmla="*/ 4 w 861"/>
                      <a:gd name="T13" fmla="*/ 232709 h 1857"/>
                      <a:gd name="T14" fmla="*/ 4 w 861"/>
                      <a:gd name="T15" fmla="*/ 226869 h 1857"/>
                      <a:gd name="T16" fmla="*/ 6 w 861"/>
                      <a:gd name="T17" fmla="*/ 225888 h 1857"/>
                      <a:gd name="T18" fmla="*/ 13 w 861"/>
                      <a:gd name="T19" fmla="*/ 248737 h 1857"/>
                      <a:gd name="T20" fmla="*/ 15 w 861"/>
                      <a:gd name="T21" fmla="*/ 255474 h 1857"/>
                      <a:gd name="T22" fmla="*/ 16 w 861"/>
                      <a:gd name="T23" fmla="*/ 250480 h 1857"/>
                      <a:gd name="T24" fmla="*/ 14 w 861"/>
                      <a:gd name="T25" fmla="*/ 218816 h 1857"/>
                      <a:gd name="T26" fmla="*/ 13 w 861"/>
                      <a:gd name="T27" fmla="*/ 205447 h 1857"/>
                      <a:gd name="T28" fmla="*/ 9 w 861"/>
                      <a:gd name="T29" fmla="*/ 194715 h 1857"/>
                      <a:gd name="T30" fmla="*/ 4 w 861"/>
                      <a:gd name="T31" fmla="*/ 190459 h 1857"/>
                      <a:gd name="T32" fmla="*/ 12 w 861"/>
                      <a:gd name="T33" fmla="*/ 172598 h 1857"/>
                      <a:gd name="T34" fmla="*/ 12 w 861"/>
                      <a:gd name="T35" fmla="*/ 167917 h 1857"/>
                      <a:gd name="T36" fmla="*/ 8 w 861"/>
                      <a:gd name="T37" fmla="*/ 148127 h 1857"/>
                      <a:gd name="T38" fmla="*/ 12 w 861"/>
                      <a:gd name="T39" fmla="*/ 154142 h 1857"/>
                      <a:gd name="T40" fmla="*/ 8 w 861"/>
                      <a:gd name="T41" fmla="*/ 136413 h 1857"/>
                      <a:gd name="T42" fmla="*/ 7 w 861"/>
                      <a:gd name="T43" fmla="*/ 115339 h 1857"/>
                      <a:gd name="T44" fmla="*/ 13 w 861"/>
                      <a:gd name="T45" fmla="*/ 108071 h 1857"/>
                      <a:gd name="T46" fmla="*/ 19 w 861"/>
                      <a:gd name="T47" fmla="*/ 108071 h 1857"/>
                      <a:gd name="T48" fmla="*/ 15 w 861"/>
                      <a:gd name="T49" fmla="*/ 123966 h 1857"/>
                      <a:gd name="T50" fmla="*/ 12 w 861"/>
                      <a:gd name="T51" fmla="*/ 94351 h 1857"/>
                      <a:gd name="T52" fmla="*/ 5 w 861"/>
                      <a:gd name="T53" fmla="*/ 91676 h 1857"/>
                      <a:gd name="T54" fmla="*/ 4 w 861"/>
                      <a:gd name="T55" fmla="*/ 86806 h 1857"/>
                      <a:gd name="T56" fmla="*/ 7 w 861"/>
                      <a:gd name="T57" fmla="*/ 81601 h 1857"/>
                      <a:gd name="T58" fmla="*/ 9 w 861"/>
                      <a:gd name="T59" fmla="*/ 89424 h 1857"/>
                      <a:gd name="T60" fmla="*/ 17 w 861"/>
                      <a:gd name="T61" fmla="*/ 102687 h 1857"/>
                      <a:gd name="T62" fmla="*/ 19 w 861"/>
                      <a:gd name="T63" fmla="*/ 97617 h 1857"/>
                      <a:gd name="T64" fmla="*/ 10 w 861"/>
                      <a:gd name="T65" fmla="*/ 68627 h 1857"/>
                      <a:gd name="T66" fmla="*/ 16 w 861"/>
                      <a:gd name="T67" fmla="*/ 55611 h 1857"/>
                      <a:gd name="T68" fmla="*/ 15 w 861"/>
                      <a:gd name="T69" fmla="*/ 48446 h 1857"/>
                      <a:gd name="T70" fmla="*/ 15 w 861"/>
                      <a:gd name="T71" fmla="*/ 36016 h 1857"/>
                      <a:gd name="T72" fmla="*/ 16 w 861"/>
                      <a:gd name="T73" fmla="*/ 24798 h 1857"/>
                      <a:gd name="T74" fmla="*/ 15 w 861"/>
                      <a:gd name="T75" fmla="*/ 24798 h 1857"/>
                      <a:gd name="T76" fmla="*/ 15 w 861"/>
                      <a:gd name="T77" fmla="*/ 26731 h 1857"/>
                      <a:gd name="T78" fmla="*/ 19 w 861"/>
                      <a:gd name="T79" fmla="*/ 39207 h 1857"/>
                      <a:gd name="T80" fmla="*/ 24 w 861"/>
                      <a:gd name="T81" fmla="*/ 55611 h 1857"/>
                      <a:gd name="T82" fmla="*/ 24 w 861"/>
                      <a:gd name="T83" fmla="*/ 49443 h 1857"/>
                      <a:gd name="T84" fmla="*/ 21 w 861"/>
                      <a:gd name="T85" fmla="*/ 33921 h 1857"/>
                      <a:gd name="T86" fmla="*/ 19 w 861"/>
                      <a:gd name="T87" fmla="*/ 9811 h 1857"/>
                      <a:gd name="T88" fmla="*/ 19 w 861"/>
                      <a:gd name="T89" fmla="*/ 0 h 18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1"/>
                      <a:gd name="T136" fmla="*/ 0 h 1857"/>
                      <a:gd name="T137" fmla="*/ 861 w 861"/>
                      <a:gd name="T138" fmla="*/ 1857 h 18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1" h="1857">
                        <a:moveTo>
                          <a:pt x="0" y="1857"/>
                        </a:moveTo>
                        <a:cubicBezTo>
                          <a:pt x="36" y="1834"/>
                          <a:pt x="91" y="1828"/>
                          <a:pt x="133" y="1820"/>
                        </a:cubicBezTo>
                        <a:cubicBezTo>
                          <a:pt x="188" y="1799"/>
                          <a:pt x="250" y="1792"/>
                          <a:pt x="308" y="1779"/>
                        </a:cubicBezTo>
                        <a:cubicBezTo>
                          <a:pt x="280" y="1768"/>
                          <a:pt x="268" y="1763"/>
                          <a:pt x="230" y="1756"/>
                        </a:cubicBezTo>
                        <a:cubicBezTo>
                          <a:pt x="205" y="1751"/>
                          <a:pt x="181" y="1747"/>
                          <a:pt x="156" y="1742"/>
                        </a:cubicBezTo>
                        <a:cubicBezTo>
                          <a:pt x="148" y="1741"/>
                          <a:pt x="133" y="1738"/>
                          <a:pt x="133" y="1738"/>
                        </a:cubicBezTo>
                        <a:cubicBezTo>
                          <a:pt x="147" y="1737"/>
                          <a:pt x="290" y="1746"/>
                          <a:pt x="226" y="1701"/>
                        </a:cubicBezTo>
                        <a:cubicBezTo>
                          <a:pt x="237" y="1678"/>
                          <a:pt x="237" y="1670"/>
                          <a:pt x="262" y="1664"/>
                        </a:cubicBezTo>
                        <a:cubicBezTo>
                          <a:pt x="268" y="1661"/>
                          <a:pt x="282" y="1662"/>
                          <a:pt x="281" y="1655"/>
                        </a:cubicBezTo>
                        <a:cubicBezTo>
                          <a:pt x="279" y="1646"/>
                          <a:pt x="266" y="1645"/>
                          <a:pt x="258" y="1641"/>
                        </a:cubicBezTo>
                        <a:cubicBezTo>
                          <a:pt x="233" y="1629"/>
                          <a:pt x="211" y="1623"/>
                          <a:pt x="184" y="1618"/>
                        </a:cubicBezTo>
                        <a:cubicBezTo>
                          <a:pt x="176" y="1615"/>
                          <a:pt x="169" y="1611"/>
                          <a:pt x="161" y="1609"/>
                        </a:cubicBezTo>
                        <a:cubicBezTo>
                          <a:pt x="149" y="1605"/>
                          <a:pt x="124" y="1599"/>
                          <a:pt x="124" y="1599"/>
                        </a:cubicBezTo>
                        <a:cubicBezTo>
                          <a:pt x="116" y="1601"/>
                          <a:pt x="92" y="1607"/>
                          <a:pt x="92" y="1609"/>
                        </a:cubicBezTo>
                        <a:cubicBezTo>
                          <a:pt x="88" y="1624"/>
                          <a:pt x="124" y="1633"/>
                          <a:pt x="133" y="1636"/>
                        </a:cubicBezTo>
                        <a:cubicBezTo>
                          <a:pt x="126" y="1597"/>
                          <a:pt x="100" y="1591"/>
                          <a:pt x="73" y="1567"/>
                        </a:cubicBezTo>
                        <a:cubicBezTo>
                          <a:pt x="84" y="1537"/>
                          <a:pt x="116" y="1538"/>
                          <a:pt x="143" y="1535"/>
                        </a:cubicBezTo>
                        <a:cubicBezTo>
                          <a:pt x="163" y="1543"/>
                          <a:pt x="181" y="1556"/>
                          <a:pt x="202" y="1562"/>
                        </a:cubicBezTo>
                        <a:cubicBezTo>
                          <a:pt x="242" y="1574"/>
                          <a:pt x="272" y="1572"/>
                          <a:pt x="308" y="1590"/>
                        </a:cubicBezTo>
                        <a:cubicBezTo>
                          <a:pt x="352" y="1646"/>
                          <a:pt x="393" y="1699"/>
                          <a:pt x="465" y="1719"/>
                        </a:cubicBezTo>
                        <a:cubicBezTo>
                          <a:pt x="458" y="1693"/>
                          <a:pt x="488" y="1648"/>
                          <a:pt x="451" y="1659"/>
                        </a:cubicBezTo>
                        <a:cubicBezTo>
                          <a:pt x="443" y="1704"/>
                          <a:pt x="458" y="1755"/>
                          <a:pt x="507" y="1765"/>
                        </a:cubicBezTo>
                        <a:cubicBezTo>
                          <a:pt x="519" y="1764"/>
                          <a:pt x="533" y="1768"/>
                          <a:pt x="543" y="1761"/>
                        </a:cubicBezTo>
                        <a:cubicBezTo>
                          <a:pt x="550" y="1755"/>
                          <a:pt x="548" y="1742"/>
                          <a:pt x="548" y="1733"/>
                        </a:cubicBezTo>
                        <a:cubicBezTo>
                          <a:pt x="548" y="1709"/>
                          <a:pt x="520" y="1650"/>
                          <a:pt x="507" y="1627"/>
                        </a:cubicBezTo>
                        <a:cubicBezTo>
                          <a:pt x="500" y="1600"/>
                          <a:pt x="489" y="1527"/>
                          <a:pt x="479" y="1512"/>
                        </a:cubicBezTo>
                        <a:cubicBezTo>
                          <a:pt x="463" y="1489"/>
                          <a:pt x="444" y="1469"/>
                          <a:pt x="428" y="1447"/>
                        </a:cubicBezTo>
                        <a:cubicBezTo>
                          <a:pt x="431" y="1437"/>
                          <a:pt x="442" y="1430"/>
                          <a:pt x="442" y="1420"/>
                        </a:cubicBezTo>
                        <a:cubicBezTo>
                          <a:pt x="442" y="1405"/>
                          <a:pt x="366" y="1383"/>
                          <a:pt x="355" y="1378"/>
                        </a:cubicBezTo>
                        <a:cubicBezTo>
                          <a:pt x="334" y="1368"/>
                          <a:pt x="305" y="1350"/>
                          <a:pt x="281" y="1346"/>
                        </a:cubicBezTo>
                        <a:cubicBezTo>
                          <a:pt x="248" y="1341"/>
                          <a:pt x="244" y="1343"/>
                          <a:pt x="216" y="1337"/>
                        </a:cubicBezTo>
                        <a:cubicBezTo>
                          <a:pt x="187" y="1331"/>
                          <a:pt x="163" y="1322"/>
                          <a:pt x="133" y="1318"/>
                        </a:cubicBezTo>
                        <a:cubicBezTo>
                          <a:pt x="194" y="1287"/>
                          <a:pt x="261" y="1259"/>
                          <a:pt x="327" y="1240"/>
                        </a:cubicBezTo>
                        <a:cubicBezTo>
                          <a:pt x="360" y="1220"/>
                          <a:pt x="395" y="1199"/>
                          <a:pt x="433" y="1194"/>
                        </a:cubicBezTo>
                        <a:cubicBezTo>
                          <a:pt x="473" y="1179"/>
                          <a:pt x="456" y="1190"/>
                          <a:pt x="424" y="1180"/>
                        </a:cubicBezTo>
                        <a:cubicBezTo>
                          <a:pt x="412" y="1176"/>
                          <a:pt x="402" y="1167"/>
                          <a:pt x="391" y="1162"/>
                        </a:cubicBezTo>
                        <a:cubicBezTo>
                          <a:pt x="359" y="1129"/>
                          <a:pt x="342" y="1085"/>
                          <a:pt x="304" y="1060"/>
                        </a:cubicBezTo>
                        <a:cubicBezTo>
                          <a:pt x="292" y="1042"/>
                          <a:pt x="275" y="1036"/>
                          <a:pt x="258" y="1023"/>
                        </a:cubicBezTo>
                        <a:cubicBezTo>
                          <a:pt x="289" y="983"/>
                          <a:pt x="337" y="989"/>
                          <a:pt x="382" y="977"/>
                        </a:cubicBezTo>
                        <a:cubicBezTo>
                          <a:pt x="446" y="986"/>
                          <a:pt x="433" y="997"/>
                          <a:pt x="428" y="1065"/>
                        </a:cubicBezTo>
                        <a:cubicBezTo>
                          <a:pt x="389" y="1026"/>
                          <a:pt x="345" y="985"/>
                          <a:pt x="295" y="959"/>
                        </a:cubicBezTo>
                        <a:cubicBezTo>
                          <a:pt x="283" y="953"/>
                          <a:pt x="270" y="951"/>
                          <a:pt x="258" y="945"/>
                        </a:cubicBezTo>
                        <a:cubicBezTo>
                          <a:pt x="230" y="899"/>
                          <a:pt x="241" y="886"/>
                          <a:pt x="249" y="825"/>
                        </a:cubicBezTo>
                        <a:cubicBezTo>
                          <a:pt x="239" y="816"/>
                          <a:pt x="223" y="810"/>
                          <a:pt x="221" y="797"/>
                        </a:cubicBezTo>
                        <a:cubicBezTo>
                          <a:pt x="216" y="758"/>
                          <a:pt x="275" y="757"/>
                          <a:pt x="299" y="751"/>
                        </a:cubicBezTo>
                        <a:cubicBezTo>
                          <a:pt x="351" y="754"/>
                          <a:pt x="397" y="761"/>
                          <a:pt x="447" y="747"/>
                        </a:cubicBezTo>
                        <a:cubicBezTo>
                          <a:pt x="421" y="771"/>
                          <a:pt x="475" y="768"/>
                          <a:pt x="488" y="770"/>
                        </a:cubicBezTo>
                        <a:cubicBezTo>
                          <a:pt x="657" y="750"/>
                          <a:pt x="596" y="760"/>
                          <a:pt x="672" y="747"/>
                        </a:cubicBezTo>
                        <a:cubicBezTo>
                          <a:pt x="640" y="759"/>
                          <a:pt x="621" y="782"/>
                          <a:pt x="590" y="797"/>
                        </a:cubicBezTo>
                        <a:cubicBezTo>
                          <a:pt x="568" y="819"/>
                          <a:pt x="551" y="840"/>
                          <a:pt x="525" y="857"/>
                        </a:cubicBezTo>
                        <a:cubicBezTo>
                          <a:pt x="512" y="809"/>
                          <a:pt x="531" y="707"/>
                          <a:pt x="493" y="678"/>
                        </a:cubicBezTo>
                        <a:cubicBezTo>
                          <a:pt x="475" y="664"/>
                          <a:pt x="438" y="656"/>
                          <a:pt x="419" y="650"/>
                        </a:cubicBezTo>
                        <a:cubicBezTo>
                          <a:pt x="325" y="656"/>
                          <a:pt x="358" y="642"/>
                          <a:pt x="318" y="682"/>
                        </a:cubicBezTo>
                        <a:cubicBezTo>
                          <a:pt x="264" y="674"/>
                          <a:pt x="228" y="648"/>
                          <a:pt x="179" y="632"/>
                        </a:cubicBezTo>
                        <a:cubicBezTo>
                          <a:pt x="172" y="655"/>
                          <a:pt x="154" y="651"/>
                          <a:pt x="133" y="645"/>
                        </a:cubicBezTo>
                        <a:cubicBezTo>
                          <a:pt x="95" y="634"/>
                          <a:pt x="63" y="612"/>
                          <a:pt x="27" y="599"/>
                        </a:cubicBezTo>
                        <a:cubicBezTo>
                          <a:pt x="42" y="640"/>
                          <a:pt x="99" y="616"/>
                          <a:pt x="129" y="609"/>
                        </a:cubicBezTo>
                        <a:cubicBezTo>
                          <a:pt x="161" y="593"/>
                          <a:pt x="192" y="574"/>
                          <a:pt x="226" y="562"/>
                        </a:cubicBezTo>
                        <a:cubicBezTo>
                          <a:pt x="250" y="571"/>
                          <a:pt x="243" y="594"/>
                          <a:pt x="262" y="609"/>
                        </a:cubicBezTo>
                        <a:cubicBezTo>
                          <a:pt x="268" y="614"/>
                          <a:pt x="277" y="615"/>
                          <a:pt x="285" y="618"/>
                        </a:cubicBezTo>
                        <a:cubicBezTo>
                          <a:pt x="326" y="614"/>
                          <a:pt x="338" y="609"/>
                          <a:pt x="373" y="595"/>
                        </a:cubicBezTo>
                        <a:cubicBezTo>
                          <a:pt x="463" y="620"/>
                          <a:pt x="506" y="673"/>
                          <a:pt x="580" y="710"/>
                        </a:cubicBezTo>
                        <a:cubicBezTo>
                          <a:pt x="636" y="706"/>
                          <a:pt x="654" y="705"/>
                          <a:pt x="700" y="692"/>
                        </a:cubicBezTo>
                        <a:cubicBezTo>
                          <a:pt x="682" y="682"/>
                          <a:pt x="665" y="679"/>
                          <a:pt x="645" y="673"/>
                        </a:cubicBezTo>
                        <a:cubicBezTo>
                          <a:pt x="607" y="645"/>
                          <a:pt x="562" y="637"/>
                          <a:pt x="516" y="632"/>
                        </a:cubicBezTo>
                        <a:cubicBezTo>
                          <a:pt x="466" y="576"/>
                          <a:pt x="406" y="489"/>
                          <a:pt x="327" y="475"/>
                        </a:cubicBezTo>
                        <a:cubicBezTo>
                          <a:pt x="312" y="404"/>
                          <a:pt x="421" y="387"/>
                          <a:pt x="470" y="369"/>
                        </a:cubicBezTo>
                        <a:cubicBezTo>
                          <a:pt x="526" y="375"/>
                          <a:pt x="507" y="370"/>
                          <a:pt x="553" y="383"/>
                        </a:cubicBezTo>
                        <a:cubicBezTo>
                          <a:pt x="559" y="385"/>
                          <a:pt x="534" y="378"/>
                          <a:pt x="534" y="378"/>
                        </a:cubicBezTo>
                        <a:cubicBezTo>
                          <a:pt x="513" y="347"/>
                          <a:pt x="520" y="361"/>
                          <a:pt x="511" y="337"/>
                        </a:cubicBezTo>
                        <a:cubicBezTo>
                          <a:pt x="513" y="317"/>
                          <a:pt x="510" y="296"/>
                          <a:pt x="516" y="277"/>
                        </a:cubicBezTo>
                        <a:cubicBezTo>
                          <a:pt x="527" y="242"/>
                          <a:pt x="546" y="282"/>
                          <a:pt x="525" y="249"/>
                        </a:cubicBezTo>
                        <a:cubicBezTo>
                          <a:pt x="516" y="216"/>
                          <a:pt x="544" y="202"/>
                          <a:pt x="507" y="194"/>
                        </a:cubicBezTo>
                        <a:cubicBezTo>
                          <a:pt x="572" y="161"/>
                          <a:pt x="474" y="212"/>
                          <a:pt x="543" y="171"/>
                        </a:cubicBezTo>
                        <a:cubicBezTo>
                          <a:pt x="553" y="165"/>
                          <a:pt x="608" y="156"/>
                          <a:pt x="553" y="166"/>
                        </a:cubicBezTo>
                        <a:cubicBezTo>
                          <a:pt x="548" y="168"/>
                          <a:pt x="544" y="170"/>
                          <a:pt x="539" y="171"/>
                        </a:cubicBezTo>
                        <a:cubicBezTo>
                          <a:pt x="533" y="173"/>
                          <a:pt x="526" y="173"/>
                          <a:pt x="520" y="175"/>
                        </a:cubicBezTo>
                        <a:cubicBezTo>
                          <a:pt x="511" y="178"/>
                          <a:pt x="493" y="185"/>
                          <a:pt x="493" y="185"/>
                        </a:cubicBezTo>
                        <a:cubicBezTo>
                          <a:pt x="524" y="187"/>
                          <a:pt x="584" y="182"/>
                          <a:pt x="613" y="208"/>
                        </a:cubicBezTo>
                        <a:cubicBezTo>
                          <a:pt x="636" y="228"/>
                          <a:pt x="677" y="272"/>
                          <a:pt x="677" y="272"/>
                        </a:cubicBezTo>
                        <a:cubicBezTo>
                          <a:pt x="701" y="341"/>
                          <a:pt x="762" y="375"/>
                          <a:pt x="829" y="387"/>
                        </a:cubicBezTo>
                        <a:cubicBezTo>
                          <a:pt x="838" y="386"/>
                          <a:pt x="850" y="389"/>
                          <a:pt x="857" y="383"/>
                        </a:cubicBezTo>
                        <a:cubicBezTo>
                          <a:pt x="861" y="379"/>
                          <a:pt x="850" y="374"/>
                          <a:pt x="848" y="369"/>
                        </a:cubicBezTo>
                        <a:cubicBezTo>
                          <a:pt x="835" y="339"/>
                          <a:pt x="852" y="361"/>
                          <a:pt x="834" y="341"/>
                        </a:cubicBezTo>
                        <a:cubicBezTo>
                          <a:pt x="823" y="312"/>
                          <a:pt x="796" y="294"/>
                          <a:pt x="774" y="272"/>
                        </a:cubicBezTo>
                        <a:cubicBezTo>
                          <a:pt x="769" y="259"/>
                          <a:pt x="758" y="248"/>
                          <a:pt x="755" y="235"/>
                        </a:cubicBezTo>
                        <a:cubicBezTo>
                          <a:pt x="746" y="200"/>
                          <a:pt x="753" y="162"/>
                          <a:pt x="719" y="139"/>
                        </a:cubicBezTo>
                        <a:cubicBezTo>
                          <a:pt x="701" y="113"/>
                          <a:pt x="683" y="93"/>
                          <a:pt x="663" y="69"/>
                        </a:cubicBezTo>
                        <a:cubicBezTo>
                          <a:pt x="656" y="61"/>
                          <a:pt x="645" y="42"/>
                          <a:pt x="645" y="42"/>
                        </a:cubicBezTo>
                        <a:cubicBezTo>
                          <a:pt x="650" y="20"/>
                          <a:pt x="657" y="11"/>
                          <a:pt x="677" y="0"/>
                        </a:cubicBezTo>
                      </a:path>
                    </a:pathLst>
                  </a:custGeom>
                  <a:noFill/>
                  <a:ln w="41275">
                    <a:solidFill>
                      <a:srgbClr val="4646C2"/>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a:solidFill>
                        <a:srgbClr val="000000"/>
                      </a:solidFill>
                    </a:endParaRPr>
                  </a:p>
                </p:txBody>
              </p:sp>
            </p:grpSp>
          </p:grpSp>
        </p:grpSp>
        <p:grpSp>
          <p:nvGrpSpPr>
            <p:cNvPr id="120843" name="Group 35"/>
            <p:cNvGrpSpPr>
              <a:grpSpLocks/>
            </p:cNvGrpSpPr>
            <p:nvPr/>
          </p:nvGrpSpPr>
          <p:grpSpPr bwMode="auto">
            <a:xfrm>
              <a:off x="4772102" y="4938867"/>
              <a:ext cx="746068" cy="368287"/>
              <a:chOff x="1944" y="3418"/>
              <a:chExt cx="470" cy="242"/>
            </a:xfrm>
          </p:grpSpPr>
          <p:sp>
            <p:nvSpPr>
              <p:cNvPr id="120844" name="Oval 36"/>
              <p:cNvSpPr>
                <a:spLocks noChangeArrowheads="1"/>
              </p:cNvSpPr>
              <p:nvPr/>
            </p:nvSpPr>
            <p:spPr bwMode="auto">
              <a:xfrm>
                <a:off x="2082" y="3424"/>
                <a:ext cx="217" cy="212"/>
              </a:xfrm>
              <a:prstGeom prst="ellipse">
                <a:avLst/>
              </a:prstGeom>
              <a:solidFill>
                <a:schemeClr val="accent2"/>
              </a:solidFill>
              <a:ln w="9525" algn="ctr">
                <a:solidFill>
                  <a:schemeClr val="accent1"/>
                </a:solidFill>
                <a:round/>
                <a:headEnd/>
                <a:tailEnd/>
              </a:ln>
            </p:spPr>
            <p:txBody>
              <a:bodyPr wrap="none" anchor="ct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fontAlgn="base">
                  <a:spcBef>
                    <a:spcPct val="50000"/>
                  </a:spcBef>
                  <a:spcAft>
                    <a:spcPct val="0"/>
                  </a:spcAft>
                  <a:buFontTx/>
                  <a:buNone/>
                </a:pPr>
                <a:endParaRPr lang="en-US" altLang="en-US" sz="1600">
                  <a:solidFill>
                    <a:srgbClr val="000000"/>
                  </a:solidFill>
                </a:endParaRPr>
              </a:p>
            </p:txBody>
          </p:sp>
          <p:sp>
            <p:nvSpPr>
              <p:cNvPr id="120845" name="Text Box 37"/>
              <p:cNvSpPr txBox="1">
                <a:spLocks noChangeArrowheads="1"/>
              </p:cNvSpPr>
              <p:nvPr/>
            </p:nvSpPr>
            <p:spPr bwMode="auto">
              <a:xfrm>
                <a:off x="1944" y="3418"/>
                <a:ext cx="47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fontAlgn="base">
                  <a:spcBef>
                    <a:spcPct val="50000"/>
                  </a:spcBef>
                  <a:spcAft>
                    <a:spcPct val="0"/>
                  </a:spcAft>
                  <a:buFontTx/>
                  <a:buNone/>
                </a:pPr>
                <a:r>
                  <a:rPr lang="en-US" altLang="en-US" sz="1800" b="1" dirty="0">
                    <a:solidFill>
                      <a:srgbClr val="BBE0E3"/>
                    </a:solidFill>
                  </a:rPr>
                  <a:t>+</a:t>
                </a:r>
                <a:endParaRPr lang="en-US" altLang="en-US" sz="1800" b="1" baseline="50000" dirty="0">
                  <a:solidFill>
                    <a:srgbClr val="BBE0E3"/>
                  </a:solidFill>
                </a:endParaRPr>
              </a:p>
            </p:txBody>
          </p:sp>
        </p:grpSp>
      </p:grpSp>
      <p:sp>
        <p:nvSpPr>
          <p:cNvPr id="6" name="TextBox 5"/>
          <p:cNvSpPr txBox="1"/>
          <p:nvPr/>
        </p:nvSpPr>
        <p:spPr>
          <a:xfrm>
            <a:off x="5824710" y="1626937"/>
            <a:ext cx="4778401" cy="4008790"/>
          </a:xfrm>
          <a:prstGeom prst="rect">
            <a:avLst/>
          </a:prstGeom>
          <a:noFill/>
        </p:spPr>
        <p:txBody>
          <a:bodyPr wrap="square" rtlCol="0">
            <a:spAutoFit/>
          </a:bodyPr>
          <a:lstStyle/>
          <a:p>
            <a:pPr fontAlgn="base">
              <a:spcBef>
                <a:spcPct val="0"/>
              </a:spcBef>
              <a:spcAft>
                <a:spcPct val="0"/>
              </a:spcAft>
            </a:pPr>
            <a:r>
              <a:rPr lang="en-US" b="1" dirty="0">
                <a:solidFill>
                  <a:srgbClr val="002060"/>
                </a:solidFill>
              </a:rPr>
              <a:t>Devices have </a:t>
            </a:r>
            <a:r>
              <a:rPr lang="en-US" b="1" dirty="0">
                <a:solidFill>
                  <a:srgbClr val="000000"/>
                </a:solidFill>
              </a:rPr>
              <a:t>	</a:t>
            </a:r>
            <a:r>
              <a:rPr lang="en-US" b="1" dirty="0">
                <a:solidFill>
                  <a:srgbClr val="C00000"/>
                </a:solidFill>
              </a:rPr>
              <a:t>INPUTS</a:t>
            </a:r>
          </a:p>
          <a:p>
            <a:pPr fontAlgn="base">
              <a:spcBef>
                <a:spcPct val="0"/>
              </a:spcBef>
              <a:spcAft>
                <a:spcPct val="0"/>
              </a:spcAft>
            </a:pPr>
            <a:r>
              <a:rPr lang="en-US" b="1" dirty="0">
                <a:solidFill>
                  <a:srgbClr val="C00000"/>
                </a:solidFill>
              </a:rPr>
              <a:t>		OUTPUTS</a:t>
            </a:r>
          </a:p>
          <a:p>
            <a:pPr fontAlgn="base">
              <a:spcBef>
                <a:spcPct val="0"/>
              </a:spcBef>
              <a:spcAft>
                <a:spcPct val="0"/>
              </a:spcAft>
            </a:pPr>
            <a:r>
              <a:rPr lang="en-US" b="1" dirty="0">
                <a:solidFill>
                  <a:srgbClr val="C00000"/>
                </a:solidFill>
              </a:rPr>
              <a:t>connected by 	LAWS</a:t>
            </a:r>
          </a:p>
          <a:p>
            <a:pPr fontAlgn="base">
              <a:spcBef>
                <a:spcPct val="0"/>
              </a:spcBef>
              <a:spcAft>
                <a:spcPct val="0"/>
              </a:spcAft>
            </a:pPr>
            <a:r>
              <a:rPr lang="en-US" b="1" dirty="0">
                <a:solidFill>
                  <a:srgbClr val="C00000"/>
                </a:solidFill>
              </a:rPr>
              <a:t>involving	FLOW</a:t>
            </a:r>
          </a:p>
          <a:p>
            <a:pPr fontAlgn="base">
              <a:spcBef>
                <a:spcPct val="0"/>
              </a:spcBef>
              <a:spcAft>
                <a:spcPct val="0"/>
              </a:spcAft>
            </a:pPr>
            <a:r>
              <a:rPr lang="en-US" b="1" dirty="0">
                <a:solidFill>
                  <a:srgbClr val="C00000"/>
                </a:solidFill>
              </a:rPr>
              <a:t>from 		POWER SUPPLIES</a:t>
            </a:r>
          </a:p>
          <a:p>
            <a:pPr fontAlgn="base">
              <a:spcBef>
                <a:spcPct val="0"/>
              </a:spcBef>
              <a:spcAft>
                <a:spcPct val="0"/>
              </a:spcAft>
            </a:pPr>
            <a:endParaRPr lang="en-US" b="1" dirty="0">
              <a:solidFill>
                <a:srgbClr val="000000"/>
              </a:solidFill>
            </a:endParaRPr>
          </a:p>
          <a:p>
            <a:pPr fontAlgn="base">
              <a:spcBef>
                <a:spcPct val="0"/>
              </a:spcBef>
              <a:spcAft>
                <a:spcPct val="0"/>
              </a:spcAft>
            </a:pPr>
            <a:r>
              <a:rPr lang="en-US" b="1" dirty="0">
                <a:solidFill>
                  <a:srgbClr val="002060"/>
                </a:solidFill>
              </a:rPr>
              <a:t>so analysis of Devices </a:t>
            </a:r>
          </a:p>
          <a:p>
            <a:pPr fontAlgn="base">
              <a:spcBef>
                <a:spcPct val="0"/>
              </a:spcBef>
              <a:spcAft>
                <a:spcPct val="0"/>
              </a:spcAft>
            </a:pPr>
            <a:r>
              <a:rPr lang="en-US" b="1" dirty="0">
                <a:solidFill>
                  <a:srgbClr val="002060"/>
                </a:solidFill>
              </a:rPr>
              <a:t>must be</a:t>
            </a:r>
          </a:p>
          <a:p>
            <a:pPr fontAlgn="base">
              <a:spcBef>
                <a:spcPct val="0"/>
              </a:spcBef>
              <a:spcAft>
                <a:spcPct val="0"/>
              </a:spcAft>
            </a:pPr>
            <a:r>
              <a:rPr lang="en-US" b="1" dirty="0">
                <a:solidFill>
                  <a:srgbClr val="002060"/>
                </a:solidFill>
              </a:rPr>
              <a:t>NONEQUILIBRIUM with spatially</a:t>
            </a:r>
          </a:p>
          <a:p>
            <a:pPr fontAlgn="base">
              <a:spcBef>
                <a:spcPct val="0"/>
              </a:spcBef>
              <a:spcAft>
                <a:spcPct val="0"/>
              </a:spcAft>
            </a:pPr>
            <a:r>
              <a:rPr lang="en-US" b="1" dirty="0">
                <a:solidFill>
                  <a:srgbClr val="002060"/>
                </a:solidFill>
              </a:rPr>
              <a:t>non-uniform </a:t>
            </a:r>
            <a:r>
              <a:rPr lang="en-US" sz="1600" b="1" dirty="0">
                <a:solidFill>
                  <a:srgbClr val="002060"/>
                </a:solidFill>
              </a:rPr>
              <a:t>BOUNDARY CONDITION</a:t>
            </a:r>
            <a:r>
              <a:rPr lang="en-US" sz="1600" b="1" dirty="0">
                <a:solidFill>
                  <a:srgbClr val="000000"/>
                </a:solidFill>
              </a:rPr>
              <a:t>S</a:t>
            </a:r>
          </a:p>
          <a:p>
            <a:pPr fontAlgn="base">
              <a:spcBef>
                <a:spcPct val="0"/>
              </a:spcBef>
              <a:spcAft>
                <a:spcPct val="0"/>
              </a:spcAft>
            </a:pPr>
            <a:endParaRPr lang="en-US" sz="1600" b="1" dirty="0">
              <a:solidFill>
                <a:srgbClr val="000000"/>
              </a:solidFill>
            </a:endParaRPr>
          </a:p>
          <a:p>
            <a:pPr fontAlgn="base">
              <a:spcBef>
                <a:spcPct val="0"/>
              </a:spcBef>
              <a:spcAft>
                <a:spcPct val="0"/>
              </a:spcAft>
            </a:pPr>
            <a:r>
              <a:rPr lang="en-US" sz="1600" b="1" dirty="0">
                <a:solidFill>
                  <a:srgbClr val="002060"/>
                </a:solidFill>
              </a:rPr>
              <a:t>Thermodynamics, Statist</a:t>
            </a:r>
            <a:r>
              <a:rPr lang="en-US" sz="1600" b="1" dirty="0">
                <a:solidFill>
                  <a:srgbClr val="000000"/>
                </a:solidFill>
              </a:rPr>
              <a:t>ical Mechanics, Molecular Dynamics have</a:t>
            </a:r>
          </a:p>
          <a:p>
            <a:pPr fontAlgn="base">
              <a:spcBef>
                <a:spcPct val="0"/>
              </a:spcBef>
              <a:spcAft>
                <a:spcPct val="0"/>
              </a:spcAft>
            </a:pPr>
            <a:r>
              <a:rPr lang="en-US" sz="1600" b="1" dirty="0">
                <a:solidFill>
                  <a:srgbClr val="C00000"/>
                </a:solidFill>
              </a:rPr>
              <a:t>No inputs, outputs, flows, or power supplies </a:t>
            </a:r>
            <a:br>
              <a:rPr lang="en-US" sz="1600" b="1" dirty="0">
                <a:solidFill>
                  <a:srgbClr val="C00000"/>
                </a:solidFill>
              </a:rPr>
            </a:br>
            <a:r>
              <a:rPr lang="en-US" sz="1050" b="1" dirty="0">
                <a:solidFill>
                  <a:srgbClr val="002060"/>
                </a:solidFill>
              </a:rPr>
              <a:t>Power supply=spatially nonuniform inhomogeneous Dirichlet conditions</a:t>
            </a:r>
          </a:p>
        </p:txBody>
      </p:sp>
    </p:spTree>
    <p:custDataLst>
      <p:tags r:id="rId1"/>
    </p:custDataLst>
    <p:extLst>
      <p:ext uri="{BB962C8B-B14F-4D97-AF65-F5344CB8AC3E}">
        <p14:creationId xmlns:p14="http://schemas.microsoft.com/office/powerpoint/2010/main" val="3828296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F5DB56-5DC9-4B88-97F6-BC8AF5E7E7B4}"/>
              </a:ext>
            </a:extLst>
          </p:cNvPr>
          <p:cNvSpPr>
            <a:spLocks noGrp="1"/>
          </p:cNvSpPr>
          <p:nvPr>
            <p:ph type="sldNum" sz="quarter" idx="12"/>
          </p:nvPr>
        </p:nvSpPr>
        <p:spPr/>
        <p:txBody>
          <a:bodyPr/>
          <a:lstStyle/>
          <a:p>
            <a:fld id="{FB2DA28D-31BC-4E7A-8D3F-5B45F747894A}" type="slidenum">
              <a:rPr lang="en-GB" altLang="en-US" smtClean="0"/>
              <a:pPr/>
              <a:t>40</a:t>
            </a:fld>
            <a:endParaRPr lang="en-GB" altLang="en-US"/>
          </a:p>
        </p:txBody>
      </p:sp>
      <p:sp>
        <p:nvSpPr>
          <p:cNvPr id="3" name="TextBox 2">
            <a:extLst>
              <a:ext uri="{FF2B5EF4-FFF2-40B4-BE49-F238E27FC236}">
                <a16:creationId xmlns:a16="http://schemas.microsoft.com/office/drawing/2014/main" id="{62BFDCB4-41D3-497C-B09F-2925234CA920}"/>
              </a:ext>
            </a:extLst>
          </p:cNvPr>
          <p:cNvSpPr txBox="1"/>
          <p:nvPr/>
        </p:nvSpPr>
        <p:spPr>
          <a:xfrm>
            <a:off x="3657600" y="1986966"/>
            <a:ext cx="4660969" cy="1077218"/>
          </a:xfrm>
          <a:prstGeom prst="rect">
            <a:avLst/>
          </a:prstGeom>
          <a:noFill/>
        </p:spPr>
        <p:txBody>
          <a:bodyPr wrap="square" rtlCol="0">
            <a:spAutoFit/>
          </a:bodyPr>
          <a:lstStyle/>
          <a:p>
            <a:pPr algn="ctr"/>
            <a:r>
              <a:rPr lang="en-US" sz="3200" dirty="0">
                <a:solidFill>
                  <a:schemeClr val="bg1">
                    <a:lumMod val="95000"/>
                  </a:schemeClr>
                </a:solidFill>
                <a:latin typeface="Arial" panose="020B0604020202020204" pitchFamily="34" charset="0"/>
                <a:cs typeface="Arial" panose="020B0604020202020204" pitchFamily="34" charset="0"/>
              </a:rPr>
              <a:t>The End</a:t>
            </a:r>
            <a:br>
              <a:rPr lang="en-US" sz="3200" dirty="0">
                <a:solidFill>
                  <a:schemeClr val="bg1">
                    <a:lumMod val="95000"/>
                  </a:schemeClr>
                </a:solidFill>
                <a:latin typeface="Arial" panose="020B0604020202020204" pitchFamily="34" charset="0"/>
                <a:cs typeface="Arial" panose="020B0604020202020204" pitchFamily="34" charset="0"/>
              </a:rPr>
            </a:br>
            <a:r>
              <a:rPr lang="en-US" sz="3200" dirty="0">
                <a:solidFill>
                  <a:schemeClr val="bg1">
                    <a:lumMod val="95000"/>
                  </a:schemeClr>
                </a:solidFill>
                <a:latin typeface="Arial" panose="020B0604020202020204" pitchFamily="34" charset="0"/>
                <a:cs typeface="Arial" panose="020B0604020202020204" pitchFamily="34" charset="0"/>
              </a:rPr>
              <a:t>Any Questions?</a:t>
            </a:r>
          </a:p>
        </p:txBody>
      </p:sp>
    </p:spTree>
    <p:extLst>
      <p:ext uri="{BB962C8B-B14F-4D97-AF65-F5344CB8AC3E}">
        <p14:creationId xmlns:p14="http://schemas.microsoft.com/office/powerpoint/2010/main" val="1976689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F5DB56-5DC9-4B88-97F6-BC8AF5E7E7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FB2DA28D-31BC-4E7A-8D3F-5B45F747894A}" type="slidenum">
              <a:rPr kumimoji="0" lang="en-GB" altLang="en-US" sz="1400" b="0" i="0" u="none" strike="noStrike" kern="1200" cap="none" spc="0" normalizeH="0" baseline="0" noProof="0" smtClean="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41</a:t>
            </a:fld>
            <a:endParaRPr kumimoji="0" lang="en-GB" alt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TextBox 2">
            <a:extLst>
              <a:ext uri="{FF2B5EF4-FFF2-40B4-BE49-F238E27FC236}">
                <a16:creationId xmlns:a16="http://schemas.microsoft.com/office/drawing/2014/main" id="{62BFDCB4-41D3-497C-B09F-2925234CA920}"/>
              </a:ext>
            </a:extLst>
          </p:cNvPr>
          <p:cNvSpPr txBox="1"/>
          <p:nvPr/>
        </p:nvSpPr>
        <p:spPr>
          <a:xfrm>
            <a:off x="3657600" y="1986966"/>
            <a:ext cx="466096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mn-ea"/>
                <a:cs typeface="Arial" panose="020B0604020202020204" pitchFamily="34" charset="0"/>
              </a:rPr>
              <a:t>Extra </a:t>
            </a:r>
            <a:r>
              <a:rPr kumimoji="0" lang="en-US" sz="2400" b="0" i="0" u="none" strike="noStrike" kern="1200" cap="none" spc="0" normalizeH="0" baseline="0" noProof="0" dirty="0" err="1">
                <a:ln>
                  <a:noFill/>
                </a:ln>
                <a:solidFill>
                  <a:srgbClr val="FFFFFF">
                    <a:lumMod val="95000"/>
                  </a:srgbClr>
                </a:solidFill>
                <a:effectLst/>
                <a:uLnTx/>
                <a:uFillTx/>
                <a:latin typeface="Arial" panose="020B0604020202020204" pitchFamily="34" charset="0"/>
                <a:ea typeface="+mn-ea"/>
                <a:cs typeface="Arial" panose="020B0604020202020204" pitchFamily="34" charset="0"/>
              </a:rPr>
              <a:t>Sl</a:t>
            </a:r>
            <a:r>
              <a:rPr lang="en-US" sz="2400" dirty="0">
                <a:solidFill>
                  <a:srgbClr val="FFFFFF">
                    <a:lumMod val="95000"/>
                  </a:srgbClr>
                </a:solidFill>
                <a:latin typeface="Arial" panose="020B0604020202020204" pitchFamily="34" charset="0"/>
                <a:cs typeface="Arial" panose="020B0604020202020204" pitchFamily="34" charset="0"/>
              </a:rPr>
              <a:t>ides</a:t>
            </a:r>
            <a:endParaRPr kumimoji="0" lang="en-US" sz="24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54019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5"/>
          <p:cNvSpPr>
            <a:spLocks noGrp="1"/>
          </p:cNvSpPr>
          <p:nvPr>
            <p:ph type="sldNum" sz="quarter" idx="12"/>
            <p:custDataLst>
              <p:tags r:id="rId2"/>
            </p:custDataLst>
          </p:nvPr>
        </p:nvSpPr>
        <p:spPr>
          <a:xfrm>
            <a:off x="8131629"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CBF8188E-D8F5-4BD8-A91F-523CA6FCDADA}" type="slidenum">
              <a:rPr lang="en-US" sz="1400">
                <a:solidFill>
                  <a:srgbClr val="19066A"/>
                </a:solidFill>
                <a:latin typeface="Times" pitchFamily="18" charset="0"/>
              </a:rPr>
              <a:pPr/>
              <a:t>42</a:t>
            </a:fld>
            <a:endParaRPr lang="en-US" sz="1400" dirty="0">
              <a:solidFill>
                <a:srgbClr val="19066A"/>
              </a:solidFill>
              <a:latin typeface="Times" pitchFamily="18" charset="0"/>
            </a:endParaRPr>
          </a:p>
        </p:txBody>
      </p:sp>
      <p:sp>
        <p:nvSpPr>
          <p:cNvPr id="118787" name="Text Box 2"/>
          <p:cNvSpPr txBox="1">
            <a:spLocks noChangeArrowheads="1"/>
          </p:cNvSpPr>
          <p:nvPr>
            <p:custDataLst>
              <p:tags r:id="rId3"/>
            </p:custDataLst>
          </p:nvPr>
        </p:nvSpPr>
        <p:spPr bwMode="auto">
          <a:xfrm>
            <a:off x="1628775" y="11891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fontAlgn="base" hangingPunct="1">
              <a:spcBef>
                <a:spcPct val="10000"/>
              </a:spcBef>
              <a:spcAft>
                <a:spcPct val="0"/>
              </a:spcAft>
            </a:pPr>
            <a:endParaRPr lang="en-US" sz="1100" i="1" dirty="0">
              <a:solidFill>
                <a:srgbClr val="000099"/>
              </a:solidFill>
            </a:endParaRPr>
          </a:p>
          <a:p>
            <a:pPr algn="ctr" eaLnBrk="1" fontAlgn="base" hangingPunct="1">
              <a:spcBef>
                <a:spcPct val="10000"/>
              </a:spcBef>
              <a:spcAft>
                <a:spcPct val="0"/>
              </a:spcAft>
            </a:pPr>
            <a:r>
              <a:rPr lang="en-US" sz="4400" b="1" i="1" dirty="0">
                <a:solidFill>
                  <a:srgbClr val="002060"/>
                </a:solidFill>
              </a:rPr>
              <a:t>Where to start?</a:t>
            </a:r>
          </a:p>
        </p:txBody>
      </p:sp>
      <p:sp>
        <p:nvSpPr>
          <p:cNvPr id="118788" name="TextBox 2"/>
          <p:cNvSpPr txBox="1">
            <a:spLocks noChangeArrowheads="1"/>
          </p:cNvSpPr>
          <p:nvPr>
            <p:custDataLst>
              <p:tags r:id="rId4"/>
            </p:custDataLst>
          </p:nvPr>
        </p:nvSpPr>
        <p:spPr bwMode="auto">
          <a:xfrm>
            <a:off x="1719310" y="1338155"/>
            <a:ext cx="85758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3200" b="1" dirty="0">
                <a:solidFill>
                  <a:srgbClr val="A20000"/>
                </a:solidFill>
                <a:latin typeface="Arial Black" panose="020B0A04020102020204" pitchFamily="34" charset="0"/>
              </a:rPr>
              <a:t>Compute all atoms in a device?</a:t>
            </a:r>
            <a:r>
              <a:rPr lang="en-US" sz="2000" b="1" dirty="0">
                <a:solidFill>
                  <a:srgbClr val="000000"/>
                </a:solidFill>
                <a:latin typeface="Arial Black" panose="020B0A04020102020204" pitchFamily="34" charset="0"/>
              </a:rPr>
              <a:t> </a:t>
            </a:r>
          </a:p>
        </p:txBody>
      </p:sp>
      <p:sp>
        <p:nvSpPr>
          <p:cNvPr id="2" name="Rectangle 1"/>
          <p:cNvSpPr/>
          <p:nvPr/>
        </p:nvSpPr>
        <p:spPr>
          <a:xfrm>
            <a:off x="2314114" y="2423605"/>
            <a:ext cx="7918881" cy="3508653"/>
          </a:xfrm>
          <a:prstGeom prst="rect">
            <a:avLst/>
          </a:prstGeom>
          <a:ln w="31750">
            <a:solidFill>
              <a:srgbClr val="002060"/>
            </a:solidFill>
          </a:ln>
        </p:spPr>
        <p:txBody>
          <a:bodyPr wrap="square">
            <a:spAutoFit/>
          </a:bodyPr>
          <a:lstStyle/>
          <a:p>
            <a:pPr algn="ctr" fontAlgn="base">
              <a:spcBef>
                <a:spcPct val="0"/>
              </a:spcBef>
              <a:spcAft>
                <a:spcPct val="0"/>
              </a:spcAft>
            </a:pPr>
            <a:r>
              <a:rPr lang="en-US" sz="2800" b="1" dirty="0">
                <a:solidFill>
                  <a:srgbClr val="2D2D8A">
                    <a:lumMod val="75000"/>
                  </a:srgbClr>
                </a:solidFill>
                <a:latin typeface="Arial Black" panose="020B0A04020102020204" pitchFamily="34" charset="0"/>
              </a:rPr>
              <a:t>Calibrated</a:t>
            </a:r>
          </a:p>
          <a:p>
            <a:pPr algn="ctr" fontAlgn="base">
              <a:spcBef>
                <a:spcPct val="0"/>
              </a:spcBef>
              <a:spcAft>
                <a:spcPct val="0"/>
              </a:spcAft>
            </a:pPr>
            <a:r>
              <a:rPr lang="en-US" sz="2800" b="1" dirty="0">
                <a:solidFill>
                  <a:srgbClr val="2D2D8A">
                    <a:lumMod val="75000"/>
                  </a:srgbClr>
                </a:solidFill>
                <a:latin typeface="Arial Black" panose="020B0A04020102020204" pitchFamily="34" charset="0"/>
              </a:rPr>
              <a:t>all-atom simulations </a:t>
            </a:r>
            <a:br>
              <a:rPr lang="en-US" sz="2800" b="1" dirty="0">
                <a:solidFill>
                  <a:srgbClr val="2D2D8A">
                    <a:lumMod val="75000"/>
                  </a:srgbClr>
                </a:solidFill>
                <a:latin typeface="Arial Black" panose="020B0A04020102020204" pitchFamily="34" charset="0"/>
              </a:rPr>
            </a:br>
            <a:r>
              <a:rPr lang="en-US" b="1" dirty="0">
                <a:solidFill>
                  <a:srgbClr val="2D2D8A">
                    <a:lumMod val="75000"/>
                  </a:srgbClr>
                </a:solidFill>
                <a:latin typeface="Arial Black" panose="020B0A04020102020204" pitchFamily="34" charset="0"/>
              </a:rPr>
              <a:t>are</a:t>
            </a:r>
          </a:p>
          <a:p>
            <a:pPr algn="ctr" fontAlgn="base">
              <a:spcBef>
                <a:spcPct val="0"/>
              </a:spcBef>
              <a:spcAft>
                <a:spcPct val="0"/>
              </a:spcAft>
            </a:pPr>
            <a:r>
              <a:rPr lang="en-US" b="1" u="sng" dirty="0">
                <a:solidFill>
                  <a:srgbClr val="2D2D8A">
                    <a:lumMod val="75000"/>
                  </a:srgbClr>
                </a:solidFill>
                <a:latin typeface="Arial Black" panose="020B0A04020102020204" pitchFamily="34" charset="0"/>
              </a:rPr>
              <a:t>Barely Feasible</a:t>
            </a:r>
          </a:p>
          <a:p>
            <a:pPr algn="ctr" fontAlgn="base">
              <a:spcBef>
                <a:spcPct val="0"/>
              </a:spcBef>
              <a:spcAft>
                <a:spcPct val="0"/>
              </a:spcAft>
            </a:pPr>
            <a:r>
              <a:rPr lang="en-US" sz="1600" b="1" dirty="0">
                <a:solidFill>
                  <a:srgbClr val="2D2D8A">
                    <a:lumMod val="75000"/>
                  </a:srgbClr>
                </a:solidFill>
                <a:latin typeface="Arial Black" panose="020B0A04020102020204" pitchFamily="34" charset="0"/>
              </a:rPr>
              <a:t>if they must accurately compute biological function </a:t>
            </a:r>
            <a:br>
              <a:rPr lang="en-US" sz="2000" b="1" dirty="0">
                <a:solidFill>
                  <a:srgbClr val="2D2D8A">
                    <a:lumMod val="75000"/>
                  </a:srgbClr>
                </a:solidFill>
                <a:latin typeface="Arial Black" panose="020B0A04020102020204" pitchFamily="34" charset="0"/>
              </a:rPr>
            </a:br>
            <a:r>
              <a:rPr lang="en-US" sz="2000" b="1" dirty="0">
                <a:solidFill>
                  <a:srgbClr val="2D2D8A">
                    <a:lumMod val="75000"/>
                  </a:srgbClr>
                </a:solidFill>
                <a:latin typeface="Arial Black" panose="020B0A04020102020204" pitchFamily="34" charset="0"/>
              </a:rPr>
              <a:t>Macroscopic Time &amp; Distance Scales</a:t>
            </a:r>
          </a:p>
          <a:p>
            <a:pPr algn="ctr" fontAlgn="base">
              <a:spcBef>
                <a:spcPct val="0"/>
              </a:spcBef>
              <a:spcAft>
                <a:spcPct val="0"/>
              </a:spcAft>
            </a:pPr>
            <a:r>
              <a:rPr lang="en-US" sz="2000" b="1" dirty="0">
                <a:solidFill>
                  <a:srgbClr val="2D2D8A">
                    <a:lumMod val="75000"/>
                  </a:srgbClr>
                </a:solidFill>
                <a:latin typeface="Arial Black" panose="020B0A04020102020204" pitchFamily="34" charset="0"/>
              </a:rPr>
              <a:t>Macroscopic Electric Fields &amp; Gradients</a:t>
            </a:r>
          </a:p>
          <a:p>
            <a:pPr algn="ctr" fontAlgn="base">
              <a:spcBef>
                <a:spcPct val="0"/>
              </a:spcBef>
              <a:spcAft>
                <a:spcPct val="0"/>
              </a:spcAft>
            </a:pPr>
            <a:r>
              <a:rPr lang="en-US" sz="2000" b="1" dirty="0">
                <a:solidFill>
                  <a:srgbClr val="2D2D8A">
                    <a:lumMod val="75000"/>
                  </a:srgbClr>
                </a:solidFill>
                <a:latin typeface="Arial Black" panose="020B0A04020102020204" pitchFamily="34" charset="0"/>
              </a:rPr>
              <a:t>Power Supplies</a:t>
            </a:r>
            <a:br>
              <a:rPr lang="en-US" sz="2000" b="1" dirty="0">
                <a:solidFill>
                  <a:srgbClr val="2D2D8A">
                    <a:lumMod val="75000"/>
                  </a:srgbClr>
                </a:solidFill>
                <a:latin typeface="Arial Black" panose="020B0A04020102020204" pitchFamily="34" charset="0"/>
              </a:rPr>
            </a:br>
            <a:r>
              <a:rPr lang="en-US" sz="1400" b="1" i="1" dirty="0">
                <a:solidFill>
                  <a:srgbClr val="2D2D8A">
                    <a:lumMod val="75000"/>
                  </a:srgbClr>
                </a:solidFill>
              </a:rPr>
              <a:t>Power Supply = spatially nonuniform inhomogeneous Dirichlet Boundary Conditions </a:t>
            </a:r>
            <a:endParaRPr lang="en-US" sz="2000" b="1" i="1" dirty="0">
              <a:solidFill>
                <a:srgbClr val="2D2D8A">
                  <a:lumMod val="75000"/>
                </a:srgbClr>
              </a:solidFill>
            </a:endParaRPr>
          </a:p>
          <a:p>
            <a:pPr algn="ctr" fontAlgn="base">
              <a:spcBef>
                <a:spcPct val="0"/>
              </a:spcBef>
              <a:spcAft>
                <a:spcPct val="0"/>
              </a:spcAft>
            </a:pPr>
            <a:r>
              <a:rPr lang="en-US" sz="2000" b="1" dirty="0">
                <a:solidFill>
                  <a:srgbClr val="2D2D8A">
                    <a:lumMod val="75000"/>
                  </a:srgbClr>
                </a:solidFill>
                <a:latin typeface="Arial Black" panose="020B0A04020102020204" pitchFamily="34" charset="0"/>
              </a:rPr>
              <a:t>Flows,</a:t>
            </a:r>
          </a:p>
          <a:p>
            <a:pPr algn="ctr" fontAlgn="base">
              <a:spcBef>
                <a:spcPct val="0"/>
              </a:spcBef>
              <a:spcAft>
                <a:spcPct val="0"/>
              </a:spcAft>
            </a:pPr>
            <a:r>
              <a:rPr lang="en-US" sz="2000" b="1" dirty="0">
                <a:solidFill>
                  <a:srgbClr val="2D2D8A">
                    <a:lumMod val="75000"/>
                  </a:srgbClr>
                </a:solidFill>
                <a:latin typeface="Arial Black" panose="020B0A04020102020204" pitchFamily="34" charset="0"/>
              </a:rPr>
              <a:t> Non-ideal mixtures </a:t>
            </a:r>
            <a:r>
              <a:rPr lang="en-US" sz="1600" b="1" i="1" dirty="0">
                <a:solidFill>
                  <a:srgbClr val="2D2D8A">
                    <a:lumMod val="75000"/>
                  </a:srgbClr>
                </a:solidFill>
              </a:rPr>
              <a:t>including Ca</a:t>
            </a:r>
            <a:r>
              <a:rPr lang="en-US" sz="1600" b="1" i="1" baseline="30000" dirty="0">
                <a:solidFill>
                  <a:srgbClr val="2D2D8A">
                    <a:lumMod val="75000"/>
                  </a:srgbClr>
                </a:solidFill>
              </a:rPr>
              <a:t>2+</a:t>
            </a:r>
          </a:p>
        </p:txBody>
      </p:sp>
    </p:spTree>
    <p:custDataLst>
      <p:tags r:id="rId1"/>
    </p:custDataLst>
    <p:extLst>
      <p:ext uri="{BB962C8B-B14F-4D97-AF65-F5344CB8AC3E}">
        <p14:creationId xmlns:p14="http://schemas.microsoft.com/office/powerpoint/2010/main" val="2677150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51584" y="152636"/>
            <a:ext cx="7406640" cy="3447098"/>
          </a:xfrm>
          <a:prstGeom prst="rect">
            <a:avLst/>
          </a:prstGeom>
          <a:noFill/>
        </p:spPr>
        <p:txBody>
          <a:bodyPr wrap="square" rtlCol="0">
            <a:spAutoFit/>
          </a:bodyPr>
          <a:lstStyle/>
          <a:p>
            <a:pPr algn="ctr"/>
            <a:r>
              <a:rPr lang="en-US" sz="4400" b="1" dirty="0">
                <a:solidFill>
                  <a:srgbClr val="C00000"/>
                </a:solidFill>
                <a:latin typeface="Arial Black" panose="020B0A04020102020204" pitchFamily="34" charset="0"/>
              </a:rPr>
              <a:t>Scientists </a:t>
            </a:r>
          </a:p>
          <a:p>
            <a:pPr algn="ctr"/>
            <a:r>
              <a:rPr lang="en-US" sz="3600" b="1" dirty="0">
                <a:solidFill>
                  <a:srgbClr val="C00000"/>
                </a:solidFill>
                <a:latin typeface="Arial Black" panose="020B0A04020102020204" pitchFamily="34" charset="0"/>
              </a:rPr>
              <a:t>must Grasp</a:t>
            </a:r>
            <a:r>
              <a:rPr lang="en-US" sz="4400" b="1" dirty="0">
                <a:solidFill>
                  <a:srgbClr val="C00000"/>
                </a:solidFill>
                <a:latin typeface="Calibri"/>
              </a:rPr>
              <a:t> </a:t>
            </a:r>
            <a:br>
              <a:rPr lang="en-US" sz="4400" dirty="0">
                <a:solidFill>
                  <a:srgbClr val="C00000"/>
                </a:solidFill>
                <a:latin typeface="Calibri"/>
              </a:rPr>
            </a:br>
            <a:r>
              <a:rPr lang="en-US" sz="2400" b="1" dirty="0">
                <a:solidFill>
                  <a:srgbClr val="002060"/>
                </a:solidFill>
                <a:latin typeface="Arial Black" panose="020B0A04020102020204" pitchFamily="34" charset="0"/>
              </a:rPr>
              <a:t>and not just reach</a:t>
            </a:r>
          </a:p>
          <a:p>
            <a:pPr algn="ctr"/>
            <a:endParaRPr lang="en-US" sz="3200" b="1" dirty="0">
              <a:solidFill>
                <a:srgbClr val="002060"/>
              </a:solidFill>
              <a:latin typeface="Arial Black" panose="020B0A04020102020204" pitchFamily="34" charset="0"/>
            </a:endParaRPr>
          </a:p>
          <a:p>
            <a:pPr algn="ctr"/>
            <a:r>
              <a:rPr lang="en-US" sz="3200" b="1" dirty="0">
                <a:solidFill>
                  <a:srgbClr val="002060"/>
                </a:solidFill>
                <a:latin typeface="Calibri"/>
              </a:rPr>
              <a:t>Calibrations are necessary</a:t>
            </a:r>
            <a:r>
              <a:rPr lang="en-US" sz="2400" b="1" dirty="0">
                <a:solidFill>
                  <a:srgbClr val="002060"/>
                </a:solidFill>
                <a:latin typeface="Calibri"/>
              </a:rPr>
              <a:t>  </a:t>
            </a:r>
          </a:p>
          <a:p>
            <a:pPr algn="ctr"/>
            <a:r>
              <a:rPr lang="en-US" sz="2400" b="1" dirty="0">
                <a:solidFill>
                  <a:srgbClr val="002060"/>
                </a:solidFill>
                <a:latin typeface="Calibri"/>
              </a:rPr>
              <a:t>or the </a:t>
            </a:r>
            <a:r>
              <a:rPr lang="en-US" sz="2400" b="1" u="sng" dirty="0">
                <a:solidFill>
                  <a:srgbClr val="002060"/>
                </a:solidFill>
                <a:latin typeface="Calibri"/>
              </a:rPr>
              <a:t>Device does not Work</a:t>
            </a:r>
          </a:p>
          <a:p>
            <a:endParaRPr lang="en-US" b="1" dirty="0">
              <a:solidFill>
                <a:srgbClr val="002060"/>
              </a:solidFill>
              <a:latin typeface="Calibri"/>
            </a:endParaRPr>
          </a:p>
        </p:txBody>
      </p:sp>
      <p:sp>
        <p:nvSpPr>
          <p:cNvPr id="3" name="Slide Number Placeholder 2"/>
          <p:cNvSpPr>
            <a:spLocks noGrp="1"/>
          </p:cNvSpPr>
          <p:nvPr>
            <p:ph type="sldNum" sz="quarter" idx="12"/>
          </p:nvPr>
        </p:nvSpPr>
        <p:spPr/>
        <p:txBody>
          <a:bodyPr/>
          <a:lstStyle/>
          <a:p>
            <a:pPr>
              <a:defRPr/>
            </a:pPr>
            <a:fld id="{A2D20E70-314A-45BA-9A05-9F899E76ECEB}" type="slidenum">
              <a:rPr lang="en-US" smtClean="0"/>
              <a:pPr>
                <a:defRPr/>
              </a:pPr>
              <a:t>43</a:t>
            </a:fld>
            <a:endParaRPr lang="en-US" dirty="0"/>
          </a:p>
        </p:txBody>
      </p:sp>
      <p:sp>
        <p:nvSpPr>
          <p:cNvPr id="2" name="Rectangle 1"/>
          <p:cNvSpPr/>
          <p:nvPr/>
        </p:nvSpPr>
        <p:spPr>
          <a:xfrm>
            <a:off x="2171564" y="3716313"/>
            <a:ext cx="7951792" cy="2523768"/>
          </a:xfrm>
          <a:prstGeom prst="rect">
            <a:avLst/>
          </a:prstGeom>
          <a:ln>
            <a:solidFill>
              <a:schemeClr val="accent1">
                <a:lumMod val="25000"/>
              </a:schemeClr>
            </a:solidFill>
          </a:ln>
        </p:spPr>
        <p:txBody>
          <a:bodyPr wrap="square">
            <a:spAutoFit/>
          </a:bodyPr>
          <a:lstStyle/>
          <a:p>
            <a:pPr algn="ctr"/>
            <a:r>
              <a:rPr lang="en-US" sz="2400" b="1" dirty="0">
                <a:solidFill>
                  <a:srgbClr val="1D1D59"/>
                </a:solidFill>
                <a:latin typeface="Calibri"/>
              </a:rPr>
              <a:t>Poets </a:t>
            </a:r>
          </a:p>
          <a:p>
            <a:pPr algn="ctr"/>
            <a:r>
              <a:rPr lang="en-US" b="1" dirty="0">
                <a:solidFill>
                  <a:srgbClr val="1D1D59"/>
                </a:solidFill>
                <a:latin typeface="Calibri"/>
              </a:rPr>
              <a:t>hope we will never learn the difference between dreams and realities</a:t>
            </a:r>
          </a:p>
          <a:p>
            <a:pPr algn="ctr"/>
            <a:endParaRPr lang="en-US" dirty="0">
              <a:solidFill>
                <a:srgbClr val="1D1D59"/>
              </a:solidFill>
              <a:latin typeface="Calibri"/>
            </a:endParaRPr>
          </a:p>
          <a:p>
            <a:pPr algn="ctr"/>
            <a:r>
              <a:rPr lang="en-US" sz="2000" b="1" dirty="0">
                <a:solidFill>
                  <a:srgbClr val="002060"/>
                </a:solidFill>
              </a:rPr>
              <a:t>“Ah, … a man's reach should exceed his grasp,</a:t>
            </a:r>
            <a:br>
              <a:rPr lang="en-US" sz="2000" b="1" dirty="0">
                <a:solidFill>
                  <a:srgbClr val="002060"/>
                </a:solidFill>
              </a:rPr>
            </a:br>
            <a:r>
              <a:rPr lang="en-US" b="1" dirty="0">
                <a:solidFill>
                  <a:srgbClr val="002060"/>
                </a:solidFill>
              </a:rPr>
              <a:t>Or what's a heaven</a:t>
            </a:r>
            <a:r>
              <a:rPr lang="en-US" b="1" dirty="0">
                <a:solidFill>
                  <a:srgbClr val="002060"/>
                </a:solidFill>
                <a:latin typeface="Arial Black" panose="020B0A04020102020204" pitchFamily="34" charset="0"/>
              </a:rPr>
              <a:t> </a:t>
            </a:r>
            <a:r>
              <a:rPr lang="en-US" b="1" dirty="0">
                <a:solidFill>
                  <a:srgbClr val="002060"/>
                </a:solidFill>
              </a:rPr>
              <a:t>for?”</a:t>
            </a:r>
          </a:p>
          <a:p>
            <a:pPr algn="ctr"/>
            <a:r>
              <a:rPr lang="en-US" sz="2000" b="1" dirty="0">
                <a:solidFill>
                  <a:srgbClr val="002060"/>
                </a:solidFill>
                <a:latin typeface="Calibri"/>
              </a:rPr>
              <a:t>Robert Browning</a:t>
            </a:r>
          </a:p>
          <a:p>
            <a:pPr lvl="1" algn="ctr"/>
            <a:r>
              <a:rPr lang="en-US" i="1" dirty="0">
                <a:solidFill>
                  <a:srgbClr val="002060"/>
                </a:solidFill>
                <a:latin typeface="Calibri"/>
              </a:rPr>
              <a:t>"Andrea del </a:t>
            </a:r>
            <a:r>
              <a:rPr lang="en-US" i="1" dirty="0" err="1">
                <a:solidFill>
                  <a:srgbClr val="002060"/>
                </a:solidFill>
                <a:latin typeface="Calibri"/>
              </a:rPr>
              <a:t>Sarto</a:t>
            </a:r>
            <a:r>
              <a:rPr lang="en-US" i="1" dirty="0">
                <a:solidFill>
                  <a:srgbClr val="002060"/>
                </a:solidFill>
                <a:latin typeface="Calibri"/>
              </a:rPr>
              <a:t>", </a:t>
            </a:r>
            <a:r>
              <a:rPr lang="en-US" dirty="0">
                <a:solidFill>
                  <a:srgbClr val="002060"/>
                </a:solidFill>
                <a:latin typeface="Calibri"/>
              </a:rPr>
              <a:t>line 98</a:t>
            </a:r>
          </a:p>
          <a:p>
            <a:pPr algn="ctr"/>
            <a:endParaRPr lang="en-US" dirty="0">
              <a:solidFill>
                <a:srgbClr val="002060"/>
              </a:solidFill>
              <a:latin typeface="Calibri"/>
            </a:endParaRPr>
          </a:p>
        </p:txBody>
      </p:sp>
    </p:spTree>
    <p:extLst>
      <p:ext uri="{BB962C8B-B14F-4D97-AF65-F5344CB8AC3E}">
        <p14:creationId xmlns:p14="http://schemas.microsoft.com/office/powerpoint/2010/main" val="237018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5"/>
          <p:cNvSpPr>
            <a:spLocks noGrp="1"/>
          </p:cNvSpPr>
          <p:nvPr>
            <p:ph type="sldNum" sz="quarter" idx="12"/>
            <p:custDataLst>
              <p:tags r:id="rId2"/>
            </p:custDataLst>
          </p:nvPr>
        </p:nvSpPr>
        <p:spPr>
          <a:xfrm>
            <a:off x="8077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6B195184-7FDD-4F62-AB2D-FB83EAEA0C0B}" type="slidenum">
              <a:rPr lang="en-US" sz="1400">
                <a:solidFill>
                  <a:srgbClr val="333399">
                    <a:lumMod val="50000"/>
                  </a:srgbClr>
                </a:solidFill>
              </a:rPr>
              <a:pPr eaLnBrk="1" hangingPunct="1"/>
              <a:t>44</a:t>
            </a:fld>
            <a:endParaRPr lang="en-US" sz="1400" dirty="0">
              <a:solidFill>
                <a:srgbClr val="333399">
                  <a:lumMod val="50000"/>
                </a:srgbClr>
              </a:solidFill>
            </a:endParaRPr>
          </a:p>
        </p:txBody>
      </p:sp>
      <p:sp>
        <p:nvSpPr>
          <p:cNvPr id="124931" name="TextBox 3"/>
          <p:cNvSpPr txBox="1">
            <a:spLocks noChangeArrowheads="1"/>
          </p:cNvSpPr>
          <p:nvPr>
            <p:custDataLst>
              <p:tags r:id="rId3"/>
            </p:custDataLst>
          </p:nvPr>
        </p:nvSpPr>
        <p:spPr bwMode="auto">
          <a:xfrm>
            <a:off x="2525288" y="2464285"/>
            <a:ext cx="6981825" cy="2308324"/>
          </a:xfrm>
          <a:prstGeom prst="rect">
            <a:avLst/>
          </a:prstGeom>
          <a:noFill/>
          <a:ln w="15875">
            <a:solidFill>
              <a:srgbClr val="19066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fontAlgn="base" hangingPunct="1">
              <a:spcBef>
                <a:spcPct val="0"/>
              </a:spcBef>
              <a:spcAft>
                <a:spcPct val="0"/>
              </a:spcAft>
            </a:pPr>
            <a:endParaRPr lang="en-US" b="1" u="sng" dirty="0">
              <a:solidFill>
                <a:srgbClr val="262673"/>
              </a:solidFill>
            </a:endParaRPr>
          </a:p>
          <a:p>
            <a:pPr algn="ctr" eaLnBrk="1" fontAlgn="base" hangingPunct="1">
              <a:spcBef>
                <a:spcPct val="0"/>
              </a:spcBef>
              <a:spcAft>
                <a:spcPct val="0"/>
              </a:spcAft>
            </a:pPr>
            <a:r>
              <a:rPr lang="en-US" sz="3600" b="1" dirty="0">
                <a:solidFill>
                  <a:srgbClr val="2D2D8A">
                    <a:lumMod val="75000"/>
                  </a:srgbClr>
                </a:solidFill>
              </a:rPr>
              <a:t>Uncalibrated Simulations</a:t>
            </a:r>
            <a:br>
              <a:rPr lang="en-US" sz="3600" b="1" dirty="0">
                <a:solidFill>
                  <a:srgbClr val="2D2D8A">
                    <a:lumMod val="75000"/>
                  </a:srgbClr>
                </a:solidFill>
              </a:rPr>
            </a:br>
            <a:r>
              <a:rPr lang="en-US" sz="3600" b="1" dirty="0">
                <a:solidFill>
                  <a:srgbClr val="2D2D8A">
                    <a:lumMod val="75000"/>
                  </a:srgbClr>
                </a:solidFill>
              </a:rPr>
              <a:t> will make  </a:t>
            </a:r>
            <a:br>
              <a:rPr lang="en-US" sz="3600" b="1" dirty="0">
                <a:solidFill>
                  <a:srgbClr val="2D2D8A">
                    <a:lumMod val="75000"/>
                  </a:srgbClr>
                </a:solidFill>
              </a:rPr>
            </a:br>
            <a:r>
              <a:rPr lang="en-US" sz="3600" b="1" dirty="0">
                <a:solidFill>
                  <a:srgbClr val="2D2D8A">
                    <a:lumMod val="75000"/>
                  </a:srgbClr>
                </a:solidFill>
              </a:rPr>
              <a:t>Devices that do not work</a:t>
            </a:r>
          </a:p>
          <a:p>
            <a:pPr algn="ctr" eaLnBrk="1" fontAlgn="base" hangingPunct="1">
              <a:spcBef>
                <a:spcPct val="0"/>
              </a:spcBef>
              <a:spcAft>
                <a:spcPct val="0"/>
              </a:spcAft>
            </a:pPr>
            <a:endParaRPr lang="en-US" sz="2000" b="1" i="1" dirty="0">
              <a:solidFill>
                <a:srgbClr val="19066A"/>
              </a:solidFill>
            </a:endParaRPr>
          </a:p>
        </p:txBody>
      </p:sp>
      <p:sp>
        <p:nvSpPr>
          <p:cNvPr id="2" name="TextBox 1"/>
          <p:cNvSpPr txBox="1"/>
          <p:nvPr/>
        </p:nvSpPr>
        <p:spPr>
          <a:xfrm>
            <a:off x="4115780" y="461891"/>
            <a:ext cx="3800840" cy="461665"/>
          </a:xfrm>
          <a:prstGeom prst="rect">
            <a:avLst/>
          </a:prstGeom>
          <a:noFill/>
        </p:spPr>
        <p:txBody>
          <a:bodyPr wrap="square" rtlCol="0">
            <a:spAutoFit/>
          </a:bodyPr>
          <a:lstStyle/>
          <a:p>
            <a:pPr algn="ctr" fontAlgn="base">
              <a:spcBef>
                <a:spcPct val="0"/>
              </a:spcBef>
              <a:spcAft>
                <a:spcPct val="0"/>
              </a:spcAft>
            </a:pPr>
            <a:r>
              <a:rPr lang="en-US" sz="2400" dirty="0">
                <a:solidFill>
                  <a:srgbClr val="2A2A82"/>
                </a:solidFill>
              </a:rPr>
              <a:t>Details matter in Devices</a:t>
            </a:r>
          </a:p>
        </p:txBody>
      </p:sp>
    </p:spTree>
    <p:custDataLst>
      <p:tags r:id="rId1"/>
    </p:custDataLst>
    <p:extLst>
      <p:ext uri="{BB962C8B-B14F-4D97-AF65-F5344CB8AC3E}">
        <p14:creationId xmlns:p14="http://schemas.microsoft.com/office/powerpoint/2010/main" val="1117507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3830" y="1305318"/>
            <a:ext cx="7027347" cy="4093428"/>
          </a:xfrm>
          <a:prstGeom prst="rect">
            <a:avLst/>
          </a:prstGeom>
          <a:noFill/>
        </p:spPr>
        <p:txBody>
          <a:bodyPr wrap="square" rtlCol="0">
            <a:spAutoFit/>
          </a:bodyPr>
          <a:lstStyle/>
          <a:p>
            <a:pPr algn="ctr"/>
            <a:r>
              <a:rPr lang="en-US" sz="3200" b="1" dirty="0"/>
              <a:t>Devices are built to </a:t>
            </a:r>
            <a:br>
              <a:rPr lang="en-US" sz="3200" b="1" dirty="0"/>
            </a:br>
            <a:r>
              <a:rPr lang="en-US" sz="3200" b="1" dirty="0"/>
              <a:t>Implement Equations </a:t>
            </a:r>
          </a:p>
          <a:p>
            <a:pPr algn="ctr"/>
            <a:r>
              <a:rPr lang="en-US" sz="3200" dirty="0"/>
              <a:t>in Engineering</a:t>
            </a:r>
          </a:p>
          <a:p>
            <a:endParaRPr lang="en-US" dirty="0"/>
          </a:p>
          <a:p>
            <a:pPr algn="ctr"/>
            <a:r>
              <a:rPr lang="en-US" sz="3200" b="1" dirty="0"/>
              <a:t>Devices evolve to </a:t>
            </a:r>
            <a:br>
              <a:rPr lang="en-US" sz="3200" b="1" dirty="0"/>
            </a:br>
            <a:r>
              <a:rPr lang="en-US" sz="3200" b="1" dirty="0"/>
              <a:t>Provide Functions </a:t>
            </a:r>
            <a:br>
              <a:rPr lang="en-US" sz="3200" b="1" dirty="0"/>
            </a:br>
            <a:r>
              <a:rPr lang="en-US" sz="3200" dirty="0"/>
              <a:t>in Biology</a:t>
            </a:r>
          </a:p>
          <a:p>
            <a:pPr algn="ctr"/>
            <a:endParaRPr lang="en-US" sz="3200" dirty="0"/>
          </a:p>
          <a:p>
            <a:endParaRPr lang="en-US" dirty="0"/>
          </a:p>
        </p:txBody>
      </p:sp>
    </p:spTree>
    <p:extLst>
      <p:ext uri="{BB962C8B-B14F-4D97-AF65-F5344CB8AC3E}">
        <p14:creationId xmlns:p14="http://schemas.microsoft.com/office/powerpoint/2010/main" val="1124562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9735" y="1046791"/>
            <a:ext cx="7554472" cy="3477875"/>
          </a:xfrm>
          <a:prstGeom prst="rect">
            <a:avLst/>
          </a:prstGeom>
          <a:noFill/>
        </p:spPr>
        <p:txBody>
          <a:bodyPr wrap="square" rtlCol="0">
            <a:spAutoFit/>
          </a:bodyPr>
          <a:lstStyle/>
          <a:p>
            <a:pPr algn="ctr"/>
            <a:r>
              <a:rPr lang="en-US" sz="3200" dirty="0"/>
              <a:t>In</a:t>
            </a:r>
            <a:r>
              <a:rPr lang="en-US" dirty="0"/>
              <a:t> </a:t>
            </a:r>
            <a:r>
              <a:rPr lang="en-US" sz="3200" dirty="0"/>
              <a:t>engineering </a:t>
            </a:r>
            <a:br>
              <a:rPr lang="en-US" sz="3200" dirty="0"/>
            </a:br>
            <a:r>
              <a:rPr lang="en-US" sz="3200" b="1" dirty="0"/>
              <a:t>we know the equation </a:t>
            </a:r>
            <a:br>
              <a:rPr lang="en-US" sz="3200" dirty="0"/>
            </a:br>
            <a:r>
              <a:rPr lang="en-US" sz="3200" dirty="0"/>
              <a:t>and seek to improve the device.</a:t>
            </a:r>
          </a:p>
          <a:p>
            <a:pPr algn="ctr"/>
            <a:endParaRPr lang="en-US" sz="3200" dirty="0"/>
          </a:p>
          <a:p>
            <a:pPr algn="ctr"/>
            <a:r>
              <a:rPr lang="en-US" sz="3200" dirty="0"/>
              <a:t>In biology often</a:t>
            </a:r>
            <a:br>
              <a:rPr lang="en-US" sz="3200" dirty="0"/>
            </a:br>
            <a:r>
              <a:rPr lang="en-US" sz="3200" b="1" dirty="0"/>
              <a:t>we have to discover the function, </a:t>
            </a:r>
            <a:r>
              <a:rPr lang="en-US" sz="2800" dirty="0"/>
              <a:t>and how molecules perform the function.</a:t>
            </a:r>
          </a:p>
        </p:txBody>
      </p:sp>
    </p:spTree>
    <p:extLst>
      <p:ext uri="{BB962C8B-B14F-4D97-AF65-F5344CB8AC3E}">
        <p14:creationId xmlns:p14="http://schemas.microsoft.com/office/powerpoint/2010/main" val="3053777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Slide Number Placeholder 4"/>
          <p:cNvSpPr>
            <a:spLocks noGrp="1"/>
          </p:cNvSpPr>
          <p:nvPr>
            <p:ph type="sldNum" sz="quarter" idx="12"/>
            <p:custDataLst>
              <p:tags r:id="rId2"/>
            </p:custDataLst>
          </p:nvPr>
        </p:nvSpPr>
        <p:spPr>
          <a:xfrm>
            <a:off x="8202046" y="6195569"/>
            <a:ext cx="2106422"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eaLnBrk="1" hangingPunct="1">
              <a:spcBef>
                <a:spcPct val="0"/>
              </a:spcBef>
              <a:buFontTx/>
              <a:buNone/>
            </a:pPr>
            <a:fld id="{1E66C6A9-863D-48C4-A21E-86EA09126C65}" type="slidenum">
              <a:rPr lang="en-US" altLang="en-US" sz="1400">
                <a:solidFill>
                  <a:srgbClr val="333399">
                    <a:lumMod val="50000"/>
                  </a:srgbClr>
                </a:solidFill>
              </a:rPr>
              <a:pPr algn="r" eaLnBrk="1" hangingPunct="1">
                <a:spcBef>
                  <a:spcPct val="0"/>
                </a:spcBef>
                <a:buFontTx/>
                <a:buNone/>
              </a:pPr>
              <a:t>47</a:t>
            </a:fld>
            <a:endParaRPr lang="en-US" altLang="en-US" sz="1400" dirty="0">
              <a:solidFill>
                <a:srgbClr val="333399">
                  <a:lumMod val="50000"/>
                </a:srgbClr>
              </a:solidFill>
            </a:endParaRPr>
          </a:p>
        </p:txBody>
      </p:sp>
      <p:sp>
        <p:nvSpPr>
          <p:cNvPr id="6" name="TextBox 5"/>
          <p:cNvSpPr txBox="1"/>
          <p:nvPr/>
        </p:nvSpPr>
        <p:spPr>
          <a:xfrm>
            <a:off x="2296357" y="3502217"/>
            <a:ext cx="7705818" cy="2492990"/>
          </a:xfrm>
          <a:prstGeom prst="rect">
            <a:avLst/>
          </a:prstGeom>
          <a:noFill/>
        </p:spPr>
        <p:txBody>
          <a:bodyPr wrap="square" rtlCol="0">
            <a:spAutoFit/>
          </a:bodyPr>
          <a:lstStyle/>
          <a:p>
            <a:pPr algn="ctr" fontAlgn="base">
              <a:spcBef>
                <a:spcPct val="0"/>
              </a:spcBef>
              <a:spcAft>
                <a:spcPct val="0"/>
              </a:spcAft>
            </a:pPr>
            <a:endParaRPr lang="en-US" sz="1200" b="1" dirty="0">
              <a:solidFill>
                <a:srgbClr val="000000"/>
              </a:solidFill>
            </a:endParaRPr>
          </a:p>
          <a:p>
            <a:pPr algn="ctr" fontAlgn="base">
              <a:spcBef>
                <a:spcPct val="0"/>
              </a:spcBef>
              <a:spcAft>
                <a:spcPct val="0"/>
              </a:spcAft>
            </a:pPr>
            <a:r>
              <a:rPr lang="en-US" sz="2400" b="1" dirty="0">
                <a:solidFill>
                  <a:srgbClr val="002060"/>
                </a:solidFill>
              </a:rPr>
              <a:t>Thermodynamics, Statistical Mechanics, Molecular Dynamics have</a:t>
            </a:r>
          </a:p>
          <a:p>
            <a:pPr algn="ctr" fontAlgn="base">
              <a:spcBef>
                <a:spcPct val="0"/>
              </a:spcBef>
              <a:spcAft>
                <a:spcPct val="0"/>
              </a:spcAft>
            </a:pPr>
            <a:r>
              <a:rPr lang="en-US" sz="2400" b="1" dirty="0">
                <a:solidFill>
                  <a:srgbClr val="C00000"/>
                </a:solidFill>
              </a:rPr>
              <a:t>No inputs, outputs, flows, or power supplies </a:t>
            </a:r>
            <a:br>
              <a:rPr lang="en-US" b="1" dirty="0">
                <a:solidFill>
                  <a:srgbClr val="C00000"/>
                </a:solidFill>
              </a:rPr>
            </a:br>
            <a:r>
              <a:rPr lang="en-US" sz="1200" b="1" dirty="0">
                <a:solidFill>
                  <a:srgbClr val="002060"/>
                </a:solidFill>
              </a:rPr>
              <a:t>Power supply = spatially nonuniform inhomogeneous Dirichlet conditions</a:t>
            </a:r>
          </a:p>
          <a:p>
            <a:pPr algn="ctr" fontAlgn="base">
              <a:spcBef>
                <a:spcPct val="0"/>
              </a:spcBef>
              <a:spcAft>
                <a:spcPct val="0"/>
              </a:spcAft>
            </a:pPr>
            <a:endParaRPr lang="en-US" sz="1200" b="1" dirty="0">
              <a:solidFill>
                <a:srgbClr val="002060"/>
              </a:solidFill>
            </a:endParaRPr>
          </a:p>
          <a:p>
            <a:pPr algn="ctr" fontAlgn="base">
              <a:spcBef>
                <a:spcPct val="0"/>
              </a:spcBef>
              <a:spcAft>
                <a:spcPct val="0"/>
              </a:spcAft>
            </a:pPr>
            <a:r>
              <a:rPr lang="en-US" sz="1200" b="1" dirty="0">
                <a:solidFill>
                  <a:srgbClr val="002060"/>
                </a:solidFill>
              </a:rPr>
              <a:t>Analysis of Devices must be</a:t>
            </a:r>
          </a:p>
          <a:p>
            <a:pPr algn="ctr" fontAlgn="base">
              <a:spcBef>
                <a:spcPct val="0"/>
              </a:spcBef>
              <a:spcAft>
                <a:spcPct val="0"/>
              </a:spcAft>
            </a:pPr>
            <a:r>
              <a:rPr lang="en-US" sz="1200" b="1" dirty="0">
                <a:solidFill>
                  <a:srgbClr val="002060"/>
                </a:solidFill>
              </a:rPr>
              <a:t>NONEQUILIBRIUM with spatially</a:t>
            </a:r>
          </a:p>
          <a:p>
            <a:pPr algn="ctr" fontAlgn="base">
              <a:spcBef>
                <a:spcPct val="0"/>
              </a:spcBef>
              <a:spcAft>
                <a:spcPct val="0"/>
              </a:spcAft>
            </a:pPr>
            <a:r>
              <a:rPr lang="en-US" sz="1200" b="1" dirty="0">
                <a:solidFill>
                  <a:srgbClr val="002060"/>
                </a:solidFill>
              </a:rPr>
              <a:t>non-uniform </a:t>
            </a:r>
            <a:r>
              <a:rPr lang="en-US" sz="1100" b="1" dirty="0">
                <a:solidFill>
                  <a:srgbClr val="002060"/>
                </a:solidFill>
              </a:rPr>
              <a:t>BOUNDARY CONDITIONS</a:t>
            </a:r>
          </a:p>
          <a:p>
            <a:pPr algn="ctr" fontAlgn="base">
              <a:spcBef>
                <a:spcPct val="0"/>
              </a:spcBef>
              <a:spcAft>
                <a:spcPct val="0"/>
              </a:spcAft>
            </a:pPr>
            <a:endParaRPr lang="en-US" sz="1200" b="1" dirty="0">
              <a:solidFill>
                <a:srgbClr val="000000"/>
              </a:solidFill>
            </a:endParaRPr>
          </a:p>
        </p:txBody>
      </p:sp>
      <p:sp>
        <p:nvSpPr>
          <p:cNvPr id="2" name="TextBox 1"/>
          <p:cNvSpPr txBox="1"/>
          <p:nvPr/>
        </p:nvSpPr>
        <p:spPr>
          <a:xfrm>
            <a:off x="2877845" y="594804"/>
            <a:ext cx="6258757" cy="2554545"/>
          </a:xfrm>
          <a:prstGeom prst="rect">
            <a:avLst/>
          </a:prstGeom>
          <a:noFill/>
          <a:ln w="28575">
            <a:solidFill>
              <a:srgbClr val="002060"/>
            </a:solidFill>
          </a:ln>
        </p:spPr>
        <p:txBody>
          <a:bodyPr wrap="square" rtlCol="0">
            <a:spAutoFit/>
          </a:bodyPr>
          <a:lstStyle/>
          <a:p>
            <a:pPr algn="ctr" fontAlgn="base">
              <a:spcBef>
                <a:spcPct val="0"/>
              </a:spcBef>
              <a:spcAft>
                <a:spcPct val="0"/>
              </a:spcAft>
            </a:pPr>
            <a:r>
              <a:rPr lang="en-US" sz="3200" b="1" dirty="0">
                <a:solidFill>
                  <a:srgbClr val="002060"/>
                </a:solidFill>
              </a:rPr>
              <a:t>Thermodynamics, </a:t>
            </a:r>
          </a:p>
          <a:p>
            <a:pPr algn="ctr" fontAlgn="base">
              <a:spcBef>
                <a:spcPct val="0"/>
              </a:spcBef>
              <a:spcAft>
                <a:spcPct val="0"/>
              </a:spcAft>
            </a:pPr>
            <a:r>
              <a:rPr lang="en-US" sz="3200" b="1" dirty="0">
                <a:solidFill>
                  <a:srgbClr val="002060"/>
                </a:solidFill>
              </a:rPr>
              <a:t>Statistical Mechanics, </a:t>
            </a:r>
          </a:p>
          <a:p>
            <a:pPr algn="ctr" fontAlgn="base">
              <a:spcBef>
                <a:spcPct val="0"/>
              </a:spcBef>
              <a:spcAft>
                <a:spcPct val="0"/>
              </a:spcAft>
            </a:pPr>
            <a:r>
              <a:rPr lang="en-US" sz="3200" b="1" dirty="0">
                <a:solidFill>
                  <a:srgbClr val="002060"/>
                </a:solidFill>
              </a:rPr>
              <a:t>Molecular Dynamics </a:t>
            </a:r>
            <a:br>
              <a:rPr lang="en-US" sz="3200" b="1" dirty="0">
                <a:solidFill>
                  <a:srgbClr val="002060"/>
                </a:solidFill>
              </a:rPr>
            </a:br>
            <a:r>
              <a:rPr lang="en-US" sz="3200" b="1" dirty="0">
                <a:solidFill>
                  <a:srgbClr val="002060"/>
                </a:solidFill>
              </a:rPr>
              <a:t>are </a:t>
            </a:r>
            <a:br>
              <a:rPr lang="en-US" sz="3200" b="1" dirty="0">
                <a:solidFill>
                  <a:srgbClr val="002060"/>
                </a:solidFill>
              </a:rPr>
            </a:br>
            <a:r>
              <a:rPr lang="en-US" sz="3200" b="1" dirty="0">
                <a:solidFill>
                  <a:srgbClr val="002060"/>
                </a:solidFill>
              </a:rPr>
              <a:t>UNSUITED for DEVICES</a:t>
            </a:r>
            <a:endParaRPr lang="en-US" sz="2400" dirty="0">
              <a:solidFill>
                <a:srgbClr val="002060"/>
              </a:solidFill>
            </a:endParaRPr>
          </a:p>
        </p:txBody>
      </p:sp>
    </p:spTree>
    <p:custDataLst>
      <p:tags r:id="rId1"/>
    </p:custDataLst>
    <p:extLst>
      <p:ext uri="{BB962C8B-B14F-4D97-AF65-F5344CB8AC3E}">
        <p14:creationId xmlns:p14="http://schemas.microsoft.com/office/powerpoint/2010/main" val="389787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2F5F"/>
            </a:gs>
            <a:gs pos="50000">
              <a:srgbClr val="0052A5"/>
            </a:gs>
            <a:gs pos="100000">
              <a:srgbClr val="0066CB"/>
            </a:gs>
          </a:gsLst>
          <a:lin ang="16200000" scaled="1"/>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9062C-535B-4193-A79E-0379EF8561F2}"/>
              </a:ext>
            </a:extLst>
          </p:cNvPr>
          <p:cNvSpPr>
            <a:spLocks noGrp="1"/>
          </p:cNvSpPr>
          <p:nvPr>
            <p:ph type="sldNum" sz="quarter" idx="12"/>
          </p:nvPr>
        </p:nvSpPr>
        <p:spPr/>
        <p:txBody>
          <a:bodyPr/>
          <a:lstStyle/>
          <a:p>
            <a:fld id="{FB2DA28D-31BC-4E7A-8D3F-5B45F747894A}" type="slidenum">
              <a:rPr lang="en-GB" altLang="en-US" smtClean="0"/>
              <a:pPr/>
              <a:t>5</a:t>
            </a:fld>
            <a:endParaRPr lang="en-GB" altLang="en-US"/>
          </a:p>
        </p:txBody>
      </p:sp>
      <p:graphicFrame>
        <p:nvGraphicFramePr>
          <p:cNvPr id="3" name="Object 2">
            <a:extLst>
              <a:ext uri="{FF2B5EF4-FFF2-40B4-BE49-F238E27FC236}">
                <a16:creationId xmlns:a16="http://schemas.microsoft.com/office/drawing/2014/main" id="{7E37EAA5-19B3-4664-BF3A-DD9A4A649E53}"/>
              </a:ext>
            </a:extLst>
          </p:cNvPr>
          <p:cNvGraphicFramePr>
            <a:graphicFrameLocks noChangeAspect="1"/>
          </p:cNvGraphicFramePr>
          <p:nvPr>
            <p:extLst>
              <p:ext uri="{D42A27DB-BD31-4B8C-83A1-F6EECF244321}">
                <p14:modId xmlns:p14="http://schemas.microsoft.com/office/powerpoint/2010/main" val="780933747"/>
              </p:ext>
            </p:extLst>
          </p:nvPr>
        </p:nvGraphicFramePr>
        <p:xfrm>
          <a:off x="2099885" y="76956"/>
          <a:ext cx="9070443" cy="6781044"/>
        </p:xfrm>
        <a:graphic>
          <a:graphicData uri="http://schemas.openxmlformats.org/presentationml/2006/ole">
            <mc:AlternateContent xmlns:mc="http://schemas.openxmlformats.org/markup-compatibility/2006">
              <mc:Choice xmlns:v="urn:schemas-microsoft-com:vml" Requires="v">
                <p:oleObj spid="_x0000_s10304" name="Slide" r:id="rId5" imgW="5058078" imgH="3793406" progId="PowerPoint.Slide.8">
                  <p:embed/>
                </p:oleObj>
              </mc:Choice>
              <mc:Fallback>
                <p:oleObj name="Slide" r:id="rId5" imgW="5058078" imgH="3793406" progId="PowerPoint.Slide.8">
                  <p:embed/>
                  <p:pic>
                    <p:nvPicPr>
                      <p:cNvPr id="19" name="Object 2">
                        <a:extLst>
                          <a:ext uri="{FF2B5EF4-FFF2-40B4-BE49-F238E27FC236}">
                            <a16:creationId xmlns:a16="http://schemas.microsoft.com/office/drawing/2014/main" id="{C5475FDB-BA17-4261-B9B9-5D548E3425DE}"/>
                          </a:ext>
                        </a:extLst>
                      </p:cNvPr>
                      <p:cNvPicPr>
                        <a:picLocks noChangeAspect="1" noChangeArrowheads="1"/>
                      </p:cNvPicPr>
                      <p:nvPr/>
                    </p:nvPicPr>
                    <p:blipFill>
                      <a:blip r:embed="rId6"/>
                      <a:srcRect/>
                      <a:stretch>
                        <a:fillRect/>
                      </a:stretch>
                    </p:blipFill>
                    <p:spPr bwMode="auto">
                      <a:xfrm>
                        <a:off x="2099885" y="76956"/>
                        <a:ext cx="9070443" cy="6781044"/>
                      </a:xfrm>
                      <a:prstGeom prst="rect">
                        <a:avLst/>
                      </a:prstGeom>
                      <a:noFill/>
                      <a:ln>
                        <a:noFill/>
                      </a:ln>
                      <a:effectLst/>
                    </p:spPr>
                  </p:pic>
                </p:oleObj>
              </mc:Fallback>
            </mc:AlternateContent>
          </a:graphicData>
        </a:graphic>
      </p:graphicFrame>
      <p:pic>
        <p:nvPicPr>
          <p:cNvPr id="4" name="Picture 9" descr="ompf_3 Cross section porin">
            <a:extLst>
              <a:ext uri="{FF2B5EF4-FFF2-40B4-BE49-F238E27FC236}">
                <a16:creationId xmlns:a16="http://schemas.microsoft.com/office/drawing/2014/main" id="{AC9C4BED-B950-4C9B-B175-BBAB810B3762}"/>
              </a:ext>
            </a:extLst>
          </p:cNvPr>
          <p:cNvPicPr>
            <a:picLocks noChangeAspect="1" noChangeArrowheads="1"/>
          </p:cNvPicPr>
          <p:nvPr>
            <p:custDataLst>
              <p:tags r:id="rId3"/>
            </p:custDataLst>
          </p:nvPr>
        </p:nvPicPr>
        <p:blipFill>
          <a:blip r:embed="rId7" cstate="print"/>
          <a:stretch>
            <a:fillRect/>
          </a:stretch>
        </p:blipFill>
        <p:spPr>
          <a:xfrm>
            <a:off x="7686224" y="4314156"/>
            <a:ext cx="1752095" cy="1934244"/>
          </a:xfrm>
          <a:prstGeom prst="rect">
            <a:avLst/>
          </a:prstGeom>
        </p:spPr>
      </p:pic>
      <p:pic>
        <p:nvPicPr>
          <p:cNvPr id="5" name="Picture 5" descr="Another Constriction Zone BPS_2002_BB">
            <a:extLst>
              <a:ext uri="{FF2B5EF4-FFF2-40B4-BE49-F238E27FC236}">
                <a16:creationId xmlns:a16="http://schemas.microsoft.com/office/drawing/2014/main" id="{54D77C5F-1D4B-4A5A-84EB-9B68431789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78368" y="4352637"/>
            <a:ext cx="2003557" cy="1857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5707200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2F5F"/>
            </a:gs>
            <a:gs pos="50000">
              <a:srgbClr val="0052A5"/>
            </a:gs>
            <a:gs pos="100000">
              <a:srgbClr val="0066CB"/>
            </a:gs>
          </a:gsLst>
          <a:lin ang="16200000" scaled="1"/>
          <a:tileRect/>
        </a:gra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079DDB-70BF-411F-8F40-081AB8DE4E5A}"/>
              </a:ext>
            </a:extLst>
          </p:cNvPr>
          <p:cNvSpPr>
            <a:spLocks noGrp="1"/>
          </p:cNvSpPr>
          <p:nvPr>
            <p:ph type="dt" sz="half" idx="10"/>
          </p:nvPr>
        </p:nvSpPr>
        <p:spPr/>
        <p:txBody>
          <a:bodyPr/>
          <a:lstStyle/>
          <a:p>
            <a:fld id="{D8D96E9E-6FE2-4757-85DC-F194919096ED}" type="datetime5">
              <a:rPr lang="en-US" altLang="en-US"/>
              <a:pPr/>
              <a:t>18-Oct-19</a:t>
            </a:fld>
            <a:endParaRPr lang="en-US" altLang="en-US"/>
          </a:p>
        </p:txBody>
      </p:sp>
      <p:sp>
        <p:nvSpPr>
          <p:cNvPr id="5" name="Slide Number Placeholder 5">
            <a:extLst>
              <a:ext uri="{FF2B5EF4-FFF2-40B4-BE49-F238E27FC236}">
                <a16:creationId xmlns:a16="http://schemas.microsoft.com/office/drawing/2014/main" id="{248B255A-0100-445C-8C55-11E60A08138C}"/>
              </a:ext>
            </a:extLst>
          </p:cNvPr>
          <p:cNvSpPr>
            <a:spLocks noGrp="1"/>
          </p:cNvSpPr>
          <p:nvPr>
            <p:ph type="sldNum" sz="quarter" idx="12"/>
          </p:nvPr>
        </p:nvSpPr>
        <p:spPr/>
        <p:txBody>
          <a:bodyPr/>
          <a:lstStyle/>
          <a:p>
            <a:fld id="{507A4318-9E5A-4D1D-9DA0-F55E081183C9}" type="slidenum">
              <a:rPr lang="en-US" altLang="en-US"/>
              <a:pPr/>
              <a:t>6</a:t>
            </a:fld>
            <a:endParaRPr lang="en-US" altLang="en-US"/>
          </a:p>
        </p:txBody>
      </p:sp>
      <p:graphicFrame>
        <p:nvGraphicFramePr>
          <p:cNvPr id="34818" name="Object 2">
            <a:extLst>
              <a:ext uri="{FF2B5EF4-FFF2-40B4-BE49-F238E27FC236}">
                <a16:creationId xmlns:a16="http://schemas.microsoft.com/office/drawing/2014/main" id="{6C18D77D-3993-4708-915B-CE51B62AB9E4}"/>
              </a:ext>
            </a:extLst>
          </p:cNvPr>
          <p:cNvGraphicFramePr>
            <a:graphicFrameLocks noChangeAspect="1"/>
          </p:cNvGraphicFramePr>
          <p:nvPr>
            <p:extLst>
              <p:ext uri="{D42A27DB-BD31-4B8C-83A1-F6EECF244321}">
                <p14:modId xmlns:p14="http://schemas.microsoft.com/office/powerpoint/2010/main" val="3049078781"/>
              </p:ext>
            </p:extLst>
          </p:nvPr>
        </p:nvGraphicFramePr>
        <p:xfrm>
          <a:off x="973138" y="41275"/>
          <a:ext cx="9148762" cy="6846888"/>
        </p:xfrm>
        <a:graphic>
          <a:graphicData uri="http://schemas.openxmlformats.org/presentationml/2006/ole">
            <mc:AlternateContent xmlns:mc="http://schemas.openxmlformats.org/markup-compatibility/2006">
              <mc:Choice xmlns:v="urn:schemas-microsoft-com:vml" Requires="v">
                <p:oleObj spid="_x0000_s7251" name="Slide" r:id="rId6" imgW="4687685" imgH="3514283" progId="PowerPoint.Slide.8">
                  <p:embed/>
                </p:oleObj>
              </mc:Choice>
              <mc:Fallback>
                <p:oleObj name="Slide" r:id="rId6" imgW="4687685" imgH="3514283" progId="PowerPoint.Slide.8">
                  <p:embed/>
                  <p:pic>
                    <p:nvPicPr>
                      <p:cNvPr id="34818" name="Object 2">
                        <a:extLst>
                          <a:ext uri="{FF2B5EF4-FFF2-40B4-BE49-F238E27FC236}">
                            <a16:creationId xmlns:a16="http://schemas.microsoft.com/office/drawing/2014/main" id="{6C18D77D-3993-4708-915B-CE51B62AB9E4}"/>
                          </a:ext>
                        </a:extLst>
                      </p:cNvPr>
                      <p:cNvPicPr>
                        <a:picLocks noChangeAspect="1" noChangeArrowheads="1"/>
                      </p:cNvPicPr>
                      <p:nvPr/>
                    </p:nvPicPr>
                    <p:blipFill>
                      <a:blip r:embed="rId7"/>
                      <a:srcRect/>
                      <a:stretch>
                        <a:fillRect/>
                      </a:stretch>
                    </p:blipFill>
                    <p:spPr bwMode="auto">
                      <a:xfrm>
                        <a:off x="973138" y="41275"/>
                        <a:ext cx="9148762" cy="6846888"/>
                      </a:xfrm>
                      <a:prstGeom prst="rect">
                        <a:avLst/>
                      </a:prstGeom>
                      <a:noFill/>
                      <a:ln>
                        <a:noFill/>
                      </a:ln>
                      <a:effectLst/>
                    </p:spPr>
                  </p:pic>
                </p:oleObj>
              </mc:Fallback>
            </mc:AlternateContent>
          </a:graphicData>
        </a:graphic>
      </p:graphicFrame>
      <p:sp>
        <p:nvSpPr>
          <p:cNvPr id="34820" name="Text Box 4">
            <a:extLst>
              <a:ext uri="{FF2B5EF4-FFF2-40B4-BE49-F238E27FC236}">
                <a16:creationId xmlns:a16="http://schemas.microsoft.com/office/drawing/2014/main" id="{AF68DC27-4F7F-48F7-BBBC-7E2C88614144}"/>
              </a:ext>
            </a:extLst>
          </p:cNvPr>
          <p:cNvSpPr txBox="1">
            <a:spLocks noChangeArrowheads="1"/>
          </p:cNvSpPr>
          <p:nvPr/>
        </p:nvSpPr>
        <p:spPr bwMode="auto">
          <a:xfrm>
            <a:off x="1752600" y="6172200"/>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i="1" dirty="0">
                <a:solidFill>
                  <a:schemeClr val="hlink"/>
                </a:solidFill>
                <a:latin typeface="Univers Condensed" panose="020B0606020202060204" pitchFamily="34" charset="0"/>
              </a:rPr>
              <a:t>Bob Eisenberg DARPA</a:t>
            </a:r>
            <a:endParaRPr lang="en-US" altLang="en-US" dirty="0"/>
          </a:p>
        </p:txBody>
      </p:sp>
      <p:grpSp>
        <p:nvGrpSpPr>
          <p:cNvPr id="2" name="Group 1">
            <a:extLst>
              <a:ext uri="{FF2B5EF4-FFF2-40B4-BE49-F238E27FC236}">
                <a16:creationId xmlns:a16="http://schemas.microsoft.com/office/drawing/2014/main" id="{CBFBCB03-5C4B-47D0-9BB7-59554DC5A30F}"/>
              </a:ext>
            </a:extLst>
          </p:cNvPr>
          <p:cNvGrpSpPr/>
          <p:nvPr/>
        </p:nvGrpSpPr>
        <p:grpSpPr>
          <a:xfrm>
            <a:off x="9895210" y="1939146"/>
            <a:ext cx="2072828" cy="4492834"/>
            <a:chOff x="9895210" y="1939146"/>
            <a:chExt cx="2072828" cy="4492834"/>
          </a:xfrm>
        </p:grpSpPr>
        <p:pic>
          <p:nvPicPr>
            <p:cNvPr id="6" name="Picture 9" descr="ompf_3 Cross section porin">
              <a:extLst>
                <a:ext uri="{FF2B5EF4-FFF2-40B4-BE49-F238E27FC236}">
                  <a16:creationId xmlns:a16="http://schemas.microsoft.com/office/drawing/2014/main" id="{3B2CD58C-658F-4481-8683-B42B34FBEEFC}"/>
                </a:ext>
              </a:extLst>
            </p:cNvPr>
            <p:cNvPicPr>
              <a:picLocks noChangeAspect="1" noChangeArrowheads="1"/>
            </p:cNvPicPr>
            <p:nvPr>
              <p:custDataLst>
                <p:tags r:id="rId3"/>
              </p:custDataLst>
            </p:nvPr>
          </p:nvPicPr>
          <p:blipFill>
            <a:blip r:embed="rId8" cstate="print"/>
            <a:stretch>
              <a:fillRect/>
            </a:stretch>
          </p:blipFill>
          <p:spPr bwMode="auto">
            <a:xfrm>
              <a:off x="9895210" y="1939146"/>
              <a:ext cx="2020730" cy="2230806"/>
            </a:xfrm>
            <a:prstGeom prst="rect">
              <a:avLst/>
            </a:prstGeom>
            <a:noFill/>
            <a:ln w="9525">
              <a:noFill/>
              <a:miter lim="800000"/>
              <a:headEnd/>
              <a:tailEnd/>
            </a:ln>
          </p:spPr>
        </p:pic>
        <p:pic>
          <p:nvPicPr>
            <p:cNvPr id="7" name="Picture 5" descr="Another Constriction Zone BPS_2002_BB">
              <a:extLst>
                <a:ext uri="{FF2B5EF4-FFF2-40B4-BE49-F238E27FC236}">
                  <a16:creationId xmlns:a16="http://schemas.microsoft.com/office/drawing/2014/main" id="{3845E8CE-A976-476C-867A-7B6DFBAE06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07600" y="4614669"/>
              <a:ext cx="1960438" cy="1817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overrideClrMapping bg1="lt1" tx1="dk1" bg2="lt2" tx2="dk2" accent1="accent1" accent2="accent2" accent3="accent3" accent4="accent4" accent5="accent5" accent6="accent6" hlink="hlink" folHlink="folHlink"/>
  </p:clrMapOvr>
  <p:transition advTm="2078"/>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2F5F"/>
            </a:gs>
            <a:gs pos="50000">
              <a:srgbClr val="0052A5"/>
            </a:gs>
            <a:gs pos="100000">
              <a:srgbClr val="0066CB"/>
            </a:gs>
          </a:gsLst>
          <a:lin ang="16200000" scaled="1"/>
          <a:tileRect/>
        </a:gra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29B01C-519E-4D44-AA33-EB15584B0E40}"/>
              </a:ext>
            </a:extLst>
          </p:cNvPr>
          <p:cNvSpPr>
            <a:spLocks noGrp="1"/>
          </p:cNvSpPr>
          <p:nvPr>
            <p:ph type="dt" sz="half" idx="10"/>
          </p:nvPr>
        </p:nvSpPr>
        <p:spPr/>
        <p:txBody>
          <a:bodyPr/>
          <a:lstStyle/>
          <a:p>
            <a:fld id="{BB5ACF65-BBE2-4319-88C0-46A9274EF1F1}" type="datetime5">
              <a:rPr lang="en-US" altLang="en-US"/>
              <a:pPr/>
              <a:t>18-Oct-19</a:t>
            </a:fld>
            <a:endParaRPr lang="en-US" altLang="en-US"/>
          </a:p>
        </p:txBody>
      </p:sp>
      <p:sp>
        <p:nvSpPr>
          <p:cNvPr id="5" name="Slide Number Placeholder 5">
            <a:extLst>
              <a:ext uri="{FF2B5EF4-FFF2-40B4-BE49-F238E27FC236}">
                <a16:creationId xmlns:a16="http://schemas.microsoft.com/office/drawing/2014/main" id="{92BDB962-6F5E-4490-8313-18840ABC154E}"/>
              </a:ext>
            </a:extLst>
          </p:cNvPr>
          <p:cNvSpPr>
            <a:spLocks noGrp="1"/>
          </p:cNvSpPr>
          <p:nvPr>
            <p:ph type="sldNum" sz="quarter" idx="12"/>
          </p:nvPr>
        </p:nvSpPr>
        <p:spPr/>
        <p:txBody>
          <a:bodyPr/>
          <a:lstStyle/>
          <a:p>
            <a:fld id="{882DDF28-4098-4333-8B8C-809DBA14F505}" type="slidenum">
              <a:rPr lang="en-US" altLang="en-US"/>
              <a:pPr/>
              <a:t>7</a:t>
            </a:fld>
            <a:endParaRPr lang="en-US" altLang="en-US"/>
          </a:p>
        </p:txBody>
      </p:sp>
      <p:graphicFrame>
        <p:nvGraphicFramePr>
          <p:cNvPr id="35842" name="Object 2">
            <a:extLst>
              <a:ext uri="{FF2B5EF4-FFF2-40B4-BE49-F238E27FC236}">
                <a16:creationId xmlns:a16="http://schemas.microsoft.com/office/drawing/2014/main" id="{01A429C8-D47D-4486-8122-9B220620F1B6}"/>
              </a:ext>
            </a:extLst>
          </p:cNvPr>
          <p:cNvGraphicFramePr>
            <a:graphicFrameLocks noChangeAspect="1"/>
          </p:cNvGraphicFramePr>
          <p:nvPr>
            <p:extLst>
              <p:ext uri="{D42A27DB-BD31-4B8C-83A1-F6EECF244321}">
                <p14:modId xmlns:p14="http://schemas.microsoft.com/office/powerpoint/2010/main" val="3723815578"/>
              </p:ext>
            </p:extLst>
          </p:nvPr>
        </p:nvGraphicFramePr>
        <p:xfrm>
          <a:off x="1524000" y="1"/>
          <a:ext cx="9162930" cy="6857999"/>
        </p:xfrm>
        <a:graphic>
          <a:graphicData uri="http://schemas.openxmlformats.org/presentationml/2006/ole">
            <mc:AlternateContent xmlns:mc="http://schemas.openxmlformats.org/markup-compatibility/2006">
              <mc:Choice xmlns:v="urn:schemas-microsoft-com:vml" Requires="v">
                <p:oleObj spid="_x0000_s8275" name="Slide" r:id="rId6" imgW="4850744" imgH="3639419" progId="PowerPoint.Slide.8">
                  <p:embed/>
                </p:oleObj>
              </mc:Choice>
              <mc:Fallback>
                <p:oleObj name="Slide" r:id="rId6" imgW="4850744" imgH="3639419" progId="PowerPoint.Slide.8">
                  <p:embed/>
                  <p:pic>
                    <p:nvPicPr>
                      <p:cNvPr id="35842" name="Object 2">
                        <a:extLst>
                          <a:ext uri="{FF2B5EF4-FFF2-40B4-BE49-F238E27FC236}">
                            <a16:creationId xmlns:a16="http://schemas.microsoft.com/office/drawing/2014/main" id="{01A429C8-D47D-4486-8122-9B220620F1B6}"/>
                          </a:ext>
                        </a:extLst>
                      </p:cNvPr>
                      <p:cNvPicPr>
                        <a:picLocks noChangeAspect="1" noChangeArrowheads="1"/>
                      </p:cNvPicPr>
                      <p:nvPr/>
                    </p:nvPicPr>
                    <p:blipFill>
                      <a:blip r:embed="rId7"/>
                      <a:srcRect/>
                      <a:stretch>
                        <a:fillRect/>
                      </a:stretch>
                    </p:blipFill>
                    <p:spPr bwMode="auto">
                      <a:xfrm>
                        <a:off x="1524000" y="1"/>
                        <a:ext cx="9162930" cy="6857999"/>
                      </a:xfrm>
                      <a:prstGeom prst="rect">
                        <a:avLst/>
                      </a:prstGeom>
                      <a:noFill/>
                      <a:ln>
                        <a:noFill/>
                      </a:ln>
                      <a:effectLst/>
                    </p:spPr>
                  </p:pic>
                </p:oleObj>
              </mc:Fallback>
            </mc:AlternateContent>
          </a:graphicData>
        </a:graphic>
      </p:graphicFrame>
      <p:sp>
        <p:nvSpPr>
          <p:cNvPr id="35844" name="Text Box 4">
            <a:extLst>
              <a:ext uri="{FF2B5EF4-FFF2-40B4-BE49-F238E27FC236}">
                <a16:creationId xmlns:a16="http://schemas.microsoft.com/office/drawing/2014/main" id="{03DE8F04-7904-44CC-B739-5E2759F7BA76}"/>
              </a:ext>
            </a:extLst>
          </p:cNvPr>
          <p:cNvSpPr txBox="1">
            <a:spLocks noChangeArrowheads="1"/>
          </p:cNvSpPr>
          <p:nvPr/>
        </p:nvSpPr>
        <p:spPr bwMode="auto">
          <a:xfrm>
            <a:off x="1752600" y="6172200"/>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i="1" dirty="0">
                <a:solidFill>
                  <a:schemeClr val="hlink"/>
                </a:solidFill>
                <a:latin typeface="Univers Condensed" panose="020B0606020202060204" pitchFamily="34" charset="0"/>
              </a:rPr>
              <a:t>Bob Eisenberg DARPA</a:t>
            </a:r>
            <a:endParaRPr lang="en-US" altLang="en-US" dirty="0"/>
          </a:p>
        </p:txBody>
      </p:sp>
      <p:grpSp>
        <p:nvGrpSpPr>
          <p:cNvPr id="2" name="Group 1">
            <a:extLst>
              <a:ext uri="{FF2B5EF4-FFF2-40B4-BE49-F238E27FC236}">
                <a16:creationId xmlns:a16="http://schemas.microsoft.com/office/drawing/2014/main" id="{161CDE20-1DE5-4058-8229-46714D1F7F8A}"/>
              </a:ext>
            </a:extLst>
          </p:cNvPr>
          <p:cNvGrpSpPr/>
          <p:nvPr/>
        </p:nvGrpSpPr>
        <p:grpSpPr>
          <a:xfrm>
            <a:off x="9605896" y="1979058"/>
            <a:ext cx="1965548" cy="4148945"/>
            <a:chOff x="9605896" y="1979058"/>
            <a:chExt cx="1965548" cy="4148945"/>
          </a:xfrm>
        </p:grpSpPr>
        <p:pic>
          <p:nvPicPr>
            <p:cNvPr id="7" name="Picture 9" descr="ompf_3 Cross section porin">
              <a:extLst>
                <a:ext uri="{FF2B5EF4-FFF2-40B4-BE49-F238E27FC236}">
                  <a16:creationId xmlns:a16="http://schemas.microsoft.com/office/drawing/2014/main" id="{B9751CC8-779B-4743-96B1-4EDCF42CD61A}"/>
                </a:ext>
              </a:extLst>
            </p:cNvPr>
            <p:cNvPicPr>
              <a:picLocks noChangeAspect="1" noChangeArrowheads="1"/>
            </p:cNvPicPr>
            <p:nvPr>
              <p:custDataLst>
                <p:tags r:id="rId3"/>
              </p:custDataLst>
            </p:nvPr>
          </p:nvPicPr>
          <p:blipFill>
            <a:blip r:embed="rId8" cstate="print"/>
            <a:stretch>
              <a:fillRect/>
            </a:stretch>
          </p:blipFill>
          <p:spPr bwMode="auto">
            <a:xfrm>
              <a:off x="9605896" y="1979058"/>
              <a:ext cx="1965548" cy="2169888"/>
            </a:xfrm>
            <a:prstGeom prst="rect">
              <a:avLst/>
            </a:prstGeom>
            <a:noFill/>
            <a:ln w="9525">
              <a:noFill/>
              <a:miter lim="800000"/>
              <a:headEnd/>
              <a:tailEnd/>
            </a:ln>
          </p:spPr>
        </p:pic>
        <p:pic>
          <p:nvPicPr>
            <p:cNvPr id="8" name="Picture 5" descr="Another Constriction Zone BPS_2002_BB">
              <a:extLst>
                <a:ext uri="{FF2B5EF4-FFF2-40B4-BE49-F238E27FC236}">
                  <a16:creationId xmlns:a16="http://schemas.microsoft.com/office/drawing/2014/main" id="{59E5ECEE-974D-409B-AA5E-E7CB953D00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91887" y="4385668"/>
              <a:ext cx="1879557" cy="1742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overrideClrMapping bg1="lt1" tx1="dk1" bg2="lt2" tx2="dk2" accent1="accent1" accent2="accent2" accent3="accent3" accent4="accent4" accent5="accent5" accent6="accent6" hlink="hlink" folHlink="folHlink"/>
  </p:clrMapOvr>
  <p:transition advTm="1233"/>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58E77EE6-B3B9-4BAF-BB6E-BAEE7C066BD0}"/>
              </a:ext>
            </a:extLst>
          </p:cNvPr>
          <p:cNvSpPr>
            <a:spLocks noGrp="1"/>
          </p:cNvSpPr>
          <p:nvPr>
            <p:ph type="sldNum" sz="quarter" idx="12"/>
          </p:nvPr>
        </p:nvSpPr>
        <p:spPr/>
        <p:txBody>
          <a:bodyPr/>
          <a:lstStyle/>
          <a:p>
            <a:fld id="{F99D35AC-60B8-453B-AE1E-E0C1DB39535E}" type="slidenum">
              <a:rPr lang="en-US" altLang="en-US"/>
              <a:pPr/>
              <a:t>8</a:t>
            </a:fld>
            <a:endParaRPr lang="en-US" altLang="en-US"/>
          </a:p>
        </p:txBody>
      </p:sp>
      <p:grpSp>
        <p:nvGrpSpPr>
          <p:cNvPr id="61456" name="Group 16">
            <a:extLst>
              <a:ext uri="{FF2B5EF4-FFF2-40B4-BE49-F238E27FC236}">
                <a16:creationId xmlns:a16="http://schemas.microsoft.com/office/drawing/2014/main" id="{B2941CB6-415E-4D8B-984F-20F83C40EE13}"/>
              </a:ext>
            </a:extLst>
          </p:cNvPr>
          <p:cNvGrpSpPr>
            <a:grpSpLocks/>
          </p:cNvGrpSpPr>
          <p:nvPr/>
        </p:nvGrpSpPr>
        <p:grpSpPr bwMode="auto">
          <a:xfrm>
            <a:off x="415926" y="-4762"/>
            <a:ext cx="12052301" cy="5819775"/>
            <a:chOff x="-698" y="-3"/>
            <a:chExt cx="7592" cy="3666"/>
          </a:xfrm>
        </p:grpSpPr>
        <p:grpSp>
          <p:nvGrpSpPr>
            <p:cNvPr id="61442" name="Group 2">
              <a:extLst>
                <a:ext uri="{FF2B5EF4-FFF2-40B4-BE49-F238E27FC236}">
                  <a16:creationId xmlns:a16="http://schemas.microsoft.com/office/drawing/2014/main" id="{9AEF8486-DC5D-46A7-90D8-4F01A35B4B0B}"/>
                </a:ext>
              </a:extLst>
            </p:cNvPr>
            <p:cNvGrpSpPr>
              <a:grpSpLocks/>
            </p:cNvGrpSpPr>
            <p:nvPr/>
          </p:nvGrpSpPr>
          <p:grpSpPr bwMode="auto">
            <a:xfrm>
              <a:off x="-698" y="-3"/>
              <a:ext cx="7592" cy="3326"/>
              <a:chOff x="-861" y="-3"/>
              <a:chExt cx="7592" cy="3326"/>
            </a:xfrm>
          </p:grpSpPr>
          <p:sp>
            <p:nvSpPr>
              <p:cNvPr id="61443" name="Text Box 3">
                <a:extLst>
                  <a:ext uri="{FF2B5EF4-FFF2-40B4-BE49-F238E27FC236}">
                    <a16:creationId xmlns:a16="http://schemas.microsoft.com/office/drawing/2014/main" id="{1AE7CAAF-58EF-4129-8C7B-0A5F82EAB15C}"/>
                  </a:ext>
                </a:extLst>
              </p:cNvPr>
              <p:cNvSpPr txBox="1">
                <a:spLocks noChangeArrowheads="1"/>
              </p:cNvSpPr>
              <p:nvPr/>
            </p:nvSpPr>
            <p:spPr bwMode="auto">
              <a:xfrm>
                <a:off x="665" y="-3"/>
                <a:ext cx="6066" cy="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0"/>
                  </a:spcBef>
                </a:pPr>
                <a:r>
                  <a:rPr lang="en-US" altLang="ko-KR" sz="3200" b="1" dirty="0">
                    <a:ea typeface="굴림" panose="020B0600000101010101" pitchFamily="34" charset="-127"/>
                  </a:rPr>
                  <a:t>Active Sites</a:t>
                </a:r>
                <a:r>
                  <a:rPr lang="en-US" altLang="ko-KR" sz="3200" dirty="0">
                    <a:ea typeface="굴림" panose="020B0600000101010101" pitchFamily="34" charset="-127"/>
                  </a:rPr>
                  <a:t> of Proteins are </a:t>
                </a:r>
                <a:r>
                  <a:rPr lang="en-US" altLang="ko-KR" sz="3200" b="1" i="1" dirty="0">
                    <a:solidFill>
                      <a:srgbClr val="990033"/>
                    </a:solidFill>
                    <a:ea typeface="굴림" panose="020B0600000101010101" pitchFamily="34" charset="-127"/>
                  </a:rPr>
                  <a:t>Very</a:t>
                </a:r>
                <a:r>
                  <a:rPr lang="en-US" altLang="ko-KR" sz="3200" b="1" dirty="0">
                    <a:solidFill>
                      <a:srgbClr val="FF0000"/>
                    </a:solidFill>
                    <a:ea typeface="굴림" panose="020B0600000101010101" pitchFamily="34" charset="-127"/>
                  </a:rPr>
                  <a:t> </a:t>
                </a:r>
                <a:r>
                  <a:rPr lang="en-US" altLang="ko-KR" sz="3200" b="1" dirty="0">
                    <a:solidFill>
                      <a:srgbClr val="990033"/>
                    </a:solidFill>
                    <a:ea typeface="굴림" panose="020B0600000101010101" pitchFamily="34" charset="-127"/>
                  </a:rPr>
                  <a:t>Charged</a:t>
                </a:r>
                <a:r>
                  <a:rPr lang="en-US" altLang="ko-KR" sz="3200" b="1" dirty="0">
                    <a:ea typeface="굴림" panose="020B0600000101010101" pitchFamily="34" charset="-127"/>
                  </a:rPr>
                  <a:t> </a:t>
                </a:r>
              </a:p>
              <a:p>
                <a:pPr>
                  <a:spcBef>
                    <a:spcPct val="0"/>
                  </a:spcBef>
                </a:pPr>
                <a:r>
                  <a:rPr lang="en-US" altLang="ko-KR" dirty="0">
                    <a:ea typeface="굴림" panose="020B0600000101010101" pitchFamily="34" charset="-127"/>
                  </a:rPr>
                  <a:t>    e.g. 7-9 charges ~</a:t>
                </a:r>
                <a:r>
                  <a:rPr lang="en-US" altLang="ko-KR" dirty="0">
                    <a:solidFill>
                      <a:srgbClr val="C00000"/>
                    </a:solidFill>
                    <a:ea typeface="굴림" panose="020B0600000101010101" pitchFamily="34" charset="-127"/>
                  </a:rPr>
                  <a:t> </a:t>
                </a:r>
                <a:r>
                  <a:rPr lang="en-US" altLang="ko-KR" b="1" dirty="0">
                    <a:solidFill>
                      <a:srgbClr val="C00000"/>
                    </a:solidFill>
                    <a:ea typeface="굴림" panose="020B0600000101010101" pitchFamily="34" charset="-127"/>
                  </a:rPr>
                  <a:t>20 </a:t>
                </a:r>
                <a:r>
                  <a:rPr lang="en-US" altLang="ko-KR" b="1" u="sng" dirty="0">
                    <a:solidFill>
                      <a:srgbClr val="C00000"/>
                    </a:solidFill>
                    <a:ea typeface="굴림" panose="020B0600000101010101" pitchFamily="34" charset="-127"/>
                  </a:rPr>
                  <a:t>M</a:t>
                </a:r>
                <a:r>
                  <a:rPr lang="en-US" altLang="ko-KR" b="1" dirty="0">
                    <a:solidFill>
                      <a:srgbClr val="C00000"/>
                    </a:solidFill>
                    <a:ea typeface="굴림" panose="020B0600000101010101" pitchFamily="34" charset="-127"/>
                  </a:rPr>
                  <a:t> net charge </a:t>
                </a:r>
                <a:r>
                  <a:rPr lang="en-US" altLang="en-US" b="1" dirty="0">
                    <a:solidFill>
                      <a:srgbClr val="C00000"/>
                    </a:solidFill>
                  </a:rPr>
                  <a:t>= 1.2×10</a:t>
                </a:r>
                <a:r>
                  <a:rPr lang="en-US" altLang="en-US" sz="2000" b="1" baseline="30000" dirty="0">
                    <a:solidFill>
                      <a:srgbClr val="C00000"/>
                    </a:solidFill>
                  </a:rPr>
                  <a:t>22</a:t>
                </a:r>
                <a:r>
                  <a:rPr lang="en-US" altLang="en-US" b="1" dirty="0">
                    <a:solidFill>
                      <a:srgbClr val="C00000"/>
                    </a:solidFill>
                  </a:rPr>
                  <a:t> cm</a:t>
                </a:r>
                <a:r>
                  <a:rPr lang="en-US" altLang="en-US" sz="2000" b="1" baseline="30000" dirty="0">
                    <a:solidFill>
                      <a:srgbClr val="C00000"/>
                    </a:solidFill>
                  </a:rPr>
                  <a:t>-3</a:t>
                </a:r>
                <a:endParaRPr lang="en-US" altLang="en-US" sz="1200" dirty="0">
                  <a:solidFill>
                    <a:srgbClr val="C00000"/>
                  </a:solidFill>
                  <a:latin typeface="Times New Roman" panose="02020603050405020304" pitchFamily="18" charset="0"/>
                </a:endParaRPr>
              </a:p>
              <a:p>
                <a:pPr algn="l" eaLnBrk="1" hangingPunct="1">
                  <a:spcBef>
                    <a:spcPct val="0"/>
                  </a:spcBef>
                </a:pPr>
                <a:endParaRPr lang="en-US" altLang="ko-KR" b="1" dirty="0">
                  <a:solidFill>
                    <a:srgbClr val="FF0000"/>
                  </a:solidFill>
                  <a:ea typeface="굴림" panose="020B0600000101010101" pitchFamily="34" charset="-127"/>
                </a:endParaRPr>
              </a:p>
            </p:txBody>
          </p:sp>
          <p:sp>
            <p:nvSpPr>
              <p:cNvPr id="61444" name="Text Box 4">
                <a:extLst>
                  <a:ext uri="{FF2B5EF4-FFF2-40B4-BE49-F238E27FC236}">
                    <a16:creationId xmlns:a16="http://schemas.microsoft.com/office/drawing/2014/main" id="{4593F1A5-F85A-4CEE-B7BC-265139B5BE98}"/>
                  </a:ext>
                </a:extLst>
              </p:cNvPr>
              <p:cNvSpPr txBox="1">
                <a:spLocks noChangeArrowheads="1"/>
              </p:cNvSpPr>
              <p:nvPr/>
            </p:nvSpPr>
            <p:spPr bwMode="auto">
              <a:xfrm>
                <a:off x="-861" y="1150"/>
                <a:ext cx="2162" cy="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spcBef>
                    <a:spcPct val="0"/>
                  </a:spcBef>
                </a:pPr>
                <a:r>
                  <a:rPr lang="en-US" altLang="en-US" sz="2000" dirty="0">
                    <a:ea typeface="굴림" panose="020B0600000101010101" pitchFamily="34" charset="-127"/>
                  </a:rPr>
                  <a:t>Selectivity Filters and Gates </a:t>
                </a:r>
                <a:br>
                  <a:rPr lang="en-US" altLang="en-US" sz="2000" dirty="0">
                    <a:ea typeface="굴림" panose="020B0600000101010101" pitchFamily="34" charset="-127"/>
                  </a:rPr>
                </a:br>
                <a:r>
                  <a:rPr lang="en-US" altLang="en-US" sz="2000" dirty="0">
                    <a:ea typeface="굴림" panose="020B0600000101010101" pitchFamily="34" charset="-127"/>
                  </a:rPr>
                  <a:t>are </a:t>
                </a:r>
              </a:p>
              <a:p>
                <a:pPr algn="ctr">
                  <a:spcBef>
                    <a:spcPct val="0"/>
                  </a:spcBef>
                </a:pPr>
                <a:r>
                  <a:rPr lang="en-US" altLang="en-US" sz="2800" b="1" dirty="0">
                    <a:ea typeface="굴림" panose="020B0600000101010101" pitchFamily="34" charset="-127"/>
                  </a:rPr>
                  <a:t>Active Sites</a:t>
                </a:r>
                <a:br>
                  <a:rPr lang="en-US" altLang="en-US" sz="2800" b="1" dirty="0">
                    <a:ea typeface="굴림" panose="020B0600000101010101" pitchFamily="34" charset="-127"/>
                  </a:rPr>
                </a:br>
                <a:r>
                  <a:rPr lang="en-US" altLang="en-US" sz="2000" dirty="0">
                    <a:solidFill>
                      <a:srgbClr val="000000"/>
                    </a:solidFill>
                    <a:ea typeface="굴림" panose="020B0600000101010101" pitchFamily="34" charset="-127"/>
                  </a:rPr>
                  <a:t>of Ion Channels </a:t>
                </a:r>
                <a:endParaRPr lang="en-US" altLang="en-US" sz="2800" b="1" dirty="0">
                  <a:ea typeface="굴림" panose="020B0600000101010101" pitchFamily="34" charset="-127"/>
                </a:endParaRPr>
              </a:p>
            </p:txBody>
          </p:sp>
          <p:pic>
            <p:nvPicPr>
              <p:cNvPr id="61445" name="Picture 5" descr="Another Constriction Zone BPS_2002_BB">
                <a:extLst>
                  <a:ext uri="{FF2B5EF4-FFF2-40B4-BE49-F238E27FC236}">
                    <a16:creationId xmlns:a16="http://schemas.microsoft.com/office/drawing/2014/main" id="{CE6D1C91-A692-41D5-8250-57329BC42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 y="682"/>
                <a:ext cx="2849" cy="26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1449" name="Line 9">
              <a:extLst>
                <a:ext uri="{FF2B5EF4-FFF2-40B4-BE49-F238E27FC236}">
                  <a16:creationId xmlns:a16="http://schemas.microsoft.com/office/drawing/2014/main" id="{C16CEB61-7A6F-42B8-95AD-C96F00D48BF7}"/>
                </a:ext>
              </a:extLst>
            </p:cNvPr>
            <p:cNvSpPr>
              <a:spLocks noChangeShapeType="1"/>
            </p:cNvSpPr>
            <p:nvPr/>
          </p:nvSpPr>
          <p:spPr bwMode="auto">
            <a:xfrm>
              <a:off x="2445" y="3663"/>
              <a:ext cx="1280" cy="0"/>
            </a:xfrm>
            <a:prstGeom prst="line">
              <a:avLst/>
            </a:prstGeom>
            <a:noFill/>
            <a:ln w="381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0" name="Text Box 10">
              <a:extLst>
                <a:ext uri="{FF2B5EF4-FFF2-40B4-BE49-F238E27FC236}">
                  <a16:creationId xmlns:a16="http://schemas.microsoft.com/office/drawing/2014/main" id="{67D1301B-5B3D-4BA1-8849-9F22578E110E}"/>
                </a:ext>
              </a:extLst>
            </p:cNvPr>
            <p:cNvSpPr txBox="1">
              <a:spLocks noChangeArrowheads="1"/>
            </p:cNvSpPr>
            <p:nvPr/>
          </p:nvSpPr>
          <p:spPr bwMode="auto">
            <a:xfrm>
              <a:off x="2751" y="3394"/>
              <a:ext cx="78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t>1 </a:t>
              </a:r>
              <a:r>
                <a:rPr lang="en-US" altLang="en-US" sz="2000" dirty="0" err="1"/>
                <a:t>nM</a:t>
              </a:r>
              <a:endParaRPr lang="en-US" altLang="en-US" sz="2000" dirty="0"/>
            </a:p>
          </p:txBody>
        </p:sp>
      </p:grpSp>
      <p:grpSp>
        <p:nvGrpSpPr>
          <p:cNvPr id="4" name="Group 3">
            <a:extLst>
              <a:ext uri="{FF2B5EF4-FFF2-40B4-BE49-F238E27FC236}">
                <a16:creationId xmlns:a16="http://schemas.microsoft.com/office/drawing/2014/main" id="{59BA055E-FB26-4F8C-B53A-9B1EAA4083BE}"/>
              </a:ext>
            </a:extLst>
          </p:cNvPr>
          <p:cNvGrpSpPr/>
          <p:nvPr/>
        </p:nvGrpSpPr>
        <p:grpSpPr>
          <a:xfrm>
            <a:off x="9297668" y="2446638"/>
            <a:ext cx="2312741" cy="1744916"/>
            <a:chOff x="9297668" y="2446638"/>
            <a:chExt cx="2312741" cy="1744916"/>
          </a:xfrm>
        </p:grpSpPr>
        <p:sp>
          <p:nvSpPr>
            <p:cNvPr id="2" name="TextBox 1">
              <a:extLst>
                <a:ext uri="{FF2B5EF4-FFF2-40B4-BE49-F238E27FC236}">
                  <a16:creationId xmlns:a16="http://schemas.microsoft.com/office/drawing/2014/main" id="{322C5FC6-C99D-45C4-93C8-31FF7F1E7BC5}"/>
                </a:ext>
              </a:extLst>
            </p:cNvPr>
            <p:cNvSpPr txBox="1"/>
            <p:nvPr/>
          </p:nvSpPr>
          <p:spPr bwMode="auto">
            <a:xfrm>
              <a:off x="9409115" y="2446638"/>
              <a:ext cx="2201294" cy="1744916"/>
            </a:xfrm>
            <a:prstGeom prst="rect">
              <a:avLst/>
            </a:prstGeom>
            <a:noFill/>
            <a:ln w="25400">
              <a:noFill/>
              <a:miter lim="800000"/>
              <a:headEnd/>
              <a:tailEnd/>
            </a:ln>
          </p:spPr>
          <p:txBody>
            <a:bodyPr wrap="square" rtlCol="0">
              <a:noAutofit/>
            </a:bodyPr>
            <a:lstStyle/>
            <a:p>
              <a:pPr algn="ctr"/>
              <a:br>
                <a:rPr lang="en-US" b="1" dirty="0">
                  <a:solidFill>
                    <a:srgbClr val="000000"/>
                  </a:solidFill>
                </a:rPr>
              </a:br>
              <a:br>
                <a:rPr lang="en-US" b="1" dirty="0">
                  <a:solidFill>
                    <a:srgbClr val="000000"/>
                  </a:solidFill>
                </a:rPr>
              </a:br>
              <a:r>
                <a:rPr lang="en-US" b="1" dirty="0">
                  <a:solidFill>
                    <a:srgbClr val="000000"/>
                  </a:solidFill>
                </a:rPr>
                <a:t>Asp</a:t>
              </a:r>
              <a:r>
                <a:rPr lang="en-US" dirty="0">
                  <a:solidFill>
                    <a:srgbClr val="000000"/>
                  </a:solidFill>
                </a:rPr>
                <a:t>artate</a:t>
              </a:r>
              <a:r>
                <a:rPr lang="en-US" b="1" dirty="0">
                  <a:solidFill>
                    <a:srgbClr val="000000"/>
                  </a:solidFill>
                </a:rPr>
                <a:t>  -1e</a:t>
              </a:r>
              <a:br>
                <a:rPr lang="en-US" b="1" dirty="0">
                  <a:solidFill>
                    <a:srgbClr val="000000"/>
                  </a:solidFill>
                </a:rPr>
              </a:br>
              <a:r>
                <a:rPr lang="en-US" b="1" dirty="0">
                  <a:solidFill>
                    <a:srgbClr val="000000"/>
                  </a:solidFill>
                </a:rPr>
                <a:t>Glu</a:t>
              </a:r>
              <a:r>
                <a:rPr lang="en-US" dirty="0">
                  <a:solidFill>
                    <a:srgbClr val="000000"/>
                  </a:solidFill>
                </a:rPr>
                <a:t>tamate -1e</a:t>
              </a:r>
            </a:p>
            <a:p>
              <a:pPr algn="ctr"/>
              <a:r>
                <a:rPr lang="en-US" b="1" dirty="0">
                  <a:solidFill>
                    <a:srgbClr val="000000"/>
                  </a:solidFill>
                </a:rPr>
                <a:t>Lys</a:t>
              </a:r>
              <a:r>
                <a:rPr lang="en-US" dirty="0">
                  <a:solidFill>
                    <a:srgbClr val="000000"/>
                  </a:solidFill>
                </a:rPr>
                <a:t>ine +1e</a:t>
              </a:r>
              <a:endParaRPr lang="en-US" b="1" dirty="0">
                <a:solidFill>
                  <a:srgbClr val="000000"/>
                </a:solidFill>
              </a:endParaRPr>
            </a:p>
          </p:txBody>
        </p:sp>
        <p:sp>
          <p:nvSpPr>
            <p:cNvPr id="3" name="Rectangle 2">
              <a:extLst>
                <a:ext uri="{FF2B5EF4-FFF2-40B4-BE49-F238E27FC236}">
                  <a16:creationId xmlns:a16="http://schemas.microsoft.com/office/drawing/2014/main" id="{65FCB525-0C59-4E2F-994F-343EB0D77DF2}"/>
                </a:ext>
              </a:extLst>
            </p:cNvPr>
            <p:cNvSpPr/>
            <p:nvPr/>
          </p:nvSpPr>
          <p:spPr>
            <a:xfrm>
              <a:off x="9297668" y="2666247"/>
              <a:ext cx="2236510" cy="369332"/>
            </a:xfrm>
            <a:prstGeom prst="rect">
              <a:avLst/>
            </a:prstGeom>
          </p:spPr>
          <p:txBody>
            <a:bodyPr wrap="none">
              <a:spAutoFit/>
            </a:bodyPr>
            <a:lstStyle/>
            <a:p>
              <a:r>
                <a:rPr lang="en-US" b="1" dirty="0">
                  <a:solidFill>
                    <a:srgbClr val="000000"/>
                  </a:solidFill>
                </a:rPr>
                <a:t>Permanent Charge</a:t>
              </a:r>
              <a:endParaRPr lang="en-US"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315991" y="2972938"/>
            <a:ext cx="1280160" cy="735747"/>
          </a:xfrm>
          <a:prstGeom prst="ellipse">
            <a:avLst/>
          </a:prstGeom>
          <a:solidFill>
            <a:srgbClr val="FF0000">
              <a:alpha val="72000"/>
            </a:srgbClr>
          </a:solidFill>
          <a:ln w="25400" cap="flat" cmpd="sng" algn="ctr">
            <a:solidFill>
              <a:schemeClr val="tx1"/>
            </a:solid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algn="ctr" eaLnBrk="0" fontAlgn="base" hangingPunct="0">
              <a:spcBef>
                <a:spcPct val="50000"/>
              </a:spcBef>
              <a:spcAft>
                <a:spcPct val="0"/>
              </a:spcAft>
            </a:pPr>
            <a:endParaRPr lang="en-US" sz="1600">
              <a:solidFill>
                <a:srgbClr val="000000"/>
              </a:solidFill>
              <a:latin typeface="Arial" charset="0"/>
              <a:cs typeface="Arial" charset="0"/>
            </a:endParaRPr>
          </a:p>
        </p:txBody>
      </p:sp>
      <p:graphicFrame>
        <p:nvGraphicFramePr>
          <p:cNvPr id="5" name="Table 4"/>
          <p:cNvGraphicFramePr>
            <a:graphicFrameLocks noGrp="1"/>
          </p:cNvGraphicFramePr>
          <p:nvPr/>
        </p:nvGraphicFramePr>
        <p:xfrm>
          <a:off x="2649852" y="1677147"/>
          <a:ext cx="7229799" cy="4131163"/>
        </p:xfrm>
        <a:graphic>
          <a:graphicData uri="http://schemas.openxmlformats.org/drawingml/2006/table">
            <a:tbl>
              <a:tblPr firstRow="1" firstCol="1" bandRow="1" bandCol="1"/>
              <a:tblGrid>
                <a:gridCol w="609498">
                  <a:extLst>
                    <a:ext uri="{9D8B030D-6E8A-4147-A177-3AD203B41FA5}">
                      <a16:colId xmlns:a16="http://schemas.microsoft.com/office/drawing/2014/main" val="20000"/>
                    </a:ext>
                  </a:extLst>
                </a:gridCol>
                <a:gridCol w="2563206">
                  <a:extLst>
                    <a:ext uri="{9D8B030D-6E8A-4147-A177-3AD203B41FA5}">
                      <a16:colId xmlns:a16="http://schemas.microsoft.com/office/drawing/2014/main" val="20001"/>
                    </a:ext>
                  </a:extLst>
                </a:gridCol>
                <a:gridCol w="863524">
                  <a:extLst>
                    <a:ext uri="{9D8B030D-6E8A-4147-A177-3AD203B41FA5}">
                      <a16:colId xmlns:a16="http://schemas.microsoft.com/office/drawing/2014/main" val="20002"/>
                    </a:ext>
                  </a:extLst>
                </a:gridCol>
                <a:gridCol w="1044852">
                  <a:extLst>
                    <a:ext uri="{9D8B030D-6E8A-4147-A177-3AD203B41FA5}">
                      <a16:colId xmlns:a16="http://schemas.microsoft.com/office/drawing/2014/main" val="20003"/>
                    </a:ext>
                  </a:extLst>
                </a:gridCol>
                <a:gridCol w="870710">
                  <a:extLst>
                    <a:ext uri="{9D8B030D-6E8A-4147-A177-3AD203B41FA5}">
                      <a16:colId xmlns:a16="http://schemas.microsoft.com/office/drawing/2014/main" val="20004"/>
                    </a:ext>
                  </a:extLst>
                </a:gridCol>
                <a:gridCol w="1278009">
                  <a:extLst>
                    <a:ext uri="{9D8B030D-6E8A-4147-A177-3AD203B41FA5}">
                      <a16:colId xmlns:a16="http://schemas.microsoft.com/office/drawing/2014/main" val="20005"/>
                    </a:ext>
                  </a:extLst>
                </a:gridCol>
              </a:tblGrid>
              <a:tr h="868939">
                <a:tc rowSpan="2" gridSpan="2">
                  <a:txBody>
                    <a:bodyPr/>
                    <a:lstStyle/>
                    <a:p>
                      <a:pPr marL="0" marR="0" algn="ctr">
                        <a:spcBef>
                          <a:spcPts val="0"/>
                        </a:spcBef>
                        <a:spcAft>
                          <a:spcPts val="0"/>
                        </a:spcAft>
                      </a:pPr>
                      <a:endParaRPr lang="en-US" sz="4000" b="1" kern="100" dirty="0">
                        <a:effectLst/>
                        <a:latin typeface="Arial"/>
                        <a:ea typeface="Calibri"/>
                        <a:cs typeface="Times New Roman"/>
                      </a:endParaRPr>
                    </a:p>
                    <a:p>
                      <a:pPr marL="0" marR="0" algn="ctr">
                        <a:spcBef>
                          <a:spcPts val="0"/>
                        </a:spcBef>
                        <a:spcAft>
                          <a:spcPts val="0"/>
                        </a:spcAft>
                      </a:pPr>
                      <a:r>
                        <a:rPr lang="en-US" sz="2800" b="1" kern="100" dirty="0">
                          <a:effectLst/>
                          <a:latin typeface="Arial"/>
                          <a:ea typeface="Calibri"/>
                          <a:cs typeface="Times New Roman"/>
                        </a:rPr>
                        <a:t>  Enzyme Type     </a:t>
                      </a:r>
                      <a:endParaRPr lang="en-US" sz="2800" kern="100" dirty="0">
                        <a:effectLst/>
                        <a:latin typeface="Times New Roman"/>
                        <a:ea typeface="Calibri"/>
                      </a:endParaRPr>
                    </a:p>
                    <a:p>
                      <a:pPr marL="0" marR="0" algn="ctr">
                        <a:spcBef>
                          <a:spcPts val="0"/>
                        </a:spcBef>
                        <a:spcAft>
                          <a:spcPts val="0"/>
                        </a:spcAft>
                      </a:pPr>
                      <a:r>
                        <a:rPr lang="en-US" sz="1000" b="1" kern="100" dirty="0">
                          <a:effectLst/>
                          <a:latin typeface="Arial"/>
                          <a:ea typeface="Calibri"/>
                          <a:cs typeface="Times New Roman"/>
                        </a:rPr>
                        <a:t> </a:t>
                      </a:r>
                      <a:endParaRPr lang="en-US" sz="1200" kern="100" dirty="0">
                        <a:effectLst/>
                        <a:latin typeface="Times New Roman"/>
                        <a:ea typeface="Calibri"/>
                      </a:endParaRPr>
                    </a:p>
                    <a:p>
                      <a:pPr marL="0" marR="0">
                        <a:spcBef>
                          <a:spcPts val="0"/>
                        </a:spcBef>
                        <a:spcAft>
                          <a:spcPts val="0"/>
                        </a:spcAft>
                      </a:pPr>
                      <a:r>
                        <a:rPr lang="en-US" sz="1000" b="1" kern="100" dirty="0">
                          <a:effectLst/>
                          <a:latin typeface="Arial"/>
                          <a:ea typeface="Calibri"/>
                          <a:cs typeface="Times New Roman"/>
                        </a:rPr>
                        <a:t> </a:t>
                      </a:r>
                      <a:endParaRPr lang="en-US" sz="1200" kern="100"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US"/>
                    </a:p>
                  </a:txBody>
                  <a:tcPr/>
                </a:tc>
                <a:tc gridSpan="3">
                  <a:txBody>
                    <a:bodyPr/>
                    <a:lstStyle/>
                    <a:p>
                      <a:pPr marL="0" marR="0" algn="ctr">
                        <a:lnSpc>
                          <a:spcPct val="150000"/>
                        </a:lnSpc>
                        <a:spcBef>
                          <a:spcPts val="0"/>
                        </a:spcBef>
                        <a:spcAft>
                          <a:spcPts val="0"/>
                        </a:spcAft>
                      </a:pPr>
                      <a:r>
                        <a:rPr lang="en-US" sz="1800" b="1" kern="100" dirty="0">
                          <a:solidFill>
                            <a:srgbClr val="0D0D0D"/>
                          </a:solidFill>
                          <a:effectLst/>
                          <a:latin typeface="Arial"/>
                          <a:ea typeface="Calibri"/>
                          <a:cs typeface="Times New Roman"/>
                        </a:rPr>
                        <a:t>Catalytic Active Site</a:t>
                      </a:r>
                      <a:endParaRPr lang="en-US" sz="1800" kern="100" dirty="0">
                        <a:effectLst/>
                        <a:latin typeface="Times New Roman"/>
                        <a:ea typeface="Calibri"/>
                      </a:endParaRPr>
                    </a:p>
                    <a:p>
                      <a:pPr marL="0" marR="0" algn="ctr">
                        <a:spcBef>
                          <a:spcPts val="0"/>
                        </a:spcBef>
                        <a:spcAft>
                          <a:spcPts val="0"/>
                        </a:spcAft>
                      </a:pPr>
                      <a:r>
                        <a:rPr lang="en-US" sz="1600" b="1" kern="100" dirty="0">
                          <a:solidFill>
                            <a:srgbClr val="0D0D0D"/>
                          </a:solidFill>
                          <a:effectLst/>
                          <a:latin typeface="Arial"/>
                          <a:ea typeface="Calibri"/>
                          <a:cs typeface="Times New Roman"/>
                        </a:rPr>
                        <a:t>Density</a:t>
                      </a:r>
                      <a:r>
                        <a:rPr lang="en-US" sz="1800" b="1" kern="100" dirty="0">
                          <a:solidFill>
                            <a:srgbClr val="0D0D0D"/>
                          </a:solidFill>
                          <a:effectLst/>
                          <a:latin typeface="Arial"/>
                          <a:ea typeface="Calibri"/>
                          <a:cs typeface="Times New Roman"/>
                        </a:rPr>
                        <a:t> </a:t>
                      </a:r>
                      <a:br>
                        <a:rPr lang="en-US" sz="1800" b="1" kern="100" dirty="0">
                          <a:solidFill>
                            <a:srgbClr val="0D0D0D"/>
                          </a:solidFill>
                          <a:effectLst/>
                          <a:latin typeface="Arial"/>
                          <a:ea typeface="Calibri"/>
                          <a:cs typeface="Times New Roman"/>
                        </a:rPr>
                      </a:br>
                      <a:r>
                        <a:rPr lang="en-US" sz="1200" b="1" kern="100" dirty="0">
                          <a:solidFill>
                            <a:srgbClr val="0D0D0D"/>
                          </a:solidFill>
                          <a:effectLst/>
                          <a:latin typeface="Arial"/>
                          <a:ea typeface="Calibri"/>
                          <a:cs typeface="Times New Roman"/>
                        </a:rPr>
                        <a:t>(Molar)</a:t>
                      </a:r>
                      <a:endParaRPr lang="en-US" sz="1200" kern="100"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800" b="1" kern="100" dirty="0">
                          <a:solidFill>
                            <a:srgbClr val="0D0D0D"/>
                          </a:solidFill>
                          <a:effectLst/>
                          <a:latin typeface="Arial"/>
                          <a:ea typeface="Calibri"/>
                          <a:cs typeface="Times New Roman"/>
                        </a:rPr>
                        <a:t>Protein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0000"/>
                  </a:ext>
                </a:extLst>
              </a:tr>
              <a:tr h="724116">
                <a:tc gridSpan="2" vMerge="1">
                  <a:txBody>
                    <a:bodyPr/>
                    <a:lstStyle/>
                    <a:p>
                      <a:pPr marL="0" marR="0" algn="ctr">
                        <a:spcBef>
                          <a:spcPts val="0"/>
                        </a:spcBef>
                        <a:spcAft>
                          <a:spcPts val="0"/>
                        </a:spcAft>
                      </a:pPr>
                      <a:endParaRPr lang="en-US" sz="1200" kern="100" dirty="0">
                        <a:effectLst/>
                        <a:latin typeface="Times New Roman"/>
                        <a:ea typeface="Calibri"/>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vMerge="1">
                  <a:txBody>
                    <a:bodyPr/>
                    <a:lstStyle/>
                    <a:p>
                      <a:pPr marL="0" marR="0">
                        <a:spcBef>
                          <a:spcPts val="0"/>
                        </a:spcBef>
                        <a:spcAft>
                          <a:spcPts val="0"/>
                        </a:spcAft>
                      </a:pPr>
                      <a:endParaRPr lang="en-US" sz="1200" kern="100" dirty="0">
                        <a:effectLst/>
                        <a:latin typeface="Times New Roman"/>
                        <a:ea typeface="Calibri"/>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endParaRPr lang="en-US" sz="1100" b="1" i="1" kern="100" dirty="0">
                        <a:solidFill>
                          <a:srgbClr val="FFFFFF"/>
                        </a:solidFill>
                        <a:effectLst/>
                        <a:latin typeface="Arial"/>
                        <a:ea typeface="Calibri"/>
                        <a:cs typeface="Times New Roman"/>
                      </a:endParaRPr>
                    </a:p>
                    <a:p>
                      <a:pPr marL="0" marR="0" algn="ctr">
                        <a:lnSpc>
                          <a:spcPts val="1200"/>
                        </a:lnSpc>
                        <a:spcBef>
                          <a:spcPts val="0"/>
                        </a:spcBef>
                        <a:spcAft>
                          <a:spcPts val="0"/>
                        </a:spcAft>
                      </a:pPr>
                      <a:r>
                        <a:rPr lang="en-US" sz="1100" b="1" i="1" kern="100" dirty="0">
                          <a:solidFill>
                            <a:srgbClr val="FFFFFF"/>
                          </a:solidFill>
                          <a:effectLst/>
                          <a:latin typeface="Arial"/>
                          <a:ea typeface="Calibri"/>
                          <a:cs typeface="Times New Roman"/>
                        </a:rPr>
                        <a:t>Acid</a:t>
                      </a:r>
                      <a:br>
                        <a:rPr lang="en-US" sz="1100" b="1" i="1" kern="100" dirty="0">
                          <a:solidFill>
                            <a:srgbClr val="FFFFFF"/>
                          </a:solidFill>
                          <a:effectLst/>
                          <a:latin typeface="Arial"/>
                          <a:ea typeface="Calibri"/>
                          <a:cs typeface="Times New Roman"/>
                        </a:rPr>
                      </a:br>
                      <a:r>
                        <a:rPr lang="en-US" sz="1050" i="1" kern="100" dirty="0">
                          <a:solidFill>
                            <a:srgbClr val="FFFFFF"/>
                          </a:solidFill>
                          <a:effectLst/>
                          <a:latin typeface="Arial"/>
                          <a:ea typeface="Calibri"/>
                          <a:cs typeface="Times New Roman"/>
                        </a:rPr>
                        <a:t>(positive)</a:t>
                      </a:r>
                      <a:endParaRPr lang="en-US" sz="1800" kern="100"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ts val="1200"/>
                        </a:lnSpc>
                        <a:spcBef>
                          <a:spcPts val="0"/>
                        </a:spcBef>
                        <a:spcAft>
                          <a:spcPts val="0"/>
                        </a:spcAft>
                      </a:pPr>
                      <a:endParaRPr lang="en-US" sz="1200" b="1" i="1" kern="100" dirty="0">
                        <a:solidFill>
                          <a:srgbClr val="FFFFFF"/>
                        </a:solidFill>
                        <a:effectLst/>
                        <a:latin typeface="Arial"/>
                        <a:ea typeface="Calibri"/>
                        <a:cs typeface="Times New Roman"/>
                      </a:endParaRPr>
                    </a:p>
                    <a:p>
                      <a:pPr marL="0" marR="0" algn="ctr">
                        <a:lnSpc>
                          <a:spcPts val="1200"/>
                        </a:lnSpc>
                        <a:spcBef>
                          <a:spcPts val="0"/>
                        </a:spcBef>
                        <a:spcAft>
                          <a:spcPts val="0"/>
                        </a:spcAft>
                      </a:pPr>
                      <a:r>
                        <a:rPr lang="en-US" sz="1200" b="1" i="1" kern="100" dirty="0">
                          <a:solidFill>
                            <a:srgbClr val="FFFFFF"/>
                          </a:solidFill>
                          <a:effectLst/>
                          <a:latin typeface="Arial"/>
                          <a:ea typeface="Calibri"/>
                          <a:cs typeface="Times New Roman"/>
                        </a:rPr>
                        <a:t>Basic</a:t>
                      </a:r>
                      <a:br>
                        <a:rPr lang="en-US" sz="1200" b="1" i="1" kern="100" dirty="0">
                          <a:solidFill>
                            <a:srgbClr val="FFFFFF"/>
                          </a:solidFill>
                          <a:effectLst/>
                          <a:latin typeface="Arial"/>
                          <a:ea typeface="Calibri"/>
                          <a:cs typeface="Times New Roman"/>
                        </a:rPr>
                      </a:br>
                      <a:r>
                        <a:rPr lang="en-US" sz="1100" i="1" kern="100" dirty="0">
                          <a:solidFill>
                            <a:srgbClr val="FFFFFF"/>
                          </a:solidFill>
                          <a:effectLst/>
                          <a:latin typeface="Arial"/>
                          <a:ea typeface="Calibri"/>
                          <a:cs typeface="Times New Roman"/>
                        </a:rPr>
                        <a:t>(negative)</a:t>
                      </a:r>
                      <a:endParaRPr lang="en-US" sz="1800"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ts val="1600"/>
                        </a:lnSpc>
                        <a:spcBef>
                          <a:spcPts val="0"/>
                        </a:spcBef>
                        <a:spcAft>
                          <a:spcPts val="0"/>
                        </a:spcAft>
                      </a:pPr>
                      <a:br>
                        <a:rPr lang="en-US" sz="1800" b="1" i="1" kern="100" dirty="0">
                          <a:solidFill>
                            <a:srgbClr val="FFFFFF"/>
                          </a:solidFill>
                          <a:effectLst/>
                          <a:latin typeface="Arial"/>
                          <a:ea typeface="Calibri"/>
                          <a:cs typeface="Times New Roman"/>
                        </a:rPr>
                      </a:br>
                      <a:r>
                        <a:rPr lang="en-US" sz="2400" b="1" i="0" kern="100" dirty="0">
                          <a:solidFill>
                            <a:srgbClr val="C00000"/>
                          </a:solidFill>
                          <a:effectLst/>
                          <a:latin typeface="Aharoni" pitchFamily="2" charset="-79"/>
                          <a:ea typeface="Calibri"/>
                          <a:cs typeface="Aharoni" pitchFamily="2" charset="-79"/>
                        </a:rPr>
                        <a:t>|</a:t>
                      </a:r>
                      <a:r>
                        <a:rPr lang="en-US" sz="1400" b="1" i="0" kern="100" dirty="0">
                          <a:solidFill>
                            <a:srgbClr val="C00000"/>
                          </a:solidFill>
                          <a:effectLst/>
                          <a:latin typeface="Aharoni" pitchFamily="2" charset="-79"/>
                          <a:ea typeface="Calibri"/>
                          <a:cs typeface="Aharoni" pitchFamily="2" charset="-79"/>
                        </a:rPr>
                        <a:t> </a:t>
                      </a:r>
                      <a:r>
                        <a:rPr lang="en-US" sz="1400" b="1" i="1" kern="100" dirty="0">
                          <a:solidFill>
                            <a:srgbClr val="C00000"/>
                          </a:solidFill>
                          <a:effectLst/>
                          <a:latin typeface="Aharoni" pitchFamily="2" charset="-79"/>
                          <a:ea typeface="Calibri"/>
                          <a:cs typeface="Aharoni" pitchFamily="2" charset="-79"/>
                        </a:rPr>
                        <a:t>Total</a:t>
                      </a:r>
                      <a:r>
                        <a:rPr lang="en-US" sz="2400" b="1" i="1" kern="100" dirty="0">
                          <a:solidFill>
                            <a:srgbClr val="C00000"/>
                          </a:solidFill>
                          <a:effectLst/>
                          <a:latin typeface="Aharoni" pitchFamily="2" charset="-79"/>
                          <a:ea typeface="Calibri"/>
                          <a:cs typeface="Aharoni" pitchFamily="2" charset="-79"/>
                        </a:rPr>
                        <a:t> </a:t>
                      </a:r>
                      <a:r>
                        <a:rPr lang="en-US" sz="2400" b="1" i="0" kern="100" dirty="0">
                          <a:solidFill>
                            <a:srgbClr val="C00000"/>
                          </a:solidFill>
                          <a:effectLst/>
                          <a:latin typeface="Aharoni" pitchFamily="2" charset="-79"/>
                          <a:ea typeface="Calibri"/>
                          <a:cs typeface="Aharoni" pitchFamily="2" charset="-79"/>
                        </a:rPr>
                        <a:t>|</a:t>
                      </a:r>
                      <a:endParaRPr lang="en-US" sz="2400" i="0" kern="100" dirty="0">
                        <a:solidFill>
                          <a:srgbClr val="C00000"/>
                        </a:solidFill>
                        <a:effectLst/>
                        <a:latin typeface="Aharoni" pitchFamily="2" charset="-79"/>
                        <a:ea typeface="Calibri"/>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spcBef>
                          <a:spcPts val="0"/>
                        </a:spcBef>
                        <a:spcAft>
                          <a:spcPts val="0"/>
                        </a:spcAft>
                      </a:pPr>
                      <a:endParaRPr lang="en-US" sz="1200" b="1" i="1" kern="100" dirty="0">
                        <a:effectLst/>
                        <a:latin typeface="Arial"/>
                        <a:ea typeface="Calibri"/>
                        <a:cs typeface="Times New Roman"/>
                      </a:endParaRPr>
                    </a:p>
                    <a:p>
                      <a:pPr marL="0" marR="0" algn="ctr">
                        <a:spcBef>
                          <a:spcPts val="0"/>
                        </a:spcBef>
                        <a:spcAft>
                          <a:spcPts val="0"/>
                        </a:spcAft>
                      </a:pPr>
                      <a:r>
                        <a:rPr lang="en-US" sz="1200" b="1" i="1" kern="100" dirty="0">
                          <a:effectLst/>
                          <a:latin typeface="Arial"/>
                          <a:ea typeface="Calibri"/>
                          <a:cs typeface="Times New Roman"/>
                        </a:rPr>
                        <a:t>Elsewhere</a:t>
                      </a:r>
                      <a:endParaRPr lang="en-US" sz="1800"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0001"/>
                  </a:ext>
                </a:extLst>
              </a:tr>
              <a:tr h="362058">
                <a:tc>
                  <a:txBody>
                    <a:bodyPr/>
                    <a:lstStyle/>
                    <a:p>
                      <a:pPr marL="0" marR="0" algn="ctr">
                        <a:spcBef>
                          <a:spcPts val="0"/>
                        </a:spcBef>
                        <a:spcAft>
                          <a:spcPts val="0"/>
                        </a:spcAft>
                      </a:pPr>
                      <a:r>
                        <a:rPr lang="en-US" sz="1800" kern="100" dirty="0">
                          <a:effectLst/>
                          <a:latin typeface="Arial Black"/>
                          <a:ea typeface="Calibri"/>
                        </a:rPr>
                        <a:t> </a:t>
                      </a:r>
                      <a:endParaRPr lang="en-US" sz="1800"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effectLst/>
                          <a:latin typeface="Arial Black"/>
                          <a:ea typeface="Calibri"/>
                        </a:rPr>
                        <a:t>Total   (n = 573)</a:t>
                      </a:r>
                      <a:endParaRPr lang="en-US" sz="1800"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800" kern="100" dirty="0">
                          <a:solidFill>
                            <a:schemeClr val="tx1"/>
                          </a:solidFill>
                          <a:effectLst/>
                          <a:latin typeface="Arial Black"/>
                          <a:ea typeface="Calibri"/>
                          <a:cs typeface="+mn-cs"/>
                        </a:rPr>
                        <a:t>10.6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800" kern="100" dirty="0">
                          <a:solidFill>
                            <a:schemeClr val="tx1"/>
                          </a:solidFill>
                          <a:effectLst/>
                          <a:latin typeface="Arial Black"/>
                          <a:ea typeface="Calibri"/>
                          <a:cs typeface="+mn-cs"/>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400" kern="100" dirty="0">
                          <a:solidFill>
                            <a:srgbClr val="C00000"/>
                          </a:solidFill>
                          <a:effectLst/>
                          <a:latin typeface="Arial Black"/>
                          <a:ea typeface="Calibri"/>
                          <a:cs typeface="+mn-cs"/>
                        </a:rPr>
                        <a:t>18.9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800" kern="100" dirty="0">
                          <a:solidFill>
                            <a:schemeClr val="tx1"/>
                          </a:solidFill>
                          <a:effectLst/>
                          <a:latin typeface="Arial Black"/>
                          <a:ea typeface="Calibri"/>
                          <a:cs typeface="+mn-cs"/>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2058">
                <a:tc>
                  <a:txBody>
                    <a:bodyPr/>
                    <a:lstStyle/>
                    <a:p>
                      <a:pPr marL="0" marR="0" algn="ctr">
                        <a:spcBef>
                          <a:spcPts val="0"/>
                        </a:spcBef>
                        <a:spcAft>
                          <a:spcPts val="0"/>
                        </a:spcAft>
                      </a:pPr>
                      <a:r>
                        <a:rPr lang="en-US" sz="1800" i="1" kern="100" dirty="0">
                          <a:effectLst/>
                          <a:latin typeface="Arial"/>
                          <a:ea typeface="Calibri"/>
                          <a:cs typeface="Times New Roman"/>
                        </a:rPr>
                        <a:t>EC1</a:t>
                      </a:r>
                      <a:endParaRPr lang="en-US" sz="1800" i="1"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effectLst/>
                          <a:latin typeface="Arial"/>
                          <a:ea typeface="Calibri"/>
                          <a:cs typeface="Times New Roman"/>
                        </a:rPr>
                        <a:t>Oxidoreductases </a:t>
                      </a:r>
                      <a:r>
                        <a:rPr lang="en-US" sz="1400" kern="100" dirty="0">
                          <a:effectLst/>
                          <a:latin typeface="Arial"/>
                          <a:ea typeface="Calibri"/>
                          <a:cs typeface="Times New Roman"/>
                        </a:rPr>
                        <a:t>(n = 98)</a:t>
                      </a:r>
                      <a:endParaRPr lang="en-US" sz="1800"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effectLst/>
                          <a:latin typeface="Arial"/>
                          <a:ea typeface="Calibri"/>
                          <a:cs typeface="Times New Roman"/>
                        </a:rPr>
                        <a:t>7.5</a:t>
                      </a:r>
                      <a:endParaRPr lang="en-US" sz="2400"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12.1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2058">
                <a:tc>
                  <a:txBody>
                    <a:bodyPr/>
                    <a:lstStyle/>
                    <a:p>
                      <a:pPr marL="0" marR="0" algn="ctr">
                        <a:spcBef>
                          <a:spcPts val="0"/>
                        </a:spcBef>
                        <a:spcAft>
                          <a:spcPts val="0"/>
                        </a:spcAft>
                      </a:pPr>
                      <a:r>
                        <a:rPr lang="en-US" sz="1800" i="1" kern="100" dirty="0">
                          <a:effectLst/>
                          <a:latin typeface="Arial"/>
                          <a:ea typeface="Calibri"/>
                          <a:cs typeface="Times New Roman"/>
                        </a:rPr>
                        <a:t>EC2</a:t>
                      </a:r>
                      <a:endParaRPr lang="en-US" sz="1800" i="1"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800" kern="100" dirty="0">
                          <a:effectLst/>
                          <a:latin typeface="Arial"/>
                          <a:ea typeface="Calibri"/>
                          <a:cs typeface="Times New Roman"/>
                        </a:rPr>
                        <a:t>Transferases </a:t>
                      </a:r>
                      <a:r>
                        <a:rPr lang="en-US" sz="1400" kern="100" dirty="0">
                          <a:solidFill>
                            <a:schemeClr val="tx1"/>
                          </a:solidFill>
                          <a:effectLst/>
                          <a:latin typeface="Arial"/>
                          <a:ea typeface="Calibri"/>
                          <a:cs typeface="Times New Roman"/>
                        </a:rPr>
                        <a:t>(n = 126)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effectLst/>
                          <a:latin typeface="Arial"/>
                          <a:ea typeface="Calibri"/>
                          <a:cs typeface="Times New Roman"/>
                        </a:rPr>
                        <a:t>9.5</a:t>
                      </a:r>
                      <a:endParaRPr lang="en-US" sz="2400"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16.6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2058">
                <a:tc>
                  <a:txBody>
                    <a:bodyPr/>
                    <a:lstStyle/>
                    <a:p>
                      <a:pPr marL="0" marR="0" algn="ctr">
                        <a:spcBef>
                          <a:spcPts val="0"/>
                        </a:spcBef>
                        <a:spcAft>
                          <a:spcPts val="0"/>
                        </a:spcAft>
                      </a:pPr>
                      <a:r>
                        <a:rPr lang="en-US" sz="1800" i="1" kern="100" dirty="0">
                          <a:effectLst/>
                          <a:latin typeface="Arial"/>
                          <a:ea typeface="Calibri"/>
                          <a:cs typeface="Times New Roman"/>
                        </a:rPr>
                        <a:t>EC3</a:t>
                      </a:r>
                      <a:endParaRPr lang="en-US" sz="1800" i="1"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800" kern="100" dirty="0">
                          <a:effectLst/>
                          <a:latin typeface="Arial"/>
                          <a:ea typeface="Calibri"/>
                          <a:cs typeface="Times New Roman"/>
                        </a:rPr>
                        <a:t>Hydrolases </a:t>
                      </a:r>
                      <a:r>
                        <a:rPr lang="en-US" sz="1400" kern="100" dirty="0">
                          <a:solidFill>
                            <a:schemeClr val="tx1"/>
                          </a:solidFill>
                          <a:effectLst/>
                          <a:latin typeface="Arial"/>
                          <a:ea typeface="Calibri"/>
                          <a:cs typeface="Times New Roman"/>
                        </a:rPr>
                        <a:t>(n = 214)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effectLst/>
                          <a:latin typeface="Arial"/>
                          <a:ea typeface="Calibri"/>
                          <a:cs typeface="Times New Roman"/>
                        </a:rPr>
                        <a:t>12.1</a:t>
                      </a:r>
                      <a:endParaRPr lang="en-US" sz="2400"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10.7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22.8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2058">
                <a:tc>
                  <a:txBody>
                    <a:bodyPr/>
                    <a:lstStyle/>
                    <a:p>
                      <a:pPr marL="0" marR="0" algn="ctr">
                        <a:spcBef>
                          <a:spcPts val="0"/>
                        </a:spcBef>
                        <a:spcAft>
                          <a:spcPts val="0"/>
                        </a:spcAft>
                      </a:pPr>
                      <a:r>
                        <a:rPr lang="en-US" sz="1800" i="1" kern="100" dirty="0">
                          <a:effectLst/>
                          <a:latin typeface="Arial"/>
                          <a:ea typeface="Calibri"/>
                          <a:cs typeface="Times New Roman"/>
                        </a:rPr>
                        <a:t>EC4</a:t>
                      </a:r>
                      <a:endParaRPr lang="en-US" sz="1800" i="1"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800" kern="100" dirty="0">
                          <a:effectLst/>
                          <a:latin typeface="Arial"/>
                          <a:ea typeface="Calibri"/>
                          <a:cs typeface="Times New Roman"/>
                        </a:rPr>
                        <a:t>Lyases </a:t>
                      </a:r>
                      <a:r>
                        <a:rPr lang="en-US" sz="1400" kern="100" dirty="0">
                          <a:solidFill>
                            <a:schemeClr val="tx1"/>
                          </a:solidFill>
                          <a:effectLst/>
                          <a:latin typeface="Arial"/>
                          <a:ea typeface="Calibri"/>
                          <a:cs typeface="Times New Roman"/>
                        </a:rPr>
                        <a:t>(n = 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effectLst/>
                          <a:latin typeface="Arial"/>
                          <a:ea typeface="Calibri"/>
                          <a:cs typeface="Times New Roman"/>
                        </a:rPr>
                        <a:t>11.2</a:t>
                      </a:r>
                      <a:endParaRPr lang="en-US" sz="2400"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18.5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2058">
                <a:tc>
                  <a:txBody>
                    <a:bodyPr/>
                    <a:lstStyle/>
                    <a:p>
                      <a:pPr marL="0" marR="0" algn="ctr">
                        <a:spcBef>
                          <a:spcPts val="0"/>
                        </a:spcBef>
                        <a:spcAft>
                          <a:spcPts val="0"/>
                        </a:spcAft>
                      </a:pPr>
                      <a:r>
                        <a:rPr lang="en-US" sz="1800" i="1" kern="100">
                          <a:effectLst/>
                          <a:latin typeface="Arial"/>
                          <a:ea typeface="Calibri"/>
                          <a:cs typeface="Times New Roman"/>
                        </a:rPr>
                        <a:t>EC5</a:t>
                      </a:r>
                      <a:endParaRPr lang="en-US" sz="1800" i="1" kern="1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800" kern="100" dirty="0">
                          <a:effectLst/>
                          <a:latin typeface="Arial"/>
                          <a:ea typeface="Calibri"/>
                          <a:cs typeface="Times New Roman"/>
                        </a:rPr>
                        <a:t>Isomerases </a:t>
                      </a:r>
                      <a:r>
                        <a:rPr lang="en-US" sz="1400" kern="100" dirty="0">
                          <a:solidFill>
                            <a:schemeClr val="tx1"/>
                          </a:solidFill>
                          <a:effectLst/>
                          <a:latin typeface="Arial"/>
                          <a:ea typeface="Calibri"/>
                          <a:cs typeface="Times New Roman"/>
                        </a:rPr>
                        <a:t>(n = 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effectLst/>
                          <a:latin typeface="Arial"/>
                          <a:ea typeface="Calibri"/>
                          <a:cs typeface="Times New Roman"/>
                        </a:rPr>
                        <a:t>12.6</a:t>
                      </a:r>
                      <a:endParaRPr lang="en-US" sz="2400"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22.1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2058">
                <a:tc>
                  <a:txBody>
                    <a:bodyPr/>
                    <a:lstStyle/>
                    <a:p>
                      <a:pPr marL="0" marR="0" algn="ctr">
                        <a:spcBef>
                          <a:spcPts val="0"/>
                        </a:spcBef>
                        <a:spcAft>
                          <a:spcPts val="0"/>
                        </a:spcAft>
                      </a:pPr>
                      <a:r>
                        <a:rPr lang="en-US" sz="1800" i="1" kern="100" dirty="0">
                          <a:effectLst/>
                          <a:latin typeface="Arial"/>
                          <a:ea typeface="Calibri"/>
                          <a:cs typeface="Times New Roman"/>
                        </a:rPr>
                        <a:t>EC6</a:t>
                      </a:r>
                      <a:endParaRPr lang="en-US" sz="1800" i="1"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800" kern="100" dirty="0">
                          <a:effectLst/>
                          <a:latin typeface="Arial"/>
                          <a:ea typeface="Calibri"/>
                          <a:cs typeface="Times New Roman"/>
                        </a:rPr>
                        <a:t>Ligases </a:t>
                      </a:r>
                      <a:r>
                        <a:rPr lang="en-US" sz="1400" kern="100" dirty="0">
                          <a:solidFill>
                            <a:schemeClr val="tx1"/>
                          </a:solidFill>
                          <a:effectLst/>
                          <a:latin typeface="Arial"/>
                          <a:ea typeface="Calibri"/>
                          <a:cs typeface="Times New Roman"/>
                        </a:rPr>
                        <a:t>(n =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effectLst/>
                          <a:latin typeface="Arial"/>
                          <a:ea typeface="Calibri"/>
                          <a:cs typeface="Times New Roman"/>
                        </a:rPr>
                        <a:t>9.7</a:t>
                      </a:r>
                      <a:endParaRPr lang="en-US" sz="2400"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18.0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 name="Title 1"/>
          <p:cNvSpPr>
            <a:spLocks noGrp="1"/>
          </p:cNvSpPr>
          <p:nvPr>
            <p:ph type="ctrTitle"/>
          </p:nvPr>
        </p:nvSpPr>
        <p:spPr>
          <a:xfrm>
            <a:off x="726948" y="178301"/>
            <a:ext cx="11183112" cy="1431161"/>
          </a:xfrm>
        </p:spPr>
        <p:txBody>
          <a:bodyPr>
            <a:spAutoFit/>
          </a:bodyPr>
          <a:lstStyle/>
          <a:p>
            <a:r>
              <a:rPr lang="en-US" b="1" dirty="0"/>
              <a:t>Crowded Active Sites are 18.9 M </a:t>
            </a:r>
            <a:br>
              <a:rPr lang="en-US" b="1" dirty="0"/>
            </a:br>
            <a:r>
              <a:rPr lang="en-US" sz="2700" i="1" dirty="0"/>
              <a:t>acid and base groups in 573 enzymes</a:t>
            </a:r>
            <a:br>
              <a:rPr lang="en-US" sz="2700" i="1" dirty="0"/>
            </a:br>
            <a:r>
              <a:rPr lang="en-US" sz="1600" i="1" dirty="0"/>
              <a:t>assuming all are ionized fully</a:t>
            </a:r>
            <a:endParaRPr lang="en-US" sz="2700" i="1" dirty="0"/>
          </a:p>
        </p:txBody>
      </p:sp>
      <p:sp>
        <p:nvSpPr>
          <p:cNvPr id="6" name="TextBox 6"/>
          <p:cNvSpPr txBox="1">
            <a:spLocks noChangeArrowheads="1"/>
          </p:cNvSpPr>
          <p:nvPr>
            <p:custDataLst>
              <p:tags r:id="rId1"/>
            </p:custDataLst>
          </p:nvPr>
        </p:nvSpPr>
        <p:spPr bwMode="auto">
          <a:xfrm>
            <a:off x="2302382" y="5974451"/>
            <a:ext cx="82965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ko-KR" i="1" dirty="0">
                <a:solidFill>
                  <a:srgbClr val="000000"/>
                </a:solidFill>
                <a:ea typeface="Gulim" pitchFamily="34" charset="-127"/>
              </a:rPr>
              <a:t>Jimenez-Morales,</a:t>
            </a:r>
            <a:r>
              <a:rPr lang="en-US" altLang="ko-KR" i="1" dirty="0">
                <a:solidFill>
                  <a:srgbClr val="BFBFBF"/>
                </a:solidFill>
                <a:ea typeface="Gulim" pitchFamily="34" charset="-127"/>
              </a:rPr>
              <a:t> </a:t>
            </a:r>
            <a:r>
              <a:rPr lang="en-US" altLang="ko-KR" b="1" i="1" dirty="0">
                <a:solidFill>
                  <a:srgbClr val="000000"/>
                </a:solidFill>
                <a:latin typeface="Arial Black" panose="020B0A04020102020204" pitchFamily="34" charset="0"/>
                <a:ea typeface="Gulim" pitchFamily="34" charset="-127"/>
              </a:rPr>
              <a:t>Liang</a:t>
            </a:r>
            <a:r>
              <a:rPr lang="en-US" altLang="ko-KR" i="1" dirty="0">
                <a:solidFill>
                  <a:srgbClr val="000000"/>
                </a:solidFill>
                <a:ea typeface="Gulim" pitchFamily="34" charset="-127"/>
              </a:rPr>
              <a:t>, Eisenberg  </a:t>
            </a:r>
            <a:br>
              <a:rPr lang="en-US" altLang="ko-KR" i="1" dirty="0">
                <a:solidFill>
                  <a:srgbClr val="000000"/>
                </a:solidFill>
                <a:ea typeface="Gulim" pitchFamily="34" charset="-127"/>
              </a:rPr>
            </a:br>
            <a:r>
              <a:rPr lang="en-US" sz="1200" dirty="0">
                <a:latin typeface="Segoe UI" panose="020B0502040204020203" pitchFamily="34" charset="0"/>
              </a:rPr>
              <a:t>European Biophysics Journal 2012 41 449-460.</a:t>
            </a:r>
            <a:endParaRPr lang="en-US" dirty="0">
              <a:solidFill>
                <a:srgbClr val="000000"/>
              </a:solidFill>
            </a:endParaRPr>
          </a:p>
        </p:txBody>
      </p:sp>
    </p:spTree>
    <p:extLst>
      <p:ext uri="{BB962C8B-B14F-4D97-AF65-F5344CB8AC3E}">
        <p14:creationId xmlns:p14="http://schemas.microsoft.com/office/powerpoint/2010/main" val="27634252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hE6HFMRVGtGAaaIu9hpMxh"/>
</p:tagLst>
</file>

<file path=ppt/tags/tag10.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11.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12.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13.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14.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15.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16.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17.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18.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19.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2.xml><?xml version="1.0" encoding="utf-8"?>
<p:tagLst xmlns:a="http://schemas.openxmlformats.org/drawingml/2006/main" xmlns:r="http://schemas.openxmlformats.org/officeDocument/2006/relationships" xmlns:p="http://schemas.openxmlformats.org/presentationml/2006/main">
  <p:tag name="DVSHAPEID" val="ZrRHSeSFZZznUE2KihPpIP"/>
</p:tagLst>
</file>

<file path=ppt/tags/tag20.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21.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22.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23.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24.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25.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26.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27.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28.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29.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3.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30.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31.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32.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33.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34.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35.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36.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37.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38.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39.xml><?xml version="1.0" encoding="utf-8"?>
<p:tagLst xmlns:a="http://schemas.openxmlformats.org/drawingml/2006/main" xmlns:r="http://schemas.openxmlformats.org/officeDocument/2006/relationships" xmlns:p="http://schemas.openxmlformats.org/presentationml/2006/main">
  <p:tag name="DVSHAPEID" val="yS1rG3Eel2jiLTMhz2oVHN"/>
</p:tagLst>
</file>

<file path=ppt/tags/tag4.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40.xml><?xml version="1.0" encoding="utf-8"?>
<p:tagLst xmlns:a="http://schemas.openxmlformats.org/drawingml/2006/main" xmlns:r="http://schemas.openxmlformats.org/officeDocument/2006/relationships" xmlns:p="http://schemas.openxmlformats.org/presentationml/2006/main">
  <p:tag name="DVSHAPEID" val="8QgEoMpHKVlPBDinAlVEog"/>
</p:tagLst>
</file>

<file path=ppt/tags/tag41.xml><?xml version="1.0" encoding="utf-8"?>
<p:tagLst xmlns:a="http://schemas.openxmlformats.org/drawingml/2006/main" xmlns:r="http://schemas.openxmlformats.org/officeDocument/2006/relationships" xmlns:p="http://schemas.openxmlformats.org/presentationml/2006/main">
  <p:tag name="DVSHAPEID" val="M6qd61NQlWuLJab2FSODho"/>
</p:tagLst>
</file>

<file path=ppt/tags/tag42.xml><?xml version="1.0" encoding="utf-8"?>
<p:tagLst xmlns:a="http://schemas.openxmlformats.org/drawingml/2006/main" xmlns:r="http://schemas.openxmlformats.org/officeDocument/2006/relationships" xmlns:p="http://schemas.openxmlformats.org/presentationml/2006/main">
  <p:tag name="DVSHAPEID" val="ACTtIbzuW0fI0p16fu3pQv"/>
</p:tagLst>
</file>

<file path=ppt/tags/tag43.xml><?xml version="1.0" encoding="utf-8"?>
<p:tagLst xmlns:a="http://schemas.openxmlformats.org/drawingml/2006/main" xmlns:r="http://schemas.openxmlformats.org/officeDocument/2006/relationships" xmlns:p="http://schemas.openxmlformats.org/presentationml/2006/main">
  <p:tag name="DVSHAPEID" val="4HZdPRb95NCe6nPMZaK2ls"/>
</p:tagLst>
</file>

<file path=ppt/tags/tag44.xml><?xml version="1.0" encoding="utf-8"?>
<p:tagLst xmlns:a="http://schemas.openxmlformats.org/drawingml/2006/main" xmlns:r="http://schemas.openxmlformats.org/officeDocument/2006/relationships" xmlns:p="http://schemas.openxmlformats.org/presentationml/2006/main">
  <p:tag name="DVSHAPEID" val="DK1B8CXmlCM4yctulHiMUr"/>
</p:tagLst>
</file>

<file path=ppt/tags/tag45.xml><?xml version="1.0" encoding="utf-8"?>
<p:tagLst xmlns:a="http://schemas.openxmlformats.org/drawingml/2006/main" xmlns:r="http://schemas.openxmlformats.org/officeDocument/2006/relationships" xmlns:p="http://schemas.openxmlformats.org/presentationml/2006/main">
  <p:tag name="DVSECTIONID" val="q6ll8ZBOG4BTN07VPb8rNy"/>
</p:tagLst>
</file>

<file path=ppt/tags/tag46.xml><?xml version="1.0" encoding="utf-8"?>
<p:tagLst xmlns:a="http://schemas.openxmlformats.org/drawingml/2006/main" xmlns:r="http://schemas.openxmlformats.org/officeDocument/2006/relationships" xmlns:p="http://schemas.openxmlformats.org/presentationml/2006/main">
  <p:tag name="DVSHAPEID" val="ceoFQ9EfwRol2tRdBEG1om"/>
</p:tagLst>
</file>

<file path=ppt/tags/tag47.xml><?xml version="1.0" encoding="utf-8"?>
<p:tagLst xmlns:a="http://schemas.openxmlformats.org/drawingml/2006/main" xmlns:r="http://schemas.openxmlformats.org/officeDocument/2006/relationships" xmlns:p="http://schemas.openxmlformats.org/presentationml/2006/main">
  <p:tag name="DVSHAPEID" val="vvnessFu9Fi8VnYcJeP4fR"/>
</p:tagLst>
</file>

<file path=ppt/tags/tag48.xml><?xml version="1.0" encoding="utf-8"?>
<p:tagLst xmlns:a="http://schemas.openxmlformats.org/drawingml/2006/main" xmlns:r="http://schemas.openxmlformats.org/officeDocument/2006/relationships" xmlns:p="http://schemas.openxmlformats.org/presentationml/2006/main">
  <p:tag name="DVSHAPEID" val="eawxmeZtwxeyeFrJ8bJW1U"/>
</p:tagLst>
</file>

<file path=ppt/tags/tag49.xml><?xml version="1.0" encoding="utf-8"?>
<p:tagLst xmlns:a="http://schemas.openxmlformats.org/drawingml/2006/main" xmlns:r="http://schemas.openxmlformats.org/officeDocument/2006/relationships" xmlns:p="http://schemas.openxmlformats.org/presentationml/2006/main">
  <p:tag name="DVSHAPEID" val="y5avkVQY8bBjYh9GnQPh1n"/>
</p:tagLst>
</file>

<file path=ppt/tags/tag5.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50.xml><?xml version="1.0" encoding="utf-8"?>
<p:tagLst xmlns:a="http://schemas.openxmlformats.org/drawingml/2006/main" xmlns:r="http://schemas.openxmlformats.org/officeDocument/2006/relationships" xmlns:p="http://schemas.openxmlformats.org/presentationml/2006/main">
  <p:tag name="DVSHAPEID" val="KIvz3UgQb7laVhSm3Vo3VB"/>
</p:tagLst>
</file>

<file path=ppt/tags/tag51.xml><?xml version="1.0" encoding="utf-8"?>
<p:tagLst xmlns:a="http://schemas.openxmlformats.org/drawingml/2006/main" xmlns:r="http://schemas.openxmlformats.org/officeDocument/2006/relationships" xmlns:p="http://schemas.openxmlformats.org/presentationml/2006/main">
  <p:tag name="DVSHAPEID" val="v09YUK4JevNoC5tXzyrnkZ"/>
</p:tagLst>
</file>

<file path=ppt/tags/tag52.xml><?xml version="1.0" encoding="utf-8"?>
<p:tagLst xmlns:a="http://schemas.openxmlformats.org/drawingml/2006/main" xmlns:r="http://schemas.openxmlformats.org/officeDocument/2006/relationships" xmlns:p="http://schemas.openxmlformats.org/presentationml/2006/main">
  <p:tag name="DVSHAPEID" val="CZY5jEVAAJ9D0m4tyVpprN"/>
</p:tagLst>
</file>

<file path=ppt/tags/tag53.xml><?xml version="1.0" encoding="utf-8"?>
<p:tagLst xmlns:a="http://schemas.openxmlformats.org/drawingml/2006/main" xmlns:r="http://schemas.openxmlformats.org/officeDocument/2006/relationships" xmlns:p="http://schemas.openxmlformats.org/presentationml/2006/main">
  <p:tag name="DVSHAPEID" val="N8AQb217RtEV8UsiRFOpOp"/>
</p:tagLst>
</file>

<file path=ppt/tags/tag54.xml><?xml version="1.0" encoding="utf-8"?>
<p:tagLst xmlns:a="http://schemas.openxmlformats.org/drawingml/2006/main" xmlns:r="http://schemas.openxmlformats.org/officeDocument/2006/relationships" xmlns:p="http://schemas.openxmlformats.org/presentationml/2006/main">
  <p:tag name="DVSECTIONID" val="Xh2zL647FfLWB9G7ixeHjs"/>
</p:tagLst>
</file>

<file path=ppt/tags/tag55.xml><?xml version="1.0" encoding="utf-8"?>
<p:tagLst xmlns:a="http://schemas.openxmlformats.org/drawingml/2006/main" xmlns:r="http://schemas.openxmlformats.org/officeDocument/2006/relationships" xmlns:p="http://schemas.openxmlformats.org/presentationml/2006/main">
  <p:tag name="DVSHAPEID" val="d7rzrPGtPbeJ46EQ63bvq9"/>
</p:tagLst>
</file>

<file path=ppt/tags/tag56.xml><?xml version="1.0" encoding="utf-8"?>
<p:tagLst xmlns:a="http://schemas.openxmlformats.org/drawingml/2006/main" xmlns:r="http://schemas.openxmlformats.org/officeDocument/2006/relationships" xmlns:p="http://schemas.openxmlformats.org/presentationml/2006/main">
  <p:tag name="DVSHAPEID" val="OgMNk8nCLpb43Rl37lGRkG"/>
</p:tagLst>
</file>

<file path=ppt/tags/tag57.xml><?xml version="1.0" encoding="utf-8"?>
<p:tagLst xmlns:a="http://schemas.openxmlformats.org/drawingml/2006/main" xmlns:r="http://schemas.openxmlformats.org/officeDocument/2006/relationships" xmlns:p="http://schemas.openxmlformats.org/presentationml/2006/main">
  <p:tag name="DVSHAPEID" val="JC1ZiHiMqxH30RTZZtFWUB"/>
</p:tagLst>
</file>

<file path=ppt/tags/tag58.xml><?xml version="1.0" encoding="utf-8"?>
<p:tagLst xmlns:a="http://schemas.openxmlformats.org/drawingml/2006/main" xmlns:r="http://schemas.openxmlformats.org/officeDocument/2006/relationships" xmlns:p="http://schemas.openxmlformats.org/presentationml/2006/main">
  <p:tag name="DVSHAPEID" val="vvnessFu9Fi8VnYcJeP4fR"/>
</p:tagLst>
</file>

<file path=ppt/tags/tag59.xml><?xml version="1.0" encoding="utf-8"?>
<p:tagLst xmlns:a="http://schemas.openxmlformats.org/drawingml/2006/main" xmlns:r="http://schemas.openxmlformats.org/officeDocument/2006/relationships" xmlns:p="http://schemas.openxmlformats.org/presentationml/2006/main">
  <p:tag name="DVSHAPEID" val="vvnessFu9Fi8VnYcJeP4fR"/>
</p:tagLst>
</file>

<file path=ppt/tags/tag6.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60.xml><?xml version="1.0" encoding="utf-8"?>
<p:tagLst xmlns:a="http://schemas.openxmlformats.org/drawingml/2006/main" xmlns:r="http://schemas.openxmlformats.org/officeDocument/2006/relationships" xmlns:p="http://schemas.openxmlformats.org/presentationml/2006/main">
  <p:tag name="DVSHAPEID" val="vvnessFu9Fi8VnYcJeP4fR"/>
</p:tagLst>
</file>

<file path=ppt/tags/tag61.xml><?xml version="1.0" encoding="utf-8"?>
<p:tagLst xmlns:a="http://schemas.openxmlformats.org/drawingml/2006/main" xmlns:r="http://schemas.openxmlformats.org/officeDocument/2006/relationships" xmlns:p="http://schemas.openxmlformats.org/presentationml/2006/main">
  <p:tag name="DVSHAPEID" val="WseVoPiAErIwTRaZeHh6Kk"/>
</p:tagLst>
</file>

<file path=ppt/tags/tag62.xml><?xml version="1.0" encoding="utf-8"?>
<p:tagLst xmlns:a="http://schemas.openxmlformats.org/drawingml/2006/main" xmlns:r="http://schemas.openxmlformats.org/officeDocument/2006/relationships" xmlns:p="http://schemas.openxmlformats.org/presentationml/2006/main">
  <p:tag name="DVSECTIONID" val="5oGDyzr9u1wYhS8uvPA7vS"/>
</p:tagLst>
</file>

<file path=ppt/tags/tag63.xml><?xml version="1.0" encoding="utf-8"?>
<p:tagLst xmlns:a="http://schemas.openxmlformats.org/drawingml/2006/main" xmlns:r="http://schemas.openxmlformats.org/officeDocument/2006/relationships" xmlns:p="http://schemas.openxmlformats.org/presentationml/2006/main">
  <p:tag name="DVSHAPEID" val="kxKTJLEgCRxwn9ZPqqNDV4"/>
</p:tagLst>
</file>

<file path=ppt/tags/tag64.xml><?xml version="1.0" encoding="utf-8"?>
<p:tagLst xmlns:a="http://schemas.openxmlformats.org/drawingml/2006/main" xmlns:r="http://schemas.openxmlformats.org/officeDocument/2006/relationships" xmlns:p="http://schemas.openxmlformats.org/presentationml/2006/main">
  <p:tag name="DVSHAPEID" val="eZ47S5ZwXUyPFrkqUaVj6i"/>
</p:tagLst>
</file>

<file path=ppt/tags/tag65.xml><?xml version="1.0" encoding="utf-8"?>
<p:tagLst xmlns:a="http://schemas.openxmlformats.org/drawingml/2006/main" xmlns:r="http://schemas.openxmlformats.org/officeDocument/2006/relationships" xmlns:p="http://schemas.openxmlformats.org/presentationml/2006/main">
  <p:tag name="DVSHAPEID" val="5tZVtJuZBNSgjLOCTyh6UC"/>
</p:tagLst>
</file>

<file path=ppt/tags/tag66.xml><?xml version="1.0" encoding="utf-8"?>
<p:tagLst xmlns:a="http://schemas.openxmlformats.org/drawingml/2006/main" xmlns:r="http://schemas.openxmlformats.org/officeDocument/2006/relationships" xmlns:p="http://schemas.openxmlformats.org/presentationml/2006/main">
  <p:tag name="DVSHAPEID" val="Yytyu0vDHBXWTB7WBg1XjK"/>
</p:tagLst>
</file>

<file path=ppt/tags/tag67.xml><?xml version="1.0" encoding="utf-8"?>
<p:tagLst xmlns:a="http://schemas.openxmlformats.org/drawingml/2006/main" xmlns:r="http://schemas.openxmlformats.org/officeDocument/2006/relationships" xmlns:p="http://schemas.openxmlformats.org/presentationml/2006/main">
  <p:tag name="DVSHAPEID" val="Xp8zBigm20ntvrrVeuuY5g"/>
</p:tagLst>
</file>

<file path=ppt/tags/tag68.xml><?xml version="1.0" encoding="utf-8"?>
<p:tagLst xmlns:a="http://schemas.openxmlformats.org/drawingml/2006/main" xmlns:r="http://schemas.openxmlformats.org/officeDocument/2006/relationships" xmlns:p="http://schemas.openxmlformats.org/presentationml/2006/main">
  <p:tag name="DVSHAPEID" val="imRduWX04WjdA4pVocmkzX"/>
</p:tagLst>
</file>

<file path=ppt/tags/tag69.xml><?xml version="1.0" encoding="utf-8"?>
<p:tagLst xmlns:a="http://schemas.openxmlformats.org/drawingml/2006/main" xmlns:r="http://schemas.openxmlformats.org/officeDocument/2006/relationships" xmlns:p="http://schemas.openxmlformats.org/presentationml/2006/main">
  <p:tag name="DVSHAPEID" val="yq5GuG1wtkFH7LInOjp1Wq"/>
</p:tagLst>
</file>

<file path=ppt/tags/tag7.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70.xml><?xml version="1.0" encoding="utf-8"?>
<p:tagLst xmlns:a="http://schemas.openxmlformats.org/drawingml/2006/main" xmlns:r="http://schemas.openxmlformats.org/officeDocument/2006/relationships" xmlns:p="http://schemas.openxmlformats.org/presentationml/2006/main">
  <p:tag name="DVSECTIONID" val="3BlQ5o4SLw7S0WEvr2mwAA"/>
</p:tagLst>
</file>

<file path=ppt/tags/tag71.xml><?xml version="1.0" encoding="utf-8"?>
<p:tagLst xmlns:a="http://schemas.openxmlformats.org/drawingml/2006/main" xmlns:r="http://schemas.openxmlformats.org/officeDocument/2006/relationships" xmlns:p="http://schemas.openxmlformats.org/presentationml/2006/main">
  <p:tag name="DVSHAPEID" val="yTXEd1o3Vy17gNQ7aIqbJU"/>
</p:tagLst>
</file>

<file path=ppt/tags/tag72.xml><?xml version="1.0" encoding="utf-8"?>
<p:tagLst xmlns:a="http://schemas.openxmlformats.org/drawingml/2006/main" xmlns:r="http://schemas.openxmlformats.org/officeDocument/2006/relationships" xmlns:p="http://schemas.openxmlformats.org/presentationml/2006/main">
  <p:tag name="DVSHAPEID" val="0MXgf0S82oXaKXpR64TyP8"/>
</p:tagLst>
</file>

<file path=ppt/tags/tag73.xml><?xml version="1.0" encoding="utf-8"?>
<p:tagLst xmlns:a="http://schemas.openxmlformats.org/drawingml/2006/main" xmlns:r="http://schemas.openxmlformats.org/officeDocument/2006/relationships" xmlns:p="http://schemas.openxmlformats.org/presentationml/2006/main">
  <p:tag name="DVSHAPEID" val="iGakWk6h6hfESaGWLnaMwD"/>
</p:tagLst>
</file>

<file path=ppt/tags/tag74.xml><?xml version="1.0" encoding="utf-8"?>
<p:tagLst xmlns:a="http://schemas.openxmlformats.org/drawingml/2006/main" xmlns:r="http://schemas.openxmlformats.org/officeDocument/2006/relationships" xmlns:p="http://schemas.openxmlformats.org/presentationml/2006/main">
  <p:tag name="DVSHAPEID" val="a52THiBmib4Stg5U4x2KhF"/>
</p:tagLst>
</file>

<file path=ppt/tags/tag75.xml><?xml version="1.0" encoding="utf-8"?>
<p:tagLst xmlns:a="http://schemas.openxmlformats.org/drawingml/2006/main" xmlns:r="http://schemas.openxmlformats.org/officeDocument/2006/relationships" xmlns:p="http://schemas.openxmlformats.org/presentationml/2006/main">
  <p:tag name="DVSHAPEID" val="V64faaivn3CFw5h3CNFKZ3"/>
</p:tagLst>
</file>

<file path=ppt/tags/tag76.xml><?xml version="1.0" encoding="utf-8"?>
<p:tagLst xmlns:a="http://schemas.openxmlformats.org/drawingml/2006/main" xmlns:r="http://schemas.openxmlformats.org/officeDocument/2006/relationships" xmlns:p="http://schemas.openxmlformats.org/presentationml/2006/main">
  <p:tag name="DVSHAPEID" val="z0GqQRjDJLlu9WPs8r3MO0"/>
</p:tagLst>
</file>

<file path=ppt/tags/tag77.xml><?xml version="1.0" encoding="utf-8"?>
<p:tagLst xmlns:a="http://schemas.openxmlformats.org/drawingml/2006/main" xmlns:r="http://schemas.openxmlformats.org/officeDocument/2006/relationships" xmlns:p="http://schemas.openxmlformats.org/presentationml/2006/main">
  <p:tag name="DVSHAPEID" val="fNJ0C0Vf5xGRw3yKjrcKkR"/>
</p:tagLst>
</file>

<file path=ppt/tags/tag78.xml><?xml version="1.0" encoding="utf-8"?>
<p:tagLst xmlns:a="http://schemas.openxmlformats.org/drawingml/2006/main" xmlns:r="http://schemas.openxmlformats.org/officeDocument/2006/relationships" xmlns:p="http://schemas.openxmlformats.org/presentationml/2006/main">
  <p:tag name="DVSHAPEID" val="k2VleaEeGcfzLTGQeiHtFN"/>
</p:tagLst>
</file>

<file path=ppt/tags/tag79.xml><?xml version="1.0" encoding="utf-8"?>
<p:tagLst xmlns:a="http://schemas.openxmlformats.org/drawingml/2006/main" xmlns:r="http://schemas.openxmlformats.org/officeDocument/2006/relationships" xmlns:p="http://schemas.openxmlformats.org/presentationml/2006/main">
  <p:tag name="DVSHAPEID" val="OhqMTn7CA3GosH4hMKAQRt"/>
</p:tagLst>
</file>

<file path=ppt/tags/tag8.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80.xml><?xml version="1.0" encoding="utf-8"?>
<p:tagLst xmlns:a="http://schemas.openxmlformats.org/drawingml/2006/main" xmlns:r="http://schemas.openxmlformats.org/officeDocument/2006/relationships" xmlns:p="http://schemas.openxmlformats.org/presentationml/2006/main">
  <p:tag name="DVSHAPEID" val="BXhF3tcT2QbxdDUsgg63Cc"/>
</p:tagLst>
</file>

<file path=ppt/tags/tag81.xml><?xml version="1.0" encoding="utf-8"?>
<p:tagLst xmlns:a="http://schemas.openxmlformats.org/drawingml/2006/main" xmlns:r="http://schemas.openxmlformats.org/officeDocument/2006/relationships" xmlns:p="http://schemas.openxmlformats.org/presentationml/2006/main">
  <p:tag name="DVSHAPEID" val="SmqYLWwWTOVkGtuekEpH1P"/>
</p:tagLst>
</file>

<file path=ppt/tags/tag82.xml><?xml version="1.0" encoding="utf-8"?>
<p:tagLst xmlns:a="http://schemas.openxmlformats.org/drawingml/2006/main" xmlns:r="http://schemas.openxmlformats.org/officeDocument/2006/relationships" xmlns:p="http://schemas.openxmlformats.org/presentationml/2006/main">
  <p:tag name="DVSHAPEID" val="dVtqnjujKORp4Ve4Hfm5Xm"/>
</p:tagLst>
</file>

<file path=ppt/tags/tag83.xml><?xml version="1.0" encoding="utf-8"?>
<p:tagLst xmlns:a="http://schemas.openxmlformats.org/drawingml/2006/main" xmlns:r="http://schemas.openxmlformats.org/officeDocument/2006/relationships" xmlns:p="http://schemas.openxmlformats.org/presentationml/2006/main">
  <p:tag name="DVSHAPEID" val="BTXrY2WsDUa29uvkzcsz47"/>
</p:tagLst>
</file>

<file path=ppt/tags/tag84.xml><?xml version="1.0" encoding="utf-8"?>
<p:tagLst xmlns:a="http://schemas.openxmlformats.org/drawingml/2006/main" xmlns:r="http://schemas.openxmlformats.org/officeDocument/2006/relationships" xmlns:p="http://schemas.openxmlformats.org/presentationml/2006/main">
  <p:tag name="DVSHAPEID" val="sgoyZfW9kVSQjAtVlsnhaW"/>
</p:tagLst>
</file>

<file path=ppt/tags/tag85.xml><?xml version="1.0" encoding="utf-8"?>
<p:tagLst xmlns:a="http://schemas.openxmlformats.org/drawingml/2006/main" xmlns:r="http://schemas.openxmlformats.org/officeDocument/2006/relationships" xmlns:p="http://schemas.openxmlformats.org/presentationml/2006/main">
  <p:tag name="DVSHAPEID" val="f2LKzmG9DohuqH3p2HvtAe"/>
</p:tagLst>
</file>

<file path=ppt/tags/tag86.xml><?xml version="1.0" encoding="utf-8"?>
<p:tagLst xmlns:a="http://schemas.openxmlformats.org/drawingml/2006/main" xmlns:r="http://schemas.openxmlformats.org/officeDocument/2006/relationships" xmlns:p="http://schemas.openxmlformats.org/presentationml/2006/main">
  <p:tag name="DVSHAPEID" val="aibURDRZcNWw1mMfFztbiu"/>
</p:tagLst>
</file>

<file path=ppt/tags/tag87.xml><?xml version="1.0" encoding="utf-8"?>
<p:tagLst xmlns:a="http://schemas.openxmlformats.org/drawingml/2006/main" xmlns:r="http://schemas.openxmlformats.org/officeDocument/2006/relationships" xmlns:p="http://schemas.openxmlformats.org/presentationml/2006/main">
  <p:tag name="DVSHAPEID" val="zO9LSWpFLGm0RtyEv2iDbu"/>
</p:tagLst>
</file>

<file path=ppt/tags/tag88.xml><?xml version="1.0" encoding="utf-8"?>
<p:tagLst xmlns:a="http://schemas.openxmlformats.org/drawingml/2006/main" xmlns:r="http://schemas.openxmlformats.org/officeDocument/2006/relationships" xmlns:p="http://schemas.openxmlformats.org/presentationml/2006/main">
  <p:tag name="DVSECTIONID" val="Xh2zL647FfLWB9G7ixeHjs"/>
</p:tagLst>
</file>

<file path=ppt/tags/tag89.xml><?xml version="1.0" encoding="utf-8"?>
<p:tagLst xmlns:a="http://schemas.openxmlformats.org/drawingml/2006/main" xmlns:r="http://schemas.openxmlformats.org/officeDocument/2006/relationships" xmlns:p="http://schemas.openxmlformats.org/presentationml/2006/main">
  <p:tag name="DVSHAPEID" val="d7rzrPGtPbeJ46EQ63bvq9"/>
</p:tagLst>
</file>

<file path=ppt/tags/tag9.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90.xml><?xml version="1.0" encoding="utf-8"?>
<p:tagLst xmlns:a="http://schemas.openxmlformats.org/drawingml/2006/main" xmlns:r="http://schemas.openxmlformats.org/officeDocument/2006/relationships" xmlns:p="http://schemas.openxmlformats.org/presentationml/2006/main">
  <p:tag name="DVSHAPEID" val="vvnessFu9Fi8VnYcJeP4fR"/>
</p:tagLst>
</file>

<file path=ppt/tags/tag91.xml><?xml version="1.0" encoding="utf-8"?>
<p:tagLst xmlns:a="http://schemas.openxmlformats.org/drawingml/2006/main" xmlns:r="http://schemas.openxmlformats.org/officeDocument/2006/relationships" xmlns:p="http://schemas.openxmlformats.org/presentationml/2006/main">
  <p:tag name="DVSECTIONID" val="nPJfNkFiRF2cl5hHt35BfZ"/>
</p:tagLst>
</file>

<file path=ppt/tags/tag92.xml><?xml version="1.0" encoding="utf-8"?>
<p:tagLst xmlns:a="http://schemas.openxmlformats.org/drawingml/2006/main" xmlns:r="http://schemas.openxmlformats.org/officeDocument/2006/relationships" xmlns:p="http://schemas.openxmlformats.org/presentationml/2006/main">
  <p:tag name="DVSHAPEID" val="xUGGCM1W0oWFImL6LUAw1g"/>
</p:tagLst>
</file>

<file path=ppt/tags/tag93.xml><?xml version="1.0" encoding="utf-8"?>
<p:tagLst xmlns:a="http://schemas.openxmlformats.org/drawingml/2006/main" xmlns:r="http://schemas.openxmlformats.org/officeDocument/2006/relationships" xmlns:p="http://schemas.openxmlformats.org/presentationml/2006/main">
  <p:tag name="DVSHAPEID" val="90ujH14rSFi5he5ckDEPGX"/>
</p:tagLst>
</file>

<file path=ppt/tags/tag94.xml><?xml version="1.0" encoding="utf-8"?>
<p:tagLst xmlns:a="http://schemas.openxmlformats.org/drawingml/2006/main" xmlns:r="http://schemas.openxmlformats.org/officeDocument/2006/relationships" xmlns:p="http://schemas.openxmlformats.org/presentationml/2006/main">
  <p:tag name="DVSHAPEID" val="4bKbSohn3FshLFbj50Rywg"/>
</p:tagLst>
</file>

<file path=ppt/tags/tag95.xml><?xml version="1.0" encoding="utf-8"?>
<p:tagLst xmlns:a="http://schemas.openxmlformats.org/drawingml/2006/main" xmlns:r="http://schemas.openxmlformats.org/officeDocument/2006/relationships" xmlns:p="http://schemas.openxmlformats.org/presentationml/2006/main">
  <p:tag name="DVSECTIONID" val="POBzeJyjqYknZjnBuGUiU3"/>
</p:tagLst>
</file>

<file path=ppt/tags/tag96.xml><?xml version="1.0" encoding="utf-8"?>
<p:tagLst xmlns:a="http://schemas.openxmlformats.org/drawingml/2006/main" xmlns:r="http://schemas.openxmlformats.org/officeDocument/2006/relationships" xmlns:p="http://schemas.openxmlformats.org/presentationml/2006/main">
  <p:tag name="DVSHAPEID" val="yuDYYLApCRjFiN5SKkGJyU"/>
</p:tagLst>
</file>

<file path=ppt/tags/tag97.xml><?xml version="1.0" encoding="utf-8"?>
<p:tagLst xmlns:a="http://schemas.openxmlformats.org/drawingml/2006/main" xmlns:r="http://schemas.openxmlformats.org/officeDocument/2006/relationships" xmlns:p="http://schemas.openxmlformats.org/presentationml/2006/main">
  <p:tag name="DVSHAPEID" val="Guao2ZVCxq3DfEH8ydMYlI"/>
</p:tagLst>
</file>

<file path=ppt/tags/tag98.xml><?xml version="1.0" encoding="utf-8"?>
<p:tagLst xmlns:a="http://schemas.openxmlformats.org/drawingml/2006/main" xmlns:r="http://schemas.openxmlformats.org/officeDocument/2006/relationships" xmlns:p="http://schemas.openxmlformats.org/presentationml/2006/main">
  <p:tag name="DVSECTIONID" val="Xh2zL647FfLWB9G7ixeHjs"/>
</p:tagLst>
</file>

<file path=ppt/tags/tag99.xml><?xml version="1.0" encoding="utf-8"?>
<p:tagLst xmlns:a="http://schemas.openxmlformats.org/drawingml/2006/main" xmlns:r="http://schemas.openxmlformats.org/officeDocument/2006/relationships" xmlns:p="http://schemas.openxmlformats.org/presentationml/2006/main">
  <p:tag name="DVSHAPEID" val="d7rzrPGtPbeJ46EQ63bvq9"/>
</p:tagLst>
</file>

<file path=ppt/theme/theme1.xml><?xml version="1.0" encoding="utf-8"?>
<a:theme xmlns:a="http://schemas.openxmlformats.org/drawingml/2006/main" name="2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none" w="med" len="med"/>
        </a:ln>
        <a:effectLst/>
      </a:spPr>
      <a:bodyPr vert="horz" wrap="square" lIns="91440" tIns="137160" rIns="91440" bIns="13716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txDef>
      <a:spPr bwMode="auto">
        <a:noFill/>
        <a:ln w="25400">
          <a:solidFill>
            <a:schemeClr val="tx1"/>
          </a:solidFill>
          <a:miter lim="800000"/>
          <a:headEnd/>
          <a:tailEnd/>
        </a:ln>
      </a:spPr>
      <a:bodyPr wrap="square" rtlCol="0">
        <a:noAutofit/>
      </a:bodyPr>
      <a:lstStyle>
        <a:defPPr algn="ctr">
          <a:defRPr b="1" u="sng" dirty="0">
            <a:solidFill>
              <a:srgbClr val="000000"/>
            </a:solidFill>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2962</TotalTime>
  <Words>1446</Words>
  <Application>Microsoft Office PowerPoint</Application>
  <PresentationFormat>Widescreen</PresentationFormat>
  <Paragraphs>466</Paragraphs>
  <Slides>47</Slides>
  <Notes>18</Notes>
  <HiddenSlides>0</HiddenSlides>
  <MMClips>1</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3</vt:i4>
      </vt:variant>
      <vt:variant>
        <vt:lpstr>Slide Titles</vt:lpstr>
      </vt:variant>
      <vt:variant>
        <vt:i4>47</vt:i4>
      </vt:variant>
    </vt:vector>
  </HeadingPairs>
  <TitlesOfParts>
    <vt:vector size="64" baseType="lpstr">
      <vt:lpstr>Aharoni</vt:lpstr>
      <vt:lpstr>Arial</vt:lpstr>
      <vt:lpstr>Arial Black</vt:lpstr>
      <vt:lpstr>Calibri</vt:lpstr>
      <vt:lpstr>Cambria Math</vt:lpstr>
      <vt:lpstr>Comic Sans MS</vt:lpstr>
      <vt:lpstr>inherit</vt:lpstr>
      <vt:lpstr>Segoe UI</vt:lpstr>
      <vt:lpstr>Times</vt:lpstr>
      <vt:lpstr>Times New Roman</vt:lpstr>
      <vt:lpstr>Univers Condensed</vt:lpstr>
      <vt:lpstr>27_Blank</vt:lpstr>
      <vt:lpstr>Default Design</vt:lpstr>
      <vt:lpstr>1_Default Design</vt:lpstr>
      <vt:lpstr>Slide</vt:lpstr>
      <vt:lpstr>Graph</vt:lpstr>
      <vt:lpstr>Equation</vt:lpstr>
      <vt:lpstr>PowerPoint Presentation</vt:lpstr>
      <vt:lpstr>PowerPoint Presentation</vt:lpstr>
      <vt:lpstr>Natural nano-valves for atomic control of biological function</vt:lpstr>
      <vt:lpstr>PowerPoint Presentation</vt:lpstr>
      <vt:lpstr>PowerPoint Presentation</vt:lpstr>
      <vt:lpstr>PowerPoint Presentation</vt:lpstr>
      <vt:lpstr>PowerPoint Presentation</vt:lpstr>
      <vt:lpstr>PowerPoint Presentation</vt:lpstr>
      <vt:lpstr>Crowded Active Sites are 18.9 M  acid and base groups in 573 enzymes assuming all are ionized fully</vt:lpstr>
      <vt:lpstr>PowerPoint Presentation</vt:lpstr>
      <vt:lpstr>PowerPoint Presentation</vt:lpstr>
      <vt:lpstr>Thousands  of  Molecular Biologists  Study Channels  every day, One protein molecule at a time This number is not an exaggeration. We have sold &gt;10,000 AxoPatch amplifiers</vt:lpstr>
      <vt:lpstr>PowerPoint Presentation</vt:lpstr>
      <vt:lpstr>Valves Control Flow</vt:lpstr>
      <vt:lpstr>PowerPoint Presentation</vt:lpstr>
      <vt:lpstr>Poisson Fermi Approach to Ion Channels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Eisenberg</dc:creator>
  <cp:lastModifiedBy>Robert Eisenberg</cp:lastModifiedBy>
  <cp:revision>81</cp:revision>
  <dcterms:created xsi:type="dcterms:W3CDTF">2019-10-16T12:48:31Z</dcterms:created>
  <dcterms:modified xsi:type="dcterms:W3CDTF">2019-10-18T18:23:11Z</dcterms:modified>
</cp:coreProperties>
</file>