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6"/>
  </p:notesMasterIdLst>
  <p:sldIdLst>
    <p:sldId id="256" r:id="rId2"/>
    <p:sldId id="280" r:id="rId3"/>
    <p:sldId id="294" r:id="rId4"/>
    <p:sldId id="270" r:id="rId5"/>
    <p:sldId id="279" r:id="rId6"/>
    <p:sldId id="257" r:id="rId7"/>
    <p:sldId id="258" r:id="rId8"/>
    <p:sldId id="259" r:id="rId9"/>
    <p:sldId id="260" r:id="rId10"/>
    <p:sldId id="268" r:id="rId11"/>
    <p:sldId id="261" r:id="rId12"/>
    <p:sldId id="262" r:id="rId13"/>
    <p:sldId id="269" r:id="rId14"/>
    <p:sldId id="263" r:id="rId15"/>
    <p:sldId id="264" r:id="rId16"/>
    <p:sldId id="272" r:id="rId17"/>
    <p:sldId id="293" r:id="rId18"/>
    <p:sldId id="265" r:id="rId19"/>
    <p:sldId id="266" r:id="rId20"/>
    <p:sldId id="267" r:id="rId21"/>
    <p:sldId id="274" r:id="rId22"/>
    <p:sldId id="282" r:id="rId23"/>
    <p:sldId id="275" r:id="rId24"/>
    <p:sldId id="281" r:id="rId25"/>
    <p:sldId id="276" r:id="rId26"/>
    <p:sldId id="277" r:id="rId27"/>
    <p:sldId id="284" r:id="rId28"/>
    <p:sldId id="285" r:id="rId29"/>
    <p:sldId id="278" r:id="rId30"/>
    <p:sldId id="283" r:id="rId31"/>
    <p:sldId id="287" r:id="rId32"/>
    <p:sldId id="288" r:id="rId33"/>
    <p:sldId id="289"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B5C5"/>
    <a:srgbClr val="474747"/>
    <a:srgbClr val="C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894"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71624-F2B5-451E-BC23-DEBC063CC1BF}"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B7A30-2B5D-4503-B1FD-7E3AACD6BF83}" type="slidenum">
              <a:rPr lang="en-US" smtClean="0"/>
              <a:t>‹#›</a:t>
            </a:fld>
            <a:endParaRPr lang="en-US"/>
          </a:p>
        </p:txBody>
      </p:sp>
    </p:spTree>
    <p:extLst>
      <p:ext uri="{BB962C8B-B14F-4D97-AF65-F5344CB8AC3E}">
        <p14:creationId xmlns:p14="http://schemas.microsoft.com/office/powerpoint/2010/main" val="159854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C7C5-B1FC-A27E-7736-DE861E929C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AC2BFC-F18F-39C4-B14C-75F3BF65D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F16FF1-215F-AD14-EFB2-A722A538C4D8}"/>
              </a:ext>
            </a:extLst>
          </p:cNvPr>
          <p:cNvSpPr>
            <a:spLocks noGrp="1"/>
          </p:cNvSpPr>
          <p:nvPr>
            <p:ph type="dt" sz="half" idx="10"/>
          </p:nvPr>
        </p:nvSpPr>
        <p:spPr/>
        <p:txBody>
          <a:bodyPr/>
          <a:lstStyle/>
          <a:p>
            <a:fld id="{2E20971F-553F-46AC-93DB-507DF5C240FD}" type="datetime4">
              <a:rPr lang="en-US" smtClean="0"/>
              <a:t>December 6, 2022</a:t>
            </a:fld>
            <a:endParaRPr lang="en-US"/>
          </a:p>
        </p:txBody>
      </p:sp>
      <p:sp>
        <p:nvSpPr>
          <p:cNvPr id="5" name="Footer Placeholder 4">
            <a:extLst>
              <a:ext uri="{FF2B5EF4-FFF2-40B4-BE49-F238E27FC236}">
                <a16:creationId xmlns:a16="http://schemas.microsoft.com/office/drawing/2014/main" id="{E3AED3C2-38BF-1D81-D553-930E1F15D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9ABBD-CCAD-3729-9A61-1127EB9E2A64}"/>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77683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9619-37BD-9F22-E904-34AFD5F1A2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4984F2-4F20-8C33-C7CD-154EC2D03D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E2251-9AC6-52EB-3F07-3FC1B8AD315A}"/>
              </a:ext>
            </a:extLst>
          </p:cNvPr>
          <p:cNvSpPr>
            <a:spLocks noGrp="1"/>
          </p:cNvSpPr>
          <p:nvPr>
            <p:ph type="dt" sz="half" idx="10"/>
          </p:nvPr>
        </p:nvSpPr>
        <p:spPr/>
        <p:txBody>
          <a:bodyPr/>
          <a:lstStyle/>
          <a:p>
            <a:fld id="{046D2660-9A77-4AF1-A5B2-EE9210E3C186}" type="datetime4">
              <a:rPr lang="en-US" smtClean="0"/>
              <a:t>December 6, 2022</a:t>
            </a:fld>
            <a:endParaRPr lang="en-US"/>
          </a:p>
        </p:txBody>
      </p:sp>
      <p:sp>
        <p:nvSpPr>
          <p:cNvPr id="5" name="Footer Placeholder 4">
            <a:extLst>
              <a:ext uri="{FF2B5EF4-FFF2-40B4-BE49-F238E27FC236}">
                <a16:creationId xmlns:a16="http://schemas.microsoft.com/office/drawing/2014/main" id="{C51E79CF-BA68-AF14-15C8-4715FA133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A8C06-0B37-2EB3-CFEE-02A8956F695B}"/>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245915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960563-01FF-4803-ACAB-0C77D937C2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16D2B2-8E1E-221A-63C5-36B77B1CE3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79701-DDA8-5930-9323-7C599942BD34}"/>
              </a:ext>
            </a:extLst>
          </p:cNvPr>
          <p:cNvSpPr>
            <a:spLocks noGrp="1"/>
          </p:cNvSpPr>
          <p:nvPr>
            <p:ph type="dt" sz="half" idx="10"/>
          </p:nvPr>
        </p:nvSpPr>
        <p:spPr/>
        <p:txBody>
          <a:bodyPr/>
          <a:lstStyle/>
          <a:p>
            <a:fld id="{8D0D168D-8638-48C9-AFA9-9D76B4E5C96B}" type="datetime4">
              <a:rPr lang="en-US" smtClean="0"/>
              <a:t>December 6, 2022</a:t>
            </a:fld>
            <a:endParaRPr lang="en-US"/>
          </a:p>
        </p:txBody>
      </p:sp>
      <p:sp>
        <p:nvSpPr>
          <p:cNvPr id="5" name="Footer Placeholder 4">
            <a:extLst>
              <a:ext uri="{FF2B5EF4-FFF2-40B4-BE49-F238E27FC236}">
                <a16:creationId xmlns:a16="http://schemas.microsoft.com/office/drawing/2014/main" id="{CACDC236-8854-9D2F-AF26-3E2614622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22DB8-9F33-897C-88C0-C8001B0FB9D4}"/>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271837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7A97-004B-5EF7-E411-A09DCBED70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EC556-91B0-667D-E7EC-02D55020B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CE772-1359-5CBA-C487-C17898DB3F5F}"/>
              </a:ext>
            </a:extLst>
          </p:cNvPr>
          <p:cNvSpPr>
            <a:spLocks noGrp="1"/>
          </p:cNvSpPr>
          <p:nvPr>
            <p:ph type="dt" sz="half" idx="10"/>
          </p:nvPr>
        </p:nvSpPr>
        <p:spPr/>
        <p:txBody>
          <a:bodyPr/>
          <a:lstStyle/>
          <a:p>
            <a:fld id="{007286F8-3073-4CD6-A510-2CB766A12700}" type="datetime4">
              <a:rPr lang="en-US" smtClean="0"/>
              <a:t>December 6, 2022</a:t>
            </a:fld>
            <a:endParaRPr lang="en-US"/>
          </a:p>
        </p:txBody>
      </p:sp>
      <p:sp>
        <p:nvSpPr>
          <p:cNvPr id="5" name="Footer Placeholder 4">
            <a:extLst>
              <a:ext uri="{FF2B5EF4-FFF2-40B4-BE49-F238E27FC236}">
                <a16:creationId xmlns:a16="http://schemas.microsoft.com/office/drawing/2014/main" id="{6F54A915-5C11-B0AD-5393-9F16ED70E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7F75E-C46C-9D1B-2F81-6774DD977B3F}"/>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180403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2A2A-EF7E-5CC5-5E96-7FC822113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F0BAD-6506-E3E9-83E4-5A2E11CC3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06A192-B5D9-C72D-6395-6D537CA76569}"/>
              </a:ext>
            </a:extLst>
          </p:cNvPr>
          <p:cNvSpPr>
            <a:spLocks noGrp="1"/>
          </p:cNvSpPr>
          <p:nvPr>
            <p:ph type="dt" sz="half" idx="10"/>
          </p:nvPr>
        </p:nvSpPr>
        <p:spPr/>
        <p:txBody>
          <a:bodyPr/>
          <a:lstStyle/>
          <a:p>
            <a:fld id="{9D1A8CDF-9D55-4517-B76D-3807427F18D8}" type="datetime4">
              <a:rPr lang="en-US" smtClean="0"/>
              <a:t>December 6, 2022</a:t>
            </a:fld>
            <a:endParaRPr lang="en-US"/>
          </a:p>
        </p:txBody>
      </p:sp>
      <p:sp>
        <p:nvSpPr>
          <p:cNvPr id="5" name="Footer Placeholder 4">
            <a:extLst>
              <a:ext uri="{FF2B5EF4-FFF2-40B4-BE49-F238E27FC236}">
                <a16:creationId xmlns:a16="http://schemas.microsoft.com/office/drawing/2014/main" id="{E8978B44-820A-AE3A-896E-175D4B44F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46202-73E5-31EC-6211-921AEC0EFFA5}"/>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36464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56CF-BD90-4945-2F04-6DADF891B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6380B-B149-F60C-35A7-4CD30A4DF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F1DBF2-AE3A-1893-314E-9D5BF141FD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8E31E-3804-4F11-0A1F-F40430E7D8AB}"/>
              </a:ext>
            </a:extLst>
          </p:cNvPr>
          <p:cNvSpPr>
            <a:spLocks noGrp="1"/>
          </p:cNvSpPr>
          <p:nvPr>
            <p:ph type="dt" sz="half" idx="10"/>
          </p:nvPr>
        </p:nvSpPr>
        <p:spPr/>
        <p:txBody>
          <a:bodyPr/>
          <a:lstStyle/>
          <a:p>
            <a:fld id="{4B21AEFB-64CB-4C51-8EA2-F1323881198E}" type="datetime4">
              <a:rPr lang="en-US" smtClean="0"/>
              <a:t>December 6, 2022</a:t>
            </a:fld>
            <a:endParaRPr lang="en-US"/>
          </a:p>
        </p:txBody>
      </p:sp>
      <p:sp>
        <p:nvSpPr>
          <p:cNvPr id="6" name="Footer Placeholder 5">
            <a:extLst>
              <a:ext uri="{FF2B5EF4-FFF2-40B4-BE49-F238E27FC236}">
                <a16:creationId xmlns:a16="http://schemas.microsoft.com/office/drawing/2014/main" id="{774D74CA-1859-B823-D5E7-7B3963BA5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FA82D-0F27-2ADE-3C6C-754BA815C281}"/>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363834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6EAE-4226-2065-52CC-FA65A942FE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D55759-9E9C-10DF-7F03-1A93E3778D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9A9245-F7D4-77B5-410C-2528DCFC40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6C31B5-B423-0663-7FC9-73BF05825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09F63-530C-8D7E-E936-C28AC69ED1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72A94B-CEE3-369C-F59C-CEEFEEFF3BB1}"/>
              </a:ext>
            </a:extLst>
          </p:cNvPr>
          <p:cNvSpPr>
            <a:spLocks noGrp="1"/>
          </p:cNvSpPr>
          <p:nvPr>
            <p:ph type="dt" sz="half" idx="10"/>
          </p:nvPr>
        </p:nvSpPr>
        <p:spPr/>
        <p:txBody>
          <a:bodyPr/>
          <a:lstStyle/>
          <a:p>
            <a:fld id="{5E6A586A-A5C3-4342-A963-65DF1D1C99EC}" type="datetime4">
              <a:rPr lang="en-US" smtClean="0"/>
              <a:t>December 6, 2022</a:t>
            </a:fld>
            <a:endParaRPr lang="en-US"/>
          </a:p>
        </p:txBody>
      </p:sp>
      <p:sp>
        <p:nvSpPr>
          <p:cNvPr id="8" name="Footer Placeholder 7">
            <a:extLst>
              <a:ext uri="{FF2B5EF4-FFF2-40B4-BE49-F238E27FC236}">
                <a16:creationId xmlns:a16="http://schemas.microsoft.com/office/drawing/2014/main" id="{BA53C0A5-D7B2-4C99-277D-E862B49999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BB8D3-0998-D346-8E23-5E721610617D}"/>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348955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066C-8305-5F88-3D1E-9DCBA029EE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E1F5CD-BB60-7F3F-2DB7-41D9ABA2D4F6}"/>
              </a:ext>
            </a:extLst>
          </p:cNvPr>
          <p:cNvSpPr>
            <a:spLocks noGrp="1"/>
          </p:cNvSpPr>
          <p:nvPr>
            <p:ph type="dt" sz="half" idx="10"/>
          </p:nvPr>
        </p:nvSpPr>
        <p:spPr/>
        <p:txBody>
          <a:bodyPr/>
          <a:lstStyle/>
          <a:p>
            <a:fld id="{04FE229C-B223-4130-ADF6-908E4D377D2F}" type="datetime4">
              <a:rPr lang="en-US" smtClean="0"/>
              <a:t>December 6, 2022</a:t>
            </a:fld>
            <a:endParaRPr lang="en-US"/>
          </a:p>
        </p:txBody>
      </p:sp>
      <p:sp>
        <p:nvSpPr>
          <p:cNvPr id="4" name="Footer Placeholder 3">
            <a:extLst>
              <a:ext uri="{FF2B5EF4-FFF2-40B4-BE49-F238E27FC236}">
                <a16:creationId xmlns:a16="http://schemas.microsoft.com/office/drawing/2014/main" id="{1D8A5E39-07D8-7DBB-3DB3-4435DADA3D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80D3D3-6650-DEA3-F756-D7AC82302AB8}"/>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365746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DB9FC5-B960-588E-C1ED-6A607F0B17C6}"/>
              </a:ext>
            </a:extLst>
          </p:cNvPr>
          <p:cNvSpPr>
            <a:spLocks noGrp="1"/>
          </p:cNvSpPr>
          <p:nvPr>
            <p:ph type="dt" sz="half" idx="10"/>
          </p:nvPr>
        </p:nvSpPr>
        <p:spPr/>
        <p:txBody>
          <a:bodyPr/>
          <a:lstStyle/>
          <a:p>
            <a:fld id="{D06B4434-D18E-4231-A4CD-5A41213271A3}" type="datetime4">
              <a:rPr lang="en-US" smtClean="0"/>
              <a:t>December 6, 2022</a:t>
            </a:fld>
            <a:endParaRPr lang="en-US"/>
          </a:p>
        </p:txBody>
      </p:sp>
      <p:sp>
        <p:nvSpPr>
          <p:cNvPr id="3" name="Footer Placeholder 2">
            <a:extLst>
              <a:ext uri="{FF2B5EF4-FFF2-40B4-BE49-F238E27FC236}">
                <a16:creationId xmlns:a16="http://schemas.microsoft.com/office/drawing/2014/main" id="{999BD3A6-B715-7A79-2CFE-DAF95CA2FD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CBB1C-8AD5-7828-FB23-A7BBA7654D83}"/>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391091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E657-6354-2481-5AC8-E84AD407BD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7F7D1-7D40-B2B4-273F-4CD11B8AF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48110-722B-CE9B-CC7D-88297324C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92E05E-8B4D-1AFA-9A33-537226FBD0E4}"/>
              </a:ext>
            </a:extLst>
          </p:cNvPr>
          <p:cNvSpPr>
            <a:spLocks noGrp="1"/>
          </p:cNvSpPr>
          <p:nvPr>
            <p:ph type="dt" sz="half" idx="10"/>
          </p:nvPr>
        </p:nvSpPr>
        <p:spPr/>
        <p:txBody>
          <a:bodyPr/>
          <a:lstStyle/>
          <a:p>
            <a:fld id="{56FDA675-29A1-4B2C-BDF1-C7733113C8EF}" type="datetime4">
              <a:rPr lang="en-US" smtClean="0"/>
              <a:t>December 6, 2022</a:t>
            </a:fld>
            <a:endParaRPr lang="en-US"/>
          </a:p>
        </p:txBody>
      </p:sp>
      <p:sp>
        <p:nvSpPr>
          <p:cNvPr id="6" name="Footer Placeholder 5">
            <a:extLst>
              <a:ext uri="{FF2B5EF4-FFF2-40B4-BE49-F238E27FC236}">
                <a16:creationId xmlns:a16="http://schemas.microsoft.com/office/drawing/2014/main" id="{3E0123D7-1678-A748-4484-790B843E72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53140-01DF-69D7-4538-DA0D74583217}"/>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299004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890F-A1D7-2A9D-4A8E-EC210CA83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BB8013-A147-8FA4-14A0-228592F76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8FE27-B603-4F06-79C3-5E6DE3222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D733A-C3F0-047E-F78A-95D2A676A307}"/>
              </a:ext>
            </a:extLst>
          </p:cNvPr>
          <p:cNvSpPr>
            <a:spLocks noGrp="1"/>
          </p:cNvSpPr>
          <p:nvPr>
            <p:ph type="dt" sz="half" idx="10"/>
          </p:nvPr>
        </p:nvSpPr>
        <p:spPr/>
        <p:txBody>
          <a:bodyPr/>
          <a:lstStyle/>
          <a:p>
            <a:fld id="{25BA6782-4B57-4BCA-BF0C-6B760DFBB015}" type="datetime4">
              <a:rPr lang="en-US" smtClean="0"/>
              <a:t>December 6, 2022</a:t>
            </a:fld>
            <a:endParaRPr lang="en-US"/>
          </a:p>
        </p:txBody>
      </p:sp>
      <p:sp>
        <p:nvSpPr>
          <p:cNvPr id="6" name="Footer Placeholder 5">
            <a:extLst>
              <a:ext uri="{FF2B5EF4-FFF2-40B4-BE49-F238E27FC236}">
                <a16:creationId xmlns:a16="http://schemas.microsoft.com/office/drawing/2014/main" id="{DA59F3BC-B2C4-D8F3-596C-5AD8B5123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E0964-73C3-3CA5-764E-B96AF6441BB6}"/>
              </a:ext>
            </a:extLst>
          </p:cNvPr>
          <p:cNvSpPr>
            <a:spLocks noGrp="1"/>
          </p:cNvSpPr>
          <p:nvPr>
            <p:ph type="sldNum" sz="quarter" idx="12"/>
          </p:nvPr>
        </p:nvSpPr>
        <p:spPr/>
        <p:txBody>
          <a:bodyPr/>
          <a:lstStyle/>
          <a:p>
            <a:fld id="{DCD2569C-6C0C-41B1-92C3-503D984CCA94}" type="slidenum">
              <a:rPr lang="en-US" smtClean="0"/>
              <a:t>‹#›</a:t>
            </a:fld>
            <a:endParaRPr lang="en-US"/>
          </a:p>
        </p:txBody>
      </p:sp>
    </p:spTree>
    <p:extLst>
      <p:ext uri="{BB962C8B-B14F-4D97-AF65-F5344CB8AC3E}">
        <p14:creationId xmlns:p14="http://schemas.microsoft.com/office/powerpoint/2010/main" val="153128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DC291-38DF-C876-167D-ABAE26C73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AF007-362F-282A-8E4D-74702E327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AE5A4-9CD7-B31E-0197-947B9804B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D8B6D-57F0-4AD8-AAF8-A2E33591C9A3}" type="datetime4">
              <a:rPr lang="en-US" smtClean="0"/>
              <a:t>December 6, 2022</a:t>
            </a:fld>
            <a:endParaRPr lang="en-US"/>
          </a:p>
        </p:txBody>
      </p:sp>
      <p:sp>
        <p:nvSpPr>
          <p:cNvPr id="5" name="Footer Placeholder 4">
            <a:extLst>
              <a:ext uri="{FF2B5EF4-FFF2-40B4-BE49-F238E27FC236}">
                <a16:creationId xmlns:a16="http://schemas.microsoft.com/office/drawing/2014/main" id="{AFA4C988-FF25-3E15-89A6-C7C318D653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5F45CE-81B0-B65F-5FFB-81A86C905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2569C-6C0C-41B1-92C3-503D984CCA94}" type="slidenum">
              <a:rPr lang="en-US" smtClean="0"/>
              <a:t>‹#›</a:t>
            </a:fld>
            <a:endParaRPr lang="en-US"/>
          </a:p>
        </p:txBody>
      </p:sp>
    </p:spTree>
    <p:extLst>
      <p:ext uri="{BB962C8B-B14F-4D97-AF65-F5344CB8AC3E}">
        <p14:creationId xmlns:p14="http://schemas.microsoft.com/office/powerpoint/2010/main" val="957278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etsy.com/listing/631019762/"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ABB7-EB2B-4C3E-3799-765E1C0F7BA9}"/>
              </a:ext>
            </a:extLst>
          </p:cNvPr>
          <p:cNvSpPr>
            <a:spLocks noGrp="1"/>
          </p:cNvSpPr>
          <p:nvPr>
            <p:ph type="ctrTitle"/>
          </p:nvPr>
        </p:nvSpPr>
        <p:spPr>
          <a:xfrm>
            <a:off x="1693412" y="245658"/>
            <a:ext cx="8805175" cy="1860225"/>
          </a:xfrm>
        </p:spPr>
        <p:txBody>
          <a:bodyPr/>
          <a:lstStyle/>
          <a:p>
            <a:pPr marL="0" marR="0">
              <a:spcBef>
                <a:spcPts val="600"/>
              </a:spcBef>
              <a:spcAft>
                <a:spcPts val="0"/>
              </a:spcAft>
            </a:pPr>
            <a:r>
              <a:rPr lang="en-US" sz="4400" b="1" dirty="0">
                <a:effectLst/>
                <a:latin typeface="Times New Roman" panose="02020603050405020304" pitchFamily="18" charset="0"/>
                <a:ea typeface="Calibri" panose="020F0502020204030204" pitchFamily="34" charset="0"/>
              </a:rPr>
              <a:t>H-bonds in Crambin:</a:t>
            </a:r>
            <a:br>
              <a:rPr lang="en-US" sz="4400" dirty="0">
                <a:effectLst/>
                <a:latin typeface="Times New Roman" panose="02020603050405020304" pitchFamily="18" charset="0"/>
                <a:ea typeface="Calibri" panose="020F0502020204030204" pitchFamily="34" charset="0"/>
              </a:rPr>
            </a:br>
            <a:r>
              <a:rPr lang="en-US" sz="2400" b="1" dirty="0">
                <a:effectLst/>
                <a:latin typeface="Times New Roman" panose="02020603050405020304" pitchFamily="18" charset="0"/>
                <a:ea typeface="Calibri" panose="020F0502020204030204" pitchFamily="34" charset="0"/>
              </a:rPr>
              <a:t>Coherence in an α‑helix</a:t>
            </a:r>
            <a:br>
              <a:rPr lang="en-US" sz="2400" dirty="0">
                <a:effectLst/>
                <a:latin typeface="Times New Roman" panose="02020603050405020304" pitchFamily="18" charset="0"/>
                <a:ea typeface="Calibri" panose="020F0502020204030204" pitchFamily="34" charset="0"/>
              </a:rPr>
            </a:br>
            <a:endParaRPr lang="en-US" dirty="0"/>
          </a:p>
        </p:txBody>
      </p:sp>
      <p:sp>
        <p:nvSpPr>
          <p:cNvPr id="3" name="Subtitle 2">
            <a:extLst>
              <a:ext uri="{FF2B5EF4-FFF2-40B4-BE49-F238E27FC236}">
                <a16:creationId xmlns:a16="http://schemas.microsoft.com/office/drawing/2014/main" id="{B7F8D369-EF0F-F7D8-B67A-FE3D1F7CF89A}"/>
              </a:ext>
            </a:extLst>
          </p:cNvPr>
          <p:cNvSpPr>
            <a:spLocks noGrp="1"/>
          </p:cNvSpPr>
          <p:nvPr>
            <p:ph type="subTitle" idx="1"/>
          </p:nvPr>
        </p:nvSpPr>
        <p:spPr>
          <a:xfrm>
            <a:off x="1723892" y="1537056"/>
            <a:ext cx="8182874" cy="341631"/>
          </a:xfrm>
        </p:spPr>
        <p:txBody>
          <a:bodyPr>
            <a:normAutofit fontScale="92500" lnSpcReduction="20000"/>
          </a:bodyPr>
          <a:lstStyle/>
          <a:p>
            <a:r>
              <a:rPr lang="en-US" dirty="0"/>
              <a:t>Stanley Nicholson 			David Minh </a:t>
            </a:r>
          </a:p>
        </p:txBody>
      </p:sp>
      <p:pic>
        <p:nvPicPr>
          <p:cNvPr id="7" name="Picture 6">
            <a:extLst>
              <a:ext uri="{FF2B5EF4-FFF2-40B4-BE49-F238E27FC236}">
                <a16:creationId xmlns:a16="http://schemas.microsoft.com/office/drawing/2014/main" id="{DFF72A43-62B9-6215-8A2E-92666323EF48}"/>
              </a:ext>
            </a:extLst>
          </p:cNvPr>
          <p:cNvPicPr>
            <a:picLocks noChangeAspect="1"/>
          </p:cNvPicPr>
          <p:nvPr/>
        </p:nvPicPr>
        <p:blipFill>
          <a:blip r:embed="rId2"/>
          <a:stretch>
            <a:fillRect/>
          </a:stretch>
        </p:blipFill>
        <p:spPr>
          <a:xfrm>
            <a:off x="6816443" y="1870420"/>
            <a:ext cx="2444509" cy="2839461"/>
          </a:xfrm>
          <a:prstGeom prst="rect">
            <a:avLst/>
          </a:prstGeom>
        </p:spPr>
      </p:pic>
      <p:sp>
        <p:nvSpPr>
          <p:cNvPr id="8" name="TextBox 7">
            <a:extLst>
              <a:ext uri="{FF2B5EF4-FFF2-40B4-BE49-F238E27FC236}">
                <a16:creationId xmlns:a16="http://schemas.microsoft.com/office/drawing/2014/main" id="{1E927482-C7EF-EC1E-1D87-468E414AEB0D}"/>
              </a:ext>
            </a:extLst>
          </p:cNvPr>
          <p:cNvSpPr txBox="1"/>
          <p:nvPr/>
        </p:nvSpPr>
        <p:spPr>
          <a:xfrm>
            <a:off x="2971160" y="5378454"/>
            <a:ext cx="6110168" cy="1200329"/>
          </a:xfrm>
          <a:prstGeom prst="rect">
            <a:avLst/>
          </a:prstGeom>
          <a:noFill/>
        </p:spPr>
        <p:txBody>
          <a:bodyPr wrap="square" rtlCol="0">
            <a:spAutoFit/>
          </a:bodyPr>
          <a:lstStyle/>
          <a:p>
            <a:pPr algn="ctr"/>
            <a:r>
              <a:rPr lang="en-US" b="1" dirty="0"/>
              <a:t>Bob Eisenberg</a:t>
            </a:r>
            <a:br>
              <a:rPr lang="en-US" b="1" dirty="0"/>
            </a:br>
            <a:r>
              <a:rPr lang="en-US" dirty="0"/>
              <a:t>Applied Math, Illinois Institute of Technology Chicago IL USA</a:t>
            </a:r>
          </a:p>
          <a:p>
            <a:pPr algn="ctr"/>
            <a:r>
              <a:rPr lang="en-US" dirty="0"/>
              <a:t>Physiology and Biophysics, Rush Medical College Chicago IL USA</a:t>
            </a:r>
          </a:p>
          <a:p>
            <a:pPr algn="ctr"/>
            <a:r>
              <a:rPr lang="en-US" dirty="0"/>
              <a:t>December 2, 2022</a:t>
            </a:r>
          </a:p>
        </p:txBody>
      </p:sp>
      <p:sp>
        <p:nvSpPr>
          <p:cNvPr id="10" name="TextBox 9">
            <a:extLst>
              <a:ext uri="{FF2B5EF4-FFF2-40B4-BE49-F238E27FC236}">
                <a16:creationId xmlns:a16="http://schemas.microsoft.com/office/drawing/2014/main" id="{648C78F8-1072-3BA1-EABB-3E4A759A3CC3}"/>
              </a:ext>
            </a:extLst>
          </p:cNvPr>
          <p:cNvSpPr txBox="1"/>
          <p:nvPr/>
        </p:nvSpPr>
        <p:spPr>
          <a:xfrm>
            <a:off x="4092886" y="4875113"/>
            <a:ext cx="4769905" cy="369332"/>
          </a:xfrm>
          <a:prstGeom prst="rect">
            <a:avLst/>
          </a:prstGeom>
          <a:noFill/>
        </p:spPr>
        <p:txBody>
          <a:bodyPr wrap="square">
            <a:spAutoFit/>
          </a:bodyPr>
          <a:lstStyle/>
          <a:p>
            <a:r>
              <a:rPr lang="en-US" dirty="0"/>
              <a:t>Illinois Institute of Technology Chicago IL USA</a:t>
            </a:r>
          </a:p>
        </p:txBody>
      </p:sp>
      <p:pic>
        <p:nvPicPr>
          <p:cNvPr id="12" name="Picture 11">
            <a:extLst>
              <a:ext uri="{FF2B5EF4-FFF2-40B4-BE49-F238E27FC236}">
                <a16:creationId xmlns:a16="http://schemas.microsoft.com/office/drawing/2014/main" id="{ED8E8B36-0128-FCDF-CA13-B3715692C76E}"/>
              </a:ext>
            </a:extLst>
          </p:cNvPr>
          <p:cNvPicPr>
            <a:picLocks noChangeAspect="1"/>
          </p:cNvPicPr>
          <p:nvPr/>
        </p:nvPicPr>
        <p:blipFill>
          <a:blip r:embed="rId3"/>
          <a:stretch>
            <a:fillRect/>
          </a:stretch>
        </p:blipFill>
        <p:spPr>
          <a:xfrm>
            <a:off x="2756434" y="1930958"/>
            <a:ext cx="2348315" cy="2778923"/>
          </a:xfrm>
          <a:prstGeom prst="rect">
            <a:avLst/>
          </a:prstGeom>
        </p:spPr>
      </p:pic>
      <p:sp>
        <p:nvSpPr>
          <p:cNvPr id="13" name="TextBox 12">
            <a:extLst>
              <a:ext uri="{FF2B5EF4-FFF2-40B4-BE49-F238E27FC236}">
                <a16:creationId xmlns:a16="http://schemas.microsoft.com/office/drawing/2014/main" id="{5E21EBA7-5F3D-BC2B-480D-A1074B47654E}"/>
              </a:ext>
            </a:extLst>
          </p:cNvPr>
          <p:cNvSpPr txBox="1"/>
          <p:nvPr/>
        </p:nvSpPr>
        <p:spPr>
          <a:xfrm>
            <a:off x="9435567" y="2383124"/>
            <a:ext cx="2447616" cy="1200329"/>
          </a:xfrm>
          <a:prstGeom prst="rect">
            <a:avLst/>
          </a:prstGeom>
          <a:noFill/>
        </p:spPr>
        <p:txBody>
          <a:bodyPr wrap="square" rtlCol="0">
            <a:spAutoFit/>
          </a:bodyPr>
          <a:lstStyle/>
          <a:p>
            <a:pPr algn="ctr"/>
            <a:r>
              <a:rPr lang="en-US" b="1" dirty="0">
                <a:latin typeface="Times New Roman" panose="02020603050405020304" pitchFamily="18" charset="0"/>
                <a:cs typeface="+mj-cs"/>
              </a:rPr>
              <a:t>Presentation at</a:t>
            </a:r>
            <a:br>
              <a:rPr lang="en-US" b="1" dirty="0">
                <a:latin typeface="Times New Roman" panose="02020603050405020304" pitchFamily="18" charset="0"/>
                <a:cs typeface="+mj-cs"/>
              </a:rPr>
            </a:br>
            <a:r>
              <a:rPr lang="en-US" dirty="0">
                <a:latin typeface="Times New Roman" panose="02020603050405020304" pitchFamily="18" charset="0"/>
                <a:cs typeface="+mj-cs"/>
              </a:rPr>
              <a:t>Journal Club</a:t>
            </a:r>
          </a:p>
          <a:p>
            <a:pPr algn="ctr"/>
            <a:r>
              <a:rPr lang="en-US" dirty="0">
                <a:latin typeface="Times New Roman" panose="02020603050405020304" pitchFamily="18" charset="0"/>
                <a:cs typeface="+mj-cs"/>
              </a:rPr>
              <a:t>Rush: Physiology and Biophysics</a:t>
            </a:r>
          </a:p>
        </p:txBody>
      </p:sp>
      <p:sp>
        <p:nvSpPr>
          <p:cNvPr id="14" name="TextBox 13">
            <a:extLst>
              <a:ext uri="{FF2B5EF4-FFF2-40B4-BE49-F238E27FC236}">
                <a16:creationId xmlns:a16="http://schemas.microsoft.com/office/drawing/2014/main" id="{012EDFA5-C2FF-47B3-BA54-4C23FB767F22}"/>
              </a:ext>
            </a:extLst>
          </p:cNvPr>
          <p:cNvSpPr txBox="1"/>
          <p:nvPr/>
        </p:nvSpPr>
        <p:spPr>
          <a:xfrm>
            <a:off x="308818" y="2264167"/>
            <a:ext cx="2147978" cy="2031325"/>
          </a:xfrm>
          <a:prstGeom prst="rect">
            <a:avLst/>
          </a:prstGeom>
          <a:noFill/>
        </p:spPr>
        <p:txBody>
          <a:bodyPr wrap="square">
            <a:spAutoFit/>
          </a:bodyPr>
          <a:lstStyle/>
          <a:p>
            <a:pPr marR="0" algn="ctr"/>
            <a:r>
              <a:rPr lang="en-US" b="1" dirty="0">
                <a:latin typeface="Times New Roman" panose="02020603050405020304" pitchFamily="18" charset="0"/>
                <a:cs typeface="+mj-cs"/>
              </a:rPr>
              <a:t>Preprint</a:t>
            </a:r>
            <a:br>
              <a:rPr lang="en-US" b="1" dirty="0">
                <a:latin typeface="Times New Roman" panose="02020603050405020304" pitchFamily="18" charset="0"/>
                <a:cs typeface="+mj-cs"/>
              </a:rPr>
            </a:br>
            <a:r>
              <a:rPr lang="en-US" dirty="0">
                <a:latin typeface="Times New Roman" panose="02020603050405020304" pitchFamily="18" charset="0"/>
                <a:cs typeface="+mj-cs"/>
              </a:rPr>
              <a:t>Nicholson, Stanley   Minh, David    Eisenberg, Robert. </a:t>
            </a:r>
            <a:br>
              <a:rPr lang="en-US" dirty="0">
                <a:latin typeface="Times New Roman" panose="02020603050405020304" pitchFamily="18" charset="0"/>
                <a:cs typeface="+mj-cs"/>
              </a:rPr>
            </a:br>
            <a:r>
              <a:rPr lang="en-US" dirty="0">
                <a:latin typeface="Times New Roman" panose="02020603050405020304" pitchFamily="18" charset="0"/>
                <a:cs typeface="+mj-cs"/>
              </a:rPr>
              <a:t>(2022) </a:t>
            </a:r>
            <a:br>
              <a:rPr lang="en-US" dirty="0">
                <a:latin typeface="Times New Roman" panose="02020603050405020304" pitchFamily="18" charset="0"/>
                <a:cs typeface="+mj-cs"/>
              </a:rPr>
            </a:br>
            <a:r>
              <a:rPr lang="en-US" dirty="0">
                <a:latin typeface="Times New Roman" panose="02020603050405020304" pitchFamily="18" charset="0"/>
                <a:cs typeface="+mj-cs"/>
              </a:rPr>
              <a:t>doi:10.48550/</a:t>
            </a:r>
            <a:br>
              <a:rPr lang="en-US" dirty="0">
                <a:latin typeface="Times New Roman" panose="02020603050405020304" pitchFamily="18" charset="0"/>
                <a:cs typeface="+mj-cs"/>
              </a:rPr>
            </a:br>
            <a:r>
              <a:rPr lang="en-US" dirty="0">
                <a:latin typeface="Times New Roman" panose="02020603050405020304" pitchFamily="18" charset="0"/>
                <a:cs typeface="+mj-cs"/>
              </a:rPr>
              <a:t>arXiv.2211.16372.</a:t>
            </a:r>
          </a:p>
        </p:txBody>
      </p:sp>
    </p:spTree>
    <p:extLst>
      <p:ext uri="{BB962C8B-B14F-4D97-AF65-F5344CB8AC3E}">
        <p14:creationId xmlns:p14="http://schemas.microsoft.com/office/powerpoint/2010/main" val="282232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11714-B722-7FB4-135F-596B3A1D02D7}"/>
              </a:ext>
            </a:extLst>
          </p:cNvPr>
          <p:cNvSpPr txBox="1"/>
          <p:nvPr/>
        </p:nvSpPr>
        <p:spPr>
          <a:xfrm>
            <a:off x="2119382" y="1059003"/>
            <a:ext cx="8083621" cy="861774"/>
          </a:xfrm>
          <a:prstGeom prst="rect">
            <a:avLst/>
          </a:prstGeom>
          <a:noFill/>
        </p:spPr>
        <p:txBody>
          <a:bodyPr wrap="square" rtlCol="0">
            <a:spAutoFit/>
          </a:bodyPr>
          <a:lstStyle/>
          <a:p>
            <a:pPr algn="ctr"/>
            <a:r>
              <a:rPr lang="en-US" sz="1600" b="1" dirty="0"/>
              <a:t>How do we see the FOREST for the trees, </a:t>
            </a:r>
          </a:p>
          <a:p>
            <a:pPr algn="ctr"/>
            <a:r>
              <a:rPr lang="en-US" sz="1600" dirty="0"/>
              <a:t>really </a:t>
            </a:r>
          </a:p>
          <a:p>
            <a:pPr algn="ctr"/>
            <a:r>
              <a:rPr lang="en-US" sz="1600" b="1" dirty="0"/>
              <a:t>for the LEAVES?</a:t>
            </a:r>
          </a:p>
        </p:txBody>
      </p:sp>
      <p:sp>
        <p:nvSpPr>
          <p:cNvPr id="3" name="TextBox 2">
            <a:extLst>
              <a:ext uri="{FF2B5EF4-FFF2-40B4-BE49-F238E27FC236}">
                <a16:creationId xmlns:a16="http://schemas.microsoft.com/office/drawing/2014/main" id="{93B57959-D36A-D9ED-B1A0-F6B41B9504D7}"/>
              </a:ext>
            </a:extLst>
          </p:cNvPr>
          <p:cNvSpPr txBox="1"/>
          <p:nvPr/>
        </p:nvSpPr>
        <p:spPr>
          <a:xfrm>
            <a:off x="3083442" y="2667514"/>
            <a:ext cx="6226425" cy="1692771"/>
          </a:xfrm>
          <a:prstGeom prst="rect">
            <a:avLst/>
          </a:prstGeom>
          <a:noFill/>
        </p:spPr>
        <p:txBody>
          <a:bodyPr wrap="square" rtlCol="0">
            <a:spAutoFit/>
          </a:bodyPr>
          <a:lstStyle/>
          <a:p>
            <a:pPr algn="ctr"/>
            <a:r>
              <a:rPr lang="en-US" sz="4000" b="1" dirty="0">
                <a:latin typeface="Arial Rounded MT Bold" panose="020F0704030504030204" pitchFamily="34" charset="0"/>
              </a:rPr>
              <a:t>Detail  </a:t>
            </a:r>
          </a:p>
          <a:p>
            <a:pPr algn="ctr"/>
            <a:r>
              <a:rPr lang="en-US" sz="2400" b="1" dirty="0">
                <a:latin typeface="Arial Rounded MT Bold" panose="020F0704030504030204" pitchFamily="34" charset="0"/>
              </a:rPr>
              <a:t>obscures  </a:t>
            </a:r>
          </a:p>
          <a:p>
            <a:pPr algn="ctr"/>
            <a:r>
              <a:rPr lang="en-US" sz="4000" b="1" dirty="0">
                <a:latin typeface="Arial Rounded MT Bold" panose="020F0704030504030204" pitchFamily="34" charset="0"/>
              </a:rPr>
              <a:t>  Meaning</a:t>
            </a:r>
            <a:endParaRPr lang="en-US" sz="4000" b="1" i="1" dirty="0">
              <a:latin typeface="Arial Rounded MT Bold" panose="020F0704030504030204" pitchFamily="34" charset="0"/>
            </a:endParaRPr>
          </a:p>
        </p:txBody>
      </p:sp>
      <p:sp>
        <p:nvSpPr>
          <p:cNvPr id="4" name="Date Placeholder 3">
            <a:extLst>
              <a:ext uri="{FF2B5EF4-FFF2-40B4-BE49-F238E27FC236}">
                <a16:creationId xmlns:a16="http://schemas.microsoft.com/office/drawing/2014/main" id="{FC1918D6-BDFF-EB2A-1925-6500271A6F69}"/>
              </a:ext>
            </a:extLst>
          </p:cNvPr>
          <p:cNvSpPr>
            <a:spLocks noGrp="1"/>
          </p:cNvSpPr>
          <p:nvPr>
            <p:ph type="dt" sz="half" idx="10"/>
          </p:nvPr>
        </p:nvSpPr>
        <p:spPr/>
        <p:txBody>
          <a:bodyPr/>
          <a:lstStyle/>
          <a:p>
            <a:fld id="{6037D68A-2F17-4EF3-92DD-E8867F9190C2}" type="datetime4">
              <a:rPr lang="en-US" smtClean="0"/>
              <a:t>December 6, 2022</a:t>
            </a:fld>
            <a:endParaRPr lang="en-US"/>
          </a:p>
        </p:txBody>
      </p:sp>
      <p:sp>
        <p:nvSpPr>
          <p:cNvPr id="5" name="Slide Number Placeholder 4">
            <a:extLst>
              <a:ext uri="{FF2B5EF4-FFF2-40B4-BE49-F238E27FC236}">
                <a16:creationId xmlns:a16="http://schemas.microsoft.com/office/drawing/2014/main" id="{EB46DD83-1C91-5FAB-7BDB-C82C760CFDDE}"/>
              </a:ext>
            </a:extLst>
          </p:cNvPr>
          <p:cNvSpPr>
            <a:spLocks noGrp="1"/>
          </p:cNvSpPr>
          <p:nvPr>
            <p:ph type="sldNum" sz="quarter" idx="12"/>
          </p:nvPr>
        </p:nvSpPr>
        <p:spPr/>
        <p:txBody>
          <a:bodyPr/>
          <a:lstStyle/>
          <a:p>
            <a:fld id="{DCD2569C-6C0C-41B1-92C3-503D984CCA94}" type="slidenum">
              <a:rPr lang="en-US" smtClean="0"/>
              <a:t>10</a:t>
            </a:fld>
            <a:endParaRPr lang="en-US"/>
          </a:p>
        </p:txBody>
      </p:sp>
    </p:spTree>
    <p:extLst>
      <p:ext uri="{BB962C8B-B14F-4D97-AF65-F5344CB8AC3E}">
        <p14:creationId xmlns:p14="http://schemas.microsoft.com/office/powerpoint/2010/main" val="31713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A5B425-B6EA-521B-363A-1B1D96A52814}"/>
              </a:ext>
            </a:extLst>
          </p:cNvPr>
          <p:cNvSpPr txBox="1"/>
          <p:nvPr/>
        </p:nvSpPr>
        <p:spPr>
          <a:xfrm>
            <a:off x="2335806" y="510363"/>
            <a:ext cx="6713761" cy="5816977"/>
          </a:xfrm>
          <a:prstGeom prst="rect">
            <a:avLst/>
          </a:prstGeom>
          <a:noFill/>
        </p:spPr>
        <p:txBody>
          <a:bodyPr wrap="none" rtlCol="0">
            <a:spAutoFit/>
          </a:bodyPr>
          <a:lstStyle/>
          <a:p>
            <a:pPr algn="ctr"/>
            <a:r>
              <a:rPr lang="en-US" sz="3600" b="1" dirty="0"/>
              <a:t>Hundreds of research groups </a:t>
            </a:r>
          </a:p>
          <a:p>
            <a:pPr algn="ctr"/>
            <a:r>
              <a:rPr lang="en-US" sz="3600" b="1" dirty="0"/>
              <a:t>are trying to solve these problems</a:t>
            </a:r>
          </a:p>
          <a:p>
            <a:pPr algn="ctr"/>
            <a:r>
              <a:rPr lang="en-US" sz="2400" b="1" dirty="0"/>
              <a:t>in many disciplines of mathematics</a:t>
            </a:r>
          </a:p>
          <a:p>
            <a:pPr algn="ctr"/>
            <a:endParaRPr lang="en-US" sz="2000" b="1" dirty="0"/>
          </a:p>
          <a:p>
            <a:pPr algn="ctr"/>
            <a:r>
              <a:rPr lang="en-US" sz="2800" b="1" dirty="0"/>
              <a:t>Coarse graining</a:t>
            </a:r>
            <a:br>
              <a:rPr lang="en-US" sz="2800" b="1" dirty="0"/>
            </a:br>
            <a:r>
              <a:rPr lang="en-US" sz="2800" b="1" dirty="0"/>
              <a:t>Homogenization</a:t>
            </a:r>
          </a:p>
          <a:p>
            <a:pPr algn="ctr"/>
            <a:r>
              <a:rPr lang="en-US" sz="2800" b="1" dirty="0"/>
              <a:t>Statistical Inference</a:t>
            </a:r>
          </a:p>
          <a:p>
            <a:pPr algn="ctr"/>
            <a:r>
              <a:rPr lang="en-US" sz="2800" b="1" dirty="0"/>
              <a:t>Cluster Analysis</a:t>
            </a:r>
            <a:br>
              <a:rPr lang="en-US" sz="2800" b="1" dirty="0"/>
            </a:br>
            <a:r>
              <a:rPr lang="en-US" sz="2800" b="1" dirty="0"/>
              <a:t>Model Building</a:t>
            </a:r>
          </a:p>
          <a:p>
            <a:pPr algn="ctr"/>
            <a:r>
              <a:rPr lang="en-US" sz="2800" b="1" dirty="0"/>
              <a:t>Deep Data</a:t>
            </a:r>
            <a:br>
              <a:rPr lang="en-US" sz="2800" b="1" dirty="0"/>
            </a:br>
            <a:r>
              <a:rPr lang="en-US" sz="2800" b="1" dirty="0"/>
              <a:t>Emergent Theories</a:t>
            </a:r>
          </a:p>
          <a:p>
            <a:pPr algn="ctr"/>
            <a:r>
              <a:rPr lang="en-US" sz="2800" b="1" dirty="0"/>
              <a:t>Dimensional Reduction</a:t>
            </a:r>
          </a:p>
          <a:p>
            <a:pPr algn="ctr"/>
            <a:endParaRPr lang="en-US" sz="3200" b="1" dirty="0"/>
          </a:p>
        </p:txBody>
      </p:sp>
      <p:sp>
        <p:nvSpPr>
          <p:cNvPr id="3" name="Date Placeholder 2">
            <a:extLst>
              <a:ext uri="{FF2B5EF4-FFF2-40B4-BE49-F238E27FC236}">
                <a16:creationId xmlns:a16="http://schemas.microsoft.com/office/drawing/2014/main" id="{C8A3A741-8793-8819-F5E3-8A4223BA9BD1}"/>
              </a:ext>
            </a:extLst>
          </p:cNvPr>
          <p:cNvSpPr>
            <a:spLocks noGrp="1"/>
          </p:cNvSpPr>
          <p:nvPr>
            <p:ph type="dt" sz="half" idx="10"/>
          </p:nvPr>
        </p:nvSpPr>
        <p:spPr/>
        <p:txBody>
          <a:bodyPr/>
          <a:lstStyle/>
          <a:p>
            <a:fld id="{E1FB781C-1C16-4A7B-8BE4-A0D840F06317}" type="datetime4">
              <a:rPr lang="en-US" smtClean="0"/>
              <a:t>December 6, 2022</a:t>
            </a:fld>
            <a:endParaRPr lang="en-US"/>
          </a:p>
        </p:txBody>
      </p:sp>
      <p:sp>
        <p:nvSpPr>
          <p:cNvPr id="4" name="Slide Number Placeholder 3">
            <a:extLst>
              <a:ext uri="{FF2B5EF4-FFF2-40B4-BE49-F238E27FC236}">
                <a16:creationId xmlns:a16="http://schemas.microsoft.com/office/drawing/2014/main" id="{ACEF70C5-5CE1-2430-C18F-7CB094ADD10F}"/>
              </a:ext>
            </a:extLst>
          </p:cNvPr>
          <p:cNvSpPr>
            <a:spLocks noGrp="1"/>
          </p:cNvSpPr>
          <p:nvPr>
            <p:ph type="sldNum" sz="quarter" idx="12"/>
          </p:nvPr>
        </p:nvSpPr>
        <p:spPr/>
        <p:txBody>
          <a:bodyPr/>
          <a:lstStyle/>
          <a:p>
            <a:fld id="{DCD2569C-6C0C-41B1-92C3-503D984CCA94}" type="slidenum">
              <a:rPr lang="en-US" smtClean="0"/>
              <a:t>11</a:t>
            </a:fld>
            <a:endParaRPr lang="en-US"/>
          </a:p>
        </p:txBody>
      </p:sp>
    </p:spTree>
    <p:extLst>
      <p:ext uri="{BB962C8B-B14F-4D97-AF65-F5344CB8AC3E}">
        <p14:creationId xmlns:p14="http://schemas.microsoft.com/office/powerpoint/2010/main" val="20671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51A49A-E8FD-FE7A-45D7-3D291677A3A4}"/>
              </a:ext>
            </a:extLst>
          </p:cNvPr>
          <p:cNvSpPr txBox="1"/>
          <p:nvPr/>
        </p:nvSpPr>
        <p:spPr>
          <a:xfrm>
            <a:off x="3188954" y="258901"/>
            <a:ext cx="5448350" cy="6340197"/>
          </a:xfrm>
          <a:prstGeom prst="rect">
            <a:avLst/>
          </a:prstGeom>
          <a:noFill/>
        </p:spPr>
        <p:txBody>
          <a:bodyPr wrap="none" rtlCol="0">
            <a:spAutoFit/>
          </a:bodyPr>
          <a:lstStyle/>
          <a:p>
            <a:pPr algn="ctr"/>
            <a:r>
              <a:rPr lang="en-US" sz="4000" b="1" u="sng" dirty="0"/>
              <a:t>Reliability</a:t>
            </a:r>
            <a:r>
              <a:rPr lang="en-US" sz="4000" b="1" dirty="0"/>
              <a:t> of the </a:t>
            </a:r>
            <a:r>
              <a:rPr lang="en-US" sz="4000" b="1" u="sng" dirty="0"/>
              <a:t>Results</a:t>
            </a:r>
            <a:r>
              <a:rPr lang="en-US" sz="4000" b="1" dirty="0"/>
              <a:t> </a:t>
            </a:r>
          </a:p>
          <a:p>
            <a:pPr algn="ctr"/>
            <a:endParaRPr lang="en-US" sz="3200" b="1" dirty="0"/>
          </a:p>
          <a:p>
            <a:pPr algn="ctr"/>
            <a:r>
              <a:rPr lang="en-US" sz="3200" b="1" dirty="0"/>
              <a:t>Difficult to evaluate</a:t>
            </a:r>
            <a:br>
              <a:rPr lang="en-US" sz="3200" b="1" dirty="0"/>
            </a:br>
            <a:r>
              <a:rPr lang="en-US" sz="3200" b="1" dirty="0"/>
              <a:t>by theory or computation</a:t>
            </a:r>
            <a:br>
              <a:rPr lang="en-US" sz="3200" b="1" dirty="0"/>
            </a:br>
            <a:endParaRPr lang="en-US" sz="3200" b="1" dirty="0"/>
          </a:p>
          <a:p>
            <a:pPr algn="ctr"/>
            <a:r>
              <a:rPr lang="en-US" sz="4000" b="1" dirty="0"/>
              <a:t>Because of </a:t>
            </a:r>
          </a:p>
          <a:p>
            <a:pPr algn="ctr"/>
            <a:r>
              <a:rPr lang="en-US" sz="4000" b="1" dirty="0"/>
              <a:t>Strong Assumptions</a:t>
            </a:r>
          </a:p>
          <a:p>
            <a:pPr algn="ctr"/>
            <a:endParaRPr lang="en-US" sz="4000" b="1" dirty="0"/>
          </a:p>
          <a:p>
            <a:pPr algn="ctr"/>
            <a:r>
              <a:rPr lang="en-US" b="1" dirty="0"/>
              <a:t>Without theory, or simulations,</a:t>
            </a:r>
            <a:br>
              <a:rPr lang="en-US" b="1" dirty="0"/>
            </a:br>
            <a:r>
              <a:rPr lang="en-US" b="1" dirty="0"/>
              <a:t>one needs </a:t>
            </a:r>
            <a:r>
              <a:rPr lang="en-US" b="1" u="sng" dirty="0"/>
              <a:t>innumerable difficult experiments</a:t>
            </a:r>
          </a:p>
          <a:p>
            <a:pPr algn="ctr"/>
            <a:r>
              <a:rPr lang="en-US" b="1" dirty="0"/>
              <a:t>that are often </a:t>
            </a:r>
            <a:r>
              <a:rPr lang="en-US" b="1" u="sng" dirty="0"/>
              <a:t>ambiguous</a:t>
            </a:r>
          </a:p>
          <a:p>
            <a:pPr algn="ctr"/>
            <a:endParaRPr lang="en-US" sz="3200" b="1" dirty="0"/>
          </a:p>
          <a:p>
            <a:pPr algn="ctr"/>
            <a:endParaRPr lang="en-US" sz="3200" b="1" dirty="0"/>
          </a:p>
        </p:txBody>
      </p:sp>
      <p:sp>
        <p:nvSpPr>
          <p:cNvPr id="3" name="Date Placeholder 2">
            <a:extLst>
              <a:ext uri="{FF2B5EF4-FFF2-40B4-BE49-F238E27FC236}">
                <a16:creationId xmlns:a16="http://schemas.microsoft.com/office/drawing/2014/main" id="{455558E1-0B7A-4876-5FCD-9B8682D13548}"/>
              </a:ext>
            </a:extLst>
          </p:cNvPr>
          <p:cNvSpPr>
            <a:spLocks noGrp="1"/>
          </p:cNvSpPr>
          <p:nvPr>
            <p:ph type="dt" sz="half" idx="10"/>
          </p:nvPr>
        </p:nvSpPr>
        <p:spPr/>
        <p:txBody>
          <a:bodyPr/>
          <a:lstStyle/>
          <a:p>
            <a:fld id="{189079F6-A356-4841-8527-F0EA3C56053E}" type="datetime4">
              <a:rPr lang="en-US" smtClean="0"/>
              <a:t>December 6, 2022</a:t>
            </a:fld>
            <a:endParaRPr lang="en-US"/>
          </a:p>
        </p:txBody>
      </p:sp>
      <p:sp>
        <p:nvSpPr>
          <p:cNvPr id="4" name="Slide Number Placeholder 3">
            <a:extLst>
              <a:ext uri="{FF2B5EF4-FFF2-40B4-BE49-F238E27FC236}">
                <a16:creationId xmlns:a16="http://schemas.microsoft.com/office/drawing/2014/main" id="{E8697D8E-293E-64B0-5443-B1D4B91BD90C}"/>
              </a:ext>
            </a:extLst>
          </p:cNvPr>
          <p:cNvSpPr>
            <a:spLocks noGrp="1"/>
          </p:cNvSpPr>
          <p:nvPr>
            <p:ph type="sldNum" sz="quarter" idx="12"/>
          </p:nvPr>
        </p:nvSpPr>
        <p:spPr/>
        <p:txBody>
          <a:bodyPr/>
          <a:lstStyle/>
          <a:p>
            <a:fld id="{DCD2569C-6C0C-41B1-92C3-503D984CCA94}" type="slidenum">
              <a:rPr lang="en-US" smtClean="0"/>
              <a:t>12</a:t>
            </a:fld>
            <a:endParaRPr lang="en-US"/>
          </a:p>
        </p:txBody>
      </p:sp>
    </p:spTree>
    <p:extLst>
      <p:ext uri="{BB962C8B-B14F-4D97-AF65-F5344CB8AC3E}">
        <p14:creationId xmlns:p14="http://schemas.microsoft.com/office/powerpoint/2010/main" val="151072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059C8-6BAB-06A7-08D8-054357BE896C}"/>
              </a:ext>
            </a:extLst>
          </p:cNvPr>
          <p:cNvSpPr txBox="1"/>
          <p:nvPr/>
        </p:nvSpPr>
        <p:spPr>
          <a:xfrm>
            <a:off x="567005" y="1560859"/>
            <a:ext cx="10038709" cy="2554545"/>
          </a:xfrm>
          <a:prstGeom prst="rect">
            <a:avLst/>
          </a:prstGeom>
          <a:noFill/>
        </p:spPr>
        <p:txBody>
          <a:bodyPr wrap="none" rtlCol="0">
            <a:spAutoFit/>
          </a:bodyPr>
          <a:lstStyle/>
          <a:p>
            <a:pPr algn="ctr"/>
            <a:r>
              <a:rPr lang="en-US" sz="3200" b="1" dirty="0"/>
              <a:t>We tried something simple, reliable, without assumptions</a:t>
            </a:r>
          </a:p>
          <a:p>
            <a:pPr algn="ctr"/>
            <a:endParaRPr lang="en-US" sz="3200" b="1" dirty="0"/>
          </a:p>
          <a:p>
            <a:pPr algn="ctr"/>
            <a:r>
              <a:rPr lang="en-US" sz="3200" b="1" dirty="0"/>
              <a:t>Unlikely to succeed</a:t>
            </a:r>
          </a:p>
          <a:p>
            <a:pPr algn="ctr"/>
            <a:endParaRPr lang="en-US" sz="3200" b="1" dirty="0"/>
          </a:p>
          <a:p>
            <a:pPr algn="ctr"/>
            <a:r>
              <a:rPr lang="en-US" sz="3200" b="1" dirty="0"/>
              <a:t> </a:t>
            </a:r>
          </a:p>
        </p:txBody>
      </p:sp>
      <p:sp>
        <p:nvSpPr>
          <p:cNvPr id="3" name="Date Placeholder 2">
            <a:extLst>
              <a:ext uri="{FF2B5EF4-FFF2-40B4-BE49-F238E27FC236}">
                <a16:creationId xmlns:a16="http://schemas.microsoft.com/office/drawing/2014/main" id="{2FBF895A-A27C-4AAB-8B6E-FCF127192362}"/>
              </a:ext>
            </a:extLst>
          </p:cNvPr>
          <p:cNvSpPr>
            <a:spLocks noGrp="1"/>
          </p:cNvSpPr>
          <p:nvPr>
            <p:ph type="dt" sz="half" idx="10"/>
          </p:nvPr>
        </p:nvSpPr>
        <p:spPr/>
        <p:txBody>
          <a:bodyPr/>
          <a:lstStyle/>
          <a:p>
            <a:fld id="{C4B4A973-6934-4D84-A9B4-CDBD68F9710B}" type="datetime4">
              <a:rPr lang="en-US" smtClean="0"/>
              <a:t>December 6, 2022</a:t>
            </a:fld>
            <a:endParaRPr lang="en-US"/>
          </a:p>
        </p:txBody>
      </p:sp>
      <p:sp>
        <p:nvSpPr>
          <p:cNvPr id="4" name="Slide Number Placeholder 3">
            <a:extLst>
              <a:ext uri="{FF2B5EF4-FFF2-40B4-BE49-F238E27FC236}">
                <a16:creationId xmlns:a16="http://schemas.microsoft.com/office/drawing/2014/main" id="{D3C50271-B671-8512-FCB6-2AF8530112B1}"/>
              </a:ext>
            </a:extLst>
          </p:cNvPr>
          <p:cNvSpPr>
            <a:spLocks noGrp="1"/>
          </p:cNvSpPr>
          <p:nvPr>
            <p:ph type="sldNum" sz="quarter" idx="12"/>
          </p:nvPr>
        </p:nvSpPr>
        <p:spPr/>
        <p:txBody>
          <a:bodyPr/>
          <a:lstStyle/>
          <a:p>
            <a:fld id="{DCD2569C-6C0C-41B1-92C3-503D984CCA94}" type="slidenum">
              <a:rPr lang="en-US" smtClean="0"/>
              <a:t>13</a:t>
            </a:fld>
            <a:endParaRPr lang="en-US"/>
          </a:p>
        </p:txBody>
      </p:sp>
    </p:spTree>
    <p:extLst>
      <p:ext uri="{BB962C8B-B14F-4D97-AF65-F5344CB8AC3E}">
        <p14:creationId xmlns:p14="http://schemas.microsoft.com/office/powerpoint/2010/main" val="183895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4EEBA8-E72B-758D-CEB2-C91FE9A1C8A6}"/>
              </a:ext>
            </a:extLst>
          </p:cNvPr>
          <p:cNvSpPr>
            <a:spLocks noGrp="1"/>
          </p:cNvSpPr>
          <p:nvPr>
            <p:ph type="dt" sz="half" idx="10"/>
          </p:nvPr>
        </p:nvSpPr>
        <p:spPr/>
        <p:txBody>
          <a:bodyPr/>
          <a:lstStyle/>
          <a:p>
            <a:fld id="{5B805539-6E21-4736-9F39-F9F229F71753}" type="datetime4">
              <a:rPr lang="en-US" smtClean="0"/>
              <a:t>December 6, 2022</a:t>
            </a:fld>
            <a:endParaRPr lang="en-US"/>
          </a:p>
        </p:txBody>
      </p:sp>
      <p:sp>
        <p:nvSpPr>
          <p:cNvPr id="4" name="Slide Number Placeholder 3">
            <a:extLst>
              <a:ext uri="{FF2B5EF4-FFF2-40B4-BE49-F238E27FC236}">
                <a16:creationId xmlns:a16="http://schemas.microsoft.com/office/drawing/2014/main" id="{9C3BB06B-F013-58F2-A7CA-9EDB325A79BB}"/>
              </a:ext>
            </a:extLst>
          </p:cNvPr>
          <p:cNvSpPr>
            <a:spLocks noGrp="1"/>
          </p:cNvSpPr>
          <p:nvPr>
            <p:ph type="sldNum" sz="quarter" idx="12"/>
          </p:nvPr>
        </p:nvSpPr>
        <p:spPr/>
        <p:txBody>
          <a:bodyPr/>
          <a:lstStyle/>
          <a:p>
            <a:fld id="{DCD2569C-6C0C-41B1-92C3-503D984CCA94}" type="slidenum">
              <a:rPr lang="en-US" smtClean="0"/>
              <a:t>14</a:t>
            </a:fld>
            <a:endParaRPr lang="en-US"/>
          </a:p>
        </p:txBody>
      </p:sp>
      <p:grpSp>
        <p:nvGrpSpPr>
          <p:cNvPr id="7" name="Group 6">
            <a:extLst>
              <a:ext uri="{FF2B5EF4-FFF2-40B4-BE49-F238E27FC236}">
                <a16:creationId xmlns:a16="http://schemas.microsoft.com/office/drawing/2014/main" id="{D98EEFBC-DB08-899D-314D-BC835736927E}"/>
              </a:ext>
            </a:extLst>
          </p:cNvPr>
          <p:cNvGrpSpPr/>
          <p:nvPr/>
        </p:nvGrpSpPr>
        <p:grpSpPr>
          <a:xfrm>
            <a:off x="2563240" y="306075"/>
            <a:ext cx="6970305" cy="5885795"/>
            <a:chOff x="2563240" y="306075"/>
            <a:chExt cx="6970305" cy="5885795"/>
          </a:xfrm>
        </p:grpSpPr>
        <p:sp>
          <p:nvSpPr>
            <p:cNvPr id="2" name="TextBox 1">
              <a:extLst>
                <a:ext uri="{FF2B5EF4-FFF2-40B4-BE49-F238E27FC236}">
                  <a16:creationId xmlns:a16="http://schemas.microsoft.com/office/drawing/2014/main" id="{F7F059C8-6BAB-06A7-08D8-054357BE896C}"/>
                </a:ext>
              </a:extLst>
            </p:cNvPr>
            <p:cNvSpPr txBox="1"/>
            <p:nvPr/>
          </p:nvSpPr>
          <p:spPr>
            <a:xfrm>
              <a:off x="2925292" y="306075"/>
              <a:ext cx="6341416" cy="4524315"/>
            </a:xfrm>
            <a:prstGeom prst="rect">
              <a:avLst/>
            </a:prstGeom>
            <a:noFill/>
          </p:spPr>
          <p:txBody>
            <a:bodyPr wrap="none" rtlCol="0">
              <a:spAutoFit/>
            </a:bodyPr>
            <a:lstStyle/>
            <a:p>
              <a:pPr algn="ctr"/>
              <a:r>
                <a:rPr lang="en-US" sz="2000" b="1" dirty="0"/>
                <a:t>We tried something simple, reliable, without assumptions</a:t>
              </a:r>
            </a:p>
            <a:p>
              <a:pPr algn="ctr"/>
              <a:r>
                <a:rPr lang="en-US" sz="2000" b="1" dirty="0"/>
                <a:t>Unlikely to succeed</a:t>
              </a:r>
            </a:p>
            <a:p>
              <a:pPr algn="ctr"/>
              <a:endParaRPr lang="en-US" sz="3200" b="1" dirty="0"/>
            </a:p>
            <a:p>
              <a:pPr algn="ctr"/>
              <a:br>
                <a:rPr lang="en-US" sz="3200" b="1" dirty="0"/>
              </a:br>
              <a:endParaRPr lang="en-US" sz="3200" b="1" dirty="0"/>
            </a:p>
            <a:p>
              <a:pPr algn="ctr"/>
              <a:endParaRPr lang="en-US" sz="3200" b="1" dirty="0"/>
            </a:p>
            <a:p>
              <a:pPr algn="ctr"/>
              <a:endParaRPr lang="en-US" sz="3200" b="1" dirty="0"/>
            </a:p>
            <a:p>
              <a:pPr algn="ctr"/>
              <a:r>
                <a:rPr lang="en-US" sz="2400" dirty="0"/>
                <a:t>In fact</a:t>
              </a:r>
              <a:br>
                <a:rPr lang="en-US" sz="3200" b="1" dirty="0"/>
              </a:br>
              <a:r>
                <a:rPr lang="en-US" sz="3200" b="1" dirty="0"/>
                <a:t>They turn out to be</a:t>
              </a:r>
              <a:br>
                <a:rPr lang="en-US" sz="3200" b="1" dirty="0"/>
              </a:br>
              <a:r>
                <a:rPr lang="en-US" sz="3200" b="1" dirty="0"/>
                <a:t>Rigid Structures</a:t>
              </a:r>
            </a:p>
          </p:txBody>
        </p:sp>
        <p:sp>
          <p:nvSpPr>
            <p:cNvPr id="5" name="TextBox 4">
              <a:extLst>
                <a:ext uri="{FF2B5EF4-FFF2-40B4-BE49-F238E27FC236}">
                  <a16:creationId xmlns:a16="http://schemas.microsoft.com/office/drawing/2014/main" id="{CB6A200A-0430-90C8-F7B1-17F934799C8D}"/>
                </a:ext>
              </a:extLst>
            </p:cNvPr>
            <p:cNvSpPr txBox="1"/>
            <p:nvPr/>
          </p:nvSpPr>
          <p:spPr>
            <a:xfrm>
              <a:off x="2563240" y="5268540"/>
              <a:ext cx="6970305" cy="923330"/>
            </a:xfrm>
            <a:prstGeom prst="rect">
              <a:avLst/>
            </a:prstGeom>
            <a:noFill/>
          </p:spPr>
          <p:txBody>
            <a:bodyPr wrap="none" rtlCol="0">
              <a:spAutoFit/>
            </a:bodyPr>
            <a:lstStyle/>
            <a:p>
              <a:pPr algn="ctr"/>
              <a:r>
                <a:rPr lang="en-US" dirty="0"/>
                <a:t>‘Linear systems’ are defined in Circuit Theory. They are usually described</a:t>
              </a:r>
            </a:p>
            <a:p>
              <a:pPr algn="ctr"/>
              <a:r>
                <a:rPr lang="en-US" dirty="0"/>
                <a:t>by causal, constant coefficient ordinary differential equations.</a:t>
              </a:r>
            </a:p>
            <a:p>
              <a:pPr algn="ctr"/>
              <a:r>
                <a:rPr lang="en-US" dirty="0"/>
                <a:t>Examples are resistors, amplifiers, springs, damped harmonic oscillator</a:t>
              </a:r>
            </a:p>
          </p:txBody>
        </p:sp>
        <p:sp>
          <p:nvSpPr>
            <p:cNvPr id="6" name="TextBox 5">
              <a:extLst>
                <a:ext uri="{FF2B5EF4-FFF2-40B4-BE49-F238E27FC236}">
                  <a16:creationId xmlns:a16="http://schemas.microsoft.com/office/drawing/2014/main" id="{DF2F9F42-7073-1CA9-BE84-BE8DCBC4F0A8}"/>
                </a:ext>
              </a:extLst>
            </p:cNvPr>
            <p:cNvSpPr txBox="1"/>
            <p:nvPr/>
          </p:nvSpPr>
          <p:spPr>
            <a:xfrm>
              <a:off x="3562350" y="1538288"/>
              <a:ext cx="5067300" cy="1446550"/>
            </a:xfrm>
            <a:prstGeom prst="rect">
              <a:avLst/>
            </a:prstGeom>
            <a:noFill/>
            <a:ln w="34925">
              <a:solidFill>
                <a:schemeClr val="tx1"/>
              </a:solidFill>
            </a:ln>
          </p:spPr>
          <p:txBody>
            <a:bodyPr wrap="square" rtlCol="0">
              <a:spAutoFit/>
            </a:bodyPr>
            <a:lstStyle/>
            <a:p>
              <a:pPr algn="ctr"/>
              <a:r>
                <a:rPr lang="en-US" sz="3200" b="1"/>
                <a:t>Are atomic motions</a:t>
              </a:r>
            </a:p>
            <a:p>
              <a:pPr algn="ctr"/>
              <a:r>
                <a:rPr lang="en-US" sz="3200" b="1"/>
                <a:t>in chemical bonds</a:t>
              </a:r>
            </a:p>
            <a:p>
              <a:pPr algn="ctr"/>
              <a:r>
                <a:rPr lang="en-US" sz="2400" b="1"/>
                <a:t>linear systems?</a:t>
              </a:r>
              <a:endParaRPr lang="en-US" sz="2400" b="1" dirty="0"/>
            </a:p>
          </p:txBody>
        </p:sp>
      </p:grpSp>
    </p:spTree>
    <p:extLst>
      <p:ext uri="{BB962C8B-B14F-4D97-AF65-F5344CB8AC3E}">
        <p14:creationId xmlns:p14="http://schemas.microsoft.com/office/powerpoint/2010/main" val="300976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B614726-D1CE-D4DE-4800-B04E22E2603B}"/>
                  </a:ext>
                </a:extLst>
              </p:cNvPr>
              <p:cNvSpPr txBox="1"/>
              <p:nvPr/>
            </p:nvSpPr>
            <p:spPr>
              <a:xfrm>
                <a:off x="1420642" y="625248"/>
                <a:ext cx="8707001" cy="4893647"/>
              </a:xfrm>
              <a:prstGeom prst="rect">
                <a:avLst/>
              </a:prstGeom>
              <a:noFill/>
            </p:spPr>
            <p:txBody>
              <a:bodyPr wrap="square">
                <a:spAutoFit/>
              </a:bodyPr>
              <a:lstStyle/>
              <a:p>
                <a:pPr algn="ctr"/>
                <a:r>
                  <a:rPr lang="en-US" sz="3600" b="1" dirty="0">
                    <a:effectLst/>
                    <a:latin typeface="Calibri" panose="020F0502020204030204" pitchFamily="34" charset="0"/>
                    <a:ea typeface="Calibri" panose="020F0502020204030204" pitchFamily="34" charset="0"/>
                    <a:cs typeface="Calibri" panose="020F0502020204030204" pitchFamily="34" charset="0"/>
                  </a:rPr>
                  <a:t>It turns out that </a:t>
                </a:r>
                <a:r>
                  <a:rPr lang="en-US" sz="3600" b="1" u="sng" dirty="0">
                    <a:effectLst/>
                    <a:latin typeface="Calibri" panose="020F0502020204030204" pitchFamily="34" charset="0"/>
                    <a:ea typeface="Calibri" panose="020F0502020204030204" pitchFamily="34" charset="0"/>
                    <a:cs typeface="Calibri" panose="020F0502020204030204" pitchFamily="34" charset="0"/>
                  </a:rPr>
                  <a:t>many things</a:t>
                </a:r>
                <a:r>
                  <a:rPr lang="en-US" sz="3600" b="1" dirty="0">
                    <a:effectLst/>
                    <a:latin typeface="Calibri" panose="020F0502020204030204" pitchFamily="34" charset="0"/>
                    <a:ea typeface="Calibri" panose="020F0502020204030204" pitchFamily="34" charset="0"/>
                    <a:cs typeface="Calibri" panose="020F0502020204030204" pitchFamily="34" charset="0"/>
                  </a:rPr>
                  <a:t> in a protein are rigid structures</a:t>
                </a:r>
              </a:p>
              <a:p>
                <a:pPr algn="ctr"/>
                <a:endParaRPr lang="en-US" sz="3600" b="1" dirty="0">
                  <a:latin typeface="Calibri" panose="020F0502020204030204" pitchFamily="34" charset="0"/>
                  <a:cs typeface="Calibri" panose="020F0502020204030204" pitchFamily="34" charset="0"/>
                </a:endParaRPr>
              </a:p>
              <a:p>
                <a:pPr algn="ctr"/>
                <a:r>
                  <a:rPr lang="en-US" sz="3600" b="1" dirty="0">
                    <a:latin typeface="Calibri" panose="020F0502020204030204" pitchFamily="34" charset="0"/>
                    <a:cs typeface="Calibri" panose="020F0502020204030204" pitchFamily="34" charset="0"/>
                  </a:rPr>
                  <a:t>H-bonds, Salt Bridges,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Layers of  </a:t>
                </a:r>
                <a14:m>
                  <m:oMath xmlns:m="http://schemas.openxmlformats.org/officeDocument/2006/math">
                    <m:r>
                      <a:rPr lang="en-US" sz="3600" b="1" i="1" smtClean="0">
                        <a:latin typeface="Cambria Math" panose="02040503050406030204" pitchFamily="18" charset="0"/>
                        <a:ea typeface="Cambria Math" panose="02040503050406030204" pitchFamily="18" charset="0"/>
                        <a:cs typeface="Calibri" panose="020F0502020204030204" pitchFamily="34" charset="0"/>
                      </a:rPr>
                      <m:t>𝜶</m:t>
                    </m:r>
                  </m:oMath>
                </a14:m>
                <a:r>
                  <a:rPr lang="en-US" sz="3600" b="1" dirty="0">
                    <a:latin typeface="Calibri" panose="020F0502020204030204" pitchFamily="34" charset="0"/>
                    <a:cs typeface="Calibri" panose="020F0502020204030204" pitchFamily="34" charset="0"/>
                  </a:rPr>
                  <a:t> Helix </a:t>
                </a:r>
                <a:r>
                  <a:rPr lang="en-US" sz="3600" dirty="0">
                    <a:latin typeface="Calibri" panose="020F0502020204030204" pitchFamily="34" charset="0"/>
                    <a:cs typeface="Calibri" panose="020F0502020204030204" pitchFamily="34" charset="0"/>
                  </a:rPr>
                  <a:t>(secondary structure)</a:t>
                </a:r>
                <a:r>
                  <a:rPr lang="en-US" sz="3600" b="1" dirty="0">
                    <a:latin typeface="Calibri" panose="020F0502020204030204" pitchFamily="34" charset="0"/>
                    <a:cs typeface="Calibri" panose="020F0502020204030204" pitchFamily="34" charset="0"/>
                  </a:rPr>
                  <a:t>, </a:t>
                </a:r>
                <a:br>
                  <a:rPr lang="en-US" sz="3600" b="1"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and of course</a:t>
                </a:r>
                <a:r>
                  <a:rPr lang="en-US" sz="3600" b="1" dirty="0">
                    <a:latin typeface="Calibri" panose="020F0502020204030204" pitchFamily="34" charset="0"/>
                    <a:cs typeface="Calibri" panose="020F0502020204030204" pitchFamily="34" charset="0"/>
                  </a:rPr>
                  <a:t> Covalent Bonds </a:t>
                </a:r>
                <a:br>
                  <a:rPr lang="en-US" sz="3600" b="1"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of the protein Crambin</a:t>
                </a:r>
                <a:br>
                  <a:rPr lang="en-US" sz="36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are linear systems</a:t>
                </a:r>
                <a:br>
                  <a:rPr lang="en-US" sz="36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that are nearly rigid</a:t>
                </a:r>
                <a:endParaRPr lang="en-US"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FB614726-D1CE-D4DE-4800-B04E22E2603B}"/>
                  </a:ext>
                </a:extLst>
              </p:cNvPr>
              <p:cNvSpPr txBox="1">
                <a:spLocks noRot="1" noChangeAspect="1" noMove="1" noResize="1" noEditPoints="1" noAdjustHandles="1" noChangeArrowheads="1" noChangeShapeType="1" noTextEdit="1"/>
              </p:cNvSpPr>
              <p:nvPr/>
            </p:nvSpPr>
            <p:spPr>
              <a:xfrm>
                <a:off x="1420642" y="625248"/>
                <a:ext cx="8707001" cy="4893647"/>
              </a:xfrm>
              <a:prstGeom prst="rect">
                <a:avLst/>
              </a:prstGeom>
              <a:blipFill>
                <a:blip r:embed="rId2"/>
                <a:stretch>
                  <a:fillRect l="-1681" t="-1995" r="-2871" b="-199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45A7C1AD-E8AE-602A-520F-0212339B6B83}"/>
              </a:ext>
            </a:extLst>
          </p:cNvPr>
          <p:cNvSpPr>
            <a:spLocks noGrp="1"/>
          </p:cNvSpPr>
          <p:nvPr>
            <p:ph type="dt" sz="half" idx="10"/>
          </p:nvPr>
        </p:nvSpPr>
        <p:spPr/>
        <p:txBody>
          <a:bodyPr/>
          <a:lstStyle/>
          <a:p>
            <a:fld id="{C826895A-10C1-4B07-8599-E4FF9675A716}" type="datetime4">
              <a:rPr lang="en-US" smtClean="0"/>
              <a:t>December 6, 2022</a:t>
            </a:fld>
            <a:endParaRPr lang="en-US"/>
          </a:p>
        </p:txBody>
      </p:sp>
      <p:sp>
        <p:nvSpPr>
          <p:cNvPr id="5" name="Slide Number Placeholder 4">
            <a:extLst>
              <a:ext uri="{FF2B5EF4-FFF2-40B4-BE49-F238E27FC236}">
                <a16:creationId xmlns:a16="http://schemas.microsoft.com/office/drawing/2014/main" id="{9F8FC3CA-CA23-E7F9-C099-007FCE461D4A}"/>
              </a:ext>
            </a:extLst>
          </p:cNvPr>
          <p:cNvSpPr>
            <a:spLocks noGrp="1"/>
          </p:cNvSpPr>
          <p:nvPr>
            <p:ph type="sldNum" sz="quarter" idx="12"/>
          </p:nvPr>
        </p:nvSpPr>
        <p:spPr/>
        <p:txBody>
          <a:bodyPr/>
          <a:lstStyle/>
          <a:p>
            <a:fld id="{DCD2569C-6C0C-41B1-92C3-503D984CCA94}" type="slidenum">
              <a:rPr lang="en-US" smtClean="0"/>
              <a:t>15</a:t>
            </a:fld>
            <a:endParaRPr lang="en-US"/>
          </a:p>
        </p:txBody>
      </p:sp>
    </p:spTree>
    <p:extLst>
      <p:ext uri="{BB962C8B-B14F-4D97-AF65-F5344CB8AC3E}">
        <p14:creationId xmlns:p14="http://schemas.microsoft.com/office/powerpoint/2010/main" val="12940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CB54856-652E-3732-2120-263D12AB367B}"/>
                  </a:ext>
                </a:extLst>
              </p:cNvPr>
              <p:cNvSpPr txBox="1"/>
              <p:nvPr/>
            </p:nvSpPr>
            <p:spPr>
              <a:xfrm>
                <a:off x="2885367" y="1090604"/>
                <a:ext cx="6096708" cy="1446550"/>
              </a:xfrm>
              <a:prstGeom prst="rect">
                <a:avLst/>
              </a:prstGeom>
              <a:noFill/>
            </p:spPr>
            <p:txBody>
              <a:bodyPr wrap="square">
                <a:spAutoFit/>
              </a:bodyPr>
              <a:lstStyle/>
              <a:p>
                <a:pPr algn="ctr"/>
                <a:r>
                  <a:rPr lang="en-US" sz="2000" b="1" dirty="0">
                    <a:latin typeface="Calibri" panose="020F0502020204030204" pitchFamily="34" charset="0"/>
                  </a:rPr>
                  <a:t>Details fully explained in tutorial style</a:t>
                </a:r>
                <a:br>
                  <a:rPr lang="en-US" sz="2000" b="1" dirty="0">
                    <a:latin typeface="Calibri" panose="020F0502020204030204" pitchFamily="34" charset="0"/>
                  </a:rPr>
                </a:br>
                <a:r>
                  <a:rPr lang="en-US" sz="3600" b="1" dirty="0">
                    <a:latin typeface="Arial Rounded MT Bold" panose="020F0704030504030204" pitchFamily="34" charset="0"/>
                  </a:rPr>
                  <a:t>H-bonds in Crambin</a:t>
                </a:r>
              </a:p>
              <a:p>
                <a:pPr algn="ctr"/>
                <a:r>
                  <a:rPr lang="en-US" sz="2800" b="1" dirty="0">
                    <a:latin typeface="Arial Rounded MT Bold" panose="020F0704030504030204" pitchFamily="34" charset="0"/>
                  </a:rPr>
                  <a:t>Coherence in an </a:t>
                </a:r>
                <a14:m>
                  <m:oMath xmlns:m="http://schemas.openxmlformats.org/officeDocument/2006/math">
                    <m:r>
                      <a:rPr lang="en-US" sz="3200" b="1" i="1" smtClean="0">
                        <a:latin typeface="Cambria Math" panose="02040503050406030204" pitchFamily="18" charset="0"/>
                        <a:ea typeface="Cambria Math" panose="02040503050406030204" pitchFamily="18" charset="0"/>
                      </a:rPr>
                      <m:t>𝜶</m:t>
                    </m:r>
                  </m:oMath>
                </a14:m>
                <a:r>
                  <a:rPr lang="en-US" sz="3200" b="1" dirty="0">
                    <a:latin typeface="Arial Rounded MT Bold" panose="020F0704030504030204" pitchFamily="34" charset="0"/>
                  </a:rPr>
                  <a:t>-</a:t>
                </a:r>
                <a:r>
                  <a:rPr lang="en-US" sz="2800" b="1" dirty="0">
                    <a:latin typeface="Arial Rounded MT Bold" panose="020F0704030504030204" pitchFamily="34" charset="0"/>
                  </a:rPr>
                  <a:t>helix </a:t>
                </a:r>
              </a:p>
            </p:txBody>
          </p:sp>
        </mc:Choice>
        <mc:Fallback xmlns="">
          <p:sp>
            <p:nvSpPr>
              <p:cNvPr id="3" name="TextBox 2">
                <a:extLst>
                  <a:ext uri="{FF2B5EF4-FFF2-40B4-BE49-F238E27FC236}">
                    <a16:creationId xmlns:a16="http://schemas.microsoft.com/office/drawing/2014/main" id="{6CB54856-652E-3732-2120-263D12AB367B}"/>
                  </a:ext>
                </a:extLst>
              </p:cNvPr>
              <p:cNvSpPr txBox="1">
                <a:spLocks noRot="1" noChangeAspect="1" noMove="1" noResize="1" noEditPoints="1" noAdjustHandles="1" noChangeArrowheads="1" noChangeShapeType="1" noTextEdit="1"/>
              </p:cNvSpPr>
              <p:nvPr/>
            </p:nvSpPr>
            <p:spPr>
              <a:xfrm>
                <a:off x="2885367" y="1090604"/>
                <a:ext cx="6096708" cy="1446550"/>
              </a:xfrm>
              <a:prstGeom prst="rect">
                <a:avLst/>
              </a:prstGeom>
              <a:blipFill>
                <a:blip r:embed="rId2"/>
                <a:stretch>
                  <a:fillRect t="-2532" b="-1308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413A991C-C3F6-5AE5-5451-EEC07E950864}"/>
              </a:ext>
            </a:extLst>
          </p:cNvPr>
          <p:cNvSpPr>
            <a:spLocks noGrp="1"/>
          </p:cNvSpPr>
          <p:nvPr>
            <p:ph type="dt" sz="half" idx="10"/>
          </p:nvPr>
        </p:nvSpPr>
        <p:spPr/>
        <p:txBody>
          <a:bodyPr/>
          <a:lstStyle/>
          <a:p>
            <a:fld id="{4B612B5F-E2CA-42C2-A100-14CBDBC152A7}" type="datetime4">
              <a:rPr lang="en-US" smtClean="0"/>
              <a:t>December 6, 2022</a:t>
            </a:fld>
            <a:endParaRPr lang="en-US"/>
          </a:p>
        </p:txBody>
      </p:sp>
      <p:sp>
        <p:nvSpPr>
          <p:cNvPr id="5" name="Slide Number Placeholder 4">
            <a:extLst>
              <a:ext uri="{FF2B5EF4-FFF2-40B4-BE49-F238E27FC236}">
                <a16:creationId xmlns:a16="http://schemas.microsoft.com/office/drawing/2014/main" id="{40E9D39C-7F74-321D-6748-2FE940A50CC9}"/>
              </a:ext>
            </a:extLst>
          </p:cNvPr>
          <p:cNvSpPr>
            <a:spLocks noGrp="1"/>
          </p:cNvSpPr>
          <p:nvPr>
            <p:ph type="sldNum" sz="quarter" idx="12"/>
          </p:nvPr>
        </p:nvSpPr>
        <p:spPr/>
        <p:txBody>
          <a:bodyPr/>
          <a:lstStyle/>
          <a:p>
            <a:fld id="{DCD2569C-6C0C-41B1-92C3-503D984CCA94}" type="slidenum">
              <a:rPr lang="en-US" smtClean="0"/>
              <a:t>16</a:t>
            </a:fld>
            <a:endParaRPr lang="en-US"/>
          </a:p>
        </p:txBody>
      </p:sp>
      <p:sp>
        <p:nvSpPr>
          <p:cNvPr id="8" name="TextBox 7">
            <a:extLst>
              <a:ext uri="{FF2B5EF4-FFF2-40B4-BE49-F238E27FC236}">
                <a16:creationId xmlns:a16="http://schemas.microsoft.com/office/drawing/2014/main" id="{D946F4A9-9A73-AA83-A7BE-902ECCD35B51}"/>
              </a:ext>
            </a:extLst>
          </p:cNvPr>
          <p:cNvSpPr txBox="1"/>
          <p:nvPr/>
        </p:nvSpPr>
        <p:spPr>
          <a:xfrm>
            <a:off x="2468777" y="2923257"/>
            <a:ext cx="6929887" cy="1015663"/>
          </a:xfrm>
          <a:prstGeom prst="rect">
            <a:avLst/>
          </a:prstGeom>
          <a:noFill/>
        </p:spPr>
        <p:txBody>
          <a:bodyPr wrap="square">
            <a:spAutoFit/>
          </a:bodyPr>
          <a:lstStyle/>
          <a:p>
            <a:pPr marR="0" algn="ctr"/>
            <a:r>
              <a:rPr lang="en-US" sz="2000" b="1" dirty="0">
                <a:latin typeface="Calibri" panose="020F0502020204030204" pitchFamily="34" charset="0"/>
              </a:rPr>
              <a:t>Nicholson, </a:t>
            </a:r>
            <a:r>
              <a:rPr lang="en-US" sz="2000" b="1">
                <a:latin typeface="Calibri" panose="020F0502020204030204" pitchFamily="34" charset="0"/>
              </a:rPr>
              <a:t>Stanley       </a:t>
            </a:r>
            <a:r>
              <a:rPr lang="en-US" sz="2000" b="1" dirty="0">
                <a:latin typeface="Calibri" panose="020F0502020204030204" pitchFamily="34" charset="0"/>
              </a:rPr>
              <a:t>Minh</a:t>
            </a:r>
            <a:r>
              <a:rPr lang="en-US" sz="2000" b="1">
                <a:latin typeface="Calibri" panose="020F0502020204030204" pitchFamily="34" charset="0"/>
              </a:rPr>
              <a:t>, David        </a:t>
            </a:r>
            <a:r>
              <a:rPr lang="en-US" sz="2000" b="1" dirty="0">
                <a:latin typeface="Calibri" panose="020F0502020204030204" pitchFamily="34" charset="0"/>
              </a:rPr>
              <a:t>Eisenberg, Robert </a:t>
            </a:r>
            <a:br>
              <a:rPr lang="en-US" sz="2000" b="1" dirty="0">
                <a:latin typeface="Calibri" panose="020F0502020204030204" pitchFamily="34" charset="0"/>
              </a:rPr>
            </a:br>
            <a:br>
              <a:rPr lang="en-US" sz="2000" b="1" dirty="0">
                <a:latin typeface="Calibri" panose="020F0502020204030204" pitchFamily="34" charset="0"/>
              </a:rPr>
            </a:br>
            <a:r>
              <a:rPr lang="en-US" sz="2000" b="1" i="1" dirty="0">
                <a:latin typeface="Calibri" panose="020F0502020204030204" pitchFamily="34" charset="0"/>
              </a:rPr>
              <a:t>doi:10.48550/arXiv.2211.16372   (2022) </a:t>
            </a:r>
          </a:p>
        </p:txBody>
      </p:sp>
    </p:spTree>
    <p:extLst>
      <p:ext uri="{BB962C8B-B14F-4D97-AF65-F5344CB8AC3E}">
        <p14:creationId xmlns:p14="http://schemas.microsoft.com/office/powerpoint/2010/main" val="274102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fld id="{AA659EAE-74AD-4BC3-A6A9-09017879212A}" type="datetime4">
              <a:rPr lang="en-US" smtClean="0"/>
              <a:t>December 6, 2022</a:t>
            </a:fld>
            <a:endParaRPr lang="en-US"/>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fld id="{DCD2569C-6C0C-41B1-92C3-503D984CCA94}" type="slidenum">
              <a:rPr lang="en-US" smtClean="0"/>
              <a:t>17</a:t>
            </a:fld>
            <a:endParaRPr lang="en-US"/>
          </a:p>
        </p:txBody>
      </p:sp>
      <p:pic>
        <p:nvPicPr>
          <p:cNvPr id="4" name="Crambin (PyMOL version)">
            <a:hlinkClick r:id="" action="ppaction://media"/>
            <a:extLst>
              <a:ext uri="{FF2B5EF4-FFF2-40B4-BE49-F238E27FC236}">
                <a16:creationId xmlns:a16="http://schemas.microsoft.com/office/drawing/2014/main" id="{352A960E-DE49-E4FD-B6A5-70F0E2DCCA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3080" y="350808"/>
            <a:ext cx="7466816" cy="5600112"/>
          </a:xfrm>
          <a:prstGeom prst="rect">
            <a:avLst/>
          </a:prstGeom>
        </p:spPr>
      </p:pic>
      <p:sp>
        <p:nvSpPr>
          <p:cNvPr id="5" name="TextBox 4">
            <a:extLst>
              <a:ext uri="{FF2B5EF4-FFF2-40B4-BE49-F238E27FC236}">
                <a16:creationId xmlns:a16="http://schemas.microsoft.com/office/drawing/2014/main" id="{1646606D-EFDB-7CFB-C570-BC55613DF55D}"/>
              </a:ext>
            </a:extLst>
          </p:cNvPr>
          <p:cNvSpPr txBox="1"/>
          <p:nvPr/>
        </p:nvSpPr>
        <p:spPr>
          <a:xfrm>
            <a:off x="5988423" y="497138"/>
            <a:ext cx="4209742" cy="707886"/>
          </a:xfrm>
          <a:prstGeom prst="rect">
            <a:avLst/>
          </a:prstGeom>
          <a:noFill/>
        </p:spPr>
        <p:txBody>
          <a:bodyPr wrap="none" rtlCol="0">
            <a:spAutoFit/>
          </a:bodyPr>
          <a:lstStyle/>
          <a:p>
            <a:pPr algn="ctr"/>
            <a:r>
              <a:rPr lang="en-US" sz="4000" b="1" dirty="0"/>
              <a:t>Crambin </a:t>
            </a:r>
            <a:r>
              <a:rPr lang="en-US" sz="4000" dirty="0"/>
              <a:t>PDB 1CRN</a:t>
            </a:r>
          </a:p>
        </p:txBody>
      </p:sp>
      <p:sp>
        <p:nvSpPr>
          <p:cNvPr id="6" name="TextBox 5">
            <a:extLst>
              <a:ext uri="{FF2B5EF4-FFF2-40B4-BE49-F238E27FC236}">
                <a16:creationId xmlns:a16="http://schemas.microsoft.com/office/drawing/2014/main" id="{4A2FAA24-B2A3-B364-A901-037A1F7E0BEE}"/>
              </a:ext>
            </a:extLst>
          </p:cNvPr>
          <p:cNvSpPr txBox="1"/>
          <p:nvPr/>
        </p:nvSpPr>
        <p:spPr>
          <a:xfrm>
            <a:off x="8342575" y="2185358"/>
            <a:ext cx="2798010" cy="1323439"/>
          </a:xfrm>
          <a:prstGeom prst="rect">
            <a:avLst/>
          </a:prstGeom>
          <a:noFill/>
        </p:spPr>
        <p:txBody>
          <a:bodyPr wrap="none" rtlCol="0">
            <a:spAutoFit/>
          </a:bodyPr>
          <a:lstStyle/>
          <a:p>
            <a:pPr algn="ctr"/>
            <a:r>
              <a:rPr lang="en-US" sz="2000" b="1" dirty="0"/>
              <a:t>Seed Storage Protein </a:t>
            </a:r>
            <a:br>
              <a:rPr lang="en-US" sz="2000" b="1" dirty="0"/>
            </a:br>
            <a:r>
              <a:rPr lang="en-US" sz="2000" b="1" dirty="0"/>
              <a:t>from Abyssinian kale </a:t>
            </a:r>
          </a:p>
          <a:p>
            <a:pPr algn="ctr"/>
            <a:r>
              <a:rPr lang="en-US" sz="2000" i="1" dirty="0" err="1">
                <a:latin typeface="Cambria" panose="02040503050406030204" pitchFamily="18" charset="0"/>
                <a:ea typeface="Cambria" panose="02040503050406030204" pitchFamily="18" charset="0"/>
              </a:rPr>
              <a:t>Crambe</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abyssinica</a:t>
            </a:r>
            <a:endParaRPr lang="en-US" sz="2000" i="1" dirty="0">
              <a:latin typeface="Cambria" panose="02040503050406030204" pitchFamily="18" charset="0"/>
              <a:ea typeface="Cambria" panose="02040503050406030204" pitchFamily="18" charset="0"/>
            </a:endParaRPr>
          </a:p>
          <a:p>
            <a:pPr algn="ctr"/>
            <a:r>
              <a:rPr lang="en-US" sz="2000" i="1" dirty="0">
                <a:latin typeface="Cambria" panose="02040503050406030204" pitchFamily="18" charset="0"/>
                <a:ea typeface="Cambria" panose="02040503050406030204" pitchFamily="18" charset="0"/>
              </a:rPr>
              <a:t>Gluten free Vegetable Oil</a:t>
            </a:r>
          </a:p>
        </p:txBody>
      </p:sp>
      <p:pic>
        <p:nvPicPr>
          <p:cNvPr id="8" name="Picture 7">
            <a:extLst>
              <a:ext uri="{FF2B5EF4-FFF2-40B4-BE49-F238E27FC236}">
                <a16:creationId xmlns:a16="http://schemas.microsoft.com/office/drawing/2014/main" id="{90EA440E-73AF-B1F4-9603-0F95F6E09779}"/>
              </a:ext>
            </a:extLst>
          </p:cNvPr>
          <p:cNvPicPr>
            <a:picLocks noChangeAspect="1"/>
          </p:cNvPicPr>
          <p:nvPr/>
        </p:nvPicPr>
        <p:blipFill>
          <a:blip r:embed="rId5"/>
          <a:stretch>
            <a:fillRect/>
          </a:stretch>
        </p:blipFill>
        <p:spPr>
          <a:xfrm>
            <a:off x="8733114" y="3625249"/>
            <a:ext cx="2016933" cy="1626405"/>
          </a:xfrm>
          <a:prstGeom prst="rect">
            <a:avLst/>
          </a:prstGeom>
        </p:spPr>
      </p:pic>
      <p:sp>
        <p:nvSpPr>
          <p:cNvPr id="9" name="TextBox 8">
            <a:extLst>
              <a:ext uri="{FF2B5EF4-FFF2-40B4-BE49-F238E27FC236}">
                <a16:creationId xmlns:a16="http://schemas.microsoft.com/office/drawing/2014/main" id="{68EDF969-E57F-4ACB-EEAD-B79220454ED1}"/>
              </a:ext>
            </a:extLst>
          </p:cNvPr>
          <p:cNvSpPr txBox="1"/>
          <p:nvPr/>
        </p:nvSpPr>
        <p:spPr>
          <a:xfrm>
            <a:off x="2338704" y="5314422"/>
            <a:ext cx="4610365" cy="338554"/>
          </a:xfrm>
          <a:prstGeom prst="rect">
            <a:avLst/>
          </a:prstGeom>
          <a:noFill/>
        </p:spPr>
        <p:txBody>
          <a:bodyPr wrap="none" rtlCol="0">
            <a:spAutoFit/>
          </a:bodyPr>
          <a:lstStyle/>
          <a:p>
            <a:pPr algn="ctr"/>
            <a:r>
              <a:rPr lang="en-US" sz="1600" i="1" dirty="0"/>
              <a:t>https://www.</a:t>
            </a:r>
            <a:r>
              <a:rPr lang="en-US" sz="1600" b="1" i="1" dirty="0"/>
              <a:t>youtube</a:t>
            </a:r>
            <a:r>
              <a:rPr lang="en-US" sz="1600" i="1" dirty="0"/>
              <a:t>.com/watch?v=M4DWFfkVmU4</a:t>
            </a:r>
          </a:p>
        </p:txBody>
      </p:sp>
    </p:spTree>
    <p:extLst>
      <p:ext uri="{BB962C8B-B14F-4D97-AF65-F5344CB8AC3E}">
        <p14:creationId xmlns:p14="http://schemas.microsoft.com/office/powerpoint/2010/main" val="292295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CECE0-0351-C8DC-7BEE-2A69D80CB161}"/>
              </a:ext>
            </a:extLst>
          </p:cNvPr>
          <p:cNvSpPr txBox="1"/>
          <p:nvPr/>
        </p:nvSpPr>
        <p:spPr>
          <a:xfrm>
            <a:off x="1238885" y="1464672"/>
            <a:ext cx="10707290" cy="2308324"/>
          </a:xfrm>
          <a:prstGeom prst="rect">
            <a:avLst/>
          </a:prstGeom>
          <a:noFill/>
        </p:spPr>
        <p:txBody>
          <a:bodyPr wrap="none" rtlCol="0">
            <a:spAutoFit/>
          </a:bodyPr>
          <a:lstStyle/>
          <a:p>
            <a:pPr algn="ctr"/>
            <a:r>
              <a:rPr lang="en-US" sz="3200" b="1" dirty="0"/>
              <a:t>Coherence Function allows analysis without ANY assumptions</a:t>
            </a:r>
          </a:p>
          <a:p>
            <a:pPr algn="ctr"/>
            <a:endParaRPr lang="en-US" sz="3200" b="1" dirty="0"/>
          </a:p>
          <a:p>
            <a:pPr algn="ctr"/>
            <a:r>
              <a:rPr lang="en-US" sz="3200" b="1" dirty="0"/>
              <a:t>No assumptions about distributions are made</a:t>
            </a:r>
          </a:p>
          <a:p>
            <a:pPr algn="ctr"/>
            <a:r>
              <a:rPr lang="en-US" sz="2400" b="1" dirty="0"/>
              <a:t>It is OK if distributions do not even exist </a:t>
            </a:r>
            <a:br>
              <a:rPr lang="en-US" sz="2400" b="1" dirty="0"/>
            </a:br>
            <a:r>
              <a:rPr lang="en-US" sz="2400" b="1" dirty="0"/>
              <a:t>as robust descriptions of random trajectories</a:t>
            </a:r>
          </a:p>
        </p:txBody>
      </p:sp>
      <p:sp>
        <p:nvSpPr>
          <p:cNvPr id="3" name="Date Placeholder 2">
            <a:extLst>
              <a:ext uri="{FF2B5EF4-FFF2-40B4-BE49-F238E27FC236}">
                <a16:creationId xmlns:a16="http://schemas.microsoft.com/office/drawing/2014/main" id="{AEFF8A10-997D-C79C-5A36-2025B973A1E8}"/>
              </a:ext>
            </a:extLst>
          </p:cNvPr>
          <p:cNvSpPr>
            <a:spLocks noGrp="1"/>
          </p:cNvSpPr>
          <p:nvPr>
            <p:ph type="dt" sz="half" idx="10"/>
          </p:nvPr>
        </p:nvSpPr>
        <p:spPr/>
        <p:txBody>
          <a:bodyPr/>
          <a:lstStyle/>
          <a:p>
            <a:fld id="{83A0B238-154B-441B-8D80-FB577D548F9E}" type="datetime4">
              <a:rPr lang="en-US" smtClean="0"/>
              <a:t>December 6, 2022</a:t>
            </a:fld>
            <a:endParaRPr lang="en-US"/>
          </a:p>
        </p:txBody>
      </p:sp>
      <p:sp>
        <p:nvSpPr>
          <p:cNvPr id="4" name="Slide Number Placeholder 3">
            <a:extLst>
              <a:ext uri="{FF2B5EF4-FFF2-40B4-BE49-F238E27FC236}">
                <a16:creationId xmlns:a16="http://schemas.microsoft.com/office/drawing/2014/main" id="{7C3CC2FF-5D87-6804-4C98-6C58163899DC}"/>
              </a:ext>
            </a:extLst>
          </p:cNvPr>
          <p:cNvSpPr>
            <a:spLocks noGrp="1"/>
          </p:cNvSpPr>
          <p:nvPr>
            <p:ph type="sldNum" sz="quarter" idx="12"/>
          </p:nvPr>
        </p:nvSpPr>
        <p:spPr/>
        <p:txBody>
          <a:bodyPr/>
          <a:lstStyle/>
          <a:p>
            <a:fld id="{DCD2569C-6C0C-41B1-92C3-503D984CCA94}" type="slidenum">
              <a:rPr lang="en-US" smtClean="0"/>
              <a:t>18</a:t>
            </a:fld>
            <a:endParaRPr lang="en-US"/>
          </a:p>
        </p:txBody>
      </p:sp>
    </p:spTree>
    <p:extLst>
      <p:ext uri="{BB962C8B-B14F-4D97-AF65-F5344CB8AC3E}">
        <p14:creationId xmlns:p14="http://schemas.microsoft.com/office/powerpoint/2010/main" val="413293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2EDCE-2455-6C17-C39A-1CB0570AC4BB}"/>
              </a:ext>
            </a:extLst>
          </p:cNvPr>
          <p:cNvSpPr txBox="1"/>
          <p:nvPr/>
        </p:nvSpPr>
        <p:spPr>
          <a:xfrm>
            <a:off x="1897185" y="1581782"/>
            <a:ext cx="8846909" cy="3170099"/>
          </a:xfrm>
          <a:prstGeom prst="rect">
            <a:avLst/>
          </a:prstGeom>
          <a:noFill/>
        </p:spPr>
        <p:txBody>
          <a:bodyPr wrap="none" rtlCol="0">
            <a:spAutoFit/>
          </a:bodyPr>
          <a:lstStyle/>
          <a:p>
            <a:pPr algn="ctr"/>
            <a:r>
              <a:rPr lang="en-US" sz="3200" b="1" dirty="0"/>
              <a:t>Only assumption is that Fourier Analysis is Possible</a:t>
            </a:r>
          </a:p>
          <a:p>
            <a:pPr algn="ctr"/>
            <a:endParaRPr lang="en-US" sz="3200" b="1" dirty="0"/>
          </a:p>
          <a:p>
            <a:pPr algn="ctr"/>
            <a:r>
              <a:rPr lang="en-US" sz="2000" b="1" dirty="0"/>
              <a:t>Mathematics (without physics) shows that </a:t>
            </a:r>
            <a:br>
              <a:rPr lang="en-US" sz="3200" b="1" dirty="0"/>
            </a:br>
            <a:r>
              <a:rPr lang="en-US" sz="3200" b="1" dirty="0"/>
              <a:t>Fourier Analysis of</a:t>
            </a:r>
          </a:p>
          <a:p>
            <a:pPr algn="ctr"/>
            <a:r>
              <a:rPr lang="en-US" sz="3200" b="1" dirty="0"/>
              <a:t>Thermal motion is always possible</a:t>
            </a:r>
          </a:p>
          <a:p>
            <a:pPr algn="ctr"/>
            <a:r>
              <a:rPr lang="en-US" sz="2000" b="1" dirty="0"/>
              <a:t>(it might not be useful, but it is possible with a robust definition)</a:t>
            </a:r>
          </a:p>
          <a:p>
            <a:pPr algn="ctr"/>
            <a:endParaRPr lang="en-US" sz="3200" b="1" dirty="0"/>
          </a:p>
        </p:txBody>
      </p:sp>
      <p:sp>
        <p:nvSpPr>
          <p:cNvPr id="3" name="Date Placeholder 2">
            <a:extLst>
              <a:ext uri="{FF2B5EF4-FFF2-40B4-BE49-F238E27FC236}">
                <a16:creationId xmlns:a16="http://schemas.microsoft.com/office/drawing/2014/main" id="{B7444161-A5AE-60B0-0489-A3C8F302F772}"/>
              </a:ext>
            </a:extLst>
          </p:cNvPr>
          <p:cNvSpPr>
            <a:spLocks noGrp="1"/>
          </p:cNvSpPr>
          <p:nvPr>
            <p:ph type="dt" sz="half" idx="10"/>
          </p:nvPr>
        </p:nvSpPr>
        <p:spPr/>
        <p:txBody>
          <a:bodyPr/>
          <a:lstStyle/>
          <a:p>
            <a:fld id="{1B6E122D-A06D-4D83-9BA5-08F3561033B8}" type="datetime4">
              <a:rPr lang="en-US" smtClean="0"/>
              <a:t>December 6, 2022</a:t>
            </a:fld>
            <a:endParaRPr lang="en-US"/>
          </a:p>
        </p:txBody>
      </p:sp>
      <p:sp>
        <p:nvSpPr>
          <p:cNvPr id="4" name="Slide Number Placeholder 3">
            <a:extLst>
              <a:ext uri="{FF2B5EF4-FFF2-40B4-BE49-F238E27FC236}">
                <a16:creationId xmlns:a16="http://schemas.microsoft.com/office/drawing/2014/main" id="{F3956933-9388-A145-01A3-A7CA9FFF0B1F}"/>
              </a:ext>
            </a:extLst>
          </p:cNvPr>
          <p:cNvSpPr>
            <a:spLocks noGrp="1"/>
          </p:cNvSpPr>
          <p:nvPr>
            <p:ph type="sldNum" sz="quarter" idx="12"/>
          </p:nvPr>
        </p:nvSpPr>
        <p:spPr/>
        <p:txBody>
          <a:bodyPr/>
          <a:lstStyle/>
          <a:p>
            <a:fld id="{DCD2569C-6C0C-41B1-92C3-503D984CCA94}" type="slidenum">
              <a:rPr lang="en-US" smtClean="0"/>
              <a:t>19</a:t>
            </a:fld>
            <a:endParaRPr lang="en-US"/>
          </a:p>
        </p:txBody>
      </p:sp>
    </p:spTree>
    <p:extLst>
      <p:ext uri="{BB962C8B-B14F-4D97-AF65-F5344CB8AC3E}">
        <p14:creationId xmlns:p14="http://schemas.microsoft.com/office/powerpoint/2010/main" val="138602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2CF74-76A7-13FD-BB0F-07553E9919D9}"/>
              </a:ext>
            </a:extLst>
          </p:cNvPr>
          <p:cNvSpPr>
            <a:spLocks noGrp="1"/>
          </p:cNvSpPr>
          <p:nvPr>
            <p:ph type="dt" sz="half" idx="10"/>
          </p:nvPr>
        </p:nvSpPr>
        <p:spPr/>
        <p:txBody>
          <a:bodyPr/>
          <a:lstStyle/>
          <a:p>
            <a:fld id="{D06B4434-D18E-4231-A4CD-5A41213271A3}" type="datetime4">
              <a:rPr lang="en-US" smtClean="0"/>
              <a:t>December 6, 2022</a:t>
            </a:fld>
            <a:endParaRPr lang="en-US"/>
          </a:p>
        </p:txBody>
      </p:sp>
      <p:sp>
        <p:nvSpPr>
          <p:cNvPr id="3" name="Slide Number Placeholder 2">
            <a:extLst>
              <a:ext uri="{FF2B5EF4-FFF2-40B4-BE49-F238E27FC236}">
                <a16:creationId xmlns:a16="http://schemas.microsoft.com/office/drawing/2014/main" id="{A111266C-6DB8-883C-BABD-5B7FF5145807}"/>
              </a:ext>
            </a:extLst>
          </p:cNvPr>
          <p:cNvSpPr>
            <a:spLocks noGrp="1"/>
          </p:cNvSpPr>
          <p:nvPr>
            <p:ph type="sldNum" sz="quarter" idx="12"/>
          </p:nvPr>
        </p:nvSpPr>
        <p:spPr/>
        <p:txBody>
          <a:bodyPr/>
          <a:lstStyle/>
          <a:p>
            <a:fld id="{DCD2569C-6C0C-41B1-92C3-503D984CCA94}" type="slidenum">
              <a:rPr lang="en-US" smtClean="0"/>
              <a:t>2</a:t>
            </a:fld>
            <a:endParaRPr lang="en-US"/>
          </a:p>
        </p:txBody>
      </p:sp>
      <p:grpSp>
        <p:nvGrpSpPr>
          <p:cNvPr id="7" name="Group 6">
            <a:extLst>
              <a:ext uri="{FF2B5EF4-FFF2-40B4-BE49-F238E27FC236}">
                <a16:creationId xmlns:a16="http://schemas.microsoft.com/office/drawing/2014/main" id="{C50DDF09-A3DD-7B65-4AB1-AC298C1BFEBF}"/>
              </a:ext>
            </a:extLst>
          </p:cNvPr>
          <p:cNvGrpSpPr/>
          <p:nvPr/>
        </p:nvGrpSpPr>
        <p:grpSpPr>
          <a:xfrm>
            <a:off x="1307055" y="430306"/>
            <a:ext cx="9746428" cy="5786199"/>
            <a:chOff x="1307055" y="430306"/>
            <a:chExt cx="9746428" cy="5786199"/>
          </a:xfrm>
        </p:grpSpPr>
        <p:sp>
          <p:nvSpPr>
            <p:cNvPr id="5" name="TextBox 4">
              <a:extLst>
                <a:ext uri="{FF2B5EF4-FFF2-40B4-BE49-F238E27FC236}">
                  <a16:creationId xmlns:a16="http://schemas.microsoft.com/office/drawing/2014/main" id="{A2DF5E8E-3001-F145-CEBC-00BCF30EF4A2}"/>
                </a:ext>
              </a:extLst>
            </p:cNvPr>
            <p:cNvSpPr txBox="1"/>
            <p:nvPr/>
          </p:nvSpPr>
          <p:spPr>
            <a:xfrm>
              <a:off x="1307055" y="430306"/>
              <a:ext cx="9746428" cy="5786199"/>
            </a:xfrm>
            <a:prstGeom prst="rect">
              <a:avLst/>
            </a:prstGeom>
            <a:noFill/>
          </p:spPr>
          <p:txBody>
            <a:bodyPr wrap="square">
              <a:spAutoFit/>
            </a:bodyPr>
            <a:lstStyle/>
            <a:p>
              <a:pPr marL="0" marR="0" algn="ctr">
                <a:spcBef>
                  <a:spcPts val="600"/>
                </a:spcBef>
                <a:spcAft>
                  <a:spcPts val="0"/>
                </a:spcAft>
              </a:pPr>
              <a:r>
                <a:rPr lang="en-US" sz="2400" b="1" u="sng" dirty="0">
                  <a:effectLst/>
                  <a:latin typeface="Calibri" panose="020F0502020204030204" pitchFamily="34" charset="0"/>
                  <a:ea typeface="Calibri" panose="020F0502020204030204" pitchFamily="34" charset="0"/>
                </a:rPr>
                <a:t>Abstract</a:t>
              </a:r>
              <a:endParaRPr lang="en-US" sz="2400" dirty="0">
                <a:effectLst/>
                <a:latin typeface="Calibri" panose="020F0502020204030204" pitchFamily="34" charset="0"/>
                <a:ea typeface="Calibri" panose="020F0502020204030204" pitchFamily="34" charset="0"/>
              </a:endParaRPr>
            </a:p>
            <a:p>
              <a:pPr marL="0" marR="0" algn="ctr">
                <a:spcBef>
                  <a:spcPts val="600"/>
                </a:spcBef>
                <a:spcAft>
                  <a:spcPts val="0"/>
                </a:spcAft>
              </a:pPr>
              <a:r>
                <a:rPr lang="en-US" sz="2400" b="1" u="none" strike="noStrike" dirty="0">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0" marR="0" indent="457200">
                <a:spcBef>
                  <a:spcPts val="600"/>
                </a:spcBef>
                <a:spcAft>
                  <a:spcPts val="0"/>
                </a:spcAft>
              </a:pPr>
              <a:r>
                <a:rPr lang="en-US" sz="2400" dirty="0">
                  <a:effectLst/>
                  <a:latin typeface="Calibri" panose="020F0502020204030204" pitchFamily="34" charset="0"/>
                  <a:ea typeface="Calibri" panose="020F0502020204030204" pitchFamily="34" charset="0"/>
                </a:rPr>
                <a:t>We applied coherence analysis to molecular dynamics simulations of the plant protein crambin, a thionin storage protein found in Abyssinian cabbage. Coherence analysis was developed by engineers to identify linear interactions, without statistical assumptions. Coherence is greater than 0.9 between the displacement of oxygen and nitrogen atoms of H‑bonds in α‑helices for frequencies between </a:t>
              </a:r>
              <a:r>
                <a:rPr lang="en-US" sz="2400" dirty="0">
                  <a:solidFill>
                    <a:srgbClr val="000000"/>
                  </a:solidFill>
                  <a:effectLst/>
                  <a:latin typeface="Calibri" panose="020F0502020204030204" pitchFamily="34" charset="0"/>
                  <a:ea typeface="Calibri" panose="020F0502020204030204" pitchFamily="34" charset="0"/>
                </a:rPr>
                <a:t>0.391 GHz and 5.08 GHz</a:t>
              </a:r>
              <a:r>
                <a:rPr lang="en-US" sz="2400" dirty="0">
                  <a:effectLst/>
                  <a:latin typeface="Calibri" panose="020F0502020204030204" pitchFamily="34" charset="0"/>
                  <a:ea typeface="Calibri" panose="020F0502020204030204" pitchFamily="34" charset="0"/>
                </a:rPr>
                <a:t> (corresponding reciprocally to times of 2.56 ns and 0.197 ns). These H‑bonds act much like a linear system. Unrelated atoms have uncorrelated motions and much smaller coherence, say 0.02. Groups of atoms (that form a layer of an α‑helix) were averaged and the coherence function of two groups was evaluated. Layers of the α‑helix form a linear system, suggesting that the harmonic analysis of classical molecular dynamics can successfully describe the allosteric interactions of the layers of an α‑helix. </a:t>
              </a:r>
            </a:p>
          </p:txBody>
        </p:sp>
        <p:sp>
          <p:nvSpPr>
            <p:cNvPr id="6" name="TextBox 5">
              <a:extLst>
                <a:ext uri="{FF2B5EF4-FFF2-40B4-BE49-F238E27FC236}">
                  <a16:creationId xmlns:a16="http://schemas.microsoft.com/office/drawing/2014/main" id="{785B2677-0F4B-85E9-856D-0949F1F69B9B}"/>
                </a:ext>
              </a:extLst>
            </p:cNvPr>
            <p:cNvSpPr txBox="1"/>
            <p:nvPr/>
          </p:nvSpPr>
          <p:spPr>
            <a:xfrm>
              <a:off x="1774335" y="518394"/>
              <a:ext cx="9279148" cy="707886"/>
            </a:xfrm>
            <a:prstGeom prst="rect">
              <a:avLst/>
            </a:prstGeom>
            <a:noFill/>
          </p:spPr>
          <p:txBody>
            <a:bodyPr wrap="square">
              <a:spAutoFit/>
            </a:bodyPr>
            <a:lstStyle/>
            <a:p>
              <a:pPr marR="0" algn="ctr"/>
              <a:br>
                <a:rPr lang="en-US" sz="2000" b="1" dirty="0">
                  <a:latin typeface="Calibri" panose="020F0502020204030204" pitchFamily="34" charset="0"/>
                </a:rPr>
              </a:br>
              <a:r>
                <a:rPr lang="en-US" sz="2000" b="1" i="1" dirty="0">
                  <a:latin typeface="Calibri" panose="020F0502020204030204" pitchFamily="34" charset="0"/>
                </a:rPr>
                <a:t>doi:10.48550/arXiv.2211.16372</a:t>
              </a:r>
            </a:p>
          </p:txBody>
        </p:sp>
      </p:grpSp>
    </p:spTree>
    <p:extLst>
      <p:ext uri="{BB962C8B-B14F-4D97-AF65-F5344CB8AC3E}">
        <p14:creationId xmlns:p14="http://schemas.microsoft.com/office/powerpoint/2010/main" val="100259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88BD2-1DE0-E269-B397-7BB28CDEDA26}"/>
              </a:ext>
            </a:extLst>
          </p:cNvPr>
          <p:cNvSpPr txBox="1"/>
          <p:nvPr/>
        </p:nvSpPr>
        <p:spPr>
          <a:xfrm>
            <a:off x="2328160" y="827042"/>
            <a:ext cx="8314519" cy="1446550"/>
          </a:xfrm>
          <a:prstGeom prst="rect">
            <a:avLst/>
          </a:prstGeom>
          <a:noFill/>
        </p:spPr>
        <p:txBody>
          <a:bodyPr wrap="none" rtlCol="0">
            <a:spAutoFit/>
          </a:bodyPr>
          <a:lstStyle/>
          <a:p>
            <a:pPr algn="ctr"/>
            <a:r>
              <a:rPr lang="en-US" sz="3200" b="1" dirty="0"/>
              <a:t>Methods worked out by Engineers in 1960-1970</a:t>
            </a:r>
          </a:p>
          <a:p>
            <a:pPr algn="ctr"/>
            <a:r>
              <a:rPr lang="en-US" sz="3200" b="1" dirty="0"/>
              <a:t>to detect weak signals </a:t>
            </a:r>
          </a:p>
          <a:p>
            <a:pPr algn="ctr"/>
            <a:r>
              <a:rPr lang="en-US" sz="2400" i="1" dirty="0"/>
              <a:t>from Soviet Bomber Sukhoi S24 ‘Fencer’</a:t>
            </a:r>
          </a:p>
        </p:txBody>
      </p:sp>
      <p:sp>
        <p:nvSpPr>
          <p:cNvPr id="3" name="TextBox 2">
            <a:extLst>
              <a:ext uri="{FF2B5EF4-FFF2-40B4-BE49-F238E27FC236}">
                <a16:creationId xmlns:a16="http://schemas.microsoft.com/office/drawing/2014/main" id="{8E1572AD-5BD7-BE01-4E4A-B7524A1F15E5}"/>
              </a:ext>
            </a:extLst>
          </p:cNvPr>
          <p:cNvSpPr txBox="1"/>
          <p:nvPr/>
        </p:nvSpPr>
        <p:spPr>
          <a:xfrm>
            <a:off x="1498870" y="2577339"/>
            <a:ext cx="9831345" cy="2554545"/>
          </a:xfrm>
          <a:prstGeom prst="rect">
            <a:avLst/>
          </a:prstGeom>
          <a:noFill/>
        </p:spPr>
        <p:txBody>
          <a:bodyPr wrap="none" rtlCol="0">
            <a:spAutoFit/>
          </a:bodyPr>
          <a:lstStyle/>
          <a:p>
            <a:pPr algn="ctr"/>
            <a:r>
              <a:rPr lang="en-US" sz="3200" b="1" dirty="0"/>
              <a:t>Rick Mathias and I developed these methods to measure</a:t>
            </a:r>
          </a:p>
          <a:p>
            <a:pPr algn="ctr"/>
            <a:r>
              <a:rPr lang="en-US" sz="3200" b="1" dirty="0"/>
              <a:t>Electrical Properties of</a:t>
            </a:r>
            <a:br>
              <a:rPr lang="en-US" sz="3200" b="1" dirty="0"/>
            </a:br>
            <a:r>
              <a:rPr lang="en-US" sz="3200" b="1" dirty="0"/>
              <a:t>Skeletal Muscle</a:t>
            </a:r>
          </a:p>
          <a:p>
            <a:pPr algn="ctr"/>
            <a:r>
              <a:rPr lang="en-US" sz="3200" b="1" dirty="0"/>
              <a:t>Cardiac Muscle </a:t>
            </a:r>
            <a:br>
              <a:rPr lang="en-US" sz="3200" b="1" dirty="0"/>
            </a:br>
            <a:r>
              <a:rPr lang="en-US" sz="3200" b="1" dirty="0"/>
              <a:t>Lens of the eye</a:t>
            </a:r>
          </a:p>
        </p:txBody>
      </p:sp>
      <p:sp>
        <p:nvSpPr>
          <p:cNvPr id="4" name="Date Placeholder 3">
            <a:extLst>
              <a:ext uri="{FF2B5EF4-FFF2-40B4-BE49-F238E27FC236}">
                <a16:creationId xmlns:a16="http://schemas.microsoft.com/office/drawing/2014/main" id="{6C13A11D-2A15-E894-62BD-7A7EC043F1C0}"/>
              </a:ext>
            </a:extLst>
          </p:cNvPr>
          <p:cNvSpPr>
            <a:spLocks noGrp="1"/>
          </p:cNvSpPr>
          <p:nvPr>
            <p:ph type="dt" sz="half" idx="10"/>
          </p:nvPr>
        </p:nvSpPr>
        <p:spPr/>
        <p:txBody>
          <a:bodyPr/>
          <a:lstStyle/>
          <a:p>
            <a:fld id="{36E6C0F9-96EA-4308-B945-2C12FD5FC40C}" type="datetime4">
              <a:rPr lang="en-US" smtClean="0"/>
              <a:t>December 6, 2022</a:t>
            </a:fld>
            <a:endParaRPr lang="en-US"/>
          </a:p>
        </p:txBody>
      </p:sp>
      <p:sp>
        <p:nvSpPr>
          <p:cNvPr id="5" name="Slide Number Placeholder 4">
            <a:extLst>
              <a:ext uri="{FF2B5EF4-FFF2-40B4-BE49-F238E27FC236}">
                <a16:creationId xmlns:a16="http://schemas.microsoft.com/office/drawing/2014/main" id="{8FE6B414-05DF-F9F2-541A-8946D7D5C0B6}"/>
              </a:ext>
            </a:extLst>
          </p:cNvPr>
          <p:cNvSpPr>
            <a:spLocks noGrp="1"/>
          </p:cNvSpPr>
          <p:nvPr>
            <p:ph type="sldNum" sz="quarter" idx="12"/>
          </p:nvPr>
        </p:nvSpPr>
        <p:spPr/>
        <p:txBody>
          <a:bodyPr/>
          <a:lstStyle/>
          <a:p>
            <a:fld id="{DCD2569C-6C0C-41B1-92C3-503D984CCA94}" type="slidenum">
              <a:rPr lang="en-US" smtClean="0"/>
              <a:t>20</a:t>
            </a:fld>
            <a:endParaRPr lang="en-US"/>
          </a:p>
        </p:txBody>
      </p:sp>
    </p:spTree>
    <p:extLst>
      <p:ext uri="{BB962C8B-B14F-4D97-AF65-F5344CB8AC3E}">
        <p14:creationId xmlns:p14="http://schemas.microsoft.com/office/powerpoint/2010/main" val="395876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BA5EC-F462-2B00-4635-6C528AC5E44C}"/>
              </a:ext>
            </a:extLst>
          </p:cNvPr>
          <p:cNvSpPr txBox="1"/>
          <p:nvPr/>
        </p:nvSpPr>
        <p:spPr>
          <a:xfrm>
            <a:off x="3367143" y="307510"/>
            <a:ext cx="7584106" cy="4462760"/>
          </a:xfrm>
          <a:prstGeom prst="rect">
            <a:avLst/>
          </a:prstGeom>
          <a:noFill/>
        </p:spPr>
        <p:txBody>
          <a:bodyPr wrap="square" rtlCol="0">
            <a:spAutoFit/>
          </a:bodyPr>
          <a:lstStyle/>
          <a:p>
            <a:pPr marL="342900" indent="-342900">
              <a:buFont typeface="+mj-lt"/>
              <a:buAutoNum type="arabicParenR"/>
            </a:pPr>
            <a:r>
              <a:rPr lang="en-US" sz="1400" b="1" dirty="0">
                <a:latin typeface="Calibri" panose="020F0502020204030204" pitchFamily="34" charset="0"/>
              </a:rPr>
              <a:t>Mathias, R.T. Analysis of Membrane Properties Using Extrinsic Noise. In </a:t>
            </a:r>
            <a:r>
              <a:rPr lang="en-US" sz="1400" b="1" i="1" dirty="0">
                <a:latin typeface="Calibri" panose="020F0502020204030204" pitchFamily="34" charset="0"/>
              </a:rPr>
              <a:t>Membranes, Channels, and Noise, Eisenberg, R., Frank, M., Stevens, C., Eds.; Springer US: 1984; pp. 49-116.</a:t>
            </a:r>
          </a:p>
          <a:p>
            <a:pPr marL="342900" indent="-342900">
              <a:buFont typeface="+mj-lt"/>
              <a:buAutoNum type="arabicParenR"/>
            </a:pPr>
            <a:r>
              <a:rPr lang="en-US" sz="1400" b="1" dirty="0"/>
              <a:t>Rae, J.L.; Mathias, R.T.; Eisenberg, R.S. Physiological role of the membranes and extracellular space with the ocular lens. Exp Eye Res 1982, 35, 471-489, doi:10.1016/0014-4835(82)90044-6.</a:t>
            </a:r>
          </a:p>
          <a:p>
            <a:pPr marL="342900" indent="-342900">
              <a:buFont typeface="+mj-lt"/>
              <a:buAutoNum type="arabicParenR"/>
            </a:pPr>
            <a:r>
              <a:rPr lang="en-US" sz="1400" b="1" dirty="0"/>
              <a:t>Mathias, R.T.; Eisenberg, R.S.; </a:t>
            </a:r>
            <a:r>
              <a:rPr lang="en-US" sz="1400" b="1" dirty="0" err="1"/>
              <a:t>Valdiosera</a:t>
            </a:r>
            <a:r>
              <a:rPr lang="en-US" sz="1400" b="1" dirty="0"/>
              <a:t>, R. Electrical properties of frog skeletal muscle fibers interpreted with a mesh model of the tubular system. Biophys J 1977, 17, 57-93.</a:t>
            </a:r>
          </a:p>
          <a:p>
            <a:pPr marL="342900" indent="-342900">
              <a:buFont typeface="+mj-lt"/>
              <a:buAutoNum type="arabicParenR"/>
            </a:pPr>
            <a:r>
              <a:rPr lang="en-US" sz="1400" b="1" dirty="0"/>
              <a:t>Eisenberg, R.S.; Mathias, R.T.; Rae, J.S. Measurement, modeling, and analysis of the linear electrical properties of cells. Annals of the New York Academy of Sciences 1977, 303, 342-354.</a:t>
            </a:r>
          </a:p>
          <a:p>
            <a:pPr marL="342900" indent="-342900">
              <a:buFont typeface="+mj-lt"/>
              <a:buAutoNum type="arabicParenR"/>
            </a:pPr>
            <a:r>
              <a:rPr lang="en-US" sz="1400" b="1" dirty="0"/>
              <a:t>Mathias, R.T.; Rae, J.L.; Eisenberg, R.S. Electrical properties of structural components of the crystalline lens. Biophys J 1979, 25, 181-201.</a:t>
            </a:r>
          </a:p>
          <a:p>
            <a:pPr marL="342900" indent="-342900">
              <a:buFont typeface="+mj-lt"/>
              <a:buAutoNum type="arabicParenR"/>
            </a:pPr>
            <a:r>
              <a:rPr lang="en-US" sz="1400" b="1" dirty="0"/>
              <a:t>Eisenberg, R.S.; Mathias, R.T. Structural analysis of electrical properties of cells and tissues. CRC Crit Rev </a:t>
            </a:r>
            <a:r>
              <a:rPr lang="en-US" sz="1400" b="1" dirty="0" err="1"/>
              <a:t>Bioeng</a:t>
            </a:r>
            <a:r>
              <a:rPr lang="en-US" sz="1400" b="1" dirty="0"/>
              <a:t> 1980, 4, 203-232.</a:t>
            </a:r>
          </a:p>
          <a:p>
            <a:pPr marL="342900" indent="-342900">
              <a:buFont typeface="+mj-lt"/>
              <a:buAutoNum type="arabicParenR"/>
            </a:pPr>
            <a:r>
              <a:rPr lang="en-US" sz="1400" b="1" dirty="0"/>
              <a:t>Mathias, R.T.; Rae, J.L.; Eisenberg, R.S. The lens as a nonuniform spherical syncytium. Biophys J 1981, 34, 61-83.</a:t>
            </a:r>
          </a:p>
          <a:p>
            <a:pPr marL="342900" indent="-342900">
              <a:buFont typeface="+mj-lt"/>
              <a:buAutoNum type="arabicParenR"/>
            </a:pPr>
            <a:r>
              <a:rPr lang="en-US" sz="1400" b="1" dirty="0"/>
              <a:t>Levis, R.A.; Mathias, R.T.; Eisenberg, R.S. Electrical properties of sheep Purkinje strands. Electrical and chemical potentials in the clefts. Biophys J 1983, 44, 225-248.</a:t>
            </a:r>
          </a:p>
          <a:p>
            <a:pPr marL="342900" indent="-342900">
              <a:buFont typeface="+mj-lt"/>
              <a:buAutoNum type="arabicParenR"/>
            </a:pPr>
            <a:r>
              <a:rPr lang="en-US" sz="1400" b="1" dirty="0"/>
              <a:t>Milton, R.L.; Mathias, R.T.; Eisenberg, R.S. Electrical properties of the </a:t>
            </a:r>
            <a:r>
              <a:rPr lang="en-US" sz="1400" b="1" dirty="0" err="1"/>
              <a:t>myotendon</a:t>
            </a:r>
            <a:r>
              <a:rPr lang="en-US" sz="1400" b="1" dirty="0"/>
              <a:t> region of frog twitch muscle fibers measured in the frequency domain. Biophys J 1985, 48, 253-267.</a:t>
            </a:r>
          </a:p>
          <a:p>
            <a:pPr algn="ctr"/>
            <a:endParaRPr lang="en-US" sz="3200" b="1" dirty="0"/>
          </a:p>
        </p:txBody>
      </p:sp>
      <p:sp>
        <p:nvSpPr>
          <p:cNvPr id="3" name="TextBox 2">
            <a:extLst>
              <a:ext uri="{FF2B5EF4-FFF2-40B4-BE49-F238E27FC236}">
                <a16:creationId xmlns:a16="http://schemas.microsoft.com/office/drawing/2014/main" id="{D5625C74-2875-086F-9AF6-F5440C4E3DB2}"/>
              </a:ext>
            </a:extLst>
          </p:cNvPr>
          <p:cNvSpPr txBox="1"/>
          <p:nvPr/>
        </p:nvSpPr>
        <p:spPr>
          <a:xfrm>
            <a:off x="2893806" y="4502711"/>
            <a:ext cx="8983002" cy="2431435"/>
          </a:xfrm>
          <a:prstGeom prst="rect">
            <a:avLst/>
          </a:prstGeom>
          <a:noFill/>
        </p:spPr>
        <p:txBody>
          <a:bodyPr wrap="square" rtlCol="0">
            <a:spAutoFit/>
          </a:bodyPr>
          <a:lstStyle/>
          <a:p>
            <a:pPr algn="ctr"/>
            <a:r>
              <a:rPr lang="en-US" b="1" dirty="0"/>
              <a:t>Reviewed in</a:t>
            </a:r>
          </a:p>
          <a:p>
            <a:pPr marL="914400" indent="-514350">
              <a:buFont typeface="+mj-lt"/>
              <a:buAutoNum type="arabicParenR"/>
            </a:pPr>
            <a:r>
              <a:rPr lang="en-US" sz="1400" b="1" dirty="0"/>
              <a:t>Eisenberg Robert, S. Impedance Measurement of the Electrical Structure of Skeletal Muscle. In Comprehensive Physiology, Republished by the American Physiological Society</a:t>
            </a:r>
            <a:r>
              <a:rPr lang="en-US" sz="1400" i="1" dirty="0">
                <a:latin typeface="Calibri" panose="020F0502020204030204" pitchFamily="34" charset="0"/>
              </a:rPr>
              <a:t>.</a:t>
            </a:r>
          </a:p>
          <a:p>
            <a:pPr marL="914400" marR="0" indent="-514350">
              <a:buFont typeface="+mj-lt"/>
              <a:buAutoNum type="arabicParenR"/>
            </a:pPr>
            <a:r>
              <a:rPr lang="en-US" sz="1400" b="1" dirty="0"/>
              <a:t>Eisenberg, R. Electrical Structure of Biological Cells and Tissues. In Impedance spectroscopy: theory, experiment, and applications, </a:t>
            </a:r>
            <a:r>
              <a:rPr lang="en-US" sz="1400" b="1" dirty="0" err="1"/>
              <a:t>Barsoukov</a:t>
            </a:r>
            <a:r>
              <a:rPr lang="en-US" sz="1400" b="1" dirty="0"/>
              <a:t>, E., Macdonald, J.R., Eds.; John Wiley: 2018.</a:t>
            </a:r>
          </a:p>
          <a:p>
            <a:pPr marL="914400" marR="0" indent="-514350">
              <a:buFont typeface="+mj-lt"/>
              <a:buAutoNum type="arabicParenR"/>
            </a:pPr>
            <a:r>
              <a:rPr lang="en-US" sz="1400" b="1" dirty="0"/>
              <a:t>Eisenberg, R. Structural Analysis of Fluid Flow in Complex Biological Systems. Modeling and Artificial Intelligence in Ophthalmology. </a:t>
            </a:r>
            <a:r>
              <a:rPr lang="fr-FR" sz="1400" b="1" dirty="0" err="1"/>
              <a:t>Preprints</a:t>
            </a:r>
            <a:r>
              <a:rPr lang="fr-FR" sz="1400" b="1" dirty="0"/>
              <a:t> 2022, 2022050365 (doi: 10.20944/preprints202205.0365.v1).</a:t>
            </a:r>
          </a:p>
          <a:p>
            <a:pPr marL="342900" indent="-342900">
              <a:buFont typeface="+mj-lt"/>
              <a:buAutoNum type="arabicParenR"/>
            </a:pPr>
            <a:endParaRPr lang="en-US" b="1" dirty="0"/>
          </a:p>
          <a:p>
            <a:pPr algn="ctr"/>
            <a:endParaRPr lang="en-US" sz="3200" b="1" dirty="0"/>
          </a:p>
        </p:txBody>
      </p:sp>
      <p:sp>
        <p:nvSpPr>
          <p:cNvPr id="4" name="Date Placeholder 3">
            <a:extLst>
              <a:ext uri="{FF2B5EF4-FFF2-40B4-BE49-F238E27FC236}">
                <a16:creationId xmlns:a16="http://schemas.microsoft.com/office/drawing/2014/main" id="{569A4CC9-36D2-B47F-7A19-49A8E9D36405}"/>
              </a:ext>
            </a:extLst>
          </p:cNvPr>
          <p:cNvSpPr>
            <a:spLocks noGrp="1"/>
          </p:cNvSpPr>
          <p:nvPr>
            <p:ph type="dt" sz="half" idx="10"/>
          </p:nvPr>
        </p:nvSpPr>
        <p:spPr/>
        <p:txBody>
          <a:bodyPr/>
          <a:lstStyle/>
          <a:p>
            <a:fld id="{8089AF84-4A27-4EEA-B0DD-A569A961243B}" type="datetime4">
              <a:rPr lang="en-US" smtClean="0"/>
              <a:t>December 6, 2022</a:t>
            </a:fld>
            <a:endParaRPr lang="en-US"/>
          </a:p>
        </p:txBody>
      </p:sp>
      <p:sp>
        <p:nvSpPr>
          <p:cNvPr id="5" name="Slide Number Placeholder 4">
            <a:extLst>
              <a:ext uri="{FF2B5EF4-FFF2-40B4-BE49-F238E27FC236}">
                <a16:creationId xmlns:a16="http://schemas.microsoft.com/office/drawing/2014/main" id="{F06A7BC6-F064-F765-40CD-1B756DBF1B37}"/>
              </a:ext>
            </a:extLst>
          </p:cNvPr>
          <p:cNvSpPr>
            <a:spLocks noGrp="1"/>
          </p:cNvSpPr>
          <p:nvPr>
            <p:ph type="sldNum" sz="quarter" idx="12"/>
          </p:nvPr>
        </p:nvSpPr>
        <p:spPr/>
        <p:txBody>
          <a:bodyPr/>
          <a:lstStyle/>
          <a:p>
            <a:fld id="{DCD2569C-6C0C-41B1-92C3-503D984CCA94}" type="slidenum">
              <a:rPr lang="en-US" smtClean="0"/>
              <a:t>21</a:t>
            </a:fld>
            <a:endParaRPr lang="en-US"/>
          </a:p>
        </p:txBody>
      </p:sp>
      <p:pic>
        <p:nvPicPr>
          <p:cNvPr id="6" name="Picture 5">
            <a:extLst>
              <a:ext uri="{FF2B5EF4-FFF2-40B4-BE49-F238E27FC236}">
                <a16:creationId xmlns:a16="http://schemas.microsoft.com/office/drawing/2014/main" id="{D636F66A-6D05-D814-3A73-35B30B3E7EFD}"/>
              </a:ext>
            </a:extLst>
          </p:cNvPr>
          <p:cNvPicPr>
            <a:picLocks noChangeAspect="1"/>
          </p:cNvPicPr>
          <p:nvPr/>
        </p:nvPicPr>
        <p:blipFill>
          <a:blip r:embed="rId2"/>
          <a:stretch>
            <a:fillRect/>
          </a:stretch>
        </p:blipFill>
        <p:spPr>
          <a:xfrm>
            <a:off x="645344" y="760651"/>
            <a:ext cx="2129732" cy="2504296"/>
          </a:xfrm>
          <a:prstGeom prst="rect">
            <a:avLst/>
          </a:prstGeom>
        </p:spPr>
      </p:pic>
    </p:spTree>
    <p:extLst>
      <p:ext uri="{BB962C8B-B14F-4D97-AF65-F5344CB8AC3E}">
        <p14:creationId xmlns:p14="http://schemas.microsoft.com/office/powerpoint/2010/main" val="77036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274340-5834-B428-E4D9-768071CDCA80}"/>
              </a:ext>
            </a:extLst>
          </p:cNvPr>
          <p:cNvSpPr>
            <a:spLocks noGrp="1"/>
          </p:cNvSpPr>
          <p:nvPr>
            <p:ph type="dt" sz="half" idx="10"/>
          </p:nvPr>
        </p:nvSpPr>
        <p:spPr/>
        <p:txBody>
          <a:bodyPr/>
          <a:lstStyle/>
          <a:p>
            <a:fld id="{D06B4434-D18E-4231-A4CD-5A41213271A3}" type="datetime4">
              <a:rPr lang="en-US" smtClean="0"/>
              <a:t>December 6, 2022</a:t>
            </a:fld>
            <a:endParaRPr lang="en-US"/>
          </a:p>
        </p:txBody>
      </p:sp>
      <p:sp>
        <p:nvSpPr>
          <p:cNvPr id="3" name="Slide Number Placeholder 2">
            <a:extLst>
              <a:ext uri="{FF2B5EF4-FFF2-40B4-BE49-F238E27FC236}">
                <a16:creationId xmlns:a16="http://schemas.microsoft.com/office/drawing/2014/main" id="{E0533C70-4C09-83FC-BD4F-CA4F7BE165B2}"/>
              </a:ext>
            </a:extLst>
          </p:cNvPr>
          <p:cNvSpPr>
            <a:spLocks noGrp="1"/>
          </p:cNvSpPr>
          <p:nvPr>
            <p:ph type="sldNum" sz="quarter" idx="12"/>
          </p:nvPr>
        </p:nvSpPr>
        <p:spPr/>
        <p:txBody>
          <a:bodyPr/>
          <a:lstStyle/>
          <a:p>
            <a:fld id="{DCD2569C-6C0C-41B1-92C3-503D984CCA94}" type="slidenum">
              <a:rPr lang="en-US" smtClean="0"/>
              <a:t>22</a:t>
            </a:fld>
            <a:endParaRPr lang="en-US"/>
          </a:p>
        </p:txBody>
      </p:sp>
      <p:grpSp>
        <p:nvGrpSpPr>
          <p:cNvPr id="7" name="Group 6">
            <a:extLst>
              <a:ext uri="{FF2B5EF4-FFF2-40B4-BE49-F238E27FC236}">
                <a16:creationId xmlns:a16="http://schemas.microsoft.com/office/drawing/2014/main" id="{E4907D92-8FA0-C298-E53F-6C72C2D604E9}"/>
              </a:ext>
            </a:extLst>
          </p:cNvPr>
          <p:cNvGrpSpPr/>
          <p:nvPr/>
        </p:nvGrpSpPr>
        <p:grpSpPr>
          <a:xfrm>
            <a:off x="1046521" y="-158787"/>
            <a:ext cx="10468348" cy="6435781"/>
            <a:chOff x="1024619" y="-169738"/>
            <a:chExt cx="10468348" cy="6435781"/>
          </a:xfrm>
        </p:grpSpPr>
        <p:pic>
          <p:nvPicPr>
            <p:cNvPr id="5" name="Picture 4">
              <a:extLst>
                <a:ext uri="{FF2B5EF4-FFF2-40B4-BE49-F238E27FC236}">
                  <a16:creationId xmlns:a16="http://schemas.microsoft.com/office/drawing/2014/main" id="{81AB9704-01D4-FA68-01CF-53D0326E3A68}"/>
                </a:ext>
              </a:extLst>
            </p:cNvPr>
            <p:cNvPicPr>
              <a:picLocks noChangeAspect="1"/>
            </p:cNvPicPr>
            <p:nvPr/>
          </p:nvPicPr>
          <p:blipFill>
            <a:blip r:embed="rId2"/>
            <a:stretch>
              <a:fillRect/>
            </a:stretch>
          </p:blipFill>
          <p:spPr>
            <a:xfrm>
              <a:off x="2830380" y="-169738"/>
              <a:ext cx="6856826" cy="479101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422137-1433-1E46-94BD-3417A30D1ED0}"/>
                    </a:ext>
                  </a:extLst>
                </p:cNvPr>
                <p:cNvSpPr txBox="1"/>
                <p:nvPr/>
              </p:nvSpPr>
              <p:spPr>
                <a:xfrm>
                  <a:off x="1024619" y="4889576"/>
                  <a:ext cx="10468348" cy="1376467"/>
                </a:xfrm>
                <a:prstGeom prst="rect">
                  <a:avLst/>
                </a:prstGeom>
                <a:noFill/>
              </p:spPr>
              <p:txBody>
                <a:bodyPr wrap="square" rtlCol="0">
                  <a:spAutoFit/>
                </a:bodyPr>
                <a:lstStyle/>
                <a:p>
                  <a:pPr algn="ctr"/>
                  <a:r>
                    <a:rPr lang="en-US" sz="2000" b="1" dirty="0"/>
                    <a:t>Input Position</a:t>
                  </a:r>
                  <a14:m>
                    <m:oMath xmlns:m="http://schemas.openxmlformats.org/officeDocument/2006/math">
                      <m:r>
                        <a:rPr lang="en-US" sz="2400" b="0" i="1" dirty="0" smtClean="0">
                          <a:latin typeface="Cambria Math" panose="02040503050406030204" pitchFamily="18" charset="0"/>
                          <a:ea typeface="Cambria Math" panose="02040503050406030204" pitchFamily="18" charset="0"/>
                        </a:rPr>
                        <m:t>⇔</m:t>
                      </m:r>
                    </m:oMath>
                  </a14:m>
                  <a:r>
                    <a:rPr lang="en-US" sz="2000" b="1" dirty="0"/>
                    <a:t>Output Position is Chemical Bond or Atomic Interaction in Protein</a:t>
                  </a:r>
                </a:p>
                <a:p>
                  <a:pPr algn="ctr"/>
                  <a:endParaRPr lang="en-US" sz="2000" b="1" dirty="0"/>
                </a:p>
                <a:p>
                  <a:pPr algn="ctr"/>
                  <a:r>
                    <a:rPr lang="en-US" sz="2000" dirty="0"/>
                    <a:t>Input Current</a:t>
                  </a:r>
                  <a14:m>
                    <m:oMath xmlns:m="http://schemas.openxmlformats.org/officeDocument/2006/math">
                      <m:r>
                        <a:rPr lang="en-US" sz="2000" b="0" i="1" dirty="0" smtClean="0">
                          <a:latin typeface="Cambria Math" panose="02040503050406030204" pitchFamily="18" charset="0"/>
                          <a:ea typeface="Cambria Math" panose="02040503050406030204" pitchFamily="18" charset="0"/>
                        </a:rPr>
                        <m:t>⇔</m:t>
                      </m:r>
                    </m:oMath>
                  </a14:m>
                  <a:r>
                    <a:rPr lang="en-US" sz="2000" dirty="0"/>
                    <a:t> Output voltage is equivalent circuit of muscle</a:t>
                  </a:r>
                </a:p>
                <a:p>
                  <a:pPr algn="ctr"/>
                  <a:endParaRPr lang="en-US" sz="2000" b="1" dirty="0"/>
                </a:p>
              </p:txBody>
            </p:sp>
          </mc:Choice>
          <mc:Fallback xmlns="">
            <p:sp>
              <p:nvSpPr>
                <p:cNvPr id="6" name="TextBox 5">
                  <a:extLst>
                    <a:ext uri="{FF2B5EF4-FFF2-40B4-BE49-F238E27FC236}">
                      <a16:creationId xmlns:a16="http://schemas.microsoft.com/office/drawing/2014/main" id="{F6422137-1433-1E46-94BD-3417A30D1ED0}"/>
                    </a:ext>
                  </a:extLst>
                </p:cNvPr>
                <p:cNvSpPr txBox="1">
                  <a:spLocks noRot="1" noChangeAspect="1" noMove="1" noResize="1" noEditPoints="1" noAdjustHandles="1" noChangeArrowheads="1" noChangeShapeType="1" noTextEdit="1"/>
                </p:cNvSpPr>
                <p:nvPr/>
              </p:nvSpPr>
              <p:spPr>
                <a:xfrm>
                  <a:off x="1024619" y="4889576"/>
                  <a:ext cx="10468348" cy="1376467"/>
                </a:xfrm>
                <a:prstGeom prst="rect">
                  <a:avLst/>
                </a:prstGeom>
                <a:blipFill>
                  <a:blip r:embed="rId3"/>
                  <a:stretch>
                    <a:fillRect/>
                  </a:stretch>
                </a:blipFill>
              </p:spPr>
              <p:txBody>
                <a:bodyPr/>
                <a:lstStyle/>
                <a:p>
                  <a:r>
                    <a:rPr lang="en-US">
                      <a:noFill/>
                    </a:rPr>
                    <a:t> </a:t>
                  </a:r>
                </a:p>
              </p:txBody>
            </p:sp>
          </mc:Fallback>
        </mc:AlternateContent>
      </p:grpSp>
      <p:sp>
        <p:nvSpPr>
          <p:cNvPr id="8" name="Freeform: Shape 7">
            <a:extLst>
              <a:ext uri="{FF2B5EF4-FFF2-40B4-BE49-F238E27FC236}">
                <a16:creationId xmlns:a16="http://schemas.microsoft.com/office/drawing/2014/main" id="{8A90813C-95AF-C33A-3AF6-5A1DD4666221}"/>
              </a:ext>
            </a:extLst>
          </p:cNvPr>
          <p:cNvSpPr/>
          <p:nvPr/>
        </p:nvSpPr>
        <p:spPr>
          <a:xfrm rot="21388357">
            <a:off x="1614513" y="627918"/>
            <a:ext cx="1660560" cy="4405332"/>
          </a:xfrm>
          <a:custGeom>
            <a:avLst/>
            <a:gdLst>
              <a:gd name="connsiteX0" fmla="*/ 1510945 w 1510945"/>
              <a:gd name="connsiteY0" fmla="*/ 0 h 4255699"/>
              <a:gd name="connsiteX1" fmla="*/ 4198 w 1510945"/>
              <a:gd name="connsiteY1" fmla="*/ 908649 h 4255699"/>
              <a:gd name="connsiteX2" fmla="*/ 1027866 w 1510945"/>
              <a:gd name="connsiteY2" fmla="*/ 4255699 h 4255699"/>
              <a:gd name="connsiteX3" fmla="*/ 1027866 w 1510945"/>
              <a:gd name="connsiteY3" fmla="*/ 4255699 h 4255699"/>
              <a:gd name="connsiteX4" fmla="*/ 1027866 w 1510945"/>
              <a:gd name="connsiteY4" fmla="*/ 4244197 h 425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45" h="4255699">
                <a:moveTo>
                  <a:pt x="1510945" y="0"/>
                </a:moveTo>
                <a:cubicBezTo>
                  <a:pt x="797828" y="99683"/>
                  <a:pt x="84711" y="199366"/>
                  <a:pt x="4198" y="908649"/>
                </a:cubicBezTo>
                <a:cubicBezTo>
                  <a:pt x="-76315" y="1617932"/>
                  <a:pt x="1027866" y="4255699"/>
                  <a:pt x="1027866" y="4255699"/>
                </a:cubicBezTo>
                <a:lnTo>
                  <a:pt x="1027866" y="4255699"/>
                </a:lnTo>
                <a:cubicBezTo>
                  <a:pt x="1027866" y="4253782"/>
                  <a:pt x="1006779" y="4248031"/>
                  <a:pt x="1027866" y="4244197"/>
                </a:cubicBezTo>
              </a:path>
            </a:pathLst>
          </a:custGeom>
          <a:noFill/>
          <a:ln w="22225">
            <a:solidFill>
              <a:srgbClr val="C00000"/>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9C9910D-237A-6015-BE8C-2407B02B80C3}"/>
              </a:ext>
            </a:extLst>
          </p:cNvPr>
          <p:cNvSpPr/>
          <p:nvPr/>
        </p:nvSpPr>
        <p:spPr>
          <a:xfrm>
            <a:off x="4361385" y="2185989"/>
            <a:ext cx="4004910" cy="2838450"/>
          </a:xfrm>
          <a:custGeom>
            <a:avLst/>
            <a:gdLst>
              <a:gd name="connsiteX0" fmla="*/ 415403 w 4004910"/>
              <a:gd name="connsiteY0" fmla="*/ 2638425 h 2638425"/>
              <a:gd name="connsiteX1" fmla="*/ 263003 w 4004910"/>
              <a:gd name="connsiteY1" fmla="*/ 2314575 h 2638425"/>
              <a:gd name="connsiteX2" fmla="*/ 3472928 w 4004910"/>
              <a:gd name="connsiteY2" fmla="*/ 1914525 h 2638425"/>
              <a:gd name="connsiteX3" fmla="*/ 3968228 w 4004910"/>
              <a:gd name="connsiteY3" fmla="*/ 0 h 2638425"/>
            </a:gdLst>
            <a:ahLst/>
            <a:cxnLst>
              <a:cxn ang="0">
                <a:pos x="connsiteX0" y="connsiteY0"/>
              </a:cxn>
              <a:cxn ang="0">
                <a:pos x="connsiteX1" y="connsiteY1"/>
              </a:cxn>
              <a:cxn ang="0">
                <a:pos x="connsiteX2" y="connsiteY2"/>
              </a:cxn>
              <a:cxn ang="0">
                <a:pos x="connsiteX3" y="connsiteY3"/>
              </a:cxn>
            </a:cxnLst>
            <a:rect l="l" t="t" r="r" b="b"/>
            <a:pathLst>
              <a:path w="4004910" h="2638425">
                <a:moveTo>
                  <a:pt x="415403" y="2638425"/>
                </a:moveTo>
                <a:cubicBezTo>
                  <a:pt x="84409" y="2536825"/>
                  <a:pt x="-246584" y="2435225"/>
                  <a:pt x="263003" y="2314575"/>
                </a:cubicBezTo>
                <a:cubicBezTo>
                  <a:pt x="772590" y="2193925"/>
                  <a:pt x="2855391" y="2300287"/>
                  <a:pt x="3472928" y="1914525"/>
                </a:cubicBezTo>
                <a:cubicBezTo>
                  <a:pt x="4090465" y="1528763"/>
                  <a:pt x="4029346" y="764381"/>
                  <a:pt x="3968228" y="0"/>
                </a:cubicBezTo>
              </a:path>
            </a:pathLst>
          </a:custGeom>
          <a:noFill/>
          <a:ln w="22225">
            <a:solidFill>
              <a:srgbClr val="C00000"/>
            </a:solidFill>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65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E93BE-EA6C-D6B6-FFC0-2548935D7553}"/>
              </a:ext>
            </a:extLst>
          </p:cNvPr>
          <p:cNvSpPr>
            <a:spLocks noGrp="1"/>
          </p:cNvSpPr>
          <p:nvPr>
            <p:ph type="dt" sz="half" idx="10"/>
          </p:nvPr>
        </p:nvSpPr>
        <p:spPr/>
        <p:txBody>
          <a:bodyPr/>
          <a:lstStyle/>
          <a:p>
            <a:fld id="{300973CA-14A1-42FC-AB17-A0E3B280C55A}" type="datetime4">
              <a:rPr lang="en-US" smtClean="0"/>
              <a:t>December 6, 2022</a:t>
            </a:fld>
            <a:endParaRPr lang="en-US"/>
          </a:p>
        </p:txBody>
      </p:sp>
      <p:sp>
        <p:nvSpPr>
          <p:cNvPr id="3" name="Slide Number Placeholder 2">
            <a:extLst>
              <a:ext uri="{FF2B5EF4-FFF2-40B4-BE49-F238E27FC236}">
                <a16:creationId xmlns:a16="http://schemas.microsoft.com/office/drawing/2014/main" id="{F81D7098-968C-CFA3-FCA0-8F7657EA518A}"/>
              </a:ext>
            </a:extLst>
          </p:cNvPr>
          <p:cNvSpPr>
            <a:spLocks noGrp="1"/>
          </p:cNvSpPr>
          <p:nvPr>
            <p:ph type="sldNum" sz="quarter" idx="12"/>
          </p:nvPr>
        </p:nvSpPr>
        <p:spPr/>
        <p:txBody>
          <a:bodyPr/>
          <a:lstStyle/>
          <a:p>
            <a:fld id="{DCD2569C-6C0C-41B1-92C3-503D984CCA94}" type="slidenum">
              <a:rPr lang="en-US" smtClean="0"/>
              <a:t>23</a:t>
            </a:fld>
            <a:endParaRPr lang="en-US"/>
          </a:p>
        </p:txBody>
      </p:sp>
      <p:grpSp>
        <p:nvGrpSpPr>
          <p:cNvPr id="14" name="Group 13">
            <a:extLst>
              <a:ext uri="{FF2B5EF4-FFF2-40B4-BE49-F238E27FC236}">
                <a16:creationId xmlns:a16="http://schemas.microsoft.com/office/drawing/2014/main" id="{7F7CCB0A-FE29-CE11-42F3-92726DE893DC}"/>
              </a:ext>
            </a:extLst>
          </p:cNvPr>
          <p:cNvGrpSpPr/>
          <p:nvPr/>
        </p:nvGrpSpPr>
        <p:grpSpPr>
          <a:xfrm>
            <a:off x="-643227" y="460958"/>
            <a:ext cx="12758569" cy="5006621"/>
            <a:chOff x="2297389" y="-663216"/>
            <a:chExt cx="7692643" cy="5006621"/>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7EF4C1-E1CF-F866-A293-1759504A031E}"/>
                    </a:ext>
                  </a:extLst>
                </p:cNvPr>
                <p:cNvSpPr txBox="1"/>
                <p:nvPr/>
              </p:nvSpPr>
              <p:spPr>
                <a:xfrm>
                  <a:off x="2297389" y="687981"/>
                  <a:ext cx="7692643" cy="365542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𝐶</m:t>
                            </m:r>
                          </m:e>
                          <m:sub>
                            <m:r>
                              <a:rPr lang="en-US" sz="3200" i="1">
                                <a:latin typeface="Cambria Math" panose="02040503050406030204" pitchFamily="18" charset="0"/>
                                <a:ea typeface="Calibri" panose="020F0502020204030204" pitchFamily="34" charset="0"/>
                                <a:cs typeface="Times New Roman" panose="02020603050405020304" pitchFamily="18" charset="0"/>
                              </a:rPr>
                              <m:t>𝑥𝑦</m:t>
                            </m:r>
                          </m:sub>
                        </m:sSub>
                        <m:d>
                          <m:dPr>
                            <m:ctrlPr>
                              <a:rPr lang="en-US" sz="3200" i="1">
                                <a:latin typeface="Cambria Math" panose="020405030504060302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𝑓</m:t>
                            </m:r>
                          </m:e>
                        </m:d>
                        <m:r>
                          <a:rPr lang="en-US" sz="3200">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d>
                                  <m:dPr>
                                    <m:begChr m:val="|"/>
                                    <m:endChr m:val="|"/>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𝐺</m:t>
                                        </m:r>
                                      </m:e>
                                      <m:sub>
                                        <m:r>
                                          <a:rPr lang="en-US" sz="3200" i="1">
                                            <a:latin typeface="Cambria Math" panose="02040503050406030204" pitchFamily="18" charset="0"/>
                                            <a:ea typeface="Calibri" panose="020F0502020204030204" pitchFamily="34" charset="0"/>
                                            <a:cs typeface="Times New Roman" panose="02020603050405020304" pitchFamily="18" charset="0"/>
                                          </a:rPr>
                                          <m:t>𝑥𝑦</m:t>
                                        </m:r>
                                      </m:sub>
                                    </m:sSub>
                                    <m:d>
                                      <m:dPr>
                                        <m:ctrlPr>
                                          <a:rPr lang="en-US" sz="3200" i="1">
                                            <a:latin typeface="Cambria Math" panose="020405030504060302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𝑓</m:t>
                                        </m:r>
                                      </m:e>
                                    </m:d>
                                  </m:e>
                                </m:d>
                              </m:e>
                              <m:sup>
                                <m:r>
                                  <a:rPr lang="en-US" sz="3200">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𝐺</m:t>
                                </m:r>
                              </m:e>
                              <m:sub>
                                <m:r>
                                  <a:rPr lang="en-US" sz="3200" i="1">
                                    <a:latin typeface="Cambria Math" panose="02040503050406030204" pitchFamily="18" charset="0"/>
                                    <a:ea typeface="Calibri" panose="020F0502020204030204" pitchFamily="34" charset="0"/>
                                    <a:cs typeface="Times New Roman" panose="02020603050405020304" pitchFamily="18" charset="0"/>
                                  </a:rPr>
                                  <m:t>𝑥𝑥</m:t>
                                </m:r>
                              </m:sub>
                            </m:sSub>
                            <m:d>
                              <m:dPr>
                                <m:ctrlPr>
                                  <a:rPr lang="en-US" sz="3200" i="1">
                                    <a:latin typeface="Cambria Math" panose="020405030504060302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𝑓</m:t>
                                </m:r>
                              </m:e>
                            </m:d>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𝐺</m:t>
                                </m:r>
                              </m:e>
                              <m:sub>
                                <m:r>
                                  <a:rPr lang="en-US" sz="3200" i="1">
                                    <a:latin typeface="Cambria Math" panose="02040503050406030204" pitchFamily="18" charset="0"/>
                                    <a:ea typeface="Calibri" panose="020F0502020204030204" pitchFamily="34" charset="0"/>
                                    <a:cs typeface="Times New Roman" panose="02020603050405020304" pitchFamily="18" charset="0"/>
                                  </a:rPr>
                                  <m:t>𝑦𝑦</m:t>
                                </m:r>
                              </m:sub>
                            </m:sSub>
                            <m:d>
                              <m:dPr>
                                <m:ctrlPr>
                                  <a:rPr lang="en-US" sz="3200" i="1">
                                    <a:latin typeface="Cambria Math" panose="020405030504060302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𝑓</m:t>
                                </m:r>
                              </m:e>
                            </m:d>
                          </m:den>
                        </m:f>
                      </m:oMath>
                    </m:oMathPara>
                  </a14:m>
                  <a:endParaRPr lang="en-US" sz="3200" b="1" dirty="0"/>
                </a:p>
                <a:p>
                  <a:pPr algn="ctr"/>
                  <a:endParaRPr lang="en-US" sz="3200" b="1" dirty="0"/>
                </a:p>
                <a:p>
                  <a:pPr algn="ctr"/>
                  <a:endParaRPr lang="en-US" sz="3200" b="1" dirty="0"/>
                </a:p>
                <a:p>
                  <a:pPr algn="ctr"/>
                  <a14:m>
                    <m:oMath xmlns:m="http://schemas.openxmlformats.org/officeDocument/2006/math">
                      <m:r>
                        <m:rPr>
                          <m:sty m:val="p"/>
                        </m:rPr>
                        <a:rPr lang="en-US" sz="3200" b="0" i="0" smtClean="0">
                          <a:latin typeface="Cambria Math" panose="02040503050406030204" pitchFamily="18" charset="0"/>
                          <a:ea typeface="Calibri" panose="020F0502020204030204" pitchFamily="34" charset="0"/>
                          <a:cs typeface="Times New Roman" panose="02020603050405020304" pitchFamily="18" charset="0"/>
                        </a:rPr>
                        <m:t>Coherence</m:t>
                      </m:r>
                      <m:r>
                        <a:rPr lang="en-US" sz="320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3200" b="1" dirty="0"/>
                    <a:t> </a:t>
                  </a:r>
                  <a14:m>
                    <m:oMath xmlns:m="http://schemas.openxmlformats.org/officeDocument/2006/math">
                      <m:f>
                        <m:fPr>
                          <m:ctrlPr>
                            <a:rPr lang="en-US" sz="3200" b="0" i="1" dirty="0" smtClean="0">
                              <a:latin typeface="Cambria Math" panose="02040503050406030204" pitchFamily="18" charset="0"/>
                            </a:rPr>
                          </m:ctrlPr>
                        </m:fPr>
                        <m:num>
                          <m:r>
                            <m:rPr>
                              <m:sty m:val="p"/>
                            </m:rPr>
                            <a:rPr lang="en-US" sz="3200" b="0" i="0" dirty="0" smtClean="0">
                              <a:latin typeface="Cambria Math" panose="02040503050406030204" pitchFamily="18" charset="0"/>
                            </a:rPr>
                            <m:t>Cross</m:t>
                          </m:r>
                          <m:r>
                            <a:rPr lang="en-US" sz="3200" b="0" i="0" dirty="0" smtClean="0">
                              <a:latin typeface="Cambria Math" panose="02040503050406030204" pitchFamily="18" charset="0"/>
                            </a:rPr>
                            <m:t> </m:t>
                          </m:r>
                          <m:r>
                            <m:rPr>
                              <m:sty m:val="p"/>
                            </m:rPr>
                            <a:rPr lang="en-US" sz="3200" b="0" i="0" dirty="0" smtClean="0">
                              <a:latin typeface="Cambria Math" panose="02040503050406030204" pitchFamily="18" charset="0"/>
                            </a:rPr>
                            <m:t>Power</m:t>
                          </m:r>
                        </m:num>
                        <m:den>
                          <m:r>
                            <m:rPr>
                              <m:sty m:val="p"/>
                            </m:rPr>
                            <a:rPr lang="en-US" sz="3200" b="0" i="0" dirty="0" smtClean="0">
                              <a:latin typeface="Cambria Math" panose="02040503050406030204" pitchFamily="18" charset="0"/>
                            </a:rPr>
                            <m:t>Self</m:t>
                          </m:r>
                          <m:r>
                            <a:rPr lang="en-US" sz="3200" b="0" i="0" dirty="0" smtClean="0">
                              <a:latin typeface="Cambria Math" panose="02040503050406030204" pitchFamily="18" charset="0"/>
                            </a:rPr>
                            <m:t> </m:t>
                          </m:r>
                          <m:sSub>
                            <m:sSubPr>
                              <m:ctrlPr>
                                <a:rPr lang="en-US" sz="3200" b="0" i="1" dirty="0" smtClean="0">
                                  <a:latin typeface="Cambria Math" panose="02040503050406030204" pitchFamily="18" charset="0"/>
                                </a:rPr>
                              </m:ctrlPr>
                            </m:sSubPr>
                            <m:e>
                              <m:r>
                                <m:rPr>
                                  <m:sty m:val="p"/>
                                </m:rPr>
                                <a:rPr lang="en-US" sz="3200" b="0" i="0" dirty="0" smtClean="0">
                                  <a:latin typeface="Cambria Math" panose="02040503050406030204" pitchFamily="18" charset="0"/>
                                </a:rPr>
                                <m:t>power</m:t>
                              </m:r>
                            </m:e>
                            <m:sub>
                              <m:r>
                                <m:rPr>
                                  <m:sty m:val="p"/>
                                </m:rPr>
                                <a:rPr lang="en-US" sz="3200" b="0" i="0" dirty="0" smtClean="0">
                                  <a:latin typeface="Cambria Math" panose="02040503050406030204" pitchFamily="18" charset="0"/>
                                </a:rPr>
                                <m:t>x</m:t>
                              </m:r>
                            </m:sub>
                          </m:sSub>
                          <m:r>
                            <a:rPr lang="en-US" sz="3200" b="0" i="1" dirty="0" smtClean="0">
                              <a:latin typeface="Cambria Math" panose="02040503050406030204" pitchFamily="18" charset="0"/>
                            </a:rPr>
                            <m:t> </m:t>
                          </m:r>
                          <m:r>
                            <a:rPr lang="en-US" sz="3200" b="0" i="1" dirty="0" smtClean="0">
                              <a:latin typeface="Cambria Math" panose="02040503050406030204" pitchFamily="18" charset="0"/>
                              <a:ea typeface="Cambria Math" panose="02040503050406030204" pitchFamily="18" charset="0"/>
                            </a:rPr>
                            <m:t>×</m:t>
                          </m:r>
                          <m:r>
                            <a:rPr lang="en-US" sz="3200" b="0" i="0" dirty="0" smtClean="0">
                              <a:latin typeface="Cambria Math" panose="02040503050406030204" pitchFamily="18" charset="0"/>
                            </a:rPr>
                            <m:t>  </m:t>
                          </m:r>
                          <m:r>
                            <m:rPr>
                              <m:sty m:val="p"/>
                            </m:rPr>
                            <a:rPr lang="en-US" sz="3200" b="0" i="0" dirty="0" smtClean="0">
                              <a:latin typeface="Cambria Math" panose="02040503050406030204" pitchFamily="18" charset="0"/>
                            </a:rPr>
                            <m:t>Self</m:t>
                          </m:r>
                          <m:r>
                            <a:rPr lang="en-US" sz="3200" b="0" i="0" dirty="0" smtClean="0">
                              <a:latin typeface="Cambria Math" panose="02040503050406030204" pitchFamily="18" charset="0"/>
                            </a:rPr>
                            <m:t> </m:t>
                          </m:r>
                          <m:sSub>
                            <m:sSubPr>
                              <m:ctrlPr>
                                <a:rPr lang="en-US" sz="3200" b="0" i="1" dirty="0" smtClean="0">
                                  <a:latin typeface="Cambria Math" panose="02040503050406030204" pitchFamily="18" charset="0"/>
                                </a:rPr>
                              </m:ctrlPr>
                            </m:sSubPr>
                            <m:e>
                              <m:r>
                                <m:rPr>
                                  <m:sty m:val="p"/>
                                </m:rPr>
                                <a:rPr lang="en-US" sz="3200" b="0" i="0" dirty="0" smtClean="0">
                                  <a:latin typeface="Cambria Math" panose="02040503050406030204" pitchFamily="18" charset="0"/>
                                </a:rPr>
                                <m:t>power</m:t>
                              </m:r>
                            </m:e>
                            <m:sub>
                              <m:r>
                                <m:rPr>
                                  <m:sty m:val="p"/>
                                </m:rPr>
                                <a:rPr lang="en-US" sz="3200" b="0" i="0" dirty="0" smtClean="0">
                                  <a:latin typeface="Cambria Math" panose="02040503050406030204" pitchFamily="18" charset="0"/>
                                </a:rPr>
                                <m:t>y</m:t>
                              </m:r>
                            </m:sub>
                          </m:sSub>
                        </m:den>
                      </m:f>
                    </m:oMath>
                  </a14:m>
                  <a:endParaRPr lang="en-US" sz="3200" dirty="0"/>
                </a:p>
                <a:p>
                  <a:pPr algn="ctr"/>
                  <a:endParaRPr lang="en-US" sz="3200" b="1" dirty="0"/>
                </a:p>
              </p:txBody>
            </p:sp>
          </mc:Choice>
          <mc:Fallback xmlns="">
            <p:sp>
              <p:nvSpPr>
                <p:cNvPr id="5" name="TextBox 4">
                  <a:extLst>
                    <a:ext uri="{FF2B5EF4-FFF2-40B4-BE49-F238E27FC236}">
                      <a16:creationId xmlns:a16="http://schemas.microsoft.com/office/drawing/2014/main" id="{817EF4C1-E1CF-F866-A293-1759504A031E}"/>
                    </a:ext>
                  </a:extLst>
                </p:cNvPr>
                <p:cNvSpPr txBox="1">
                  <a:spLocks noRot="1" noChangeAspect="1" noMove="1" noResize="1" noEditPoints="1" noAdjustHandles="1" noChangeArrowheads="1" noChangeShapeType="1" noTextEdit="1"/>
                </p:cNvSpPr>
                <p:nvPr/>
              </p:nvSpPr>
              <p:spPr>
                <a:xfrm>
                  <a:off x="2297389" y="687981"/>
                  <a:ext cx="7692643" cy="365542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A5E848-CFBF-6AF5-F2B5-89310A1BEC20}"/>
                    </a:ext>
                  </a:extLst>
                </p:cNvPr>
                <p:cNvSpPr txBox="1"/>
                <p:nvPr/>
              </p:nvSpPr>
              <p:spPr>
                <a:xfrm>
                  <a:off x="3829027" y="-663216"/>
                  <a:ext cx="4949670" cy="1160702"/>
                </a:xfrm>
                <a:prstGeom prst="rect">
                  <a:avLst/>
                </a:prstGeom>
                <a:noFill/>
              </p:spPr>
              <p:txBody>
                <a:bodyPr wrap="none" rtlCol="0">
                  <a:spAutoFit/>
                </a:bodyPr>
                <a:lstStyle/>
                <a:p>
                  <a:pPr algn="ctr"/>
                  <a:r>
                    <a:rPr lang="en-US" sz="3200" b="1" dirty="0"/>
                    <a:t>Coherence Definition</a:t>
                  </a:r>
                </a:p>
                <a:p>
                  <a:pPr algn="ctr"/>
                  <a:r>
                    <a:rPr lang="en-US" i="1" dirty="0"/>
                    <a:t>Other definitions do not work. </a:t>
                  </a:r>
                  <a:br>
                    <a:rPr lang="en-US" i="1" dirty="0"/>
                  </a:br>
                  <a:r>
                    <a:rPr lang="en-US" i="1" dirty="0"/>
                    <a:t>Definition must involve powers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𝐺</m:t>
                          </m:r>
                        </m:e>
                        <m:sub>
                          <m:r>
                            <a:rPr lang="en-US" i="1">
                              <a:latin typeface="Cambria Math" panose="02040503050406030204" pitchFamily="18" charset="0"/>
                              <a:ea typeface="Calibri" panose="020F0502020204030204" pitchFamily="34" charset="0"/>
                              <a:cs typeface="Times New Roman" panose="02020603050405020304" pitchFamily="18" charset="0"/>
                            </a:rPr>
                            <m:t>𝑥𝑥</m:t>
                          </m:r>
                        </m:sub>
                      </m:sSub>
                      <m:d>
                        <m:dPr>
                          <m:ctrlPr>
                            <a:rPr lang="en-US" i="1">
                              <a:latin typeface="Cambria Math" panose="020405030504060302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𝑓</m:t>
                          </m:r>
                        </m:e>
                      </m:d>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𝐺</m:t>
                          </m:r>
                        </m:e>
                        <m:sub>
                          <m:r>
                            <a:rPr lang="en-US" i="1">
                              <a:latin typeface="Cambria Math" panose="02040503050406030204" pitchFamily="18" charset="0"/>
                              <a:ea typeface="Calibri" panose="020F0502020204030204" pitchFamily="34" charset="0"/>
                              <a:cs typeface="Times New Roman" panose="02020603050405020304" pitchFamily="18" charset="0"/>
                            </a:rPr>
                            <m:t>𝑦𝑦</m:t>
                          </m:r>
                        </m:sub>
                      </m:sSub>
                      <m:d>
                        <m:dPr>
                          <m:ctrlPr>
                            <a:rPr lang="en-US" i="1">
                              <a:latin typeface="Cambria Math" panose="020405030504060302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𝑓</m:t>
                          </m:r>
                        </m:e>
                      </m:d>
                    </m:oMath>
                  </a14:m>
                  <a:r>
                    <a:rPr lang="en-US" i="1"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𝐺</m:t>
                          </m:r>
                        </m:e>
                        <m:sub>
                          <m:r>
                            <a:rPr lang="en-US" i="1">
                              <a:latin typeface="Cambria Math" panose="02040503050406030204" pitchFamily="18" charset="0"/>
                              <a:ea typeface="Calibri" panose="020F0502020204030204" pitchFamily="34" charset="0"/>
                              <a:cs typeface="Times New Roman" panose="02020603050405020304" pitchFamily="18" charset="0"/>
                            </a:rPr>
                            <m:t>𝑥𝑦</m:t>
                          </m:r>
                        </m:sub>
                      </m:sSub>
                      <m:d>
                        <m:dPr>
                          <m:ctrlPr>
                            <a:rPr lang="en-US" i="1">
                              <a:latin typeface="Cambria Math" panose="020405030504060302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𝑓</m:t>
                          </m:r>
                        </m:e>
                      </m:d>
                    </m:oMath>
                  </a14:m>
                  <a:r>
                    <a:rPr lang="en-US" i="1" dirty="0"/>
                    <a:t> </a:t>
                  </a:r>
                  <a:r>
                    <a:rPr lang="en-US" b="1" i="1" u="sng" dirty="0"/>
                    <a:t>not</a:t>
                  </a:r>
                  <a:r>
                    <a:rPr lang="en-US" i="1" dirty="0"/>
                    <a:t> the signals </a:t>
                  </a: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i="1" dirty="0"/>
                </a:p>
              </p:txBody>
            </p:sp>
          </mc:Choice>
          <mc:Fallback xmlns="">
            <p:sp>
              <p:nvSpPr>
                <p:cNvPr id="9" name="TextBox 8">
                  <a:extLst>
                    <a:ext uri="{FF2B5EF4-FFF2-40B4-BE49-F238E27FC236}">
                      <a16:creationId xmlns:a16="http://schemas.microsoft.com/office/drawing/2014/main" id="{7EA5E848-CFBF-6AF5-F2B5-89310A1BEC20}"/>
                    </a:ext>
                  </a:extLst>
                </p:cNvPr>
                <p:cNvSpPr txBox="1">
                  <a:spLocks noRot="1" noChangeAspect="1" noMove="1" noResize="1" noEditPoints="1" noAdjustHandles="1" noChangeArrowheads="1" noChangeShapeType="1" noTextEdit="1"/>
                </p:cNvSpPr>
                <p:nvPr/>
              </p:nvSpPr>
              <p:spPr>
                <a:xfrm>
                  <a:off x="3829027" y="-663216"/>
                  <a:ext cx="4949670" cy="1160702"/>
                </a:xfrm>
                <a:prstGeom prst="rect">
                  <a:avLst/>
                </a:prstGeom>
                <a:blipFill>
                  <a:blip r:embed="rId3"/>
                  <a:stretch>
                    <a:fillRect l="-148" t="-6842" b="-6316"/>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5E610543-8250-928F-5022-8E43968E0BC9}"/>
              </a:ext>
            </a:extLst>
          </p:cNvPr>
          <p:cNvSpPr txBox="1"/>
          <p:nvPr/>
        </p:nvSpPr>
        <p:spPr>
          <a:xfrm>
            <a:off x="1058466" y="5453644"/>
            <a:ext cx="10600134" cy="369332"/>
          </a:xfrm>
          <a:prstGeom prst="rect">
            <a:avLst/>
          </a:prstGeom>
          <a:noFill/>
        </p:spPr>
        <p:txBody>
          <a:bodyPr wrap="square">
            <a:spAutoFit/>
          </a:bodyPr>
          <a:lstStyle/>
          <a:p>
            <a:pPr marR="0"/>
            <a:r>
              <a:rPr lang="en-US" sz="1800" dirty="0">
                <a:latin typeface="Calibri" panose="020F0502020204030204" pitchFamily="34" charset="0"/>
              </a:rPr>
              <a:t>Classical Reference: Bendat, J.S.; Piersol, A.G. </a:t>
            </a:r>
            <a:r>
              <a:rPr lang="en-US" sz="1800" i="1" dirty="0">
                <a:latin typeface="Calibri" panose="020F0502020204030204" pitchFamily="34" charset="0"/>
              </a:rPr>
              <a:t>Measurement and analysis of random data; John Wiley: 1966.</a:t>
            </a:r>
          </a:p>
        </p:txBody>
      </p:sp>
    </p:spTree>
    <p:extLst>
      <p:ext uri="{BB962C8B-B14F-4D97-AF65-F5344CB8AC3E}">
        <p14:creationId xmlns:p14="http://schemas.microsoft.com/office/powerpoint/2010/main" val="120879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E93BE-EA6C-D6B6-FFC0-2548935D75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0973CA-14A1-42FC-AB17-A0E3B280C55A}" type="datetime4">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6, 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F81D7098-968C-CFA3-FCA0-8F7657EA5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D2569C-6C0C-41B1-92C3-503D984CCA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55B1ED-BABE-7330-9BF0-98F676A7F765}"/>
                  </a:ext>
                </a:extLst>
              </p:cNvPr>
              <p:cNvSpPr txBox="1"/>
              <p:nvPr/>
            </p:nvSpPr>
            <p:spPr>
              <a:xfrm>
                <a:off x="2448369" y="4157832"/>
                <a:ext cx="7956858" cy="130279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𝐶</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m:t>
                          </m:r>
                        </m:sub>
                      </m:sSub>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𝐻</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d>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𝐺</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𝑦𝑦</m:t>
                                      </m:r>
                                    </m:sub>
                                  </m:sSub>
                                </m:e>
                              </m:d>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𝐺</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𝑥𝑥</m:t>
                              </m:r>
                            </m:sub>
                          </m:sSub>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d>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𝐻</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d>
                                </m:e>
                              </m:d>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𝐺</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𝑥𝑥</m:t>
                              </m:r>
                            </m:sub>
                          </m:sSub>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𝐻</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d>
                                </m:e>
                              </m:d>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𝐻</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d>
                                </m:e>
                              </m:d>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1</m:t>
                      </m:r>
                    </m:oMath>
                  </m:oMathPara>
                </a14:m>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1A55B1ED-BABE-7330-9BF0-98F676A7F765}"/>
                  </a:ext>
                </a:extLst>
              </p:cNvPr>
              <p:cNvSpPr txBox="1">
                <a:spLocks noRot="1" noChangeAspect="1" noMove="1" noResize="1" noEditPoints="1" noAdjustHandles="1" noChangeArrowheads="1" noChangeShapeType="1" noTextEdit="1"/>
              </p:cNvSpPr>
              <p:nvPr/>
            </p:nvSpPr>
            <p:spPr>
              <a:xfrm>
                <a:off x="2448369" y="4157832"/>
                <a:ext cx="7956858" cy="1302793"/>
              </a:xfrm>
              <a:prstGeom prst="rect">
                <a:avLst/>
              </a:prstGeom>
              <a:blipFill>
                <a:blip r:embed="rId2"/>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F9A6A685-8396-2E9F-4F1B-56F053BF98B6}"/>
              </a:ext>
            </a:extLst>
          </p:cNvPr>
          <p:cNvSpPr txBox="1"/>
          <p:nvPr/>
        </p:nvSpPr>
        <p:spPr>
          <a:xfrm>
            <a:off x="3581400" y="3429000"/>
            <a:ext cx="609689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Proof of Coherence Theorem</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39EAB4-B2EA-3F47-1A58-C7FB0FB8D9AD}"/>
                  </a:ext>
                </a:extLst>
              </p:cNvPr>
              <p:cNvSpPr txBox="1"/>
              <p:nvPr/>
            </p:nvSpPr>
            <p:spPr>
              <a:xfrm>
                <a:off x="1030687" y="543237"/>
                <a:ext cx="10424160" cy="21111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System is linear </a:t>
                </a:r>
                <a:b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when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type m:val="lin"/>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𝑥𝑦</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𝑥𝑥</m:t>
                            </m:r>
                          </m:sub>
                        </m:sSub>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d>
                      </m:den>
                    </m:f>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2800" dirty="0">
                    <a:solidFill>
                      <a:prstClr val="black"/>
                    </a:solidFill>
                    <a:latin typeface="Cambria Math" panose="02040503050406030204" pitchFamily="18" charset="0"/>
                    <a:ea typeface="Cambria Math" panose="02040503050406030204" pitchFamily="18" charset="0"/>
                  </a:rPr>
                  <a:t>then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a:solidFill>
                              <a:prstClr val="black"/>
                            </a:solidFill>
                            <a:latin typeface="Cambria Math" panose="02040503050406030204" pitchFamily="18" charset="0"/>
                            <a:ea typeface="Cambria Math" panose="02040503050406030204" pitchFamily="18" charset="0"/>
                          </a:rPr>
                          <m:t>𝐺</m:t>
                        </m:r>
                      </m:e>
                      <m:sub>
                        <m:r>
                          <a:rPr lang="en-US" sz="2800">
                            <a:solidFill>
                              <a:prstClr val="black"/>
                            </a:solidFill>
                            <a:latin typeface="Cambria Math" panose="02040503050406030204" pitchFamily="18" charset="0"/>
                            <a:ea typeface="Cambria Math" panose="02040503050406030204" pitchFamily="18" charset="0"/>
                          </a:rPr>
                          <m:t>𝑦𝑦</m:t>
                        </m:r>
                      </m:sub>
                    </m:sSub>
                    <m:d>
                      <m:dPr>
                        <m:ctrlPr>
                          <a:rPr lang="en-US" sz="2800" i="1">
                            <a:solidFill>
                              <a:prstClr val="black"/>
                            </a:solidFill>
                            <a:latin typeface="Cambria Math" panose="02040503050406030204" pitchFamily="18" charset="0"/>
                            <a:ea typeface="Cambria Math" panose="02040503050406030204" pitchFamily="18" charset="0"/>
                          </a:rPr>
                        </m:ctrlPr>
                      </m:dPr>
                      <m:e>
                        <m:r>
                          <a:rPr lang="en-US" sz="2800">
                            <a:solidFill>
                              <a:prstClr val="black"/>
                            </a:solidFill>
                            <a:latin typeface="Cambria Math" panose="02040503050406030204" pitchFamily="18" charset="0"/>
                            <a:ea typeface="Cambria Math" panose="02040503050406030204" pitchFamily="18" charset="0"/>
                          </a:rPr>
                          <m:t>𝑓</m:t>
                        </m:r>
                      </m:e>
                    </m:d>
                    <m:r>
                      <a:rPr lang="en-US" sz="2800">
                        <a:solidFill>
                          <a:prstClr val="black"/>
                        </a:solidFill>
                        <a:latin typeface="Cambria Math" panose="02040503050406030204" pitchFamily="18" charset="0"/>
                        <a:ea typeface="Cambria Math" panose="02040503050406030204" pitchFamily="18" charset="0"/>
                      </a:rPr>
                      <m:t>=</m:t>
                    </m:r>
                    <m:sSup>
                      <m:sSupPr>
                        <m:ctrlPr>
                          <a:rPr lang="en-US" sz="2800" i="1">
                            <a:solidFill>
                              <a:prstClr val="black"/>
                            </a:solidFill>
                            <a:latin typeface="Cambria Math" panose="02040503050406030204" pitchFamily="18" charset="0"/>
                            <a:ea typeface="Cambria Math" panose="02040503050406030204" pitchFamily="18" charset="0"/>
                          </a:rPr>
                        </m:ctrlPr>
                      </m:sSupPr>
                      <m:e>
                        <m:d>
                          <m:dPr>
                            <m:begChr m:val="|"/>
                            <m:endChr m:val="|"/>
                            <m:ctrlPr>
                              <a:rPr lang="en-US" sz="2800" i="1">
                                <a:solidFill>
                                  <a:prstClr val="black"/>
                                </a:solidFill>
                                <a:latin typeface="Cambria Math" panose="02040503050406030204" pitchFamily="18" charset="0"/>
                                <a:ea typeface="Cambria Math" panose="02040503050406030204" pitchFamily="18" charset="0"/>
                              </a:rPr>
                            </m:ctrlPr>
                          </m:dPr>
                          <m:e>
                            <m:r>
                              <a:rPr lang="en-US" sz="2800">
                                <a:solidFill>
                                  <a:prstClr val="black"/>
                                </a:solidFill>
                                <a:latin typeface="Cambria Math" panose="02040503050406030204" pitchFamily="18" charset="0"/>
                                <a:ea typeface="Cambria Math" panose="02040503050406030204" pitchFamily="18" charset="0"/>
                              </a:rPr>
                              <m:t>𝐻</m:t>
                            </m:r>
                            <m:d>
                              <m:dPr>
                                <m:ctrlPr>
                                  <a:rPr lang="en-US" sz="2800" i="1">
                                    <a:solidFill>
                                      <a:prstClr val="black"/>
                                    </a:solidFill>
                                    <a:latin typeface="Cambria Math" panose="02040503050406030204" pitchFamily="18" charset="0"/>
                                    <a:ea typeface="Cambria Math" panose="02040503050406030204" pitchFamily="18" charset="0"/>
                                  </a:rPr>
                                </m:ctrlPr>
                              </m:dPr>
                              <m:e>
                                <m:r>
                                  <a:rPr lang="en-US" sz="2800">
                                    <a:solidFill>
                                      <a:prstClr val="black"/>
                                    </a:solidFill>
                                    <a:latin typeface="Cambria Math" panose="02040503050406030204" pitchFamily="18" charset="0"/>
                                    <a:ea typeface="Cambria Math" panose="02040503050406030204" pitchFamily="18" charset="0"/>
                                  </a:rPr>
                                  <m:t>𝑓</m:t>
                                </m:r>
                              </m:e>
                            </m:d>
                          </m:e>
                        </m:d>
                      </m:e>
                      <m:sup>
                        <m:r>
                          <a:rPr lang="en-US" sz="2800">
                            <a:solidFill>
                              <a:prstClr val="black"/>
                            </a:solidFill>
                            <a:latin typeface="Cambria Math" panose="02040503050406030204" pitchFamily="18" charset="0"/>
                            <a:ea typeface="Cambria Math" panose="02040503050406030204" pitchFamily="18" charset="0"/>
                          </a:rPr>
                          <m:t>2</m:t>
                        </m:r>
                      </m:sup>
                    </m:sSup>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a:solidFill>
                              <a:prstClr val="black"/>
                            </a:solidFill>
                            <a:latin typeface="Cambria Math" panose="02040503050406030204" pitchFamily="18" charset="0"/>
                            <a:ea typeface="Cambria Math" panose="02040503050406030204" pitchFamily="18" charset="0"/>
                          </a:rPr>
                          <m:t>𝐺</m:t>
                        </m:r>
                      </m:e>
                      <m:sub>
                        <m:r>
                          <a:rPr lang="en-US" sz="2800">
                            <a:solidFill>
                              <a:prstClr val="black"/>
                            </a:solidFill>
                            <a:latin typeface="Cambria Math" panose="02040503050406030204" pitchFamily="18" charset="0"/>
                            <a:ea typeface="Cambria Math" panose="02040503050406030204" pitchFamily="18" charset="0"/>
                          </a:rPr>
                          <m:t>𝑥𝑥</m:t>
                        </m:r>
                      </m:sub>
                    </m:sSub>
                    <m:d>
                      <m:dPr>
                        <m:ctrlPr>
                          <a:rPr lang="en-US" sz="2800" i="1">
                            <a:solidFill>
                              <a:prstClr val="black"/>
                            </a:solidFill>
                            <a:latin typeface="Cambria Math" panose="02040503050406030204" pitchFamily="18" charset="0"/>
                            <a:ea typeface="Cambria Math" panose="02040503050406030204" pitchFamily="18" charset="0"/>
                          </a:rPr>
                        </m:ctrlPr>
                      </m:dPr>
                      <m:e>
                        <m:r>
                          <a:rPr lang="en-US" sz="2800">
                            <a:solidFill>
                              <a:prstClr val="black"/>
                            </a:solidFill>
                            <a:latin typeface="Cambria Math" panose="02040503050406030204" pitchFamily="18" charset="0"/>
                            <a:ea typeface="Cambria Math" panose="02040503050406030204" pitchFamily="18" charset="0"/>
                          </a:rPr>
                          <m:t>𝑓</m:t>
                        </m:r>
                      </m:e>
                    </m:d>
                  </m:oMath>
                </a14:m>
                <a:endParaRPr lang="en-US" sz="2800" dirty="0">
                  <a:solidFill>
                    <a:prstClr val="black"/>
                  </a:solidFill>
                  <a:latin typeface="Cambria Math" panose="02040503050406030204" pitchFamily="18" charset="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a:solidFill>
                              <a:prstClr val="black"/>
                            </a:solidFill>
                            <a:latin typeface="Cambria Math" panose="02040503050406030204" pitchFamily="18" charset="0"/>
                            <a:ea typeface="Cambria Math" panose="02040503050406030204" pitchFamily="18" charset="0"/>
                          </a:rPr>
                          <m:t>𝐺</m:t>
                        </m:r>
                      </m:e>
                      <m:sub>
                        <m:r>
                          <a:rPr lang="en-US" sz="2800">
                            <a:solidFill>
                              <a:prstClr val="black"/>
                            </a:solidFill>
                            <a:latin typeface="Cambria Math" panose="02040503050406030204" pitchFamily="18" charset="0"/>
                            <a:ea typeface="Cambria Math" panose="02040503050406030204" pitchFamily="18" charset="0"/>
                          </a:rPr>
                          <m:t>𝑥𝑦</m:t>
                        </m:r>
                      </m:sub>
                    </m:sSub>
                    <m:d>
                      <m:dPr>
                        <m:ctrlPr>
                          <a:rPr lang="en-US" sz="2800" i="1">
                            <a:solidFill>
                              <a:prstClr val="black"/>
                            </a:solidFill>
                            <a:latin typeface="Cambria Math" panose="02040503050406030204" pitchFamily="18" charset="0"/>
                            <a:ea typeface="Cambria Math" panose="02040503050406030204" pitchFamily="18" charset="0"/>
                          </a:rPr>
                        </m:ctrlPr>
                      </m:dPr>
                      <m:e>
                        <m:r>
                          <a:rPr lang="en-US" sz="2800">
                            <a:solidFill>
                              <a:prstClr val="black"/>
                            </a:solidFill>
                            <a:latin typeface="Cambria Math" panose="02040503050406030204" pitchFamily="18" charset="0"/>
                            <a:ea typeface="Cambria Math" panose="02040503050406030204" pitchFamily="18" charset="0"/>
                          </a:rPr>
                          <m:t>𝑓</m:t>
                        </m:r>
                      </m:e>
                    </m:d>
                    <m:r>
                      <a:rPr lang="en-US" sz="2800">
                        <a:solidFill>
                          <a:prstClr val="black"/>
                        </a:solidFill>
                        <a:latin typeface="Cambria Math" panose="02040503050406030204" pitchFamily="18" charset="0"/>
                        <a:ea typeface="Cambria Math" panose="02040503050406030204" pitchFamily="18" charset="0"/>
                      </a:rPr>
                      <m:t>=</m:t>
                    </m:r>
                    <m:r>
                      <a:rPr lang="en-US" sz="2800">
                        <a:solidFill>
                          <a:prstClr val="black"/>
                        </a:solidFill>
                        <a:latin typeface="Cambria Math" panose="02040503050406030204" pitchFamily="18" charset="0"/>
                        <a:ea typeface="Cambria Math" panose="02040503050406030204" pitchFamily="18" charset="0"/>
                      </a:rPr>
                      <m:t>𝐻</m:t>
                    </m:r>
                    <m:d>
                      <m:dPr>
                        <m:ctrlPr>
                          <a:rPr lang="en-US" sz="2800" i="1">
                            <a:solidFill>
                              <a:prstClr val="black"/>
                            </a:solidFill>
                            <a:latin typeface="Cambria Math" panose="02040503050406030204" pitchFamily="18" charset="0"/>
                            <a:ea typeface="Cambria Math" panose="02040503050406030204" pitchFamily="18" charset="0"/>
                          </a:rPr>
                        </m:ctrlPr>
                      </m:dPr>
                      <m:e>
                        <m:r>
                          <a:rPr lang="en-US" sz="2800">
                            <a:solidFill>
                              <a:prstClr val="black"/>
                            </a:solidFill>
                            <a:latin typeface="Cambria Math" panose="02040503050406030204" pitchFamily="18" charset="0"/>
                            <a:ea typeface="Cambria Math" panose="02040503050406030204" pitchFamily="18" charset="0"/>
                          </a:rPr>
                          <m:t>𝑓</m:t>
                        </m:r>
                      </m:e>
                    </m:d>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a:solidFill>
                              <a:prstClr val="black"/>
                            </a:solidFill>
                            <a:latin typeface="Cambria Math" panose="02040503050406030204" pitchFamily="18" charset="0"/>
                            <a:ea typeface="Cambria Math" panose="02040503050406030204" pitchFamily="18" charset="0"/>
                          </a:rPr>
                          <m:t>𝐺</m:t>
                        </m:r>
                      </m:e>
                      <m:sub>
                        <m:r>
                          <a:rPr lang="en-US" sz="2800">
                            <a:solidFill>
                              <a:prstClr val="black"/>
                            </a:solidFill>
                            <a:latin typeface="Cambria Math" panose="02040503050406030204" pitchFamily="18" charset="0"/>
                            <a:ea typeface="Cambria Math" panose="02040503050406030204" pitchFamily="18" charset="0"/>
                          </a:rPr>
                          <m:t>𝑥𝑥</m:t>
                        </m:r>
                      </m:sub>
                    </m:sSub>
                    <m:d>
                      <m:dPr>
                        <m:ctrlPr>
                          <a:rPr lang="en-US" sz="2800" i="1">
                            <a:solidFill>
                              <a:prstClr val="black"/>
                            </a:solidFill>
                            <a:latin typeface="Cambria Math" panose="02040503050406030204" pitchFamily="18" charset="0"/>
                            <a:ea typeface="Cambria Math" panose="02040503050406030204" pitchFamily="18" charset="0"/>
                          </a:rPr>
                        </m:ctrlPr>
                      </m:dPr>
                      <m:e>
                        <m:r>
                          <a:rPr lang="en-US" sz="2800">
                            <a:solidFill>
                              <a:prstClr val="black"/>
                            </a:solidFill>
                            <a:latin typeface="Cambria Math" panose="02040503050406030204" pitchFamily="18" charset="0"/>
                            <a:ea typeface="Cambria Math" panose="02040503050406030204" pitchFamily="18" charset="0"/>
                          </a:rPr>
                          <m:t>𝑓</m:t>
                        </m:r>
                      </m:e>
                    </m:d>
                  </m:oMath>
                </a14:m>
                <a:r>
                  <a:rPr lang="en-US" sz="2800" dirty="0">
                    <a:solidFill>
                      <a:prstClr val="black"/>
                    </a:solidFill>
                    <a:latin typeface="Cambria Math" panose="02040503050406030204" pitchFamily="18" charset="0"/>
                    <a:ea typeface="Cambria Math" panose="02040503050406030204" pitchFamily="18" charset="0"/>
                  </a:rPr>
                  <a:t> </a:t>
                </a:r>
              </a:p>
            </p:txBody>
          </p:sp>
        </mc:Choice>
        <mc:Fallback xmlns="">
          <p:sp>
            <p:nvSpPr>
              <p:cNvPr id="17" name="TextBox 16">
                <a:extLst>
                  <a:ext uri="{FF2B5EF4-FFF2-40B4-BE49-F238E27FC236}">
                    <a16:creationId xmlns:a16="http://schemas.microsoft.com/office/drawing/2014/main" id="{7039EAB4-B2EA-3F47-1A58-C7FB0FB8D9AD}"/>
                  </a:ext>
                </a:extLst>
              </p:cNvPr>
              <p:cNvSpPr txBox="1">
                <a:spLocks noRot="1" noChangeAspect="1" noMove="1" noResize="1" noEditPoints="1" noAdjustHandles="1" noChangeArrowheads="1" noChangeShapeType="1" noTextEdit="1"/>
              </p:cNvSpPr>
              <p:nvPr/>
            </p:nvSpPr>
            <p:spPr>
              <a:xfrm>
                <a:off x="1030687" y="543237"/>
                <a:ext cx="10424160" cy="2111155"/>
              </a:xfrm>
              <a:prstGeom prst="rect">
                <a:avLst/>
              </a:prstGeom>
              <a:blipFill>
                <a:blip r:embed="rId3"/>
                <a:stretch>
                  <a:fillRect t="-5202"/>
                </a:stretch>
              </a:blipFill>
            </p:spPr>
            <p:txBody>
              <a:bodyPr/>
              <a:lstStyle/>
              <a:p>
                <a:r>
                  <a:rPr lang="en-US">
                    <a:noFill/>
                  </a:rPr>
                  <a:t> </a:t>
                </a:r>
              </a:p>
            </p:txBody>
          </p:sp>
        </mc:Fallback>
      </mc:AlternateContent>
    </p:spTree>
    <p:extLst>
      <p:ext uri="{BB962C8B-B14F-4D97-AF65-F5344CB8AC3E}">
        <p14:creationId xmlns:p14="http://schemas.microsoft.com/office/powerpoint/2010/main" val="681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2ED5-F55F-1ECB-EEBD-823E6E681CCA}"/>
              </a:ext>
            </a:extLst>
          </p:cNvPr>
          <p:cNvSpPr>
            <a:spLocks noGrp="1"/>
          </p:cNvSpPr>
          <p:nvPr>
            <p:ph type="dt" sz="half" idx="10"/>
          </p:nvPr>
        </p:nvSpPr>
        <p:spPr/>
        <p:txBody>
          <a:bodyPr/>
          <a:lstStyle/>
          <a:p>
            <a:fld id="{A7120E3C-E30D-40E7-8C35-34CC956E68D0}" type="datetime4">
              <a:rPr lang="en-US" smtClean="0"/>
              <a:t>December 6, 2022</a:t>
            </a:fld>
            <a:endParaRPr lang="en-US"/>
          </a:p>
        </p:txBody>
      </p:sp>
      <p:sp>
        <p:nvSpPr>
          <p:cNvPr id="3" name="Slide Number Placeholder 2">
            <a:extLst>
              <a:ext uri="{FF2B5EF4-FFF2-40B4-BE49-F238E27FC236}">
                <a16:creationId xmlns:a16="http://schemas.microsoft.com/office/drawing/2014/main" id="{2AA03D7D-9744-A031-BF1D-20B5F27613FA}"/>
              </a:ext>
            </a:extLst>
          </p:cNvPr>
          <p:cNvSpPr>
            <a:spLocks noGrp="1"/>
          </p:cNvSpPr>
          <p:nvPr>
            <p:ph type="sldNum" sz="quarter" idx="12"/>
          </p:nvPr>
        </p:nvSpPr>
        <p:spPr/>
        <p:txBody>
          <a:bodyPr/>
          <a:lstStyle/>
          <a:p>
            <a:fld id="{DCD2569C-6C0C-41B1-92C3-503D984CCA94}" type="slidenum">
              <a:rPr lang="en-US" smtClean="0"/>
              <a:t>25</a:t>
            </a:fld>
            <a:endParaRPr lang="en-US"/>
          </a:p>
        </p:txBody>
      </p:sp>
      <p:grpSp>
        <p:nvGrpSpPr>
          <p:cNvPr id="9" name="Group 8">
            <a:extLst>
              <a:ext uri="{FF2B5EF4-FFF2-40B4-BE49-F238E27FC236}">
                <a16:creationId xmlns:a16="http://schemas.microsoft.com/office/drawing/2014/main" id="{45FE1400-0939-EA1A-3C13-7006CD271F40}"/>
              </a:ext>
            </a:extLst>
          </p:cNvPr>
          <p:cNvGrpSpPr/>
          <p:nvPr/>
        </p:nvGrpSpPr>
        <p:grpSpPr>
          <a:xfrm>
            <a:off x="2259218" y="1164001"/>
            <a:ext cx="7859806" cy="3611623"/>
            <a:chOff x="2259218" y="1164001"/>
            <a:chExt cx="7859806" cy="3611623"/>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C2EF74-3230-E365-2E1B-FD62D12C8523}"/>
                    </a:ext>
                  </a:extLst>
                </p:cNvPr>
                <p:cNvSpPr txBox="1"/>
                <p:nvPr/>
              </p:nvSpPr>
              <p:spPr>
                <a:xfrm>
                  <a:off x="2259218" y="3804076"/>
                  <a:ext cx="7859806" cy="971548"/>
                </a:xfrm>
                <a:prstGeom prst="rect">
                  <a:avLst/>
                </a:prstGeom>
                <a:noFill/>
              </p:spPr>
              <p:txBody>
                <a:bodyPr wrap="square">
                  <a:spAutoFit/>
                </a:bodyPr>
                <a:lstStyle/>
                <a:p>
                  <a:pPr algn="ctr"/>
                  <a14:m>
                    <m:oMath xmlns:m="http://schemas.openxmlformats.org/officeDocument/2006/math">
                      <m:r>
                        <m:rPr>
                          <m:sty m:val="p"/>
                        </m:rPr>
                        <a:rPr lang="en-US" sz="2400" b="0" i="1" smtClean="0">
                          <a:latin typeface="Cambria Math" panose="02040503050406030204" pitchFamily="18" charset="0"/>
                        </a:rPr>
                        <m:t>Coherence</m:t>
                      </m:r>
                      <m:r>
                        <a:rPr lang="en-US" sz="2400" b="0">
                          <a:latin typeface="Cambria Math" panose="02040503050406030204" pitchFamily="18" charset="0"/>
                        </a:rPr>
                        <m:t>=</m:t>
                      </m:r>
                    </m:oMath>
                  </a14:m>
                  <a:r>
                    <a:rPr lang="en-US" sz="3200" dirty="0"/>
                    <a:t> </a:t>
                  </a:r>
                  <a14:m>
                    <m:oMath xmlns:m="http://schemas.openxmlformats.org/officeDocument/2006/math">
                      <m:f>
                        <m:fPr>
                          <m:ctrlPr>
                            <a:rPr lang="en-US" sz="3200" i="1" dirty="0">
                              <a:latin typeface="Cambria Math" panose="02040503050406030204" pitchFamily="18" charset="0"/>
                            </a:rPr>
                          </m:ctrlPr>
                        </m:fPr>
                        <m:num>
                          <m:sSup>
                            <m:sSupPr>
                              <m:ctrlPr>
                                <a:rPr lang="en-US" sz="3200" i="1" dirty="0" smtClean="0">
                                  <a:latin typeface="Cambria Math" panose="02040503050406030204" pitchFamily="18" charset="0"/>
                                </a:rPr>
                              </m:ctrlPr>
                            </m:sSupPr>
                            <m:e>
                              <m:d>
                                <m:dPr>
                                  <m:begChr m:val="|"/>
                                  <m:endChr m:val="|"/>
                                  <m:ctrlPr>
                                    <a:rPr lang="en-US" sz="3200" i="1" dirty="0" smtClean="0">
                                      <a:latin typeface="Cambria Math" panose="02040503050406030204" pitchFamily="18" charset="0"/>
                                    </a:rPr>
                                  </m:ctrlPr>
                                </m:dPr>
                                <m:e>
                                  <m:r>
                                    <m:rPr>
                                      <m:sty m:val="p"/>
                                    </m:rPr>
                                    <a:rPr lang="en-US" sz="3200" b="0" i="1" dirty="0" smtClean="0">
                                      <a:latin typeface="Cambria Math" panose="02040503050406030204" pitchFamily="18" charset="0"/>
                                    </a:rPr>
                                    <m:t>Cross</m:t>
                                  </m:r>
                                  <m:r>
                                    <a:rPr lang="en-US" sz="3200" b="0" dirty="0">
                                      <a:latin typeface="Cambria Math" panose="02040503050406030204" pitchFamily="18" charset="0"/>
                                    </a:rPr>
                                    <m:t> </m:t>
                                  </m:r>
                                  <m:r>
                                    <m:rPr>
                                      <m:sty m:val="p"/>
                                    </m:rPr>
                                    <a:rPr lang="en-US" sz="3200" b="0" i="1" dirty="0">
                                      <a:latin typeface="Cambria Math" panose="02040503050406030204" pitchFamily="18" charset="0"/>
                                    </a:rPr>
                                    <m:t>Power</m:t>
                                  </m:r>
                                </m:e>
                              </m:d>
                            </m:e>
                            <m:sup>
                              <m:r>
                                <a:rPr lang="en-US" sz="3200" b="0" i="1" dirty="0" smtClean="0">
                                  <a:latin typeface="Cambria Math" panose="02040503050406030204" pitchFamily="18" charset="0"/>
                                </a:rPr>
                                <m:t>2</m:t>
                              </m:r>
                            </m:sup>
                          </m:sSup>
                        </m:num>
                        <m:den>
                          <m:r>
                            <m:rPr>
                              <m:sty m:val="p"/>
                            </m:rPr>
                            <a:rPr lang="en-US" sz="3200" b="0" i="1" dirty="0">
                              <a:latin typeface="Cambria Math" panose="02040503050406030204" pitchFamily="18" charset="0"/>
                            </a:rPr>
                            <m:t>Self</m:t>
                          </m:r>
                          <m:r>
                            <a:rPr lang="en-US" sz="3200" b="0" dirty="0">
                              <a:latin typeface="Cambria Math" panose="02040503050406030204" pitchFamily="18" charset="0"/>
                            </a:rPr>
                            <m:t> </m:t>
                          </m:r>
                          <m:sSub>
                            <m:sSubPr>
                              <m:ctrlPr>
                                <a:rPr lang="en-US" sz="3200" i="1" dirty="0">
                                  <a:latin typeface="Cambria Math" panose="02040503050406030204" pitchFamily="18" charset="0"/>
                                </a:rPr>
                              </m:ctrlPr>
                            </m:sSubPr>
                            <m:e>
                              <m:r>
                                <m:rPr>
                                  <m:sty m:val="p"/>
                                </m:rPr>
                                <a:rPr lang="en-US" sz="3200" b="0" i="1" dirty="0">
                                  <a:latin typeface="Cambria Math" panose="02040503050406030204" pitchFamily="18" charset="0"/>
                                </a:rPr>
                                <m:t>power</m:t>
                              </m:r>
                            </m:e>
                            <m:sub>
                              <m:r>
                                <m:rPr>
                                  <m:sty m:val="p"/>
                                </m:rPr>
                                <a:rPr lang="en-US" sz="3200" b="0" i="1" dirty="0">
                                  <a:latin typeface="Cambria Math" panose="02040503050406030204" pitchFamily="18" charset="0"/>
                                </a:rPr>
                                <m:t>x</m:t>
                              </m:r>
                            </m:sub>
                          </m:sSub>
                          <m:r>
                            <a:rPr lang="en-US" sz="3200" b="0" dirty="0">
                              <a:latin typeface="Cambria Math" panose="02040503050406030204" pitchFamily="18" charset="0"/>
                            </a:rPr>
                            <m:t> ×  </m:t>
                          </m:r>
                          <m:r>
                            <m:rPr>
                              <m:sty m:val="p"/>
                            </m:rPr>
                            <a:rPr lang="en-US" sz="3200" b="0" i="1" dirty="0">
                              <a:latin typeface="Cambria Math" panose="02040503050406030204" pitchFamily="18" charset="0"/>
                            </a:rPr>
                            <m:t>Self</m:t>
                          </m:r>
                          <m:r>
                            <a:rPr lang="en-US" sz="3200" b="0" dirty="0">
                              <a:latin typeface="Cambria Math" panose="02040503050406030204" pitchFamily="18" charset="0"/>
                            </a:rPr>
                            <m:t> </m:t>
                          </m:r>
                          <m:sSub>
                            <m:sSubPr>
                              <m:ctrlPr>
                                <a:rPr lang="en-US" sz="3200" i="1" dirty="0">
                                  <a:latin typeface="Cambria Math" panose="02040503050406030204" pitchFamily="18" charset="0"/>
                                </a:rPr>
                              </m:ctrlPr>
                            </m:sSubPr>
                            <m:e>
                              <m:r>
                                <m:rPr>
                                  <m:sty m:val="p"/>
                                </m:rPr>
                                <a:rPr lang="en-US" sz="3200" b="0" i="1" dirty="0">
                                  <a:latin typeface="Cambria Math" panose="02040503050406030204" pitchFamily="18" charset="0"/>
                                </a:rPr>
                                <m:t>power</m:t>
                              </m:r>
                            </m:e>
                            <m:sub>
                              <m:r>
                                <m:rPr>
                                  <m:sty m:val="p"/>
                                </m:rPr>
                                <a:rPr lang="en-US" sz="3200" b="0" i="1" dirty="0">
                                  <a:latin typeface="Cambria Math" panose="02040503050406030204" pitchFamily="18" charset="0"/>
                                </a:rPr>
                                <m:t>y</m:t>
                              </m:r>
                            </m:sub>
                          </m:sSub>
                        </m:den>
                      </m:f>
                    </m:oMath>
                  </a14:m>
                  <a:endParaRPr lang="en-US" sz="3200" dirty="0"/>
                </a:p>
              </p:txBody>
            </p:sp>
          </mc:Choice>
          <mc:Fallback xmlns="">
            <p:sp>
              <p:nvSpPr>
                <p:cNvPr id="7" name="TextBox 6">
                  <a:extLst>
                    <a:ext uri="{FF2B5EF4-FFF2-40B4-BE49-F238E27FC236}">
                      <a16:creationId xmlns:a16="http://schemas.microsoft.com/office/drawing/2014/main" id="{5DC2EF74-3230-E365-2E1B-FD62D12C8523}"/>
                    </a:ext>
                  </a:extLst>
                </p:cNvPr>
                <p:cNvSpPr txBox="1">
                  <a:spLocks noRot="1" noChangeAspect="1" noMove="1" noResize="1" noEditPoints="1" noAdjustHandles="1" noChangeArrowheads="1" noChangeShapeType="1" noTextEdit="1"/>
                </p:cNvSpPr>
                <p:nvPr/>
              </p:nvSpPr>
              <p:spPr>
                <a:xfrm>
                  <a:off x="2259218" y="3804076"/>
                  <a:ext cx="7859806" cy="971548"/>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DB8FF72-58C9-6DBC-4605-82F5A1DEA35B}"/>
                </a:ext>
              </a:extLst>
            </p:cNvPr>
            <p:cNvSpPr txBox="1"/>
            <p:nvPr/>
          </p:nvSpPr>
          <p:spPr>
            <a:xfrm>
              <a:off x="3971250" y="1164001"/>
              <a:ext cx="4249499" cy="1877437"/>
            </a:xfrm>
            <a:prstGeom prst="rect">
              <a:avLst/>
            </a:prstGeom>
            <a:noFill/>
            <a:ln w="28575">
              <a:solidFill>
                <a:schemeClr val="tx1"/>
              </a:solidFill>
            </a:ln>
          </p:spPr>
          <p:txBody>
            <a:bodyPr wrap="square" rtlCol="0">
              <a:spAutoFit/>
            </a:bodyPr>
            <a:lstStyle/>
            <a:p>
              <a:pPr algn="ctr"/>
              <a:r>
                <a:rPr lang="en-US" sz="2000" b="1" u="sng" dirty="0"/>
                <a:t>Coherence Theorem</a:t>
              </a:r>
              <a:br>
                <a:rPr lang="en-US" sz="2000" b="1" u="sng" dirty="0"/>
              </a:br>
              <a:endParaRPr lang="en-US" sz="1100" b="1" u="sng" dirty="0"/>
            </a:p>
            <a:p>
              <a:pPr algn="ctr"/>
              <a:r>
                <a:rPr lang="en-US" sz="3200" b="1" dirty="0">
                  <a:latin typeface="Cambria" panose="02040503050406030204" pitchFamily="18" charset="0"/>
                  <a:ea typeface="Cambria" panose="02040503050406030204" pitchFamily="18" charset="0"/>
                </a:rPr>
                <a:t>Coherence is one, </a:t>
              </a:r>
              <a:br>
                <a:rPr lang="en-US" sz="3200" b="1" dirty="0">
                  <a:latin typeface="Cambria" panose="02040503050406030204" pitchFamily="18" charset="0"/>
                  <a:ea typeface="Cambria" panose="02040503050406030204" pitchFamily="18" charset="0"/>
                </a:rPr>
              </a:br>
              <a:r>
                <a:rPr lang="en-US" b="1" dirty="0">
                  <a:latin typeface="Cambria" panose="02040503050406030204" pitchFamily="18" charset="0"/>
                  <a:ea typeface="Cambria" panose="02040503050406030204" pitchFamily="18" charset="0"/>
                </a:rPr>
                <a:t>if and only if</a:t>
              </a:r>
              <a:br>
                <a:rPr lang="en-US" sz="3200" b="1" dirty="0">
                  <a:latin typeface="Cambria" panose="02040503050406030204" pitchFamily="18" charset="0"/>
                  <a:ea typeface="Cambria" panose="02040503050406030204" pitchFamily="18" charset="0"/>
                </a:rPr>
              </a:br>
              <a:r>
                <a:rPr lang="en-US" sz="3200" b="1" dirty="0">
                  <a:latin typeface="Cambria" panose="02040503050406030204" pitchFamily="18" charset="0"/>
                  <a:ea typeface="Cambria" panose="02040503050406030204" pitchFamily="18" charset="0"/>
                </a:rPr>
                <a:t>the system is linear</a:t>
              </a:r>
            </a:p>
          </p:txBody>
        </p:sp>
      </p:grpSp>
    </p:spTree>
    <p:extLst>
      <p:ext uri="{BB962C8B-B14F-4D97-AF65-F5344CB8AC3E}">
        <p14:creationId xmlns:p14="http://schemas.microsoft.com/office/powerpoint/2010/main" val="1521458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91FD99-0FCB-0DFC-F7D5-2DB3450552A6}"/>
              </a:ext>
            </a:extLst>
          </p:cNvPr>
          <p:cNvSpPr>
            <a:spLocks noGrp="1"/>
          </p:cNvSpPr>
          <p:nvPr>
            <p:ph type="dt" sz="half" idx="10"/>
          </p:nvPr>
        </p:nvSpPr>
        <p:spPr/>
        <p:txBody>
          <a:bodyPr/>
          <a:lstStyle/>
          <a:p>
            <a:fld id="{E59C163A-9416-4477-9ADE-9F33E0D310C7}" type="datetime4">
              <a:rPr lang="en-US" smtClean="0"/>
              <a:t>December 6, 2022</a:t>
            </a:fld>
            <a:endParaRPr lang="en-US"/>
          </a:p>
        </p:txBody>
      </p:sp>
      <p:sp>
        <p:nvSpPr>
          <p:cNvPr id="3" name="Slide Number Placeholder 2">
            <a:extLst>
              <a:ext uri="{FF2B5EF4-FFF2-40B4-BE49-F238E27FC236}">
                <a16:creationId xmlns:a16="http://schemas.microsoft.com/office/drawing/2014/main" id="{AAA45761-5DED-F373-0EFB-06BBB3852309}"/>
              </a:ext>
            </a:extLst>
          </p:cNvPr>
          <p:cNvSpPr>
            <a:spLocks noGrp="1"/>
          </p:cNvSpPr>
          <p:nvPr>
            <p:ph type="sldNum" sz="quarter" idx="12"/>
          </p:nvPr>
        </p:nvSpPr>
        <p:spPr/>
        <p:txBody>
          <a:bodyPr/>
          <a:lstStyle/>
          <a:p>
            <a:fld id="{DCD2569C-6C0C-41B1-92C3-503D984CCA94}" type="slidenum">
              <a:rPr lang="en-US" smtClean="0"/>
              <a:t>26</a:t>
            </a:fld>
            <a:endParaRPr lang="en-US"/>
          </a:p>
        </p:txBody>
      </p:sp>
      <p:grpSp>
        <p:nvGrpSpPr>
          <p:cNvPr id="11" name="Group 10">
            <a:extLst>
              <a:ext uri="{FF2B5EF4-FFF2-40B4-BE49-F238E27FC236}">
                <a16:creationId xmlns:a16="http://schemas.microsoft.com/office/drawing/2014/main" id="{38290F03-B83A-5D38-17F3-F82331A056D7}"/>
              </a:ext>
            </a:extLst>
          </p:cNvPr>
          <p:cNvGrpSpPr/>
          <p:nvPr/>
        </p:nvGrpSpPr>
        <p:grpSpPr>
          <a:xfrm>
            <a:off x="1936333" y="253148"/>
            <a:ext cx="9627354" cy="6063533"/>
            <a:chOff x="1917283" y="195998"/>
            <a:chExt cx="9627354" cy="6063533"/>
          </a:xfrm>
        </p:grpSpPr>
        <p:pic>
          <p:nvPicPr>
            <p:cNvPr id="5" name="Picture 4">
              <a:extLst>
                <a:ext uri="{FF2B5EF4-FFF2-40B4-BE49-F238E27FC236}">
                  <a16:creationId xmlns:a16="http://schemas.microsoft.com/office/drawing/2014/main" id="{D244ABC6-7F4B-D98E-5B71-8C7AE0442C6E}"/>
                </a:ext>
              </a:extLst>
            </p:cNvPr>
            <p:cNvPicPr>
              <a:picLocks noChangeAspect="1"/>
            </p:cNvPicPr>
            <p:nvPr/>
          </p:nvPicPr>
          <p:blipFill>
            <a:blip r:embed="rId2"/>
            <a:stretch>
              <a:fillRect/>
            </a:stretch>
          </p:blipFill>
          <p:spPr>
            <a:xfrm>
              <a:off x="1917283" y="759989"/>
              <a:ext cx="9627354" cy="4467532"/>
            </a:xfrm>
            <a:prstGeom prst="rect">
              <a:avLst/>
            </a:prstGeom>
          </p:spPr>
        </p:pic>
        <p:sp>
          <p:nvSpPr>
            <p:cNvPr id="6" name="TextBox 5">
              <a:extLst>
                <a:ext uri="{FF2B5EF4-FFF2-40B4-BE49-F238E27FC236}">
                  <a16:creationId xmlns:a16="http://schemas.microsoft.com/office/drawing/2014/main" id="{62E88DB4-0EDA-63BD-0663-CA04612567A0}"/>
                </a:ext>
              </a:extLst>
            </p:cNvPr>
            <p:cNvSpPr txBox="1"/>
            <p:nvPr/>
          </p:nvSpPr>
          <p:spPr>
            <a:xfrm>
              <a:off x="2553499" y="195998"/>
              <a:ext cx="8188011" cy="461665"/>
            </a:xfrm>
            <a:prstGeom prst="rect">
              <a:avLst/>
            </a:prstGeom>
            <a:noFill/>
          </p:spPr>
          <p:txBody>
            <a:bodyPr wrap="none" rtlCol="0">
              <a:spAutoFit/>
            </a:bodyPr>
            <a:lstStyle/>
            <a:p>
              <a:pPr algn="ctr"/>
              <a:r>
                <a:rPr lang="en-US" sz="2400" b="1" u="sng" dirty="0"/>
                <a:t>Validation</a:t>
              </a:r>
              <a:r>
                <a:rPr lang="en-US" sz="2400" b="1" dirty="0"/>
                <a:t> Analytical vs. Numerical of damped mass and spring</a:t>
              </a:r>
            </a:p>
          </p:txBody>
        </p:sp>
        <p:sp>
          <p:nvSpPr>
            <p:cNvPr id="7" name="TextBox 6">
              <a:extLst>
                <a:ext uri="{FF2B5EF4-FFF2-40B4-BE49-F238E27FC236}">
                  <a16:creationId xmlns:a16="http://schemas.microsoft.com/office/drawing/2014/main" id="{9C3733F2-711A-6E68-2312-442D613EBE6F}"/>
                </a:ext>
              </a:extLst>
            </p:cNvPr>
            <p:cNvSpPr txBox="1"/>
            <p:nvPr/>
          </p:nvSpPr>
          <p:spPr>
            <a:xfrm>
              <a:off x="2940251" y="5088937"/>
              <a:ext cx="7801259" cy="1170594"/>
            </a:xfrm>
            <a:prstGeom prst="rect">
              <a:avLst/>
            </a:prstGeom>
            <a:noFill/>
          </p:spPr>
          <p:txBody>
            <a:bodyPr wrap="square" rtlCol="0">
              <a:normAutofit lnSpcReduction="10000"/>
            </a:bodyPr>
            <a:lstStyle/>
            <a:p>
              <a:r>
                <a:rPr lang="en-US" sz="1200" dirty="0">
                  <a:effectLst/>
                  <a:latin typeface="Times New Roman" panose="02020603050405020304" pitchFamily="18" charset="0"/>
                  <a:ea typeface="Times New Roman" panose="02020603050405020304" pitchFamily="18" charset="0"/>
                </a:rPr>
                <a:t>In Figure 3 and 4 simulation was done for 0.5 seconds using the </a:t>
              </a:r>
              <a:r>
                <a:rPr lang="en-US" sz="1200" i="1" dirty="0">
                  <a:effectLst/>
                  <a:latin typeface="Times New Roman" panose="02020603050405020304" pitchFamily="18" charset="0"/>
                  <a:ea typeface="Times New Roman" panose="02020603050405020304" pitchFamily="18" charset="0"/>
                </a:rPr>
                <a:t>‘lsim’</a:t>
              </a:r>
              <a:r>
                <a:rPr lang="en-US" sz="1200" dirty="0">
                  <a:effectLst/>
                  <a:latin typeface="Times New Roman" panose="02020603050405020304" pitchFamily="18" charset="0"/>
                  <a:ea typeface="Times New Roman" panose="02020603050405020304" pitchFamily="18" charset="0"/>
                </a:rPr>
                <a:t> command cited in the text. Sampling rate was 2 Hz for a total of 65536 samples. 256 frequency points were used in the estimated curves. The auto power spectra are calculated using Welch’s method implemented in MATLAB as </a:t>
              </a:r>
              <a:r>
                <a:rPr lang="en-US" sz="1200" i="1" dirty="0">
                  <a:effectLst/>
                  <a:latin typeface="Times New Roman" panose="02020603050405020304" pitchFamily="18" charset="0"/>
                  <a:ea typeface="Times New Roman" panose="02020603050405020304" pitchFamily="18" charset="0"/>
                </a:rPr>
                <a:t>‘pwelch’</a:t>
              </a:r>
              <a:r>
                <a:rPr lang="en-US" sz="1200" dirty="0">
                  <a:effectLst/>
                  <a:latin typeface="Times New Roman" panose="02020603050405020304" pitchFamily="18" charset="0"/>
                  <a:ea typeface="Times New Roman" panose="02020603050405020304" pitchFamily="18" charset="0"/>
                </a:rPr>
                <a:t> cited in the text, and the Signal Processing Toolbox, with a Hanning window size of 16 points, and 50% overlap between windows. Cross power is computed using </a:t>
              </a:r>
              <a:r>
                <a:rPr lang="en-US" sz="1200" i="1" dirty="0">
                  <a:effectLst/>
                  <a:latin typeface="Times New Roman" panose="02020603050405020304" pitchFamily="18" charset="0"/>
                  <a:ea typeface="Times New Roman" panose="02020603050405020304" pitchFamily="18" charset="0"/>
                </a:rPr>
                <a:t>‘cpsd’</a:t>
              </a:r>
              <a:r>
                <a:rPr lang="en-US" sz="1200" dirty="0">
                  <a:effectLst/>
                  <a:latin typeface="Times New Roman" panose="02020603050405020304" pitchFamily="18" charset="0"/>
                  <a:ea typeface="Times New Roman" panose="02020603050405020304" pitchFamily="18" charset="0"/>
                </a:rPr>
                <a:t>  with same parameters. Choices for the number of DFT points depends on the desired frequency resolution: </a:t>
              </a:r>
              <a:r>
                <a:rPr lang="en-US" sz="1200" b="1"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number of DFT points</a:t>
              </a:r>
              <a:r>
                <a:rPr lang="en-US" sz="1200" b="1"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equals </a:t>
              </a:r>
              <a:r>
                <a:rPr lang="en-US" sz="1200" b="1"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sampling rate</a:t>
              </a:r>
              <a:r>
                <a:rPr lang="en-US" sz="1200" b="1"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multiplied by </a:t>
              </a:r>
              <a:r>
                <a:rPr lang="en-US" sz="1200" b="1"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frequency resolution</a:t>
              </a:r>
              <a:r>
                <a:rPr lang="en-US" sz="1200" b="1"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a:t>
              </a:r>
              <a:endParaRPr lang="en-US" sz="2000" b="1" dirty="0"/>
            </a:p>
          </p:txBody>
        </p:sp>
        <p:sp>
          <p:nvSpPr>
            <p:cNvPr id="9" name="TextBox 8">
              <a:extLst>
                <a:ext uri="{FF2B5EF4-FFF2-40B4-BE49-F238E27FC236}">
                  <a16:creationId xmlns:a16="http://schemas.microsoft.com/office/drawing/2014/main" id="{61E7AA13-F1C2-5AAB-95F2-8B4A3F21D261}"/>
                </a:ext>
              </a:extLst>
            </p:cNvPr>
            <p:cNvSpPr txBox="1"/>
            <p:nvPr/>
          </p:nvSpPr>
          <p:spPr>
            <a:xfrm>
              <a:off x="3819525" y="657663"/>
              <a:ext cx="1266825" cy="584775"/>
            </a:xfrm>
            <a:prstGeom prst="rect">
              <a:avLst/>
            </a:prstGeom>
            <a:solidFill>
              <a:schemeClr val="bg1"/>
            </a:solidFill>
          </p:spPr>
          <p:txBody>
            <a:bodyPr wrap="square" rtlCol="0">
              <a:spAutoFit/>
            </a:bodyPr>
            <a:lstStyle/>
            <a:p>
              <a:pPr algn="ctr"/>
              <a:endParaRPr lang="en-US" sz="3200" b="1" dirty="0"/>
            </a:p>
          </p:txBody>
        </p:sp>
        <p:sp>
          <p:nvSpPr>
            <p:cNvPr id="10" name="TextBox 9">
              <a:extLst>
                <a:ext uri="{FF2B5EF4-FFF2-40B4-BE49-F238E27FC236}">
                  <a16:creationId xmlns:a16="http://schemas.microsoft.com/office/drawing/2014/main" id="{4222288A-D83C-4A6C-54D9-27AE2C45B1A9}"/>
                </a:ext>
              </a:extLst>
            </p:cNvPr>
            <p:cNvSpPr txBox="1"/>
            <p:nvPr/>
          </p:nvSpPr>
          <p:spPr>
            <a:xfrm>
              <a:off x="8543925" y="610372"/>
              <a:ext cx="1266825" cy="584775"/>
            </a:xfrm>
            <a:prstGeom prst="rect">
              <a:avLst/>
            </a:prstGeom>
            <a:solidFill>
              <a:schemeClr val="bg1"/>
            </a:solidFill>
          </p:spPr>
          <p:txBody>
            <a:bodyPr wrap="square" rtlCol="0">
              <a:spAutoFit/>
            </a:bodyPr>
            <a:lstStyle/>
            <a:p>
              <a:pPr algn="ctr"/>
              <a:endParaRPr lang="en-US" sz="3200" b="1" dirty="0"/>
            </a:p>
          </p:txBody>
        </p:sp>
      </p:grpSp>
    </p:spTree>
    <p:extLst>
      <p:ext uri="{BB962C8B-B14F-4D97-AF65-F5344CB8AC3E}">
        <p14:creationId xmlns:p14="http://schemas.microsoft.com/office/powerpoint/2010/main" val="32400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fld id="{AA659EAE-74AD-4BC3-A6A9-09017879212A}" type="datetime4">
              <a:rPr lang="en-US" smtClean="0"/>
              <a:t>December 6, 2022</a:t>
            </a:fld>
            <a:endParaRPr lang="en-US"/>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fld id="{DCD2569C-6C0C-41B1-92C3-503D984CCA94}" type="slidenum">
              <a:rPr lang="en-US" smtClean="0"/>
              <a:t>27</a:t>
            </a:fld>
            <a:endParaRPr lang="en-US"/>
          </a:p>
        </p:txBody>
      </p:sp>
      <p:grpSp>
        <p:nvGrpSpPr>
          <p:cNvPr id="7" name="Group 6">
            <a:extLst>
              <a:ext uri="{FF2B5EF4-FFF2-40B4-BE49-F238E27FC236}">
                <a16:creationId xmlns:a16="http://schemas.microsoft.com/office/drawing/2014/main" id="{DA66B0CA-AC66-C606-211C-30371D218827}"/>
              </a:ext>
            </a:extLst>
          </p:cNvPr>
          <p:cNvGrpSpPr/>
          <p:nvPr/>
        </p:nvGrpSpPr>
        <p:grpSpPr>
          <a:xfrm>
            <a:off x="3746314" y="476881"/>
            <a:ext cx="6022431" cy="5731802"/>
            <a:chOff x="3746314" y="476881"/>
            <a:chExt cx="6022431" cy="5731802"/>
          </a:xfrm>
        </p:grpSpPr>
        <p:pic>
          <p:nvPicPr>
            <p:cNvPr id="5" name="Picture 4">
              <a:extLst>
                <a:ext uri="{FF2B5EF4-FFF2-40B4-BE49-F238E27FC236}">
                  <a16:creationId xmlns:a16="http://schemas.microsoft.com/office/drawing/2014/main" id="{CE5409A7-CA99-9986-E993-2D57B44B26A1}"/>
                </a:ext>
              </a:extLst>
            </p:cNvPr>
            <p:cNvPicPr>
              <a:picLocks noChangeAspect="1"/>
            </p:cNvPicPr>
            <p:nvPr/>
          </p:nvPicPr>
          <p:blipFill>
            <a:blip r:embed="rId2"/>
            <a:stretch>
              <a:fillRect/>
            </a:stretch>
          </p:blipFill>
          <p:spPr>
            <a:xfrm>
              <a:off x="3746314" y="476881"/>
              <a:ext cx="4864286" cy="5731802"/>
            </a:xfrm>
            <a:prstGeom prst="rect">
              <a:avLst/>
            </a:prstGeom>
          </p:spPr>
        </p:pic>
        <p:sp>
          <p:nvSpPr>
            <p:cNvPr id="6" name="Rectangle 5">
              <a:extLst>
                <a:ext uri="{FF2B5EF4-FFF2-40B4-BE49-F238E27FC236}">
                  <a16:creationId xmlns:a16="http://schemas.microsoft.com/office/drawing/2014/main" id="{F6520019-2C66-C539-E22C-4E3F410B8114}"/>
                </a:ext>
              </a:extLst>
            </p:cNvPr>
            <p:cNvSpPr/>
            <p:nvPr/>
          </p:nvSpPr>
          <p:spPr>
            <a:xfrm>
              <a:off x="7974022" y="726976"/>
              <a:ext cx="1794723" cy="4202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772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fld id="{AA659EAE-74AD-4BC3-A6A9-09017879212A}" type="datetime4">
              <a:rPr lang="en-US" smtClean="0"/>
              <a:t>December 6, 2022</a:t>
            </a:fld>
            <a:endParaRPr lang="en-US"/>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fld id="{DCD2569C-6C0C-41B1-92C3-503D984CCA94}" type="slidenum">
              <a:rPr lang="en-US" smtClean="0"/>
              <a:t>28</a:t>
            </a:fld>
            <a:endParaRPr lang="en-US"/>
          </a:p>
        </p:txBody>
      </p:sp>
      <p:pic>
        <p:nvPicPr>
          <p:cNvPr id="4" name="Crambin (PyMOL version)">
            <a:hlinkClick r:id="" action="ppaction://media"/>
            <a:extLst>
              <a:ext uri="{FF2B5EF4-FFF2-40B4-BE49-F238E27FC236}">
                <a16:creationId xmlns:a16="http://schemas.microsoft.com/office/drawing/2014/main" id="{352A960E-DE49-E4FD-B6A5-70F0E2DCCA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3080" y="350808"/>
            <a:ext cx="7466816" cy="5600112"/>
          </a:xfrm>
          <a:prstGeom prst="rect">
            <a:avLst/>
          </a:prstGeom>
        </p:spPr>
      </p:pic>
      <p:sp>
        <p:nvSpPr>
          <p:cNvPr id="5" name="TextBox 4">
            <a:extLst>
              <a:ext uri="{FF2B5EF4-FFF2-40B4-BE49-F238E27FC236}">
                <a16:creationId xmlns:a16="http://schemas.microsoft.com/office/drawing/2014/main" id="{1646606D-EFDB-7CFB-C570-BC55613DF55D}"/>
              </a:ext>
            </a:extLst>
          </p:cNvPr>
          <p:cNvSpPr txBox="1"/>
          <p:nvPr/>
        </p:nvSpPr>
        <p:spPr>
          <a:xfrm>
            <a:off x="4665706" y="350808"/>
            <a:ext cx="4209742" cy="707886"/>
          </a:xfrm>
          <a:prstGeom prst="rect">
            <a:avLst/>
          </a:prstGeom>
          <a:noFill/>
        </p:spPr>
        <p:txBody>
          <a:bodyPr wrap="none" rtlCol="0">
            <a:spAutoFit/>
          </a:bodyPr>
          <a:lstStyle/>
          <a:p>
            <a:pPr algn="ctr"/>
            <a:r>
              <a:rPr lang="en-US" sz="4000" b="1" dirty="0"/>
              <a:t>Crambin </a:t>
            </a:r>
            <a:r>
              <a:rPr lang="en-US" sz="4000" dirty="0"/>
              <a:t>PDB 1CRN</a:t>
            </a:r>
          </a:p>
        </p:txBody>
      </p:sp>
      <p:sp>
        <p:nvSpPr>
          <p:cNvPr id="9" name="TextBox 8">
            <a:extLst>
              <a:ext uri="{FF2B5EF4-FFF2-40B4-BE49-F238E27FC236}">
                <a16:creationId xmlns:a16="http://schemas.microsoft.com/office/drawing/2014/main" id="{68EDF969-E57F-4ACB-EEAD-B79220454ED1}"/>
              </a:ext>
            </a:extLst>
          </p:cNvPr>
          <p:cNvSpPr txBox="1"/>
          <p:nvPr/>
        </p:nvSpPr>
        <p:spPr>
          <a:xfrm>
            <a:off x="2338704" y="5314422"/>
            <a:ext cx="4610365" cy="338554"/>
          </a:xfrm>
          <a:prstGeom prst="rect">
            <a:avLst/>
          </a:prstGeom>
          <a:noFill/>
        </p:spPr>
        <p:txBody>
          <a:bodyPr wrap="none" rtlCol="0">
            <a:spAutoFit/>
          </a:bodyPr>
          <a:lstStyle/>
          <a:p>
            <a:pPr algn="ctr"/>
            <a:r>
              <a:rPr lang="en-US" sz="1600" i="1" dirty="0"/>
              <a:t>https://www.</a:t>
            </a:r>
            <a:r>
              <a:rPr lang="en-US" sz="1600" b="1" i="1" dirty="0"/>
              <a:t>youtube</a:t>
            </a:r>
            <a:r>
              <a:rPr lang="en-US" sz="1600" i="1" dirty="0"/>
              <a:t>.com/watch?v=M4DWFfkVmU4</a:t>
            </a:r>
          </a:p>
        </p:txBody>
      </p:sp>
      <p:grpSp>
        <p:nvGrpSpPr>
          <p:cNvPr id="12" name="Group 11">
            <a:extLst>
              <a:ext uri="{FF2B5EF4-FFF2-40B4-BE49-F238E27FC236}">
                <a16:creationId xmlns:a16="http://schemas.microsoft.com/office/drawing/2014/main" id="{1F0F63DF-FE1F-ECB6-6C53-333671CDC97E}"/>
              </a:ext>
            </a:extLst>
          </p:cNvPr>
          <p:cNvGrpSpPr/>
          <p:nvPr/>
        </p:nvGrpSpPr>
        <p:grpSpPr>
          <a:xfrm>
            <a:off x="8448675" y="1699583"/>
            <a:ext cx="3457575" cy="3880254"/>
            <a:chOff x="8305800" y="2185358"/>
            <a:chExt cx="3457575" cy="3880254"/>
          </a:xfrm>
        </p:grpSpPr>
        <p:sp>
          <p:nvSpPr>
            <p:cNvPr id="6" name="TextBox 5">
              <a:extLst>
                <a:ext uri="{FF2B5EF4-FFF2-40B4-BE49-F238E27FC236}">
                  <a16:creationId xmlns:a16="http://schemas.microsoft.com/office/drawing/2014/main" id="{4A2FAA24-B2A3-B364-A901-037A1F7E0BEE}"/>
                </a:ext>
              </a:extLst>
            </p:cNvPr>
            <p:cNvSpPr txBox="1"/>
            <p:nvPr/>
          </p:nvSpPr>
          <p:spPr>
            <a:xfrm>
              <a:off x="8342575" y="2185358"/>
              <a:ext cx="2798010" cy="1323439"/>
            </a:xfrm>
            <a:prstGeom prst="rect">
              <a:avLst/>
            </a:prstGeom>
            <a:noFill/>
          </p:spPr>
          <p:txBody>
            <a:bodyPr wrap="none" rtlCol="0">
              <a:spAutoFit/>
            </a:bodyPr>
            <a:lstStyle/>
            <a:p>
              <a:pPr algn="ctr"/>
              <a:r>
                <a:rPr lang="en-US" sz="2000" b="1" dirty="0"/>
                <a:t>Seed Storage Protein </a:t>
              </a:r>
              <a:br>
                <a:rPr lang="en-US" sz="2000" b="1" dirty="0"/>
              </a:br>
              <a:r>
                <a:rPr lang="en-US" sz="2000" b="1" dirty="0"/>
                <a:t>from Abyssinian kale </a:t>
              </a:r>
            </a:p>
            <a:p>
              <a:pPr algn="ctr"/>
              <a:r>
                <a:rPr lang="en-US" sz="2000" i="1" dirty="0" err="1">
                  <a:latin typeface="Cambria" panose="02040503050406030204" pitchFamily="18" charset="0"/>
                  <a:ea typeface="Cambria" panose="02040503050406030204" pitchFamily="18" charset="0"/>
                </a:rPr>
                <a:t>Crambe</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abyssinica</a:t>
              </a:r>
              <a:endParaRPr lang="en-US" sz="2000" i="1" dirty="0">
                <a:latin typeface="Cambria" panose="02040503050406030204" pitchFamily="18" charset="0"/>
                <a:ea typeface="Cambria" panose="02040503050406030204" pitchFamily="18" charset="0"/>
              </a:endParaRPr>
            </a:p>
            <a:p>
              <a:pPr algn="ctr"/>
              <a:r>
                <a:rPr lang="en-US" sz="2000" i="1" dirty="0">
                  <a:latin typeface="Cambria" panose="02040503050406030204" pitchFamily="18" charset="0"/>
                  <a:ea typeface="Cambria" panose="02040503050406030204" pitchFamily="18" charset="0"/>
                </a:rPr>
                <a:t>Gluten free Vegetable Oil</a:t>
              </a:r>
            </a:p>
          </p:txBody>
        </p:sp>
        <p:pic>
          <p:nvPicPr>
            <p:cNvPr id="8" name="Picture 7">
              <a:extLst>
                <a:ext uri="{FF2B5EF4-FFF2-40B4-BE49-F238E27FC236}">
                  <a16:creationId xmlns:a16="http://schemas.microsoft.com/office/drawing/2014/main" id="{90EA440E-73AF-B1F4-9603-0F95F6E09779}"/>
                </a:ext>
              </a:extLst>
            </p:cNvPr>
            <p:cNvPicPr>
              <a:picLocks noChangeAspect="1"/>
            </p:cNvPicPr>
            <p:nvPr/>
          </p:nvPicPr>
          <p:blipFill>
            <a:blip r:embed="rId5"/>
            <a:stretch>
              <a:fillRect/>
            </a:stretch>
          </p:blipFill>
          <p:spPr>
            <a:xfrm>
              <a:off x="8733114" y="3625249"/>
              <a:ext cx="2016933" cy="1626405"/>
            </a:xfrm>
            <a:prstGeom prst="rect">
              <a:avLst/>
            </a:prstGeom>
          </p:spPr>
        </p:pic>
        <p:sp>
          <p:nvSpPr>
            <p:cNvPr id="11" name="TextBox 10">
              <a:extLst>
                <a:ext uri="{FF2B5EF4-FFF2-40B4-BE49-F238E27FC236}">
                  <a16:creationId xmlns:a16="http://schemas.microsoft.com/office/drawing/2014/main" id="{179C92AB-FCD2-ECF2-DB88-B2537F993FF5}"/>
                </a:ext>
              </a:extLst>
            </p:cNvPr>
            <p:cNvSpPr txBox="1"/>
            <p:nvPr/>
          </p:nvSpPr>
          <p:spPr>
            <a:xfrm>
              <a:off x="8305800" y="5542392"/>
              <a:ext cx="3457575" cy="523220"/>
            </a:xfrm>
            <a:prstGeom prst="rect">
              <a:avLst/>
            </a:prstGeom>
            <a:noFill/>
          </p:spPr>
          <p:txBody>
            <a:bodyPr wrap="square">
              <a:spAutoFit/>
            </a:bodyPr>
            <a:lstStyle/>
            <a:p>
              <a:r>
                <a:rPr lang="en-US" sz="1400" dirty="0">
                  <a:hlinkClick r:id="rId6"/>
                </a:rPr>
                <a:t>https://www.etsy.com/listing/631019762/</a:t>
              </a:r>
              <a:endParaRPr lang="en-US" sz="1400" dirty="0"/>
            </a:p>
            <a:p>
              <a:r>
                <a:rPr lang="en-US" sz="1400" dirty="0"/>
                <a:t>100-pure-abyssinian-oil-cold-pressed</a:t>
              </a:r>
            </a:p>
          </p:txBody>
        </p:sp>
      </p:grpSp>
    </p:spTree>
    <p:extLst>
      <p:ext uri="{BB962C8B-B14F-4D97-AF65-F5344CB8AC3E}">
        <p14:creationId xmlns:p14="http://schemas.microsoft.com/office/powerpoint/2010/main" val="287855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fld id="{AA659EAE-74AD-4BC3-A6A9-09017879212A}" type="datetime4">
              <a:rPr lang="en-US" smtClean="0"/>
              <a:t>December 6, 2022</a:t>
            </a:fld>
            <a:endParaRPr lang="en-US"/>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fld id="{DCD2569C-6C0C-41B1-92C3-503D984CCA94}" type="slidenum">
              <a:rPr lang="en-US" smtClean="0"/>
              <a:t>29</a:t>
            </a:fld>
            <a:endParaRPr lang="en-US"/>
          </a:p>
        </p:txBody>
      </p:sp>
      <p:grpSp>
        <p:nvGrpSpPr>
          <p:cNvPr id="11" name="Group 10">
            <a:extLst>
              <a:ext uri="{FF2B5EF4-FFF2-40B4-BE49-F238E27FC236}">
                <a16:creationId xmlns:a16="http://schemas.microsoft.com/office/drawing/2014/main" id="{A9C6FFF7-F64B-542F-3CF0-FF67250A9242}"/>
              </a:ext>
            </a:extLst>
          </p:cNvPr>
          <p:cNvGrpSpPr/>
          <p:nvPr/>
        </p:nvGrpSpPr>
        <p:grpSpPr>
          <a:xfrm>
            <a:off x="2642614" y="466647"/>
            <a:ext cx="7299687" cy="5410356"/>
            <a:chOff x="2604514" y="485697"/>
            <a:chExt cx="7299687" cy="5410356"/>
          </a:xfrm>
        </p:grpSpPr>
        <p:pic>
          <p:nvPicPr>
            <p:cNvPr id="5" name="Picture 4">
              <a:extLst>
                <a:ext uri="{FF2B5EF4-FFF2-40B4-BE49-F238E27FC236}">
                  <a16:creationId xmlns:a16="http://schemas.microsoft.com/office/drawing/2014/main" id="{1EC09EF9-9E4A-BE7F-882B-9664AD3C0FF2}"/>
                </a:ext>
              </a:extLst>
            </p:cNvPr>
            <p:cNvPicPr>
              <a:picLocks noChangeAspect="1"/>
            </p:cNvPicPr>
            <p:nvPr/>
          </p:nvPicPr>
          <p:blipFill>
            <a:blip r:embed="rId2"/>
            <a:stretch>
              <a:fillRect/>
            </a:stretch>
          </p:blipFill>
          <p:spPr>
            <a:xfrm>
              <a:off x="2604514" y="485697"/>
              <a:ext cx="7299687" cy="5410356"/>
            </a:xfrm>
            <a:prstGeom prst="rect">
              <a:avLst/>
            </a:prstGeom>
          </p:spPr>
        </p:pic>
        <p:cxnSp>
          <p:nvCxnSpPr>
            <p:cNvPr id="7" name="Straight Connector 6">
              <a:extLst>
                <a:ext uri="{FF2B5EF4-FFF2-40B4-BE49-F238E27FC236}">
                  <a16:creationId xmlns:a16="http://schemas.microsoft.com/office/drawing/2014/main" id="{F248D310-4198-AB9C-466B-219726FB871F}"/>
                </a:ext>
              </a:extLst>
            </p:cNvPr>
            <p:cNvCxnSpPr>
              <a:cxnSpLocks/>
            </p:cNvCxnSpPr>
            <p:nvPr/>
          </p:nvCxnSpPr>
          <p:spPr>
            <a:xfrm>
              <a:off x="3581400" y="3305175"/>
              <a:ext cx="4291013"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13351E8-7B94-8B55-18A6-76D4A6F8E007}"/>
              </a:ext>
            </a:extLst>
          </p:cNvPr>
          <p:cNvSpPr txBox="1"/>
          <p:nvPr/>
        </p:nvSpPr>
        <p:spPr>
          <a:xfrm>
            <a:off x="8243207" y="3116848"/>
            <a:ext cx="2007537" cy="338554"/>
          </a:xfrm>
          <a:prstGeom prst="rect">
            <a:avLst/>
          </a:prstGeom>
          <a:noFill/>
        </p:spPr>
        <p:txBody>
          <a:bodyPr wrap="none" lIns="9144" rtlCol="0">
            <a:spAutoFit/>
          </a:bodyPr>
          <a:lstStyle/>
          <a:p>
            <a:pPr algn="ctr"/>
            <a:r>
              <a:rPr lang="en-US" sz="1600" b="1" dirty="0"/>
              <a:t>Non-interacting atoms</a:t>
            </a:r>
          </a:p>
        </p:txBody>
      </p:sp>
      <p:cxnSp>
        <p:nvCxnSpPr>
          <p:cNvPr id="14" name="Straight Arrow Connector 13">
            <a:extLst>
              <a:ext uri="{FF2B5EF4-FFF2-40B4-BE49-F238E27FC236}">
                <a16:creationId xmlns:a16="http://schemas.microsoft.com/office/drawing/2014/main" id="{2E818F1F-13FC-BE4E-8B72-163587A4EFD4}"/>
              </a:ext>
            </a:extLst>
          </p:cNvPr>
          <p:cNvCxnSpPr>
            <a:stCxn id="10" idx="1"/>
          </p:cNvCxnSpPr>
          <p:nvPr/>
        </p:nvCxnSpPr>
        <p:spPr>
          <a:xfrm flipH="1">
            <a:off x="7996238" y="3286125"/>
            <a:ext cx="246969" cy="0"/>
          </a:xfrm>
          <a:prstGeom prst="straightConnector1">
            <a:avLst/>
          </a:prstGeom>
          <a:ln w="25400">
            <a:solidFill>
              <a:srgbClr val="474747"/>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98EB36-6422-B1C1-FAAD-AC8D1676FD85}"/>
              </a:ext>
            </a:extLst>
          </p:cNvPr>
          <p:cNvSpPr txBox="1"/>
          <p:nvPr/>
        </p:nvSpPr>
        <p:spPr>
          <a:xfrm>
            <a:off x="5514975" y="661988"/>
            <a:ext cx="1133475" cy="584775"/>
          </a:xfrm>
          <a:prstGeom prst="rect">
            <a:avLst/>
          </a:prstGeom>
          <a:solidFill>
            <a:schemeClr val="bg1"/>
          </a:solidFill>
        </p:spPr>
        <p:txBody>
          <a:bodyPr wrap="square" rtlCol="0">
            <a:spAutoFit/>
          </a:bodyPr>
          <a:lstStyle/>
          <a:p>
            <a:pPr algn="ctr"/>
            <a:endParaRPr lang="en-US" sz="3200" b="1" dirty="0"/>
          </a:p>
        </p:txBody>
      </p:sp>
    </p:spTree>
    <p:extLst>
      <p:ext uri="{BB962C8B-B14F-4D97-AF65-F5344CB8AC3E}">
        <p14:creationId xmlns:p14="http://schemas.microsoft.com/office/powerpoint/2010/main" val="72444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0B822-0B63-E384-6122-BF38950C3007}"/>
              </a:ext>
            </a:extLst>
          </p:cNvPr>
          <p:cNvSpPr txBox="1"/>
          <p:nvPr/>
        </p:nvSpPr>
        <p:spPr>
          <a:xfrm>
            <a:off x="161682" y="2349289"/>
            <a:ext cx="12117925" cy="2523768"/>
          </a:xfrm>
          <a:prstGeom prst="rect">
            <a:avLst/>
          </a:prstGeom>
          <a:noFill/>
        </p:spPr>
        <p:txBody>
          <a:bodyPr wrap="square" rtlCol="0">
            <a:spAutoFit/>
          </a:bodyPr>
          <a:lstStyle/>
          <a:p>
            <a:pPr algn="ctr"/>
            <a:r>
              <a:rPr lang="en-US" sz="2800" b="1" dirty="0"/>
              <a:t>Structural Biology and Molecular Dynamics have overwhelmed us with data</a:t>
            </a:r>
          </a:p>
          <a:p>
            <a:pPr algn="ctr"/>
            <a:endParaRPr lang="en-US" sz="2800" b="1" dirty="0"/>
          </a:p>
          <a:p>
            <a:pPr algn="ctr"/>
            <a:r>
              <a:rPr lang="en-US" sz="2800" b="1" dirty="0"/>
              <a:t>Molecular Biology has yielded so much atomic scale information </a:t>
            </a:r>
            <a:br>
              <a:rPr lang="en-US" sz="2800" b="1" dirty="0"/>
            </a:br>
            <a:r>
              <a:rPr lang="en-US" sz="2800" b="1" dirty="0"/>
              <a:t>that we do not know what to do with it</a:t>
            </a:r>
          </a:p>
          <a:p>
            <a:endParaRPr lang="en-US" sz="2800" b="1" dirty="0"/>
          </a:p>
          <a:p>
            <a:endParaRPr lang="en-US" dirty="0"/>
          </a:p>
        </p:txBody>
      </p:sp>
      <p:sp>
        <p:nvSpPr>
          <p:cNvPr id="4" name="Date Placeholder 3">
            <a:extLst>
              <a:ext uri="{FF2B5EF4-FFF2-40B4-BE49-F238E27FC236}">
                <a16:creationId xmlns:a16="http://schemas.microsoft.com/office/drawing/2014/main" id="{4A99B339-DF6F-731E-0E4B-2AEA9925AED9}"/>
              </a:ext>
            </a:extLst>
          </p:cNvPr>
          <p:cNvSpPr>
            <a:spLocks noGrp="1"/>
          </p:cNvSpPr>
          <p:nvPr>
            <p:ph type="dt" sz="half" idx="10"/>
          </p:nvPr>
        </p:nvSpPr>
        <p:spPr/>
        <p:txBody>
          <a:bodyPr/>
          <a:lstStyle/>
          <a:p>
            <a:fld id="{DFEA6E13-076A-477B-90D0-70404DC969B7}" type="datetime4">
              <a:rPr lang="en-US" smtClean="0"/>
              <a:t>December 6, 2022</a:t>
            </a:fld>
            <a:endParaRPr lang="en-US"/>
          </a:p>
        </p:txBody>
      </p:sp>
      <p:sp>
        <p:nvSpPr>
          <p:cNvPr id="5" name="Slide Number Placeholder 4">
            <a:extLst>
              <a:ext uri="{FF2B5EF4-FFF2-40B4-BE49-F238E27FC236}">
                <a16:creationId xmlns:a16="http://schemas.microsoft.com/office/drawing/2014/main" id="{93659CB9-7FE7-E275-BC10-4612B0D7A912}"/>
              </a:ext>
            </a:extLst>
          </p:cNvPr>
          <p:cNvSpPr>
            <a:spLocks noGrp="1"/>
          </p:cNvSpPr>
          <p:nvPr>
            <p:ph type="sldNum" sz="quarter" idx="12"/>
          </p:nvPr>
        </p:nvSpPr>
        <p:spPr/>
        <p:txBody>
          <a:bodyPr/>
          <a:lstStyle/>
          <a:p>
            <a:fld id="{DCD2569C-6C0C-41B1-92C3-503D984CCA94}" type="slidenum">
              <a:rPr lang="en-US" smtClean="0"/>
              <a:t>3</a:t>
            </a:fld>
            <a:endParaRPr lang="en-US"/>
          </a:p>
        </p:txBody>
      </p:sp>
    </p:spTree>
    <p:extLst>
      <p:ext uri="{BB962C8B-B14F-4D97-AF65-F5344CB8AC3E}">
        <p14:creationId xmlns:p14="http://schemas.microsoft.com/office/powerpoint/2010/main" val="4005629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fld id="{AA659EAE-74AD-4BC3-A6A9-09017879212A}" type="datetime4">
              <a:rPr lang="en-US" smtClean="0"/>
              <a:t>December 6, 2022</a:t>
            </a:fld>
            <a:endParaRPr lang="en-US"/>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fld id="{DCD2569C-6C0C-41B1-92C3-503D984CCA94}" type="slidenum">
              <a:rPr lang="en-US" smtClean="0"/>
              <a:t>30</a:t>
            </a:fld>
            <a:endParaRPr lang="en-US"/>
          </a:p>
        </p:txBody>
      </p:sp>
      <p:pic>
        <p:nvPicPr>
          <p:cNvPr id="14" name="Picture 13">
            <a:extLst>
              <a:ext uri="{FF2B5EF4-FFF2-40B4-BE49-F238E27FC236}">
                <a16:creationId xmlns:a16="http://schemas.microsoft.com/office/drawing/2014/main" id="{26C71CF6-A9AE-3641-C4E4-246494502E42}"/>
              </a:ext>
            </a:extLst>
          </p:cNvPr>
          <p:cNvPicPr>
            <a:picLocks noChangeAspect="1"/>
          </p:cNvPicPr>
          <p:nvPr/>
        </p:nvPicPr>
        <p:blipFill>
          <a:blip r:embed="rId2"/>
          <a:stretch>
            <a:fillRect/>
          </a:stretch>
        </p:blipFill>
        <p:spPr>
          <a:xfrm>
            <a:off x="4240987" y="1529752"/>
            <a:ext cx="1162977" cy="1437734"/>
          </a:xfrm>
          <a:prstGeom prst="rect">
            <a:avLst/>
          </a:prstGeom>
        </p:spPr>
      </p:pic>
      <p:grpSp>
        <p:nvGrpSpPr>
          <p:cNvPr id="16" name="Group 15">
            <a:extLst>
              <a:ext uri="{FF2B5EF4-FFF2-40B4-BE49-F238E27FC236}">
                <a16:creationId xmlns:a16="http://schemas.microsoft.com/office/drawing/2014/main" id="{1596CE2C-B6CC-D5C6-2ED6-B551BEE11DDE}"/>
              </a:ext>
            </a:extLst>
          </p:cNvPr>
          <p:cNvGrpSpPr/>
          <p:nvPr/>
        </p:nvGrpSpPr>
        <p:grpSpPr>
          <a:xfrm>
            <a:off x="2822201" y="598445"/>
            <a:ext cx="8679072" cy="5757905"/>
            <a:chOff x="2822201" y="598445"/>
            <a:chExt cx="8679072" cy="5757905"/>
          </a:xfrm>
        </p:grpSpPr>
        <p:grpSp>
          <p:nvGrpSpPr>
            <p:cNvPr id="12" name="Group 11">
              <a:extLst>
                <a:ext uri="{FF2B5EF4-FFF2-40B4-BE49-F238E27FC236}">
                  <a16:creationId xmlns:a16="http://schemas.microsoft.com/office/drawing/2014/main" id="{0D76BBE7-5132-07B0-0637-3EAAB5C05623}"/>
                </a:ext>
              </a:extLst>
            </p:cNvPr>
            <p:cNvGrpSpPr/>
            <p:nvPr/>
          </p:nvGrpSpPr>
          <p:grpSpPr>
            <a:xfrm>
              <a:off x="2822201" y="598445"/>
              <a:ext cx="8679072" cy="5757905"/>
              <a:chOff x="2774576" y="550047"/>
              <a:chExt cx="8679072" cy="5757905"/>
            </a:xfrm>
          </p:grpSpPr>
          <p:pic>
            <p:nvPicPr>
              <p:cNvPr id="5" name="Picture 4">
                <a:extLst>
                  <a:ext uri="{FF2B5EF4-FFF2-40B4-BE49-F238E27FC236}">
                    <a16:creationId xmlns:a16="http://schemas.microsoft.com/office/drawing/2014/main" id="{8142F6E0-71EF-1C95-293E-C3488EA58E52}"/>
                  </a:ext>
                </a:extLst>
              </p:cNvPr>
              <p:cNvPicPr>
                <a:picLocks noChangeAspect="1"/>
              </p:cNvPicPr>
              <p:nvPr/>
            </p:nvPicPr>
            <p:blipFill>
              <a:blip r:embed="rId3"/>
              <a:stretch>
                <a:fillRect/>
              </a:stretch>
            </p:blipFill>
            <p:spPr>
              <a:xfrm>
                <a:off x="2774576" y="550047"/>
                <a:ext cx="6224633" cy="5757905"/>
              </a:xfrm>
              <a:prstGeom prst="rect">
                <a:avLst/>
              </a:prstGeom>
            </p:spPr>
          </p:pic>
          <p:sp>
            <p:nvSpPr>
              <p:cNvPr id="6" name="TextBox 5">
                <a:extLst>
                  <a:ext uri="{FF2B5EF4-FFF2-40B4-BE49-F238E27FC236}">
                    <a16:creationId xmlns:a16="http://schemas.microsoft.com/office/drawing/2014/main" id="{D8AFCB6F-1442-93F1-DB2A-5A5ADA4B87EE}"/>
                  </a:ext>
                </a:extLst>
              </p:cNvPr>
              <p:cNvSpPr txBox="1"/>
              <p:nvPr/>
            </p:nvSpPr>
            <p:spPr>
              <a:xfrm>
                <a:off x="8905643" y="2194560"/>
                <a:ext cx="2548005" cy="1077218"/>
              </a:xfrm>
              <a:prstGeom prst="rect">
                <a:avLst/>
              </a:prstGeom>
              <a:noFill/>
            </p:spPr>
            <p:txBody>
              <a:bodyPr wrap="none" rtlCol="0">
                <a:spAutoFit/>
              </a:bodyPr>
              <a:lstStyle/>
              <a:p>
                <a:pPr algn="ctr"/>
                <a:r>
                  <a:rPr lang="en-US" sz="3200" b="1" dirty="0"/>
                  <a:t>Please Notice</a:t>
                </a:r>
              </a:p>
              <a:p>
                <a:pPr algn="ctr"/>
                <a:r>
                  <a:rPr lang="en-US" sz="3200" b="1" dirty="0"/>
                  <a:t>Vertical  Scale</a:t>
                </a:r>
              </a:p>
            </p:txBody>
          </p:sp>
          <p:cxnSp>
            <p:nvCxnSpPr>
              <p:cNvPr id="8" name="Straight Connector 7">
                <a:extLst>
                  <a:ext uri="{FF2B5EF4-FFF2-40B4-BE49-F238E27FC236}">
                    <a16:creationId xmlns:a16="http://schemas.microsoft.com/office/drawing/2014/main" id="{7391C1C1-586F-57B4-BF15-0168D51A5D53}"/>
                  </a:ext>
                </a:extLst>
              </p:cNvPr>
              <p:cNvCxnSpPr>
                <a:cxnSpLocks/>
              </p:cNvCxnSpPr>
              <p:nvPr/>
            </p:nvCxnSpPr>
            <p:spPr>
              <a:xfrm>
                <a:off x="3823855" y="3586223"/>
                <a:ext cx="42672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7BC2D756-2AA5-F20A-A3DC-42E3C035B752}"/>
                </a:ext>
              </a:extLst>
            </p:cNvPr>
            <p:cNvSpPr txBox="1"/>
            <p:nvPr/>
          </p:nvSpPr>
          <p:spPr>
            <a:xfrm>
              <a:off x="8133917" y="3452195"/>
              <a:ext cx="739305" cy="369332"/>
            </a:xfrm>
            <a:prstGeom prst="rect">
              <a:avLst/>
            </a:prstGeom>
            <a:noFill/>
          </p:spPr>
          <p:txBody>
            <a:bodyPr wrap="none" rtlCol="0">
              <a:spAutoFit/>
            </a:bodyPr>
            <a:lstStyle/>
            <a:p>
              <a:pPr algn="ctr"/>
              <a:r>
                <a:rPr lang="en-US" b="1" dirty="0">
                  <a:solidFill>
                    <a:schemeClr val="accent1"/>
                  </a:solidFill>
                </a:rPr>
                <a:t>Mean</a:t>
              </a:r>
            </a:p>
          </p:txBody>
        </p:sp>
      </p:grpSp>
    </p:spTree>
    <p:extLst>
      <p:ext uri="{BB962C8B-B14F-4D97-AF65-F5344CB8AC3E}">
        <p14:creationId xmlns:p14="http://schemas.microsoft.com/office/powerpoint/2010/main" val="381044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fld id="{AA659EAE-74AD-4BC3-A6A9-09017879212A}" type="datetime4">
              <a:rPr lang="en-US" smtClean="0"/>
              <a:t>December 6, 2022</a:t>
            </a:fld>
            <a:endParaRPr lang="en-US"/>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fld id="{DCD2569C-6C0C-41B1-92C3-503D984CCA94}" type="slidenum">
              <a:rPr lang="en-US" smtClean="0"/>
              <a:t>31</a:t>
            </a:fld>
            <a:endParaRPr lang="en-US"/>
          </a:p>
        </p:txBody>
      </p:sp>
      <p:grpSp>
        <p:nvGrpSpPr>
          <p:cNvPr id="10" name="Group 9">
            <a:extLst>
              <a:ext uri="{FF2B5EF4-FFF2-40B4-BE49-F238E27FC236}">
                <a16:creationId xmlns:a16="http://schemas.microsoft.com/office/drawing/2014/main" id="{4F1D6900-81BD-41A1-6317-FD46EB0399D5}"/>
              </a:ext>
            </a:extLst>
          </p:cNvPr>
          <p:cNvGrpSpPr/>
          <p:nvPr/>
        </p:nvGrpSpPr>
        <p:grpSpPr>
          <a:xfrm>
            <a:off x="1153602" y="83385"/>
            <a:ext cx="6531635" cy="6272965"/>
            <a:chOff x="1679274" y="349308"/>
            <a:chExt cx="6531635" cy="6272965"/>
          </a:xfrm>
        </p:grpSpPr>
        <p:grpSp>
          <p:nvGrpSpPr>
            <p:cNvPr id="7" name="Group 6">
              <a:extLst>
                <a:ext uri="{FF2B5EF4-FFF2-40B4-BE49-F238E27FC236}">
                  <a16:creationId xmlns:a16="http://schemas.microsoft.com/office/drawing/2014/main" id="{55E6ED6B-F050-8BFC-711C-EEADAA430295}"/>
                </a:ext>
              </a:extLst>
            </p:cNvPr>
            <p:cNvGrpSpPr/>
            <p:nvPr/>
          </p:nvGrpSpPr>
          <p:grpSpPr>
            <a:xfrm>
              <a:off x="1679274" y="349308"/>
              <a:ext cx="6531635" cy="4794118"/>
              <a:chOff x="3192739" y="408315"/>
              <a:chExt cx="6531635" cy="4794118"/>
            </a:xfrm>
          </p:grpSpPr>
          <p:pic>
            <p:nvPicPr>
              <p:cNvPr id="5" name="Picture 4">
                <a:extLst>
                  <a:ext uri="{FF2B5EF4-FFF2-40B4-BE49-F238E27FC236}">
                    <a16:creationId xmlns:a16="http://schemas.microsoft.com/office/drawing/2014/main" id="{A9FE5F94-8EF0-DDBE-582F-5AFDDA786B6C}"/>
                  </a:ext>
                </a:extLst>
              </p:cNvPr>
              <p:cNvPicPr>
                <a:picLocks noChangeAspect="1"/>
              </p:cNvPicPr>
              <p:nvPr/>
            </p:nvPicPr>
            <p:blipFill>
              <a:blip r:embed="rId4"/>
              <a:stretch>
                <a:fillRect/>
              </a:stretch>
            </p:blipFill>
            <p:spPr>
              <a:xfrm>
                <a:off x="3192739" y="700703"/>
                <a:ext cx="6531635" cy="4501730"/>
              </a:xfrm>
              <a:prstGeom prst="rect">
                <a:avLst/>
              </a:prstGeom>
            </p:spPr>
          </p:pic>
          <p:sp>
            <p:nvSpPr>
              <p:cNvPr id="6" name="TextBox 5">
                <a:extLst>
                  <a:ext uri="{FF2B5EF4-FFF2-40B4-BE49-F238E27FC236}">
                    <a16:creationId xmlns:a16="http://schemas.microsoft.com/office/drawing/2014/main" id="{139C8565-838B-E7F5-A063-E16F96996C73}"/>
                  </a:ext>
                </a:extLst>
              </p:cNvPr>
              <p:cNvSpPr txBox="1"/>
              <p:nvPr/>
            </p:nvSpPr>
            <p:spPr>
              <a:xfrm>
                <a:off x="4339480" y="408315"/>
                <a:ext cx="4852932" cy="584775"/>
              </a:xfrm>
              <a:prstGeom prst="rect">
                <a:avLst/>
              </a:prstGeom>
              <a:noFill/>
            </p:spPr>
            <p:txBody>
              <a:bodyPr wrap="none" rtlCol="0">
                <a:spAutoFit/>
              </a:bodyPr>
              <a:lstStyle/>
              <a:p>
                <a:pPr algn="ctr"/>
                <a:r>
                  <a:rPr lang="en-US" sz="3200" b="1" dirty="0"/>
                  <a:t>Detailed Results </a:t>
                </a:r>
                <a:r>
                  <a:rPr lang="en-US" sz="1600" b="1" dirty="0"/>
                  <a:t>(some of many more)</a:t>
                </a:r>
                <a:endParaRPr lang="en-US" sz="3200" b="1" dirty="0"/>
              </a:p>
            </p:txBody>
          </p:sp>
        </p:grpSp>
        <p:pic>
          <p:nvPicPr>
            <p:cNvPr id="9" name="Picture 8">
              <a:extLst>
                <a:ext uri="{FF2B5EF4-FFF2-40B4-BE49-F238E27FC236}">
                  <a16:creationId xmlns:a16="http://schemas.microsoft.com/office/drawing/2014/main" id="{7EE82109-44A3-50D1-F2AF-59D0CB6E07AF}"/>
                </a:ext>
              </a:extLst>
            </p:cNvPr>
            <p:cNvPicPr>
              <a:picLocks noChangeAspect="1"/>
            </p:cNvPicPr>
            <p:nvPr/>
          </p:nvPicPr>
          <p:blipFill>
            <a:blip r:embed="rId5"/>
            <a:stretch>
              <a:fillRect/>
            </a:stretch>
          </p:blipFill>
          <p:spPr>
            <a:xfrm>
              <a:off x="2518310" y="5127135"/>
              <a:ext cx="5160637" cy="1495138"/>
            </a:xfrm>
            <a:prstGeom prst="rect">
              <a:avLst/>
            </a:prstGeom>
          </p:spPr>
        </p:pic>
      </p:grpSp>
      <p:pic>
        <p:nvPicPr>
          <p:cNvPr id="11" name="Crambin (PyMOL version)">
            <a:hlinkClick r:id="" action="ppaction://media"/>
            <a:extLst>
              <a:ext uri="{FF2B5EF4-FFF2-40B4-BE49-F238E27FC236}">
                <a16:creationId xmlns:a16="http://schemas.microsoft.com/office/drawing/2014/main" id="{83023271-1AB3-8F10-697F-6E95A8B7F0D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953375" y="2184011"/>
            <a:ext cx="3435045" cy="2576284"/>
          </a:xfrm>
          <a:prstGeom prst="rect">
            <a:avLst/>
          </a:prstGeom>
        </p:spPr>
      </p:pic>
    </p:spTree>
    <p:extLst>
      <p:ext uri="{BB962C8B-B14F-4D97-AF65-F5344CB8AC3E}">
        <p14:creationId xmlns:p14="http://schemas.microsoft.com/office/powerpoint/2010/main" val="365443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fld id="{AA659EAE-74AD-4BC3-A6A9-09017879212A}" type="datetime4">
              <a:rPr lang="en-US" smtClean="0"/>
              <a:t>December 6, 2022</a:t>
            </a:fld>
            <a:endParaRPr lang="en-US"/>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fld id="{DCD2569C-6C0C-41B1-92C3-503D984CCA94}" type="slidenum">
              <a:rPr lang="en-US" smtClean="0"/>
              <a:t>32</a:t>
            </a:fld>
            <a:endParaRPr lang="en-US"/>
          </a:p>
        </p:txBody>
      </p:sp>
      <p:sp>
        <p:nvSpPr>
          <p:cNvPr id="11" name="TextBox 10">
            <a:extLst>
              <a:ext uri="{FF2B5EF4-FFF2-40B4-BE49-F238E27FC236}">
                <a16:creationId xmlns:a16="http://schemas.microsoft.com/office/drawing/2014/main" id="{4667BD35-74DA-3CCB-B2AB-38D72571BD26}"/>
              </a:ext>
            </a:extLst>
          </p:cNvPr>
          <p:cNvSpPr txBox="1"/>
          <p:nvPr/>
        </p:nvSpPr>
        <p:spPr>
          <a:xfrm>
            <a:off x="3838575" y="555337"/>
            <a:ext cx="1266825" cy="584775"/>
          </a:xfrm>
          <a:prstGeom prst="rect">
            <a:avLst/>
          </a:prstGeom>
          <a:solidFill>
            <a:schemeClr val="bg1"/>
          </a:solidFill>
        </p:spPr>
        <p:txBody>
          <a:bodyPr wrap="square" rtlCol="0">
            <a:spAutoFit/>
          </a:bodyPr>
          <a:lstStyle/>
          <a:p>
            <a:pPr algn="ctr"/>
            <a:endParaRPr lang="en-US" sz="3200" b="1" dirty="0"/>
          </a:p>
        </p:txBody>
      </p:sp>
      <p:sp>
        <p:nvSpPr>
          <p:cNvPr id="12" name="TextBox 11">
            <a:extLst>
              <a:ext uri="{FF2B5EF4-FFF2-40B4-BE49-F238E27FC236}">
                <a16:creationId xmlns:a16="http://schemas.microsoft.com/office/drawing/2014/main" id="{C1767322-9029-8812-EF81-190E2724B9EC}"/>
              </a:ext>
            </a:extLst>
          </p:cNvPr>
          <p:cNvSpPr txBox="1"/>
          <p:nvPr/>
        </p:nvSpPr>
        <p:spPr>
          <a:xfrm>
            <a:off x="3990975" y="707737"/>
            <a:ext cx="1266825" cy="584775"/>
          </a:xfrm>
          <a:prstGeom prst="rect">
            <a:avLst/>
          </a:prstGeom>
          <a:solidFill>
            <a:schemeClr val="bg1"/>
          </a:solidFill>
        </p:spPr>
        <p:txBody>
          <a:bodyPr wrap="square" rtlCol="0">
            <a:spAutoFit/>
          </a:bodyPr>
          <a:lstStyle/>
          <a:p>
            <a:pPr algn="ctr"/>
            <a:endParaRPr lang="en-US" sz="3200" b="1" dirty="0"/>
          </a:p>
        </p:txBody>
      </p:sp>
      <p:grpSp>
        <p:nvGrpSpPr>
          <p:cNvPr id="21" name="Group 20">
            <a:extLst>
              <a:ext uri="{FF2B5EF4-FFF2-40B4-BE49-F238E27FC236}">
                <a16:creationId xmlns:a16="http://schemas.microsoft.com/office/drawing/2014/main" id="{923053E3-71C8-9DE8-7591-8EF03E407DBE}"/>
              </a:ext>
            </a:extLst>
          </p:cNvPr>
          <p:cNvGrpSpPr/>
          <p:nvPr/>
        </p:nvGrpSpPr>
        <p:grpSpPr>
          <a:xfrm>
            <a:off x="897802" y="216629"/>
            <a:ext cx="9433024" cy="5237517"/>
            <a:chOff x="897802" y="216629"/>
            <a:chExt cx="9433024" cy="5237517"/>
          </a:xfrm>
        </p:grpSpPr>
        <p:pic>
          <p:nvPicPr>
            <p:cNvPr id="7" name="Picture 6">
              <a:extLst>
                <a:ext uri="{FF2B5EF4-FFF2-40B4-BE49-F238E27FC236}">
                  <a16:creationId xmlns:a16="http://schemas.microsoft.com/office/drawing/2014/main" id="{6CE3AC61-5BA0-316A-8894-34FA789A1C0A}"/>
                </a:ext>
              </a:extLst>
            </p:cNvPr>
            <p:cNvPicPr>
              <a:picLocks noChangeAspect="1"/>
            </p:cNvPicPr>
            <p:nvPr/>
          </p:nvPicPr>
          <p:blipFill>
            <a:blip r:embed="rId2"/>
            <a:stretch>
              <a:fillRect/>
            </a:stretch>
          </p:blipFill>
          <p:spPr>
            <a:xfrm>
              <a:off x="7274533" y="1969200"/>
              <a:ext cx="1566874" cy="1900251"/>
            </a:xfrm>
            <a:prstGeom prst="rect">
              <a:avLst/>
            </a:prstGeom>
          </p:spPr>
        </p:pic>
        <p:grpSp>
          <p:nvGrpSpPr>
            <p:cNvPr id="14" name="Group 13">
              <a:extLst>
                <a:ext uri="{FF2B5EF4-FFF2-40B4-BE49-F238E27FC236}">
                  <a16:creationId xmlns:a16="http://schemas.microsoft.com/office/drawing/2014/main" id="{A7000AD5-17D2-DCEA-07E3-C8DC6A7BC53F}"/>
                </a:ext>
              </a:extLst>
            </p:cNvPr>
            <p:cNvGrpSpPr/>
            <p:nvPr/>
          </p:nvGrpSpPr>
          <p:grpSpPr>
            <a:xfrm>
              <a:off x="897802" y="216629"/>
              <a:ext cx="8910490" cy="4357676"/>
              <a:chOff x="897802" y="216629"/>
              <a:chExt cx="8910490" cy="4357676"/>
            </a:xfrm>
          </p:grpSpPr>
          <p:pic>
            <p:nvPicPr>
              <p:cNvPr id="5" name="Picture 4">
                <a:extLst>
                  <a:ext uri="{FF2B5EF4-FFF2-40B4-BE49-F238E27FC236}">
                    <a16:creationId xmlns:a16="http://schemas.microsoft.com/office/drawing/2014/main" id="{2EBF2DA3-A4B8-7694-06CB-CC938D4348A0}"/>
                  </a:ext>
                </a:extLst>
              </p:cNvPr>
              <p:cNvPicPr>
                <a:picLocks noChangeAspect="1"/>
              </p:cNvPicPr>
              <p:nvPr/>
            </p:nvPicPr>
            <p:blipFill>
              <a:blip r:embed="rId3"/>
              <a:stretch>
                <a:fillRect/>
              </a:stretch>
            </p:blipFill>
            <p:spPr>
              <a:xfrm>
                <a:off x="897802" y="1702497"/>
                <a:ext cx="5243551" cy="2871808"/>
              </a:xfrm>
              <a:prstGeom prst="rect">
                <a:avLst/>
              </a:prstGeom>
            </p:spPr>
          </p:pic>
          <p:sp>
            <p:nvSpPr>
              <p:cNvPr id="9" name="TextBox 8">
                <a:extLst>
                  <a:ext uri="{FF2B5EF4-FFF2-40B4-BE49-F238E27FC236}">
                    <a16:creationId xmlns:a16="http://schemas.microsoft.com/office/drawing/2014/main" id="{5135456C-9ECA-7181-B947-8EBF0B49F56A}"/>
                  </a:ext>
                </a:extLst>
              </p:cNvPr>
              <p:cNvSpPr txBox="1"/>
              <p:nvPr/>
            </p:nvSpPr>
            <p:spPr>
              <a:xfrm>
                <a:off x="3079591" y="216629"/>
                <a:ext cx="6728701" cy="1077218"/>
              </a:xfrm>
              <a:prstGeom prst="rect">
                <a:avLst/>
              </a:prstGeom>
              <a:noFill/>
            </p:spPr>
            <p:txBody>
              <a:bodyPr wrap="none" rtlCol="0">
                <a:spAutoFit/>
              </a:bodyPr>
              <a:lstStyle/>
              <a:p>
                <a:pPr algn="ctr"/>
                <a:r>
                  <a:rPr lang="en-US" sz="3200" b="1" dirty="0"/>
                  <a:t>Large Structures are Rigidly Connected</a:t>
                </a:r>
                <a:br>
                  <a:rPr lang="en-US" sz="3200" b="1" dirty="0"/>
                </a:br>
                <a:r>
                  <a:rPr lang="en-US" sz="3200" b="1" dirty="0"/>
                  <a:t>They Cohere ‘better’ than H-bonds</a:t>
                </a:r>
              </a:p>
            </p:txBody>
          </p:sp>
        </p:grpSp>
        <p:pic>
          <p:nvPicPr>
            <p:cNvPr id="16" name="Picture 15">
              <a:extLst>
                <a:ext uri="{FF2B5EF4-FFF2-40B4-BE49-F238E27FC236}">
                  <a16:creationId xmlns:a16="http://schemas.microsoft.com/office/drawing/2014/main" id="{331950EA-4D61-1516-30D6-C506DCD0A068}"/>
                </a:ext>
              </a:extLst>
            </p:cNvPr>
            <p:cNvPicPr>
              <a:picLocks noChangeAspect="1"/>
            </p:cNvPicPr>
            <p:nvPr/>
          </p:nvPicPr>
          <p:blipFill>
            <a:blip r:embed="rId4"/>
            <a:stretch>
              <a:fillRect/>
            </a:stretch>
          </p:blipFill>
          <p:spPr>
            <a:xfrm rot="17074204">
              <a:off x="6858024" y="3591648"/>
              <a:ext cx="2063227" cy="1661770"/>
            </a:xfrm>
            <a:prstGeom prst="rect">
              <a:avLst/>
            </a:prstGeom>
          </p:spPr>
        </p:pic>
        <p:sp>
          <p:nvSpPr>
            <p:cNvPr id="17" name="TextBox 16">
              <a:extLst>
                <a:ext uri="{FF2B5EF4-FFF2-40B4-BE49-F238E27FC236}">
                  <a16:creationId xmlns:a16="http://schemas.microsoft.com/office/drawing/2014/main" id="{A27A4D3A-1EDB-23E6-7232-BA5C4E930794}"/>
                </a:ext>
              </a:extLst>
            </p:cNvPr>
            <p:cNvSpPr txBox="1"/>
            <p:nvPr/>
          </p:nvSpPr>
          <p:spPr>
            <a:xfrm>
              <a:off x="8110177" y="4151624"/>
              <a:ext cx="1962150" cy="369332"/>
            </a:xfrm>
            <a:prstGeom prst="rect">
              <a:avLst/>
            </a:prstGeom>
            <a:noFill/>
          </p:spPr>
          <p:txBody>
            <a:bodyPr wrap="square" rtlCol="0">
              <a:spAutoFit/>
            </a:bodyPr>
            <a:lstStyle/>
            <a:p>
              <a:pPr algn="ctr"/>
              <a:r>
                <a:rPr lang="en-US" b="1" dirty="0">
                  <a:solidFill>
                    <a:srgbClr val="FF0000"/>
                  </a:solidFill>
                  <a:latin typeface="Arial Rounded MT Bold" panose="020F0704030504030204" pitchFamily="34" charset="0"/>
                </a:rPr>
                <a:t>Leaf 1</a:t>
              </a:r>
            </a:p>
          </p:txBody>
        </p:sp>
        <p:sp>
          <p:nvSpPr>
            <p:cNvPr id="18" name="TextBox 17">
              <a:extLst>
                <a:ext uri="{FF2B5EF4-FFF2-40B4-BE49-F238E27FC236}">
                  <a16:creationId xmlns:a16="http://schemas.microsoft.com/office/drawing/2014/main" id="{7A48E40D-06A6-7A41-FF7B-80CB0FE23F26}"/>
                </a:ext>
              </a:extLst>
            </p:cNvPr>
            <p:cNvSpPr txBox="1"/>
            <p:nvPr/>
          </p:nvSpPr>
          <p:spPr>
            <a:xfrm>
              <a:off x="8110177" y="4504651"/>
              <a:ext cx="1962150" cy="369332"/>
            </a:xfrm>
            <a:prstGeom prst="rect">
              <a:avLst/>
            </a:prstGeom>
            <a:noFill/>
          </p:spPr>
          <p:txBody>
            <a:bodyPr wrap="square" rtlCol="0">
              <a:spAutoFit/>
            </a:bodyPr>
            <a:lstStyle/>
            <a:p>
              <a:pPr algn="ctr"/>
              <a:r>
                <a:rPr lang="en-US" b="1" dirty="0">
                  <a:solidFill>
                    <a:srgbClr val="FF0000"/>
                  </a:solidFill>
                  <a:latin typeface="Arial Rounded MT Bold" panose="020F0704030504030204" pitchFamily="34" charset="0"/>
                </a:rPr>
                <a:t>Leaf 2</a:t>
              </a:r>
            </a:p>
          </p:txBody>
        </p:sp>
        <p:sp>
          <p:nvSpPr>
            <p:cNvPr id="19" name="Rectangle 18">
              <a:extLst>
                <a:ext uri="{FF2B5EF4-FFF2-40B4-BE49-F238E27FC236}">
                  <a16:creationId xmlns:a16="http://schemas.microsoft.com/office/drawing/2014/main" id="{450F526E-E4EB-BEC5-3FC8-B957CA742820}"/>
                </a:ext>
              </a:extLst>
            </p:cNvPr>
            <p:cNvSpPr/>
            <p:nvPr/>
          </p:nvSpPr>
          <p:spPr>
            <a:xfrm>
              <a:off x="8110177" y="2084482"/>
              <a:ext cx="2202977" cy="461665"/>
            </a:xfrm>
            <a:prstGeom prst="rect">
              <a:avLst/>
            </a:prstGeom>
            <a:noFill/>
          </p:spPr>
          <p:txBody>
            <a:bodyPr wrap="square" lIns="91440" tIns="45720" rIns="91440" bIns="45720">
              <a:spAutoFit/>
            </a:bodyPr>
            <a:lstStyle/>
            <a:p>
              <a:pPr algn="ctr"/>
              <a:r>
                <a:rPr lang="en-US" sz="2400" b="1" cap="none" spc="0" dirty="0">
                  <a:ln w="10160">
                    <a:solidFill>
                      <a:schemeClr val="tx1">
                        <a:lumMod val="95000"/>
                        <a:lumOff val="5000"/>
                      </a:schemeClr>
                    </a:solidFill>
                    <a:prstDash val="solid"/>
                  </a:ln>
                  <a:solidFill>
                    <a:srgbClr val="FFFFFF"/>
                  </a:solidFill>
                  <a:effectLst>
                    <a:outerShdw blurRad="38100" dist="22860" dir="5400000" algn="tl" rotWithShape="0">
                      <a:srgbClr val="000000">
                        <a:alpha val="30000"/>
                      </a:srgbClr>
                    </a:outerShdw>
                  </a:effectLst>
                </a:rPr>
                <a:t>Leaf 1</a:t>
              </a:r>
            </a:p>
          </p:txBody>
        </p:sp>
        <p:sp>
          <p:nvSpPr>
            <p:cNvPr id="20" name="Rectangle 19">
              <a:extLst>
                <a:ext uri="{FF2B5EF4-FFF2-40B4-BE49-F238E27FC236}">
                  <a16:creationId xmlns:a16="http://schemas.microsoft.com/office/drawing/2014/main" id="{D7E24105-A36F-AF02-56EA-42CF302181D0}"/>
                </a:ext>
              </a:extLst>
            </p:cNvPr>
            <p:cNvSpPr/>
            <p:nvPr/>
          </p:nvSpPr>
          <p:spPr>
            <a:xfrm>
              <a:off x="8127849" y="2514604"/>
              <a:ext cx="2202977" cy="461665"/>
            </a:xfrm>
            <a:prstGeom prst="rect">
              <a:avLst/>
            </a:prstGeom>
            <a:noFill/>
          </p:spPr>
          <p:txBody>
            <a:bodyPr wrap="square" lIns="91440" tIns="45720" rIns="91440" bIns="45720">
              <a:spAutoFit/>
            </a:bodyPr>
            <a:lstStyle/>
            <a:p>
              <a:pPr algn="ctr"/>
              <a:r>
                <a:rPr lang="en-US" sz="2400" b="1" cap="none" spc="0" dirty="0">
                  <a:ln w="10160">
                    <a:solidFill>
                      <a:schemeClr val="tx1">
                        <a:lumMod val="95000"/>
                        <a:lumOff val="5000"/>
                      </a:schemeClr>
                    </a:solidFill>
                    <a:prstDash val="solid"/>
                  </a:ln>
                  <a:solidFill>
                    <a:srgbClr val="FFFFFF"/>
                  </a:solidFill>
                  <a:effectLst>
                    <a:outerShdw blurRad="38100" dist="22860" dir="5400000" algn="tl" rotWithShape="0">
                      <a:srgbClr val="000000">
                        <a:alpha val="30000"/>
                      </a:srgbClr>
                    </a:outerShdw>
                  </a:effectLst>
                </a:rPr>
                <a:t>Leaf 2</a:t>
              </a:r>
            </a:p>
          </p:txBody>
        </p:sp>
      </p:grpSp>
    </p:spTree>
    <p:extLst>
      <p:ext uri="{BB962C8B-B14F-4D97-AF65-F5344CB8AC3E}">
        <p14:creationId xmlns:p14="http://schemas.microsoft.com/office/powerpoint/2010/main" val="3144139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fld id="{AA659EAE-74AD-4BC3-A6A9-09017879212A}" type="datetime4">
              <a:rPr lang="en-US" smtClean="0"/>
              <a:t>December 6, 2022</a:t>
            </a:fld>
            <a:endParaRPr lang="en-US"/>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fld id="{DCD2569C-6C0C-41B1-92C3-503D984CCA94}" type="slidenum">
              <a:rPr lang="en-US" smtClean="0"/>
              <a:t>33</a:t>
            </a:fld>
            <a:endParaRPr lang="en-US"/>
          </a:p>
        </p:txBody>
      </p:sp>
      <p:sp>
        <p:nvSpPr>
          <p:cNvPr id="4" name="TextBox 3">
            <a:extLst>
              <a:ext uri="{FF2B5EF4-FFF2-40B4-BE49-F238E27FC236}">
                <a16:creationId xmlns:a16="http://schemas.microsoft.com/office/drawing/2014/main" id="{A1495B08-6E65-27F2-309F-C5234EF80FA2}"/>
              </a:ext>
            </a:extLst>
          </p:cNvPr>
          <p:cNvSpPr txBox="1"/>
          <p:nvPr/>
        </p:nvSpPr>
        <p:spPr>
          <a:xfrm>
            <a:off x="4496748" y="2024063"/>
            <a:ext cx="3198504" cy="1077218"/>
          </a:xfrm>
          <a:prstGeom prst="rect">
            <a:avLst/>
          </a:prstGeom>
          <a:noFill/>
        </p:spPr>
        <p:txBody>
          <a:bodyPr wrap="none" rtlCol="0">
            <a:spAutoFit/>
          </a:bodyPr>
          <a:lstStyle/>
          <a:p>
            <a:pPr algn="ctr"/>
            <a:endParaRPr lang="en-US" sz="3200" b="1" dirty="0"/>
          </a:p>
          <a:p>
            <a:pPr algn="ctr"/>
            <a:r>
              <a:rPr lang="en-US" sz="3200" b="1" dirty="0"/>
              <a:t>Questions, please</a:t>
            </a:r>
          </a:p>
        </p:txBody>
      </p:sp>
    </p:spTree>
    <p:extLst>
      <p:ext uri="{BB962C8B-B14F-4D97-AF65-F5344CB8AC3E}">
        <p14:creationId xmlns:p14="http://schemas.microsoft.com/office/powerpoint/2010/main" val="3742140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5C6F6-7F58-01D5-466F-CC0405D78F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659EAE-74AD-4BC3-A6A9-09017879212A}" type="datetime4">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December 6, 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CA75F7C-68B7-C21F-1FB6-9C67A22150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D2569C-6C0C-41B1-92C3-503D984CCA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1495B08-6E65-27F2-309F-C5234EF80FA2}"/>
              </a:ext>
            </a:extLst>
          </p:cNvPr>
          <p:cNvSpPr txBox="1"/>
          <p:nvPr/>
        </p:nvSpPr>
        <p:spPr>
          <a:xfrm>
            <a:off x="3933825" y="2052638"/>
            <a:ext cx="35147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End</a:t>
            </a:r>
          </a:p>
        </p:txBody>
      </p:sp>
    </p:spTree>
    <p:extLst>
      <p:ext uri="{BB962C8B-B14F-4D97-AF65-F5344CB8AC3E}">
        <p14:creationId xmlns:p14="http://schemas.microsoft.com/office/powerpoint/2010/main" val="170273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059C8-6BAB-06A7-08D8-054357BE896C}"/>
              </a:ext>
            </a:extLst>
          </p:cNvPr>
          <p:cNvSpPr txBox="1"/>
          <p:nvPr/>
        </p:nvSpPr>
        <p:spPr>
          <a:xfrm>
            <a:off x="1076645" y="398809"/>
            <a:ext cx="10038709" cy="4031873"/>
          </a:xfrm>
          <a:prstGeom prst="rect">
            <a:avLst/>
          </a:prstGeom>
          <a:noFill/>
        </p:spPr>
        <p:txBody>
          <a:bodyPr wrap="none" rtlCol="0">
            <a:spAutoFit/>
          </a:bodyPr>
          <a:lstStyle/>
          <a:p>
            <a:pPr algn="ctr"/>
            <a:r>
              <a:rPr lang="en-US" sz="3200" b="1" dirty="0"/>
              <a:t>We tried something simple, reliable, without assumptions</a:t>
            </a:r>
          </a:p>
          <a:p>
            <a:pPr algn="ctr"/>
            <a:r>
              <a:rPr lang="en-US" sz="3200" b="1" dirty="0"/>
              <a:t>Unlikely to succeed</a:t>
            </a:r>
          </a:p>
          <a:p>
            <a:pPr algn="ctr"/>
            <a:endParaRPr lang="en-US" sz="3200" b="1" dirty="0"/>
          </a:p>
          <a:p>
            <a:pPr algn="ctr"/>
            <a:r>
              <a:rPr lang="en-US" sz="3200" b="1" dirty="0"/>
              <a:t>We checked to see if atomic motions</a:t>
            </a:r>
          </a:p>
          <a:p>
            <a:pPr algn="ctr"/>
            <a:r>
              <a:rPr lang="en-US" sz="3200" b="1" dirty="0"/>
              <a:t>in chemical bonds</a:t>
            </a:r>
          </a:p>
          <a:p>
            <a:pPr algn="ctr"/>
            <a:r>
              <a:rPr lang="en-US" sz="3200" b="1" dirty="0"/>
              <a:t>Can be described by linear systems,</a:t>
            </a:r>
          </a:p>
          <a:p>
            <a:pPr algn="ctr"/>
            <a:r>
              <a:rPr lang="en-US" sz="3200" b="1" dirty="0"/>
              <a:t>Really rigid structures</a:t>
            </a:r>
          </a:p>
          <a:p>
            <a:pPr algn="ctr"/>
            <a:r>
              <a:rPr lang="en-US" sz="3200" b="1" dirty="0"/>
              <a:t>(as it turned out)</a:t>
            </a:r>
          </a:p>
        </p:txBody>
      </p:sp>
      <p:sp>
        <p:nvSpPr>
          <p:cNvPr id="3" name="Date Placeholder 2">
            <a:extLst>
              <a:ext uri="{FF2B5EF4-FFF2-40B4-BE49-F238E27FC236}">
                <a16:creationId xmlns:a16="http://schemas.microsoft.com/office/drawing/2014/main" id="{64444BC9-A057-B5D7-6558-FA9E626DB244}"/>
              </a:ext>
            </a:extLst>
          </p:cNvPr>
          <p:cNvSpPr>
            <a:spLocks noGrp="1"/>
          </p:cNvSpPr>
          <p:nvPr>
            <p:ph type="dt" sz="half" idx="10"/>
          </p:nvPr>
        </p:nvSpPr>
        <p:spPr/>
        <p:txBody>
          <a:bodyPr/>
          <a:lstStyle/>
          <a:p>
            <a:fld id="{A61B4410-6B8F-4DCE-9950-299E33E18D02}" type="datetime4">
              <a:rPr lang="en-US" smtClean="0"/>
              <a:t>December 6, 2022</a:t>
            </a:fld>
            <a:endParaRPr lang="en-US"/>
          </a:p>
        </p:txBody>
      </p:sp>
      <p:sp>
        <p:nvSpPr>
          <p:cNvPr id="4" name="Slide Number Placeholder 3">
            <a:extLst>
              <a:ext uri="{FF2B5EF4-FFF2-40B4-BE49-F238E27FC236}">
                <a16:creationId xmlns:a16="http://schemas.microsoft.com/office/drawing/2014/main" id="{5A8BB994-53BE-2CFD-FA36-22021821DE76}"/>
              </a:ext>
            </a:extLst>
          </p:cNvPr>
          <p:cNvSpPr>
            <a:spLocks noGrp="1"/>
          </p:cNvSpPr>
          <p:nvPr>
            <p:ph type="sldNum" sz="quarter" idx="12"/>
          </p:nvPr>
        </p:nvSpPr>
        <p:spPr/>
        <p:txBody>
          <a:bodyPr/>
          <a:lstStyle/>
          <a:p>
            <a:fld id="{DCD2569C-6C0C-41B1-92C3-503D984CCA94}" type="slidenum">
              <a:rPr lang="en-US" smtClean="0"/>
              <a:t>4</a:t>
            </a:fld>
            <a:endParaRPr lang="en-US"/>
          </a:p>
        </p:txBody>
      </p:sp>
      <p:sp>
        <p:nvSpPr>
          <p:cNvPr id="5" name="TextBox 4">
            <a:extLst>
              <a:ext uri="{FF2B5EF4-FFF2-40B4-BE49-F238E27FC236}">
                <a16:creationId xmlns:a16="http://schemas.microsoft.com/office/drawing/2014/main" id="{912CF039-AFEF-56A4-FF1B-E5174A3C22AA}"/>
              </a:ext>
            </a:extLst>
          </p:cNvPr>
          <p:cNvSpPr txBox="1"/>
          <p:nvPr/>
        </p:nvSpPr>
        <p:spPr>
          <a:xfrm>
            <a:off x="3115690" y="5014913"/>
            <a:ext cx="6970305" cy="923330"/>
          </a:xfrm>
          <a:prstGeom prst="rect">
            <a:avLst/>
          </a:prstGeom>
          <a:noFill/>
        </p:spPr>
        <p:txBody>
          <a:bodyPr wrap="none" rtlCol="0">
            <a:spAutoFit/>
          </a:bodyPr>
          <a:lstStyle/>
          <a:p>
            <a:pPr algn="ctr"/>
            <a:r>
              <a:rPr lang="en-US" dirty="0"/>
              <a:t>‘Linear systems’ are defined in Circuit Theory. They are usually described</a:t>
            </a:r>
          </a:p>
          <a:p>
            <a:pPr algn="ctr"/>
            <a:r>
              <a:rPr lang="en-US" dirty="0"/>
              <a:t>by causal, constant coefficient ordinary differential equations.</a:t>
            </a:r>
          </a:p>
          <a:p>
            <a:pPr algn="ctr"/>
            <a:r>
              <a:rPr lang="en-US" dirty="0"/>
              <a:t>Examples are resistors, amplifiers, springs, damped harmonic oscillator</a:t>
            </a:r>
          </a:p>
        </p:txBody>
      </p:sp>
    </p:spTree>
    <p:extLst>
      <p:ext uri="{BB962C8B-B14F-4D97-AF65-F5344CB8AC3E}">
        <p14:creationId xmlns:p14="http://schemas.microsoft.com/office/powerpoint/2010/main" val="367043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059C8-6BAB-06A7-08D8-054357BE896C}"/>
              </a:ext>
            </a:extLst>
          </p:cNvPr>
          <p:cNvSpPr txBox="1"/>
          <p:nvPr/>
        </p:nvSpPr>
        <p:spPr>
          <a:xfrm>
            <a:off x="228600" y="373985"/>
            <a:ext cx="9571264" cy="6617196"/>
          </a:xfrm>
          <a:prstGeom prst="rect">
            <a:avLst/>
          </a:prstGeom>
          <a:noFill/>
        </p:spPr>
        <p:txBody>
          <a:bodyPr wrap="square" rtlCol="0">
            <a:spAutoFit/>
          </a:bodyPr>
          <a:lstStyle/>
          <a:p>
            <a:pPr algn="ctr"/>
            <a:r>
              <a:rPr lang="en-US" sz="2000" b="1" dirty="0"/>
              <a:t>We tried something that is simple, reliable, </a:t>
            </a:r>
            <a:r>
              <a:rPr lang="en-US" sz="2000" b="1" u="sng" dirty="0"/>
              <a:t>without assumptions</a:t>
            </a:r>
          </a:p>
          <a:p>
            <a:pPr algn="ctr"/>
            <a:r>
              <a:rPr lang="en-US" sz="2000" b="1" dirty="0"/>
              <a:t>BUT unlikely to succeed</a:t>
            </a:r>
          </a:p>
          <a:p>
            <a:pPr algn="ctr"/>
            <a:r>
              <a:rPr lang="en-US" sz="3200" b="1" dirty="0">
                <a:latin typeface="Arial Rounded MT Bold" panose="020F0704030504030204" pitchFamily="34" charset="0"/>
              </a:rPr>
              <a:t>RISK: </a:t>
            </a:r>
            <a:r>
              <a:rPr lang="en-US" sz="3200" b="1" dirty="0"/>
              <a:t>If it does not work, we know nothing</a:t>
            </a:r>
          </a:p>
          <a:p>
            <a:pPr algn="ctr"/>
            <a:endParaRPr lang="en-US" sz="3200" b="1" dirty="0"/>
          </a:p>
          <a:p>
            <a:pPr algn="ctr"/>
            <a:r>
              <a:rPr lang="en-US" sz="3200" b="1" dirty="0">
                <a:latin typeface="Arial Rounded MT Bold" panose="020F0704030504030204" pitchFamily="34" charset="0"/>
              </a:rPr>
              <a:t>RISK:  waste of time; difficult project</a:t>
            </a:r>
          </a:p>
          <a:p>
            <a:pPr algn="ctr"/>
            <a:r>
              <a:rPr lang="en-US" sz="3200" b="1" dirty="0"/>
              <a:t>Literature, Theory, </a:t>
            </a:r>
            <a:r>
              <a:rPr lang="en-US" sz="3200" b="1" dirty="0" err="1"/>
              <a:t>Numerics</a:t>
            </a:r>
            <a:r>
              <a:rPr lang="en-US" sz="3200" b="1" dirty="0"/>
              <a:t>, and Programming</a:t>
            </a:r>
            <a:br>
              <a:rPr lang="en-US" sz="3200" b="1" dirty="0"/>
            </a:br>
            <a:r>
              <a:rPr lang="en-US" sz="3200" b="1" dirty="0"/>
              <a:t> are  hard and exhausting to learn</a:t>
            </a:r>
          </a:p>
          <a:p>
            <a:pPr algn="ctr"/>
            <a:endParaRPr lang="en-US" sz="3200" b="1" dirty="0"/>
          </a:p>
          <a:p>
            <a:pPr algn="ctr"/>
            <a:r>
              <a:rPr lang="en-US" sz="3200" b="1" dirty="0">
                <a:latin typeface="Arial Rounded MT Bold" panose="020F0704030504030204" pitchFamily="34" charset="0"/>
              </a:rPr>
              <a:t>REWARD</a:t>
            </a:r>
          </a:p>
          <a:p>
            <a:pPr algn="ctr"/>
            <a:r>
              <a:rPr lang="en-US" sz="3200" b="1" dirty="0"/>
              <a:t>If it works, the results are reliable </a:t>
            </a:r>
            <a:br>
              <a:rPr lang="en-US" sz="3200" b="1" dirty="0"/>
            </a:br>
            <a:r>
              <a:rPr lang="en-US" sz="3200" b="1" u="sng" dirty="0"/>
              <a:t>without assumptions</a:t>
            </a:r>
          </a:p>
          <a:p>
            <a:pPr algn="ctr"/>
            <a:endParaRPr lang="en-US" sz="3200" b="1" dirty="0"/>
          </a:p>
          <a:p>
            <a:pPr algn="ctr"/>
            <a:endParaRPr lang="en-US" sz="3200" b="1" dirty="0"/>
          </a:p>
          <a:p>
            <a:pPr algn="ctr"/>
            <a:endParaRPr lang="en-US" sz="3200" b="1" dirty="0"/>
          </a:p>
        </p:txBody>
      </p:sp>
      <p:sp>
        <p:nvSpPr>
          <p:cNvPr id="5" name="Date Placeholder 4">
            <a:extLst>
              <a:ext uri="{FF2B5EF4-FFF2-40B4-BE49-F238E27FC236}">
                <a16:creationId xmlns:a16="http://schemas.microsoft.com/office/drawing/2014/main" id="{F5E3F093-07F4-BF0A-7359-FB46278F94CA}"/>
              </a:ext>
            </a:extLst>
          </p:cNvPr>
          <p:cNvSpPr>
            <a:spLocks noGrp="1"/>
          </p:cNvSpPr>
          <p:nvPr>
            <p:ph type="dt" sz="half" idx="10"/>
          </p:nvPr>
        </p:nvSpPr>
        <p:spPr/>
        <p:txBody>
          <a:bodyPr/>
          <a:lstStyle/>
          <a:p>
            <a:fld id="{1EFB6B26-CCDB-4FBD-933D-DDACFBB2EA29}" type="datetime4">
              <a:rPr lang="en-US" smtClean="0"/>
              <a:t>December 6, 2022</a:t>
            </a:fld>
            <a:endParaRPr lang="en-US"/>
          </a:p>
        </p:txBody>
      </p:sp>
      <p:sp>
        <p:nvSpPr>
          <p:cNvPr id="6" name="Slide Number Placeholder 5">
            <a:extLst>
              <a:ext uri="{FF2B5EF4-FFF2-40B4-BE49-F238E27FC236}">
                <a16:creationId xmlns:a16="http://schemas.microsoft.com/office/drawing/2014/main" id="{9DA06338-6F64-8325-890D-E9D4727EC70A}"/>
              </a:ext>
            </a:extLst>
          </p:cNvPr>
          <p:cNvSpPr>
            <a:spLocks noGrp="1"/>
          </p:cNvSpPr>
          <p:nvPr>
            <p:ph type="sldNum" sz="quarter" idx="12"/>
          </p:nvPr>
        </p:nvSpPr>
        <p:spPr/>
        <p:txBody>
          <a:bodyPr/>
          <a:lstStyle/>
          <a:p>
            <a:fld id="{DCD2569C-6C0C-41B1-92C3-503D984CCA94}" type="slidenum">
              <a:rPr lang="en-US" smtClean="0"/>
              <a:t>5</a:t>
            </a:fld>
            <a:endParaRPr lang="en-US" dirty="0"/>
          </a:p>
        </p:txBody>
      </p:sp>
      <p:grpSp>
        <p:nvGrpSpPr>
          <p:cNvPr id="10" name="Group 9">
            <a:extLst>
              <a:ext uri="{FF2B5EF4-FFF2-40B4-BE49-F238E27FC236}">
                <a16:creationId xmlns:a16="http://schemas.microsoft.com/office/drawing/2014/main" id="{4983C8D9-94FF-34AF-D44C-B9A4AD8855DF}"/>
              </a:ext>
            </a:extLst>
          </p:cNvPr>
          <p:cNvGrpSpPr/>
          <p:nvPr/>
        </p:nvGrpSpPr>
        <p:grpSpPr>
          <a:xfrm>
            <a:off x="9238589" y="310515"/>
            <a:ext cx="2890535" cy="6410960"/>
            <a:chOff x="9253559" y="1263015"/>
            <a:chExt cx="2890535" cy="6410960"/>
          </a:xfrm>
        </p:grpSpPr>
        <p:grpSp>
          <p:nvGrpSpPr>
            <p:cNvPr id="8" name="Group 7">
              <a:extLst>
                <a:ext uri="{FF2B5EF4-FFF2-40B4-BE49-F238E27FC236}">
                  <a16:creationId xmlns:a16="http://schemas.microsoft.com/office/drawing/2014/main" id="{8F02AAD9-51BF-0D94-D20D-A5E55E1BA360}"/>
                </a:ext>
              </a:extLst>
            </p:cNvPr>
            <p:cNvGrpSpPr/>
            <p:nvPr/>
          </p:nvGrpSpPr>
          <p:grpSpPr>
            <a:xfrm>
              <a:off x="9658352" y="1263015"/>
              <a:ext cx="2080954" cy="3474839"/>
              <a:chOff x="9841157" y="2282190"/>
              <a:chExt cx="2080954" cy="3474839"/>
            </a:xfrm>
          </p:grpSpPr>
          <p:pic>
            <p:nvPicPr>
              <p:cNvPr id="4" name="Picture 3">
                <a:extLst>
                  <a:ext uri="{FF2B5EF4-FFF2-40B4-BE49-F238E27FC236}">
                    <a16:creationId xmlns:a16="http://schemas.microsoft.com/office/drawing/2014/main" id="{6195CFF0-748F-2309-3BA9-EA1CEB979B42}"/>
                  </a:ext>
                </a:extLst>
              </p:cNvPr>
              <p:cNvPicPr>
                <a:picLocks noChangeAspect="1"/>
              </p:cNvPicPr>
              <p:nvPr/>
            </p:nvPicPr>
            <p:blipFill>
              <a:blip r:embed="rId2"/>
              <a:stretch>
                <a:fillRect/>
              </a:stretch>
            </p:blipFill>
            <p:spPr>
              <a:xfrm>
                <a:off x="10185901" y="2282190"/>
                <a:ext cx="1391463" cy="1646615"/>
              </a:xfrm>
              <a:prstGeom prst="rect">
                <a:avLst/>
              </a:prstGeom>
            </p:spPr>
          </p:pic>
          <p:sp>
            <p:nvSpPr>
              <p:cNvPr id="7" name="TextBox 6">
                <a:extLst>
                  <a:ext uri="{FF2B5EF4-FFF2-40B4-BE49-F238E27FC236}">
                    <a16:creationId xmlns:a16="http://schemas.microsoft.com/office/drawing/2014/main" id="{CB9FED65-1F32-D1C7-61CD-266F0575AECE}"/>
                  </a:ext>
                </a:extLst>
              </p:cNvPr>
              <p:cNvSpPr txBox="1"/>
              <p:nvPr/>
            </p:nvSpPr>
            <p:spPr>
              <a:xfrm>
                <a:off x="9841157" y="3971925"/>
                <a:ext cx="2080954" cy="1785104"/>
              </a:xfrm>
              <a:prstGeom prst="rect">
                <a:avLst/>
              </a:prstGeom>
              <a:noFill/>
            </p:spPr>
            <p:txBody>
              <a:bodyPr wrap="none" rtlCol="0">
                <a:spAutoFit/>
              </a:bodyPr>
              <a:lstStyle/>
              <a:p>
                <a:pPr algn="ctr"/>
                <a:r>
                  <a:rPr lang="en-US" sz="2000" b="1" dirty="0"/>
                  <a:t>Stanley Nicholson</a:t>
                </a:r>
              </a:p>
              <a:p>
                <a:pPr algn="ctr"/>
                <a:r>
                  <a:rPr lang="en-US" sz="2000" b="1" dirty="0"/>
                  <a:t>Undergraduate</a:t>
                </a:r>
              </a:p>
              <a:p>
                <a:pPr algn="ctr"/>
                <a:endParaRPr lang="en-US" sz="1000" b="1" dirty="0"/>
              </a:p>
              <a:p>
                <a:pPr algn="ctr"/>
                <a:r>
                  <a:rPr lang="en-US" sz="2000" b="1" dirty="0"/>
                  <a:t>Eager to try </a:t>
                </a:r>
                <a:br>
                  <a:rPr lang="en-US" sz="2000" b="1" dirty="0"/>
                </a:br>
                <a:r>
                  <a:rPr lang="en-US" sz="2000" b="1" dirty="0"/>
                  <a:t> risky idea</a:t>
                </a:r>
              </a:p>
              <a:p>
                <a:pPr algn="ctr"/>
                <a:r>
                  <a:rPr lang="en-US" sz="2000" b="1" dirty="0"/>
                  <a:t>of an old timer</a:t>
                </a:r>
              </a:p>
            </p:txBody>
          </p:sp>
        </p:grpSp>
        <p:sp>
          <p:nvSpPr>
            <p:cNvPr id="9" name="TextBox 8">
              <a:extLst>
                <a:ext uri="{FF2B5EF4-FFF2-40B4-BE49-F238E27FC236}">
                  <a16:creationId xmlns:a16="http://schemas.microsoft.com/office/drawing/2014/main" id="{EA3C9B2F-30CD-0084-F119-85324800A9D6}"/>
                </a:ext>
              </a:extLst>
            </p:cNvPr>
            <p:cNvSpPr txBox="1"/>
            <p:nvPr/>
          </p:nvSpPr>
          <p:spPr>
            <a:xfrm>
              <a:off x="9253559" y="6658312"/>
              <a:ext cx="2890535" cy="1015663"/>
            </a:xfrm>
            <a:prstGeom prst="rect">
              <a:avLst/>
            </a:prstGeom>
            <a:noFill/>
          </p:spPr>
          <p:txBody>
            <a:bodyPr wrap="none" rtlCol="0">
              <a:spAutoFit/>
            </a:bodyPr>
            <a:lstStyle/>
            <a:p>
              <a:pPr algn="ctr"/>
              <a:r>
                <a:rPr lang="en-US" sz="2000" b="1" dirty="0"/>
                <a:t>David Minh </a:t>
              </a:r>
              <a:br>
                <a:rPr lang="en-US" sz="2000" b="1" dirty="0"/>
              </a:br>
              <a:r>
                <a:rPr lang="en-US" sz="2000" b="1" dirty="0"/>
                <a:t>showed us how to do it</a:t>
              </a:r>
            </a:p>
            <a:p>
              <a:pPr algn="ctr"/>
              <a:r>
                <a:rPr lang="en-US" sz="2000" b="1" dirty="0"/>
                <a:t>with molecular dynamics</a:t>
              </a:r>
            </a:p>
          </p:txBody>
        </p:sp>
      </p:grpSp>
      <p:pic>
        <p:nvPicPr>
          <p:cNvPr id="3" name="Picture 2">
            <a:extLst>
              <a:ext uri="{FF2B5EF4-FFF2-40B4-BE49-F238E27FC236}">
                <a16:creationId xmlns:a16="http://schemas.microsoft.com/office/drawing/2014/main" id="{BA0EEA95-EC1E-814F-B8C7-7424928B9976}"/>
              </a:ext>
            </a:extLst>
          </p:cNvPr>
          <p:cNvPicPr>
            <a:picLocks noChangeAspect="1"/>
          </p:cNvPicPr>
          <p:nvPr/>
        </p:nvPicPr>
        <p:blipFill>
          <a:blip r:embed="rId3"/>
          <a:stretch>
            <a:fillRect/>
          </a:stretch>
        </p:blipFill>
        <p:spPr>
          <a:xfrm>
            <a:off x="10053166" y="3957153"/>
            <a:ext cx="1417867" cy="1646947"/>
          </a:xfrm>
          <a:prstGeom prst="rect">
            <a:avLst/>
          </a:prstGeom>
        </p:spPr>
      </p:pic>
    </p:spTree>
    <p:extLst>
      <p:ext uri="{BB962C8B-B14F-4D97-AF65-F5344CB8AC3E}">
        <p14:creationId xmlns:p14="http://schemas.microsoft.com/office/powerpoint/2010/main" val="83485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0B822-0B63-E384-6122-BF38950C3007}"/>
              </a:ext>
            </a:extLst>
          </p:cNvPr>
          <p:cNvSpPr txBox="1"/>
          <p:nvPr/>
        </p:nvSpPr>
        <p:spPr>
          <a:xfrm>
            <a:off x="161682" y="2349289"/>
            <a:ext cx="12117925" cy="2523768"/>
          </a:xfrm>
          <a:prstGeom prst="rect">
            <a:avLst/>
          </a:prstGeom>
          <a:noFill/>
        </p:spPr>
        <p:txBody>
          <a:bodyPr wrap="square" rtlCol="0">
            <a:spAutoFit/>
          </a:bodyPr>
          <a:lstStyle/>
          <a:p>
            <a:pPr algn="ctr"/>
            <a:r>
              <a:rPr lang="en-US" sz="2800" b="1" dirty="0"/>
              <a:t>Structural Biology and Molecular Dynamics have overwhelmed us with data</a:t>
            </a:r>
          </a:p>
          <a:p>
            <a:pPr algn="ctr"/>
            <a:endParaRPr lang="en-US" sz="2800" b="1" dirty="0"/>
          </a:p>
          <a:p>
            <a:pPr algn="ctr"/>
            <a:r>
              <a:rPr lang="en-US" sz="2800" b="1" dirty="0"/>
              <a:t>Molecular Biology has yielded so much atomic scale information </a:t>
            </a:r>
            <a:br>
              <a:rPr lang="en-US" sz="2800" b="1" dirty="0"/>
            </a:br>
            <a:r>
              <a:rPr lang="en-US" sz="2800" b="1" dirty="0"/>
              <a:t>that we do not know what to do with it</a:t>
            </a:r>
          </a:p>
          <a:p>
            <a:endParaRPr lang="en-US" sz="2800" b="1" dirty="0"/>
          </a:p>
          <a:p>
            <a:endParaRPr lang="en-US" dirty="0"/>
          </a:p>
        </p:txBody>
      </p:sp>
      <p:sp>
        <p:nvSpPr>
          <p:cNvPr id="4" name="Date Placeholder 3">
            <a:extLst>
              <a:ext uri="{FF2B5EF4-FFF2-40B4-BE49-F238E27FC236}">
                <a16:creationId xmlns:a16="http://schemas.microsoft.com/office/drawing/2014/main" id="{4A99B339-DF6F-731E-0E4B-2AEA9925AED9}"/>
              </a:ext>
            </a:extLst>
          </p:cNvPr>
          <p:cNvSpPr>
            <a:spLocks noGrp="1"/>
          </p:cNvSpPr>
          <p:nvPr>
            <p:ph type="dt" sz="half" idx="10"/>
          </p:nvPr>
        </p:nvSpPr>
        <p:spPr/>
        <p:txBody>
          <a:bodyPr/>
          <a:lstStyle/>
          <a:p>
            <a:fld id="{DFEA6E13-076A-477B-90D0-70404DC969B7}" type="datetime4">
              <a:rPr lang="en-US" smtClean="0"/>
              <a:t>December 6, 2022</a:t>
            </a:fld>
            <a:endParaRPr lang="en-US"/>
          </a:p>
        </p:txBody>
      </p:sp>
      <p:sp>
        <p:nvSpPr>
          <p:cNvPr id="5" name="Slide Number Placeholder 4">
            <a:extLst>
              <a:ext uri="{FF2B5EF4-FFF2-40B4-BE49-F238E27FC236}">
                <a16:creationId xmlns:a16="http://schemas.microsoft.com/office/drawing/2014/main" id="{93659CB9-7FE7-E275-BC10-4612B0D7A912}"/>
              </a:ext>
            </a:extLst>
          </p:cNvPr>
          <p:cNvSpPr>
            <a:spLocks noGrp="1"/>
          </p:cNvSpPr>
          <p:nvPr>
            <p:ph type="sldNum" sz="quarter" idx="12"/>
          </p:nvPr>
        </p:nvSpPr>
        <p:spPr/>
        <p:txBody>
          <a:bodyPr/>
          <a:lstStyle/>
          <a:p>
            <a:fld id="{DCD2569C-6C0C-41B1-92C3-503D984CCA94}" type="slidenum">
              <a:rPr lang="en-US" smtClean="0"/>
              <a:t>6</a:t>
            </a:fld>
            <a:endParaRPr lang="en-US"/>
          </a:p>
        </p:txBody>
      </p:sp>
    </p:spTree>
    <p:extLst>
      <p:ext uri="{BB962C8B-B14F-4D97-AF65-F5344CB8AC3E}">
        <p14:creationId xmlns:p14="http://schemas.microsoft.com/office/powerpoint/2010/main" val="9886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0B822-0B63-E384-6122-BF38950C3007}"/>
              </a:ext>
            </a:extLst>
          </p:cNvPr>
          <p:cNvSpPr txBox="1"/>
          <p:nvPr/>
        </p:nvSpPr>
        <p:spPr>
          <a:xfrm>
            <a:off x="200349" y="306518"/>
            <a:ext cx="12117925" cy="5324535"/>
          </a:xfrm>
          <a:prstGeom prst="rect">
            <a:avLst/>
          </a:prstGeom>
          <a:noFill/>
        </p:spPr>
        <p:txBody>
          <a:bodyPr wrap="square" rtlCol="0">
            <a:spAutoFit/>
          </a:bodyPr>
          <a:lstStyle/>
          <a:p>
            <a:pPr algn="ctr"/>
            <a:r>
              <a:rPr lang="en-US" b="1" dirty="0"/>
              <a:t>Structural Biology and Molecular Dynamics have overwhelmed us with data.</a:t>
            </a:r>
          </a:p>
          <a:p>
            <a:pPr algn="ctr"/>
            <a:r>
              <a:rPr lang="en-US" sz="1400" b="1" dirty="0">
                <a:solidFill>
                  <a:srgbClr val="C00000"/>
                </a:solidFill>
              </a:rPr>
              <a:t>198,747 structures; 1,000,361 computed models</a:t>
            </a:r>
            <a:r>
              <a:rPr lang="en-US" sz="1050" b="1" dirty="0">
                <a:solidFill>
                  <a:srgbClr val="C00000"/>
                </a:solidFill>
              </a:rPr>
              <a:t> </a:t>
            </a:r>
            <a:br>
              <a:rPr lang="en-US" sz="1200" b="1" dirty="0">
                <a:solidFill>
                  <a:srgbClr val="C00000"/>
                </a:solidFill>
              </a:rPr>
            </a:br>
            <a:r>
              <a:rPr lang="en-US" sz="1200" b="1" dirty="0">
                <a:solidFill>
                  <a:srgbClr val="C00000"/>
                </a:solidFill>
              </a:rPr>
              <a:t>in Protein Data Bank (Dec 1, 2022)</a:t>
            </a:r>
          </a:p>
          <a:p>
            <a:pPr algn="ctr"/>
            <a:endParaRPr lang="en-US" b="1" dirty="0"/>
          </a:p>
          <a:p>
            <a:pPr algn="ctr"/>
            <a:r>
              <a:rPr lang="en-US" b="1" dirty="0"/>
              <a:t>Molecular Biology has yielded so much atomic scale information </a:t>
            </a:r>
            <a:br>
              <a:rPr lang="en-US" b="1" dirty="0"/>
            </a:br>
            <a:r>
              <a:rPr lang="en-US" b="1" dirty="0"/>
              <a:t>that we do not know what to do with it</a:t>
            </a:r>
          </a:p>
          <a:p>
            <a:pPr algn="ctr"/>
            <a:endParaRPr lang="en-US"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Trajectories of all atoms (except hydrogen) are easily computed at resolution of 10</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-15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sec for &lt; 1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μ</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10</a:t>
            </a:r>
            <a:r>
              <a:rPr kumimoji="0" lang="en-US" sz="2800" b="1" i="0" u="none" strike="noStrike" kern="1200" cap="none" spc="0" normalizeH="0" baseline="30000" noProof="0" dirty="0">
                <a:ln>
                  <a:noFill/>
                </a:ln>
                <a:solidFill>
                  <a:prstClr val="black"/>
                </a:solidFill>
                <a:effectLst/>
                <a:uLnTx/>
                <a:uFillTx/>
                <a:latin typeface="Calibri" panose="020F0502020204030204"/>
                <a:ea typeface="+mn-ea"/>
                <a:cs typeface="+mn-cs"/>
              </a:rPr>
              <a:t>9</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data points</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for each atom</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for just 1 </a:t>
            </a:r>
            <a:r>
              <a:rPr kumimoji="0" lang="el-GR" sz="2800" b="1" i="0" u="none" strike="noStrike" kern="1200" cap="none" spc="0" normalizeH="0" baseline="0" noProof="0" dirty="0">
                <a:ln>
                  <a:noFill/>
                </a:ln>
                <a:solidFill>
                  <a:prstClr val="black"/>
                </a:solidFill>
                <a:effectLst/>
                <a:uLnTx/>
                <a:uFillTx/>
                <a:latin typeface="Calibri" panose="020F0502020204030204"/>
                <a:ea typeface="+mn-ea"/>
                <a:cs typeface="+mn-cs"/>
              </a:rPr>
              <a:t>μ</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sec of function</a:t>
            </a:r>
          </a:p>
          <a:p>
            <a:pPr algn="ctr"/>
            <a:endParaRPr lang="en-US" b="1" dirty="0"/>
          </a:p>
          <a:p>
            <a:pPr algn="ctr"/>
            <a:r>
              <a:rPr lang="en-US" sz="5400" b="1" dirty="0">
                <a:latin typeface="Cambria" panose="02040503050406030204" pitchFamily="18" charset="0"/>
                <a:ea typeface="Cambria" panose="02040503050406030204" pitchFamily="18" charset="0"/>
              </a:rPr>
              <a:t>~</a:t>
            </a:r>
            <a:r>
              <a:rPr lang="en-US" sz="5400" b="1" dirty="0"/>
              <a:t>10</a:t>
            </a:r>
            <a:r>
              <a:rPr lang="en-US" sz="5400" b="1" baseline="30000" dirty="0"/>
              <a:t>14</a:t>
            </a:r>
            <a:r>
              <a:rPr lang="en-US" sz="5400" b="1" dirty="0"/>
              <a:t> data points per protein</a:t>
            </a:r>
          </a:p>
          <a:p>
            <a:endParaRPr lang="en-US" sz="2800" b="1" dirty="0"/>
          </a:p>
          <a:p>
            <a:pPr algn="ctr"/>
            <a:endParaRPr lang="en-US" sz="3600" b="1" dirty="0"/>
          </a:p>
          <a:p>
            <a:endParaRPr lang="en-US" dirty="0"/>
          </a:p>
        </p:txBody>
      </p:sp>
      <p:sp>
        <p:nvSpPr>
          <p:cNvPr id="3" name="Date Placeholder 2">
            <a:extLst>
              <a:ext uri="{FF2B5EF4-FFF2-40B4-BE49-F238E27FC236}">
                <a16:creationId xmlns:a16="http://schemas.microsoft.com/office/drawing/2014/main" id="{1B01641D-9732-2C85-217F-C743A392494E}"/>
              </a:ext>
            </a:extLst>
          </p:cNvPr>
          <p:cNvSpPr>
            <a:spLocks noGrp="1"/>
          </p:cNvSpPr>
          <p:nvPr>
            <p:ph type="dt" sz="half" idx="10"/>
          </p:nvPr>
        </p:nvSpPr>
        <p:spPr/>
        <p:txBody>
          <a:bodyPr/>
          <a:lstStyle/>
          <a:p>
            <a:fld id="{29A81166-F905-4C92-A31F-40E9C70FCDF9}" type="datetime4">
              <a:rPr lang="en-US" smtClean="0"/>
              <a:t>December 6, 2022</a:t>
            </a:fld>
            <a:endParaRPr lang="en-US"/>
          </a:p>
        </p:txBody>
      </p:sp>
      <p:sp>
        <p:nvSpPr>
          <p:cNvPr id="4" name="Slide Number Placeholder 3">
            <a:extLst>
              <a:ext uri="{FF2B5EF4-FFF2-40B4-BE49-F238E27FC236}">
                <a16:creationId xmlns:a16="http://schemas.microsoft.com/office/drawing/2014/main" id="{D6FF7002-7E63-0616-15A9-776E795BE342}"/>
              </a:ext>
            </a:extLst>
          </p:cNvPr>
          <p:cNvSpPr>
            <a:spLocks noGrp="1"/>
          </p:cNvSpPr>
          <p:nvPr>
            <p:ph type="sldNum" sz="quarter" idx="12"/>
          </p:nvPr>
        </p:nvSpPr>
        <p:spPr/>
        <p:txBody>
          <a:bodyPr/>
          <a:lstStyle/>
          <a:p>
            <a:fld id="{DCD2569C-6C0C-41B1-92C3-503D984CCA94}" type="slidenum">
              <a:rPr lang="en-US" smtClean="0"/>
              <a:t>7</a:t>
            </a:fld>
            <a:endParaRPr lang="en-US"/>
          </a:p>
        </p:txBody>
      </p:sp>
    </p:spTree>
    <p:extLst>
      <p:ext uri="{BB962C8B-B14F-4D97-AF65-F5344CB8AC3E}">
        <p14:creationId xmlns:p14="http://schemas.microsoft.com/office/powerpoint/2010/main" val="390138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9FDD83-E525-53FD-EB78-1508F099ABBC}"/>
              </a:ext>
            </a:extLst>
          </p:cNvPr>
          <p:cNvSpPr txBox="1"/>
          <p:nvPr/>
        </p:nvSpPr>
        <p:spPr>
          <a:xfrm>
            <a:off x="1390375" y="1581157"/>
            <a:ext cx="8725850" cy="2554545"/>
          </a:xfrm>
          <a:prstGeom prst="rect">
            <a:avLst/>
          </a:prstGeom>
          <a:noFill/>
        </p:spPr>
        <p:txBody>
          <a:bodyPr wrap="square" rtlCol="0">
            <a:normAutofit/>
          </a:bodyPr>
          <a:lstStyle/>
          <a:p>
            <a:pPr algn="ctr"/>
            <a:r>
              <a:rPr lang="en-US" sz="2000" b="1" dirty="0"/>
              <a:t>Successful Physiological and Biochemical Models </a:t>
            </a:r>
            <a:br>
              <a:rPr lang="en-US" sz="2000" b="1" dirty="0"/>
            </a:br>
            <a:r>
              <a:rPr lang="en-US" sz="2000" b="1" dirty="0"/>
              <a:t>have many fewer variables</a:t>
            </a:r>
          </a:p>
          <a:p>
            <a:pPr algn="ctr"/>
            <a:endParaRPr lang="en-US" sz="3200" b="1" dirty="0"/>
          </a:p>
          <a:p>
            <a:pPr algn="ctr"/>
            <a:r>
              <a:rPr lang="en-US" sz="3200" b="1" dirty="0"/>
              <a:t>Evolution is unlikely to need that much resolution </a:t>
            </a:r>
          </a:p>
          <a:p>
            <a:pPr algn="ctr"/>
            <a:r>
              <a:rPr lang="en-US" sz="3200" b="1" dirty="0"/>
              <a:t>to maximize the reproduction of organisms</a:t>
            </a:r>
          </a:p>
        </p:txBody>
      </p:sp>
      <p:sp>
        <p:nvSpPr>
          <p:cNvPr id="3" name="Date Placeholder 2">
            <a:extLst>
              <a:ext uri="{FF2B5EF4-FFF2-40B4-BE49-F238E27FC236}">
                <a16:creationId xmlns:a16="http://schemas.microsoft.com/office/drawing/2014/main" id="{D4889D20-1CC6-AD47-8989-B4A8C1CB3F02}"/>
              </a:ext>
            </a:extLst>
          </p:cNvPr>
          <p:cNvSpPr>
            <a:spLocks noGrp="1"/>
          </p:cNvSpPr>
          <p:nvPr>
            <p:ph type="dt" sz="half" idx="10"/>
          </p:nvPr>
        </p:nvSpPr>
        <p:spPr/>
        <p:txBody>
          <a:bodyPr/>
          <a:lstStyle/>
          <a:p>
            <a:fld id="{CD6320B1-9217-4699-9FF5-AC9F87BAADF3}" type="datetime4">
              <a:rPr lang="en-US" smtClean="0"/>
              <a:t>December 6, 2022</a:t>
            </a:fld>
            <a:endParaRPr lang="en-US"/>
          </a:p>
        </p:txBody>
      </p:sp>
      <p:sp>
        <p:nvSpPr>
          <p:cNvPr id="4" name="Slide Number Placeholder 3">
            <a:extLst>
              <a:ext uri="{FF2B5EF4-FFF2-40B4-BE49-F238E27FC236}">
                <a16:creationId xmlns:a16="http://schemas.microsoft.com/office/drawing/2014/main" id="{A8938422-1A97-377B-F5E6-AA5649CDC933}"/>
              </a:ext>
            </a:extLst>
          </p:cNvPr>
          <p:cNvSpPr>
            <a:spLocks noGrp="1"/>
          </p:cNvSpPr>
          <p:nvPr>
            <p:ph type="sldNum" sz="quarter" idx="12"/>
          </p:nvPr>
        </p:nvSpPr>
        <p:spPr/>
        <p:txBody>
          <a:bodyPr/>
          <a:lstStyle/>
          <a:p>
            <a:fld id="{DCD2569C-6C0C-41B1-92C3-503D984CCA94}" type="slidenum">
              <a:rPr lang="en-US" smtClean="0"/>
              <a:t>8</a:t>
            </a:fld>
            <a:endParaRPr lang="en-US"/>
          </a:p>
        </p:txBody>
      </p:sp>
    </p:spTree>
    <p:extLst>
      <p:ext uri="{BB962C8B-B14F-4D97-AF65-F5344CB8AC3E}">
        <p14:creationId xmlns:p14="http://schemas.microsoft.com/office/powerpoint/2010/main" val="129452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11714-B722-7FB4-135F-596B3A1D02D7}"/>
              </a:ext>
            </a:extLst>
          </p:cNvPr>
          <p:cNvSpPr txBox="1"/>
          <p:nvPr/>
        </p:nvSpPr>
        <p:spPr>
          <a:xfrm>
            <a:off x="1464416" y="1833053"/>
            <a:ext cx="8083621" cy="1754326"/>
          </a:xfrm>
          <a:prstGeom prst="rect">
            <a:avLst/>
          </a:prstGeom>
          <a:noFill/>
        </p:spPr>
        <p:txBody>
          <a:bodyPr wrap="square" rtlCol="0">
            <a:spAutoFit/>
          </a:bodyPr>
          <a:lstStyle/>
          <a:p>
            <a:pPr algn="ctr"/>
            <a:r>
              <a:rPr lang="en-US" sz="3600" b="1" dirty="0"/>
              <a:t>How do we see the FOREST for</a:t>
            </a:r>
            <a:r>
              <a:rPr lang="en-US" sz="3600" baseline="30000" dirty="0"/>
              <a:t>§</a:t>
            </a:r>
            <a:r>
              <a:rPr lang="en-US" sz="3600" b="1" dirty="0"/>
              <a:t> the trees, </a:t>
            </a:r>
          </a:p>
          <a:p>
            <a:pPr algn="ctr"/>
            <a:r>
              <a:rPr lang="en-US" sz="3600" dirty="0"/>
              <a:t>really </a:t>
            </a:r>
          </a:p>
          <a:p>
            <a:pPr algn="ctr"/>
            <a:r>
              <a:rPr lang="en-US" sz="3600" b="1" dirty="0"/>
              <a:t>for the LEAVES?</a:t>
            </a:r>
          </a:p>
        </p:txBody>
      </p:sp>
      <p:sp>
        <p:nvSpPr>
          <p:cNvPr id="3" name="TextBox 2">
            <a:extLst>
              <a:ext uri="{FF2B5EF4-FFF2-40B4-BE49-F238E27FC236}">
                <a16:creationId xmlns:a16="http://schemas.microsoft.com/office/drawing/2014/main" id="{93B57959-D36A-D9ED-B1A0-F6B41B9504D7}"/>
              </a:ext>
            </a:extLst>
          </p:cNvPr>
          <p:cNvSpPr txBox="1"/>
          <p:nvPr/>
        </p:nvSpPr>
        <p:spPr>
          <a:xfrm>
            <a:off x="3019842" y="4309180"/>
            <a:ext cx="5302927" cy="646331"/>
          </a:xfrm>
          <a:prstGeom prst="rect">
            <a:avLst/>
          </a:prstGeom>
          <a:noFill/>
        </p:spPr>
        <p:txBody>
          <a:bodyPr wrap="none" rtlCol="0">
            <a:spAutoFit/>
          </a:bodyPr>
          <a:lstStyle/>
          <a:p>
            <a:pPr algn="ctr"/>
            <a:r>
              <a:rPr lang="en-US" i="1" dirty="0"/>
              <a:t>§ Non-native speakers: ‘for’ is older poetical English.</a:t>
            </a:r>
            <a:br>
              <a:rPr lang="en-US" i="1" dirty="0"/>
            </a:br>
            <a:r>
              <a:rPr lang="en-US" i="1" dirty="0"/>
              <a:t>Modern plain English/American would say ‘because of’</a:t>
            </a:r>
          </a:p>
        </p:txBody>
      </p:sp>
      <p:sp>
        <p:nvSpPr>
          <p:cNvPr id="4" name="Date Placeholder 3">
            <a:extLst>
              <a:ext uri="{FF2B5EF4-FFF2-40B4-BE49-F238E27FC236}">
                <a16:creationId xmlns:a16="http://schemas.microsoft.com/office/drawing/2014/main" id="{0D8373C1-3108-3BD0-8F2B-F3EB0ACFDBC9}"/>
              </a:ext>
            </a:extLst>
          </p:cNvPr>
          <p:cNvSpPr>
            <a:spLocks noGrp="1"/>
          </p:cNvSpPr>
          <p:nvPr>
            <p:ph type="dt" sz="half" idx="10"/>
          </p:nvPr>
        </p:nvSpPr>
        <p:spPr/>
        <p:txBody>
          <a:bodyPr/>
          <a:lstStyle/>
          <a:p>
            <a:fld id="{F156E59D-E2D5-46B5-A80C-5A897990815D}" type="datetime4">
              <a:rPr lang="en-US" smtClean="0"/>
              <a:t>December 6, 2022</a:t>
            </a:fld>
            <a:endParaRPr lang="en-US"/>
          </a:p>
        </p:txBody>
      </p:sp>
      <p:sp>
        <p:nvSpPr>
          <p:cNvPr id="5" name="Slide Number Placeholder 4">
            <a:extLst>
              <a:ext uri="{FF2B5EF4-FFF2-40B4-BE49-F238E27FC236}">
                <a16:creationId xmlns:a16="http://schemas.microsoft.com/office/drawing/2014/main" id="{14583A4C-67F7-D564-7DB5-05FC577ECA20}"/>
              </a:ext>
            </a:extLst>
          </p:cNvPr>
          <p:cNvSpPr>
            <a:spLocks noGrp="1"/>
          </p:cNvSpPr>
          <p:nvPr>
            <p:ph type="sldNum" sz="quarter" idx="12"/>
          </p:nvPr>
        </p:nvSpPr>
        <p:spPr/>
        <p:txBody>
          <a:bodyPr/>
          <a:lstStyle/>
          <a:p>
            <a:fld id="{DCD2569C-6C0C-41B1-92C3-503D984CCA94}" type="slidenum">
              <a:rPr lang="en-US" smtClean="0"/>
              <a:t>9</a:t>
            </a:fld>
            <a:endParaRPr lang="en-US"/>
          </a:p>
        </p:txBody>
      </p:sp>
    </p:spTree>
    <p:extLst>
      <p:ext uri="{BB962C8B-B14F-4D97-AF65-F5344CB8AC3E}">
        <p14:creationId xmlns:p14="http://schemas.microsoft.com/office/powerpoint/2010/main" val="3565318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1918</Words>
  <Application>Microsoft Office PowerPoint</Application>
  <PresentationFormat>Widescreen</PresentationFormat>
  <Paragraphs>251</Paragraphs>
  <Slides>34</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Rounded MT Bold</vt:lpstr>
      <vt:lpstr>Calibri</vt:lpstr>
      <vt:lpstr>Calibri Light</vt:lpstr>
      <vt:lpstr>Cambria</vt:lpstr>
      <vt:lpstr>Cambria Math</vt:lpstr>
      <vt:lpstr>Times New Roman</vt:lpstr>
      <vt:lpstr>Office Theme</vt:lpstr>
      <vt:lpstr>H-bonds in Crambin: Coherence in an α‑helix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2022-12-01T18:12:25Z</dcterms:created>
  <dcterms:modified xsi:type="dcterms:W3CDTF">2022-12-06T13:24:53Z</dcterms:modified>
</cp:coreProperties>
</file>