
<file path=[Content_Types].xml><?xml version="1.0" encoding="utf-8"?>
<Types xmlns="http://schemas.openxmlformats.org/package/2006/content-types">
  <Default Extension="bin" ContentType="application/vnd.openxmlformats-officedocument.oleObject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728" r:id="rId4"/>
    <p:sldMasterId id="2147483742" r:id="rId5"/>
    <p:sldMasterId id="2147483755" r:id="rId6"/>
  </p:sldMasterIdLst>
  <p:notesMasterIdLst>
    <p:notesMasterId r:id="rId110"/>
  </p:notesMasterIdLst>
  <p:sldIdLst>
    <p:sldId id="2293" r:id="rId7"/>
    <p:sldId id="2292" r:id="rId8"/>
    <p:sldId id="2294" r:id="rId9"/>
    <p:sldId id="2074" r:id="rId10"/>
    <p:sldId id="2297" r:id="rId11"/>
    <p:sldId id="2298" r:id="rId12"/>
    <p:sldId id="2296" r:id="rId13"/>
    <p:sldId id="2267" r:id="rId14"/>
    <p:sldId id="2299" r:id="rId15"/>
    <p:sldId id="2300" r:id="rId16"/>
    <p:sldId id="2301" r:id="rId17"/>
    <p:sldId id="2346" r:id="rId18"/>
    <p:sldId id="2347" r:id="rId19"/>
    <p:sldId id="2302" r:id="rId20"/>
    <p:sldId id="2303" r:id="rId21"/>
    <p:sldId id="2244" r:id="rId22"/>
    <p:sldId id="2268" r:id="rId23"/>
    <p:sldId id="2168" r:id="rId24"/>
    <p:sldId id="2069" r:id="rId25"/>
    <p:sldId id="2269" r:id="rId26"/>
    <p:sldId id="2289" r:id="rId27"/>
    <p:sldId id="2305" r:id="rId28"/>
    <p:sldId id="256" r:id="rId29"/>
    <p:sldId id="2306" r:id="rId30"/>
    <p:sldId id="2270" r:id="rId31"/>
    <p:sldId id="1560" r:id="rId32"/>
    <p:sldId id="257" r:id="rId33"/>
    <p:sldId id="2315" r:id="rId34"/>
    <p:sldId id="2308" r:id="rId35"/>
    <p:sldId id="2309" r:id="rId36"/>
    <p:sldId id="2276" r:id="rId37"/>
    <p:sldId id="2311" r:id="rId38"/>
    <p:sldId id="2338" r:id="rId39"/>
    <p:sldId id="2339" r:id="rId40"/>
    <p:sldId id="2316" r:id="rId41"/>
    <p:sldId id="2341" r:id="rId42"/>
    <p:sldId id="2318" r:id="rId43"/>
    <p:sldId id="2319" r:id="rId44"/>
    <p:sldId id="2342" r:id="rId45"/>
    <p:sldId id="2320" r:id="rId46"/>
    <p:sldId id="2312" r:id="rId47"/>
    <p:sldId id="2313" r:id="rId48"/>
    <p:sldId id="2310" r:id="rId49"/>
    <p:sldId id="2314" r:id="rId50"/>
    <p:sldId id="2331" r:id="rId51"/>
    <p:sldId id="2343" r:id="rId52"/>
    <p:sldId id="330" r:id="rId53"/>
    <p:sldId id="333" r:id="rId54"/>
    <p:sldId id="2183" r:id="rId55"/>
    <p:sldId id="2184" r:id="rId56"/>
    <p:sldId id="2181" r:id="rId57"/>
    <p:sldId id="2178" r:id="rId58"/>
    <p:sldId id="2179" r:id="rId59"/>
    <p:sldId id="2180" r:id="rId60"/>
    <p:sldId id="343" r:id="rId61"/>
    <p:sldId id="2335" r:id="rId62"/>
    <p:sldId id="2336" r:id="rId63"/>
    <p:sldId id="2337" r:id="rId64"/>
    <p:sldId id="2176" r:id="rId65"/>
    <p:sldId id="2175" r:id="rId66"/>
    <p:sldId id="2185" r:id="rId67"/>
    <p:sldId id="2321" r:id="rId68"/>
    <p:sldId id="2099" r:id="rId69"/>
    <p:sldId id="404" r:id="rId70"/>
    <p:sldId id="2100" r:id="rId71"/>
    <p:sldId id="408" r:id="rId72"/>
    <p:sldId id="406" r:id="rId73"/>
    <p:sldId id="407" r:id="rId74"/>
    <p:sldId id="1453" r:id="rId75"/>
    <p:sldId id="2345" r:id="rId76"/>
    <p:sldId id="350" r:id="rId77"/>
    <p:sldId id="2192" r:id="rId78"/>
    <p:sldId id="2193" r:id="rId79"/>
    <p:sldId id="2344" r:id="rId80"/>
    <p:sldId id="304" r:id="rId81"/>
    <p:sldId id="2096" r:id="rId82"/>
    <p:sldId id="2097" r:id="rId83"/>
    <p:sldId id="400" r:id="rId84"/>
    <p:sldId id="2098" r:id="rId85"/>
    <p:sldId id="307" r:id="rId86"/>
    <p:sldId id="294" r:id="rId87"/>
    <p:sldId id="291" r:id="rId88"/>
    <p:sldId id="2171" r:id="rId89"/>
    <p:sldId id="2199" r:id="rId90"/>
    <p:sldId id="1628" r:id="rId91"/>
    <p:sldId id="271" r:id="rId92"/>
    <p:sldId id="2326" r:id="rId93"/>
    <p:sldId id="2327" r:id="rId94"/>
    <p:sldId id="2328" r:id="rId95"/>
    <p:sldId id="2329" r:id="rId96"/>
    <p:sldId id="2330" r:id="rId97"/>
    <p:sldId id="2332" r:id="rId98"/>
    <p:sldId id="2333" r:id="rId99"/>
    <p:sldId id="2334" r:id="rId100"/>
    <p:sldId id="2195" r:id="rId101"/>
    <p:sldId id="2194" r:id="rId102"/>
    <p:sldId id="2187" r:id="rId103"/>
    <p:sldId id="281" r:id="rId104"/>
    <p:sldId id="282" r:id="rId105"/>
    <p:sldId id="2188" r:id="rId106"/>
    <p:sldId id="284" r:id="rId107"/>
    <p:sldId id="2189" r:id="rId108"/>
    <p:sldId id="2304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D9D9D9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25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6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viewProps" Target="viewProp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theme" Target="theme/theme1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BC278-2EBC-4208-97B9-DAC90D5DB15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740EE-56D6-48D4-9231-55AC6B8F7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5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E6D8CC-1F0B-47EA-B405-DD6A2D4808D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4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4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4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4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4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4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4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4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4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76030-159E-4BA8-8950-56DBD9F74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AC29E3-1C97-434C-84AD-0E9309537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0F2AD-1670-4796-A25C-685615DF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90459-D417-4255-A6A5-183407321DF4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8A143-60D2-499B-9388-74548E6B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C25AF-1F30-4CCE-9C1D-8E9FD410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1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C4C91-B453-4F4A-945D-F62413D8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41283-45D7-4E81-A84D-904A53BB3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2721-FEDE-47E3-984E-2C81B4CB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E230-34FC-4BAC-8D8F-0B3ADC37A2EA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5B142-EDF0-4B74-B47C-29680F4E3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262BD-8295-41E4-BEAA-16EFD432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3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13B487-73E0-48BA-B982-A90254A84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E19A46-A47E-4B49-80BC-ECC4D0434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CDE46-2CAD-4D9B-8580-960EBBF38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8FBC-0A5A-4D3D-9DBD-17EE2CEC49A1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91C55-D571-4D33-A2F5-298E8CB0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DD936-09FD-484E-8345-5BB55F3C7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63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8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15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67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89E00-3FA7-4564-BBA8-49189AC7EC70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644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90F8B-FC04-49C3-BDFD-D3508BCCFDA5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2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16C293-638C-4C6E-B6FA-0F022D4DD044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206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881421-5FB2-4C8A-8DFC-68151030FC10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56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64147B-7761-4C4F-91A5-36D616850A54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27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852B-52AA-4DFA-88B3-756B2B22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EA77B-59FC-4F76-AFFD-B720261DE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BD08F-5AAA-4926-904E-5110D9A05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8EAC-FC88-4088-A6C9-552318C14D5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CA42D-3F10-4F2E-AC5B-6E7FA9163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7D67B-7456-46B5-B7CB-022BBFFB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733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306DC-ECE7-4497-A780-FB1FCC9F1CE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27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D79AFF-5EE2-4CA0-80F5-00A433CB516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05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8123B-2A83-492A-8C04-09C85C063965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842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17DB3-B1F8-4174-9C40-D07548A784DF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4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67E1B-138B-4027-A533-8A3683CE384D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85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1C09C8-1C4E-4518-8AB2-57A6B992F37F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907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9109A-8618-47BE-A42D-0E4BF515301A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DF597-A23F-481D-AB1A-251C9BF8C3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51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931C9-54A0-4E01-A6C4-CD357F8F1149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9CD7F-2F72-4552-94BA-F60079142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38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BD42-E715-4B03-9AA2-8B0B719645CB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09B5-CF4F-4D4A-9D3B-3CBA97ACE1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87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DB82-8501-4274-A182-76F8D54C2AF0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33266-B615-4D8C-B058-39598B6D20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1BEDA-7DA7-4E51-9659-E3981572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CCB93-D709-4818-B902-4E58E1795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7A2D7-BE0D-4470-98D2-B8A20904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61E-6AA3-49AC-B31F-12A0A5B09BAB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B796B-E2A7-4F3D-9ED7-2BC340D75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DB336-24C7-43F0-AB08-9CE460D7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70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3EAA1-DA89-4A86-8F3F-64142C1A526F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F6B10-FDC6-43C4-92E9-B66F62473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27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CCE30-8481-4FA5-9FE6-C76F699CCF30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4C01-923F-4C55-96AD-9879551E2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45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30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EBC0503D-2D58-4177-B440-8AEC9B27842A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D501E087-0C6B-441D-83AA-2C049374936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30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DEA09138-ADD2-4DA6-B90B-19D399EE7F59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7D5C95CE-4C24-45FF-8076-6B5CFCA321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26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20077-1D7D-4B31-8204-E8D59E49D40A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D1831-9D98-4F66-835C-54E9ACC6F1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70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B52AF-E1B6-4F7B-B8F3-75B3158622A9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6CE3-D886-4994-B5F4-5D0F6B46A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4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D0F2F1-5909-4A80-AFE6-1E365BBAEEC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1F640D-67CC-44E8-8A91-194E50932B4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06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43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9109A-8618-47BE-A42D-0E4BF515301A}" type="datetime4">
              <a:rPr lang="en-US" smtClean="0"/>
              <a:t>May 6, 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DF597-A23F-481D-AB1A-251C9BF8C3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7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D7A37-2F50-4217-8988-FE4BF968C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BC26-B263-47E8-AC02-35A24E066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55DC4-C4AF-4D7E-A16F-E2DC356E0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D7DE7-33F5-4EEF-8ACF-DDBF2206E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B75-A5D4-4202-92A3-49A9BAB21A68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48E85-FA8F-41DD-B510-902A0ED9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87AB1-E13D-410E-940B-73A70CB2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17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931C9-54A0-4E01-A6C4-CD357F8F1149}" type="datetime4">
              <a:rPr lang="en-US" smtClean="0"/>
              <a:t>May 6, 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9CD7F-2F72-4552-94BA-F60079142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84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BD42-E715-4B03-9AA2-8B0B719645CB}" type="datetime4">
              <a:rPr lang="en-US" smtClean="0"/>
              <a:t>May 6, 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09B5-CF4F-4D4A-9D3B-3CBA97ACE1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85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DB82-8501-4274-A182-76F8D54C2AF0}" type="datetime4">
              <a:rPr lang="en-US" smtClean="0"/>
              <a:t>May 6, 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33266-B615-4D8C-B058-39598B6D20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99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3EAA1-DA89-4A86-8F3F-64142C1A526F}" type="datetime4">
              <a:rPr lang="en-US" smtClean="0"/>
              <a:t>May 6, 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F6B10-FDC6-43C4-92E9-B66F62473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63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CCE30-8481-4FA5-9FE6-C76F699CCF30}" type="datetime4">
              <a:rPr lang="en-US" smtClean="0"/>
              <a:t>May 6, 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4C01-923F-4C55-96AD-9879551E2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50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/>
              <a:t>Bob Eisenberg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22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EBC0503D-2D58-4177-B440-8AEC9B27842A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D501E087-0C6B-441D-83AA-2C049374936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85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DEA09138-ADD2-4DA6-B90B-19D399EE7F59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7D5C95CE-4C24-45FF-8076-6B5CFCA321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77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20077-1D7D-4B31-8204-E8D59E49D40A}" type="datetime4">
              <a:rPr lang="en-US" smtClean="0"/>
              <a:t>May 6, 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D1831-9D98-4F66-835C-54E9ACC6F1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91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B52AF-E1B6-4F7B-B8F3-75B3158622A9}" type="datetime4">
              <a:rPr lang="en-US" smtClean="0"/>
              <a:t>May 6, 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6CE3-D886-4994-B5F4-5D0F6B46A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16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ECA73-D621-4DB3-941A-E68B7683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B897D-EE7B-40C6-BA31-578FA8E47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B1387-E8D6-479B-B204-0C515B992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B475B-F39A-4F24-8DAF-452F3C2D7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E6FBE-89B9-4569-A513-AE1A91644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87D957-8D95-404F-93D9-1CC8CD061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A43D-AF4D-4B09-AB24-11234425C158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7FDE4-A806-42B8-B9CF-ED0F05FC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EDB1D-A46F-4C89-8A6F-197E1DBE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37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D0F2F1-5909-4A80-AFE6-1E365BBAEEC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1F640D-67CC-44E8-8A91-194E50932B4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63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03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3B018-40D1-41F3-B068-A6334F4FB11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98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F46F3-200A-49D5-A20A-F717721A9E48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90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A05A0-C85C-4262-8361-2E673CD7974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76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DA073-3885-42A5-957C-FA2014FA171E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219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5245B-0E05-451F-869C-45DB0B01C308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970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1B194-4FF4-4B67-AF5A-4AF5EB6FE0AD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418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39202-1A77-4CF3-BC0A-971D71E0B1E7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7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61FF7-3899-4177-B0D7-9EFCBFA44BB7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EC4B4-62EF-4BCE-89CE-9AD7BDE8A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F2314-17A4-4C48-AB3A-E5BDEF01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4143-3562-40A0-9BC9-11B8C0DA93FE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ADFBE-58D1-42FD-8060-24572C076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CE50E-20AF-4527-9E3F-8B871CA8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2508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053C4-D79D-452A-8845-0F92F2B55DEE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12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A6782-22A2-48F2-9846-303B3BD518E1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27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98B99-9FF9-4D27-96F7-23518176C24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25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FA49-91D7-45FA-A854-ACE4DABD0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F57E8-AD90-4C77-9198-E085DE6FD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C529-A0D5-4AAD-892A-B7240F0B6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FA16D-DCBF-4BC6-A82D-722ABAAD6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34890-24FA-4BF7-8937-E786B26D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677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8A24-20C4-4BDE-9F2A-71B6CC9D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8FEC0-D8F1-4AA6-BFE3-F8DEF359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260AA-2052-4CB0-BAE9-4050AA9BA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68A98-8E07-4151-A495-59F5506C1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EFF51-AA4D-4AE0-9DB3-82AE8511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244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22E35-9251-4D69-928D-04CFC84C1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B6C22-15B1-4BA1-A3EC-F599C2859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FF279-CCEB-4EA8-8413-5B76B5AA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B65E4-9702-42F2-8332-43D39F78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17933-8861-48A0-8946-09997194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95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24EF-9359-4BF3-8351-A622BB598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5D5F9-9EBA-41EF-860B-97C301E9C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1AC71-75E3-4FCB-BD7C-898079D36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F9996-4E7A-4131-A6BD-B14B31EC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D7D39-567D-482B-B3EC-5E637704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BDD53-1668-4F26-8DFF-B5BF937B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60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0C5FC-0B65-4FCF-A9CB-806D9CCF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43244-CAF0-4FF8-8A45-001B331D6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84A79-78F8-4B17-8AC4-5B7C91DEB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475022-C475-41EC-8A9D-9F964F98E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947B56-B3DF-4A31-B163-3F05B2ABF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56960-22BB-478E-8864-D54945E1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3F6E4E-1CB0-4F5C-AD6F-B8C4E8E1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6DED7-6AB6-4E76-946B-90962E9B3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073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5535D-0F72-4FDF-A7AF-F28452BC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CDE91D-EF61-4810-AEB2-775FBC758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924CC-73C0-4F4B-AFC6-2A334ED48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245CD-F0B1-4A81-9B6F-C15ACB6A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86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D1D922-421A-4188-8F12-681C5A43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E741B-966D-442B-B8E4-9F7D1227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BEC43-F506-40C4-90A3-B95FB546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D5758-6069-4201-9227-A44E865D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D038-3914-43A2-BE34-1145307A3933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4EFC1-1A7F-487D-980B-639D3EBB1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061CD-0448-468F-BF32-7EC95A93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294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9A0A-9C87-405C-820D-893CBB6C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0AA57-4F94-4324-A4A9-B14BDFD65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039D7-20CF-4B0C-9F2A-E808C34A8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78744-E7AE-4B05-A8CD-B08635EDD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487D6-2D02-4C02-901A-6267B3BB1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A811C-15C4-458A-91A9-63B19672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08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B43B-44C1-40CD-9DF5-896EF6D79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B217-FFA2-4A58-837E-1219437C6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32F91-796A-4805-9D0C-DAD6F0133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2600F-4D56-4BEA-9554-CADDD9D9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F30A6-470B-4191-A5F5-FCF6850DB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422F6-751A-4144-80A8-2F02BB02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890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C0C8-A320-47DC-A932-6A6FF25B9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B8A88-8B40-4C26-8F4E-D3E92DA28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C9BEF-F7F7-4E55-9769-AAB52389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FDF60-EBA9-4744-A46C-F0C03E48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15B98-F938-4611-B2CB-32C04A00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074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D29C75-FC05-44F8-B56E-1DD889B6D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F88F6D-5DA1-4A42-8B93-BAD3BFD93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31323-FEFC-45CF-81BA-5B89380A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29CAE-3098-4904-9CE9-6695791E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CFF44-09DB-41A1-BE3C-701134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1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8636E-F020-4022-AFDC-35D2A5E25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090ED-08FF-4315-8017-8F514B161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87EB8-997E-4639-9E59-D4271B349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0950B-AC02-426D-9DF2-D7FA7F01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6AC7-84EC-44A3-9BA9-FCF7B8924559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C2EF5-85E4-44F2-AFD9-4614EE02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A3AFA-3998-425F-A47A-95052509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2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1475-5E0D-467B-A570-9E5F2FB4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5D00A9-B782-46DF-9224-7E5811339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F07EF-DB9C-4E58-B4A6-5671412F6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1A251-C668-40C6-9049-D0509E29E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D0D7-85EF-4DC0-AB86-967533983A41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770A2-E506-4912-845A-1A660109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D4C64-5C6E-4D76-A037-09D7D1FF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2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ags" Target="../tags/tag4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ags" Target="../tags/tag41.xml"/><Relationship Id="rId2" Type="http://schemas.openxmlformats.org/officeDocument/2006/relationships/slideLayout" Target="../slideLayouts/slideLayout27.xml"/><Relationship Id="rId16" Type="http://schemas.openxmlformats.org/officeDocument/2006/relationships/tags" Target="../tags/tag40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39.xml"/><Relationship Id="rId10" Type="http://schemas.openxmlformats.org/officeDocument/2006/relationships/slideLayout" Target="../slideLayouts/slideLayout35.xml"/><Relationship Id="rId19" Type="http://schemas.openxmlformats.org/officeDocument/2006/relationships/tags" Target="../tags/tag4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ags" Target="../tags/tag80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ags" Target="../tags/tag79.xml"/><Relationship Id="rId2" Type="http://schemas.openxmlformats.org/officeDocument/2006/relationships/slideLayout" Target="../slideLayouts/slideLayout40.xml"/><Relationship Id="rId16" Type="http://schemas.openxmlformats.org/officeDocument/2006/relationships/tags" Target="../tags/tag7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77.xml"/><Relationship Id="rId10" Type="http://schemas.openxmlformats.org/officeDocument/2006/relationships/slideLayout" Target="../slideLayouts/slideLayout48.xml"/><Relationship Id="rId19" Type="http://schemas.openxmlformats.org/officeDocument/2006/relationships/tags" Target="../tags/tag8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ags" Target="../tags/tag11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7" Type="http://schemas.openxmlformats.org/officeDocument/2006/relationships/tags" Target="../tags/tag119.xml"/><Relationship Id="rId2" Type="http://schemas.openxmlformats.org/officeDocument/2006/relationships/slideLayout" Target="../slideLayouts/slideLayout53.xml"/><Relationship Id="rId16" Type="http://schemas.openxmlformats.org/officeDocument/2006/relationships/tags" Target="../tags/tag118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ags" Target="../tags/tag117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ags" Target="../tags/tag1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1C0975-9291-49ED-98AE-1ED47B05B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C5687-7B6B-4EB5-8335-2576AC4C5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D853C-5DAB-407F-BE2C-3613BFAF1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A5442-C4D1-4732-86DC-5237E1F62CDD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B57DF-008A-4D34-B379-3833C4696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83D4B-EC1F-453C-B388-B9B0BE638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0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fld id="{D103246C-0F1F-4B71-9A58-D5974EF4E2D8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4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  <p:custDataLst>
              <p:tags r:id="rId17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7EF977-07C3-4B68-9693-59C8DCE024A3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  <p:custDataLst>
              <p:tags r:id="rId18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  <p:custDataLst>
              <p:tags r:id="rId19"/>
            </p:custDataLst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2BBB9-BD95-4291-8160-1F74DD34F1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73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  <p:custDataLst>
              <p:tags r:id="rId17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7EF977-07C3-4B68-9693-59C8DCE024A3}" type="datetime4">
              <a:rPr lang="en-US" smtClean="0"/>
              <a:t>May 6, 2023</a:t>
            </a:fld>
            <a:endParaRPr lang="en-US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  <p:custDataLst>
              <p:tags r:id="rId18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  <p:custDataLst>
              <p:tags r:id="rId19"/>
            </p:custDataLst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2BBB9-BD95-4291-8160-1F74DD34F1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65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fld id="{586A125B-7D28-411C-B7EA-5166732FE181}" type="datetime4">
              <a:rPr lang="en-US" smtClean="0"/>
              <a:t>May 6, 2023</a:t>
            </a:fld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r>
              <a:rPr lang="en-US"/>
              <a:t>Bob Eisenberg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33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D1BC4B-1DFB-4383-9681-EE335166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BB396-087F-44F2-8043-0D360952F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38FB1-5138-4B90-8EA0-250CE6FAC2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DD99F-B6CC-49A3-B59C-671530008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ED350-5808-40B3-AB6F-3CA116D25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6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ob.Eisenberg@gmai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910.png"/><Relationship Id="rId4" Type="http://schemas.openxmlformats.org/officeDocument/2006/relationships/image" Target="../media/image12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1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10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6.png"/><Relationship Id="rId7" Type="http://schemas.openxmlformats.org/officeDocument/2006/relationships/image" Target="../media/image8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8.png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9.png"/><Relationship Id="rId4" Type="http://schemas.openxmlformats.org/officeDocument/2006/relationships/image" Target="../media/image3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3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5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904.09695" TargetMode="External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904.09695" TargetMode="External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image" Target="../media/image750.png"/><Relationship Id="rId18" Type="http://schemas.openxmlformats.org/officeDocument/2006/relationships/image" Target="../media/image780.png"/><Relationship Id="rId26" Type="http://schemas.openxmlformats.org/officeDocument/2006/relationships/image" Target="../media/image450.png"/><Relationship Id="rId3" Type="http://schemas.openxmlformats.org/officeDocument/2006/relationships/image" Target="../media/image680.png"/><Relationship Id="rId21" Type="http://schemas.openxmlformats.org/officeDocument/2006/relationships/image" Target="../media/image812.png"/><Relationship Id="rId7" Type="http://schemas.openxmlformats.org/officeDocument/2006/relationships/image" Target="../media/image720.png"/><Relationship Id="rId12" Type="http://schemas.openxmlformats.org/officeDocument/2006/relationships/image" Target="../media/image741.png"/><Relationship Id="rId17" Type="http://schemas.openxmlformats.org/officeDocument/2006/relationships/image" Target="../media/image770.png"/><Relationship Id="rId25" Type="http://schemas.openxmlformats.org/officeDocument/2006/relationships/image" Target="../media/image440.png"/><Relationship Id="rId2" Type="http://schemas.openxmlformats.org/officeDocument/2006/relationships/image" Target="../media/image670.png"/><Relationship Id="rId16" Type="http://schemas.openxmlformats.org/officeDocument/2006/relationships/image" Target="../media/image760.png"/><Relationship Id="rId20" Type="http://schemas.openxmlformats.org/officeDocument/2006/relationships/image" Target="../media/image80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1.png"/><Relationship Id="rId11" Type="http://schemas.openxmlformats.org/officeDocument/2006/relationships/image" Target="../media/image730.png"/><Relationship Id="rId24" Type="http://schemas.openxmlformats.org/officeDocument/2006/relationships/image" Target="../media/image740.png"/><Relationship Id="rId5" Type="http://schemas.openxmlformats.org/officeDocument/2006/relationships/image" Target="../media/image700.png"/><Relationship Id="rId15" Type="http://schemas.openxmlformats.org/officeDocument/2006/relationships/image" Target="../media/image520.png"/><Relationship Id="rId23" Type="http://schemas.openxmlformats.org/officeDocument/2006/relationships/image" Target="../media/image430.png"/><Relationship Id="rId28" Type="http://schemas.openxmlformats.org/officeDocument/2006/relationships/image" Target="../media/image481.png"/><Relationship Id="rId10" Type="http://schemas.openxmlformats.org/officeDocument/2006/relationships/image" Target="../media/image470.png"/><Relationship Id="rId19" Type="http://schemas.openxmlformats.org/officeDocument/2006/relationships/image" Target="../media/image790.png"/><Relationship Id="rId4" Type="http://schemas.openxmlformats.org/officeDocument/2006/relationships/image" Target="../media/image690.png"/><Relationship Id="rId9" Type="http://schemas.openxmlformats.org/officeDocument/2006/relationships/image" Target="../media/image420.png"/><Relationship Id="rId14" Type="http://schemas.openxmlformats.org/officeDocument/2006/relationships/image" Target="../media/image510.png"/><Relationship Id="rId22" Type="http://schemas.openxmlformats.org/officeDocument/2006/relationships/image" Target="../media/image820.png"/><Relationship Id="rId27" Type="http://schemas.openxmlformats.org/officeDocument/2006/relationships/image" Target="../media/image46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571.png"/><Relationship Id="rId9" Type="http://schemas.openxmlformats.org/officeDocument/2006/relationships/image" Target="../media/image60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40.png"/><Relationship Id="rId4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6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30A94A-1C8A-D2B5-2407-0DBFA24A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36E29-327C-E271-C887-851F1F186A41}"/>
              </a:ext>
            </a:extLst>
          </p:cNvPr>
          <p:cNvSpPr txBox="1"/>
          <p:nvPr/>
        </p:nvSpPr>
        <p:spPr bwMode="auto">
          <a:xfrm>
            <a:off x="725010" y="426958"/>
            <a:ext cx="1086626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1440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20124D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  <a:t>From Maxwell to Mitochondria, </a:t>
            </a:r>
            <a:br>
              <a:rPr lang="en-US" sz="3600" b="1" dirty="0">
                <a:solidFill>
                  <a:srgbClr val="20124D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</a:br>
            <a:r>
              <a:rPr lang="en-US" sz="3600" b="1" dirty="0">
                <a:solidFill>
                  <a:srgbClr val="20124D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  <a:t>a Kirchhoff Computation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27432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0469F9-80B9-3F9D-5FE4-CB7EC9CD41DD}"/>
                  </a:ext>
                </a:extLst>
              </p:cNvPr>
              <p:cNvSpPr txBox="1"/>
              <p:nvPr/>
            </p:nvSpPr>
            <p:spPr bwMode="auto">
              <a:xfrm>
                <a:off x="1704512" y="2678089"/>
                <a:ext cx="9374819" cy="3447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Current flow in circuits is the physical basis of computation in computers and the nervous system. We show how the Maxwell equations in circuits imply Kirchhoff's current law, but </a:t>
                </a:r>
                <a:r>
                  <a:rPr lang="en-US" sz="2000" b="1" i="1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only</a:t>
                </a:r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when current includes the universal 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𝜕</m:t>
                    </m:r>
                    <m:r>
                      <a:rPr lang="en-US" sz="2000" b="1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𝐄</m:t>
                    </m:r>
                    <m:r>
                      <a:rPr lang="en-US" sz="2000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</m:t>
                    </m:r>
                    <m:r>
                      <a:rPr lang="en-US" sz="2000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𝜕</m:t>
                    </m:r>
                    <m:r>
                      <a:rPr lang="en-US" sz="2000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srgbClr val="20124D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Mitochondria house the respiratory chain of proteins that make ATP, that stores the chemical energy of life. Kirchhoff's current law makes possible computations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&gt;10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18</m:t>
                        </m:r>
                      </m:sup>
                    </m:sSup>
                    <m:r>
                      <a:rPr lang="en-US" sz="2000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atoms of the mitochondrion, as it made possible the computation of the Atlantic cable (Kelvin Heaviside), the nerve axon (Hodgkin Huxley), the lens of the eye (Mathias</a:t>
                </a:r>
                <a:r>
                  <a:rPr lang="en-US" sz="2000" dirty="0">
                    <a:solidFill>
                      <a:srgbClr val="20124D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, Huaxiong Huang et a;</a:t>
                </a:r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), and the glia of the optic nerve bundle (Huaxiong Huang,  Shixin Xu et al).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0469F9-80B9-3F9D-5FE4-CB7EC9CD4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4512" y="2678089"/>
                <a:ext cx="9374819" cy="3447098"/>
              </a:xfrm>
              <a:prstGeom prst="rect">
                <a:avLst/>
              </a:prstGeom>
              <a:blipFill>
                <a:blip r:embed="rId2"/>
                <a:stretch>
                  <a:fillRect l="-716" t="-883" b="-28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6A63F2B-A6EB-E5BA-8A07-D21E7317CF22}"/>
              </a:ext>
            </a:extLst>
          </p:cNvPr>
          <p:cNvSpPr txBox="1"/>
          <p:nvPr/>
        </p:nvSpPr>
        <p:spPr bwMode="auto">
          <a:xfrm>
            <a:off x="3204951" y="1598016"/>
            <a:ext cx="60977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4310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0124D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  <a:t>          Bob Eisenberg</a:t>
            </a:r>
            <a:br>
              <a:rPr lang="en-US" sz="1800" b="1" dirty="0">
                <a:solidFill>
                  <a:srgbClr val="20124D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mbria Math" panose="02040503050406030204" pitchFamily="18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bob.Eisenberg@gmail.com</a:t>
            </a:r>
            <a:endParaRPr lang="en-US" sz="1800" dirty="0">
              <a:effectLst/>
              <a:latin typeface="Cambria Math" panose="02040503050406030204" pitchFamily="18" charset="0"/>
              <a:ea typeface="Calibri" panose="020F0502020204030204" pitchFamily="34" charset="0"/>
            </a:endParaRPr>
          </a:p>
          <a:p>
            <a:pPr marL="1943100" marR="0" inden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Cambria Math" panose="02040503050406030204" pitchFamily="18" charset="0"/>
                <a:ea typeface="Calibri" panose="020F0502020204030204" pitchFamily="34" charset="0"/>
              </a:rPr>
              <a:t>           May 5, 2023</a:t>
            </a:r>
            <a:endParaRPr lang="en-US" sz="1800" dirty="0">
              <a:solidFill>
                <a:srgbClr val="002060"/>
              </a:solidFill>
              <a:effectLst/>
              <a:latin typeface="Cambria Math" panose="020405030504060302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74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5F3E4C0-670D-E043-7B9B-A5D640597AA1}"/>
              </a:ext>
            </a:extLst>
          </p:cNvPr>
          <p:cNvGrpSpPr/>
          <p:nvPr/>
        </p:nvGrpSpPr>
        <p:grpSpPr>
          <a:xfrm>
            <a:off x="2279566" y="849565"/>
            <a:ext cx="12093302" cy="1467234"/>
            <a:chOff x="2279566" y="849565"/>
            <a:chExt cx="12093302" cy="14672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A09508C-ABD8-A74E-7932-910B70C0831A}"/>
                    </a:ext>
                  </a:extLst>
                </p:cNvPr>
                <p:cNvSpPr txBox="1"/>
                <p:nvPr/>
              </p:nvSpPr>
              <p:spPr>
                <a:xfrm>
                  <a:off x="2619538" y="849565"/>
                  <a:ext cx="6681354" cy="8103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x>
                          <m:boxPr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kumimoji="0" lang="en-US" sz="3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kumimoji="0" lang="en-US" sz="3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kumimoji="0" lang="en-US" sz="3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𝐜𝐮𝐫𝐥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𝐁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𝐉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𝜺</m:t>
                            </m:r>
                          </m:e>
                          <m:sub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𝟎</m:t>
                            </m:r>
                          </m:sub>
                        </m:sSub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6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  <m:r>
                          <a:rPr kumimoji="0" lang="en-US" sz="36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a:rPr kumimoji="0" lang="en-US" sz="36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6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A09508C-ABD8-A74E-7932-910B70C083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9538" y="849565"/>
                  <a:ext cx="6681354" cy="81035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1D63652-35B5-5BFA-BDCF-B03B4705E737}"/>
                    </a:ext>
                  </a:extLst>
                </p:cNvPr>
                <p:cNvSpPr txBox="1"/>
                <p:nvPr/>
              </p:nvSpPr>
              <p:spPr>
                <a:xfrm>
                  <a:off x="2279566" y="1608913"/>
                  <a:ext cx="7403052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𝐉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is the flux of charge with mass, however brief, small, or transient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𝐉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includes the polarization charge of dielectrics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1D63652-35B5-5BFA-BDCF-B03B4705E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566" y="1608913"/>
                  <a:ext cx="7403052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329" t="-5172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993FC3-6D8E-3D86-9680-94CB7B103808}"/>
                </a:ext>
              </a:extLst>
            </p:cNvPr>
            <p:cNvSpPr txBox="1"/>
            <p:nvPr/>
          </p:nvSpPr>
          <p:spPr>
            <a:xfrm>
              <a:off x="8787755" y="936257"/>
              <a:ext cx="5585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Maxwell-Ampere</a:t>
              </a:r>
              <a:endParaRPr kumimoji="0" lang="en-US" sz="1800" b="0" i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/>
              <p:nvPr/>
            </p:nvSpPr>
            <p:spPr>
              <a:xfrm>
                <a:off x="2456490" y="2384890"/>
                <a:ext cx="73827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𝐝𝐢𝐯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𝐜𝐮𝐫𝐥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𝑎𝑛𝑦𝑡h𝑖𝑛𝑔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490" y="2384890"/>
                <a:ext cx="738274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70B8-0A02-8151-BAD3-E812812A114B}"/>
              </a:ext>
            </a:extLst>
          </p:cNvPr>
          <p:cNvGrpSpPr/>
          <p:nvPr/>
        </p:nvGrpSpPr>
        <p:grpSpPr>
          <a:xfrm>
            <a:off x="2510987" y="4062621"/>
            <a:ext cx="7171631" cy="1860381"/>
            <a:chOff x="2510987" y="4062621"/>
            <a:chExt cx="7171631" cy="18603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/>
                <p:nvPr/>
              </p:nvSpPr>
              <p:spPr>
                <a:xfrm>
                  <a:off x="2510987" y="4585841"/>
                  <a:ext cx="7171631" cy="1337161"/>
                </a:xfrm>
                <a:prstGeom prst="rect">
                  <a:avLst/>
                </a:prstGeom>
                <a:noFill/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𝐝𝐢𝐯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𝐉</m:t>
                            </m:r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kumimoji="0" lang="en-US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</m:sub>
                            </m:sSub>
                            <m:f>
                              <m:fPr>
                                <m:ctrlPr>
                                  <a:rPr kumimoji="0" lang="en-US" sz="36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6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𝝏</m:t>
                                </m:r>
                                <m:r>
                                  <a:rPr kumimoji="0" lang="en-US" sz="3600" b="1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𝐄</m:t>
                                </m:r>
                              </m:num>
                              <m:den>
                                <m:r>
                                  <a:rPr kumimoji="0" lang="en-US" sz="36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𝝏</m:t>
                                </m:r>
                                <m:r>
                                  <a:rPr kumimoji="0" lang="en-US" sz="36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𝒕</m:t>
                                </m:r>
                              </m:den>
                            </m:f>
                          </m:e>
                        </m:d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𝐝𝐢𝐯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𝐜𝐮𝐫𝐥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𝐁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987" y="4585841"/>
                  <a:ext cx="7171631" cy="13371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7718BC-B42F-ECC3-BB78-CE48886D2C6A}"/>
                </a:ext>
              </a:extLst>
            </p:cNvPr>
            <p:cNvSpPr txBox="1"/>
            <p:nvPr/>
          </p:nvSpPr>
          <p:spPr>
            <a:xfrm>
              <a:off x="4174640" y="4062621"/>
              <a:ext cx="3842720" cy="523220"/>
            </a:xfrm>
            <a:prstGeom prst="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Kirchhoff Current Law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0FE4F5-F2F4-5E5C-07B8-79734F99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A11DE-32E2-4F60-8228-BA601D302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38D4F-C1CA-6320-9AE1-C7954C39A4FC}"/>
              </a:ext>
            </a:extLst>
          </p:cNvPr>
          <p:cNvSpPr txBox="1"/>
          <p:nvPr/>
        </p:nvSpPr>
        <p:spPr bwMode="auto">
          <a:xfrm>
            <a:off x="971094" y="991454"/>
            <a:ext cx="22694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Physical Fact: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6CE65-5BAC-C3AA-D5F1-D62478FD5D24}"/>
              </a:ext>
            </a:extLst>
          </p:cNvPr>
          <p:cNvSpPr txBox="1"/>
          <p:nvPr/>
        </p:nvSpPr>
        <p:spPr bwMode="auto">
          <a:xfrm>
            <a:off x="886715" y="2492613"/>
            <a:ext cx="24381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Math Identity</a:t>
            </a:r>
            <a:r>
              <a:rPr lang="en-US" sz="2800" b="1" i="1" dirty="0">
                <a:solidFill>
                  <a:srgbClr val="C00000"/>
                </a:solidFill>
              </a:rPr>
              <a:t>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C5031-E460-0C3A-F8FB-5DC6C5A51024}"/>
              </a:ext>
            </a:extLst>
          </p:cNvPr>
          <p:cNvSpPr txBox="1"/>
          <p:nvPr/>
        </p:nvSpPr>
        <p:spPr bwMode="auto">
          <a:xfrm>
            <a:off x="308343" y="3886807"/>
            <a:ext cx="33232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Result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9F6742-B40B-1D25-219B-A0534F341196}"/>
              </a:ext>
            </a:extLst>
          </p:cNvPr>
          <p:cNvSpPr txBox="1"/>
          <p:nvPr/>
        </p:nvSpPr>
        <p:spPr bwMode="auto">
          <a:xfrm>
            <a:off x="4707809" y="69681"/>
            <a:ext cx="200375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Derivation</a:t>
            </a:r>
          </a:p>
        </p:txBody>
      </p:sp>
    </p:spTree>
    <p:extLst>
      <p:ext uri="{BB962C8B-B14F-4D97-AF65-F5344CB8AC3E}">
        <p14:creationId xmlns:p14="http://schemas.microsoft.com/office/powerpoint/2010/main" val="23754063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𝑜𝑡h𝑒𝑟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591C23-0B9A-4E37-9362-A2F25DD27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3" y="1946923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EFDD7-7489-4C93-A283-B2FD0C146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21" y="1946922"/>
            <a:ext cx="5801785" cy="4351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882220-AA18-0773-183D-726D8583D532}"/>
                  </a:ext>
                </a:extLst>
              </p:cNvPr>
              <p:cNvSpPr txBox="1"/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882220-AA18-0773-183D-726D8583D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blipFill>
                <a:blip r:embed="rId5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35654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𝑜𝑡h𝑒𝑟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041940-F5F3-4FD6-A55D-A2062691C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783" y="1690688"/>
            <a:ext cx="8925821" cy="43513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823F4F-8BEC-11D3-4B79-80E98BA027A5}"/>
                  </a:ext>
                </a:extLst>
              </p:cNvPr>
              <p:cNvSpPr txBox="1"/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823F4F-8BEC-11D3-4B79-80E98BA02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blipFill>
                <a:blip r:embed="rId4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520817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𝑜𝑡h𝑒𝑟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479494-AC8B-48C4-9423-D84FCE58A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3289" r="5816" b="4291"/>
          <a:stretch/>
        </p:blipFill>
        <p:spPr>
          <a:xfrm>
            <a:off x="1744823" y="1567543"/>
            <a:ext cx="8893742" cy="46746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49A7B1-C8D8-DF8E-EE18-0AAA450B63EB}"/>
                  </a:ext>
                </a:extLst>
              </p:cNvPr>
              <p:cNvSpPr txBox="1"/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49A7B1-C8D8-DF8E-EE18-0AAA450B6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blipFill>
                <a:blip r:embed="rId4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58527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4B8FD-F660-5C84-AAA4-27BBBC33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3F1B8-603C-4B63-A8E0-4F74422C0E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35BA44-5498-1ED3-FD99-27FE3F70E6C9}"/>
              </a:ext>
            </a:extLst>
          </p:cNvPr>
          <p:cNvSpPr txBox="1"/>
          <p:nvPr/>
        </p:nvSpPr>
        <p:spPr bwMode="auto">
          <a:xfrm>
            <a:off x="3912781" y="2211572"/>
            <a:ext cx="426365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D9D9D9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03359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5F3E4C0-670D-E043-7B9B-A5D640597AA1}"/>
              </a:ext>
            </a:extLst>
          </p:cNvPr>
          <p:cNvGrpSpPr/>
          <p:nvPr/>
        </p:nvGrpSpPr>
        <p:grpSpPr>
          <a:xfrm>
            <a:off x="2105796" y="813645"/>
            <a:ext cx="9760910" cy="1476582"/>
            <a:chOff x="2456490" y="855605"/>
            <a:chExt cx="9760910" cy="1476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A09508C-ABD8-A74E-7932-910B70C0831A}"/>
                    </a:ext>
                  </a:extLst>
                </p:cNvPr>
                <p:cNvSpPr txBox="1"/>
                <p:nvPr/>
              </p:nvSpPr>
              <p:spPr>
                <a:xfrm>
                  <a:off x="2817339" y="855605"/>
                  <a:ext cx="6681354" cy="730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x>
                          <m:box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𝐜𝐮𝐫𝐥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𝐁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𝐉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𝜺</m:t>
                            </m:r>
                          </m:e>
                          <m:sub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𝟎</m:t>
                            </m:r>
                          </m:sub>
                        </m:sSub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𝐄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/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𝒕</m:t>
                        </m:r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A09508C-ABD8-A74E-7932-910B70C083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7339" y="855605"/>
                  <a:ext cx="6681354" cy="7307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1D63652-35B5-5BFA-BDCF-B03B4705E737}"/>
                    </a:ext>
                  </a:extLst>
                </p:cNvPr>
                <p:cNvSpPr txBox="1"/>
                <p:nvPr/>
              </p:nvSpPr>
              <p:spPr>
                <a:xfrm>
                  <a:off x="2456490" y="1624301"/>
                  <a:ext cx="7403052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𝐉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is the flux of charge with mass, however brief, small, or transient.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𝐉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includes the polarization charge of dielectrics. 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1D63652-35B5-5BFA-BDCF-B03B4705E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6490" y="1624301"/>
                  <a:ext cx="7403052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247" t="-5172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993FC3-6D8E-3D86-9680-94CB7B103808}"/>
                </a:ext>
              </a:extLst>
            </p:cNvPr>
            <p:cNvSpPr txBox="1"/>
            <p:nvPr/>
          </p:nvSpPr>
          <p:spPr>
            <a:xfrm>
              <a:off x="8848903" y="928374"/>
              <a:ext cx="3368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1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Maxwell-Ampere</a:t>
              </a:r>
              <a:endParaRPr kumimoji="0" lang="en-US" sz="180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/>
              <p:nvPr/>
            </p:nvSpPr>
            <p:spPr>
              <a:xfrm>
                <a:off x="6158016" y="2332046"/>
                <a:ext cx="4262632" cy="933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pt-BR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3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36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𝐉</m:t>
                                  </m:r>
                                </m:e>
                                <m:sub>
                                  <m:r>
                                    <a:rPr lang="en-US" sz="36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𝒕𝒐𝒕𝒂𝒍</m:t>
                                  </m:r>
                                </m:sub>
                              </m:sSub>
                              <m:r>
                                <a:rPr lang="en-US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  <m:r>
                                <a:rPr lang="en-US" sz="3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sz="3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3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sz="3600" b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  <m:r>
                                <a:rPr lang="en-US" sz="36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6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sz="36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/>
                          </m:sSup>
                        </m:e>
                      </m:borderBox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016" y="2332046"/>
                <a:ext cx="4262632" cy="933717"/>
              </a:xfrm>
              <a:prstGeom prst="rect">
                <a:avLst/>
              </a:prstGeom>
              <a:blipFill>
                <a:blip r:embed="rId4"/>
                <a:stretch>
                  <a:fillRect r="-13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70B8-0A02-8151-BAD3-E812812A114B}"/>
              </a:ext>
            </a:extLst>
          </p:cNvPr>
          <p:cNvGrpSpPr/>
          <p:nvPr/>
        </p:nvGrpSpPr>
        <p:grpSpPr>
          <a:xfrm>
            <a:off x="2510184" y="4064148"/>
            <a:ext cx="7171631" cy="1583510"/>
            <a:chOff x="2510987" y="4062621"/>
            <a:chExt cx="7171631" cy="15835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/>
                <p:nvPr/>
              </p:nvSpPr>
              <p:spPr>
                <a:xfrm>
                  <a:off x="2510987" y="4585841"/>
                  <a:ext cx="7171631" cy="1060290"/>
                </a:xfrm>
                <a:prstGeom prst="rect">
                  <a:avLst/>
                </a:prstGeom>
                <a:noFill/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𝐝𝐢𝐯</m:t>
                        </m:r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𝒕𝒐𝒕𝒂𝒍</m:t>
                            </m:r>
                          </m:sub>
                        </m:s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/>
                          </m:mr>
                          <m:mr>
                            <m:e/>
                          </m:mr>
                        </m:m>
                      </m:oMath>
                    </m:oMathPara>
                  </a14:m>
                  <a:endPara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987" y="4585841"/>
                  <a:ext cx="7171631" cy="10602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7718BC-B42F-ECC3-BB78-CE48886D2C6A}"/>
                </a:ext>
              </a:extLst>
            </p:cNvPr>
            <p:cNvSpPr txBox="1"/>
            <p:nvPr/>
          </p:nvSpPr>
          <p:spPr>
            <a:xfrm>
              <a:off x="4174640" y="4062621"/>
              <a:ext cx="3842720" cy="523220"/>
            </a:xfrm>
            <a:prstGeom prst="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Kirchhoff Current Law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0FE4F5-F2F4-5E5C-07B8-79734F99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A11DE-32E2-4F60-8228-BA601D302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38D4F-C1CA-6320-9AE1-C7954C39A4FC}"/>
              </a:ext>
            </a:extLst>
          </p:cNvPr>
          <p:cNvSpPr txBox="1"/>
          <p:nvPr/>
        </p:nvSpPr>
        <p:spPr bwMode="auto">
          <a:xfrm>
            <a:off x="1053746" y="991454"/>
            <a:ext cx="21041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 Fact:</a:t>
            </a:r>
            <a:r>
              <a:rPr lang="en-US" sz="2800" b="1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6CE65-5BAC-C3AA-D5F1-D62478FD5D24}"/>
              </a:ext>
            </a:extLst>
          </p:cNvPr>
          <p:cNvSpPr txBox="1"/>
          <p:nvPr/>
        </p:nvSpPr>
        <p:spPr bwMode="auto">
          <a:xfrm>
            <a:off x="768290" y="2551837"/>
            <a:ext cx="53269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Natural Definition of Total Current: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C5031-E460-0C3A-F8FB-5DC6C5A51024}"/>
              </a:ext>
            </a:extLst>
          </p:cNvPr>
          <p:cNvSpPr txBox="1"/>
          <p:nvPr/>
        </p:nvSpPr>
        <p:spPr bwMode="auto">
          <a:xfrm>
            <a:off x="-165376" y="3894871"/>
            <a:ext cx="33232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Result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651A2-D201-94E7-7505-705C4CDF9168}"/>
              </a:ext>
            </a:extLst>
          </p:cNvPr>
          <p:cNvSpPr txBox="1"/>
          <p:nvPr/>
        </p:nvSpPr>
        <p:spPr bwMode="auto">
          <a:xfrm>
            <a:off x="3920370" y="212903"/>
            <a:ext cx="330218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What is Current?</a:t>
            </a:r>
          </a:p>
        </p:txBody>
      </p:sp>
    </p:spTree>
    <p:extLst>
      <p:ext uri="{BB962C8B-B14F-4D97-AF65-F5344CB8AC3E}">
        <p14:creationId xmlns:p14="http://schemas.microsoft.com/office/powerpoint/2010/main" val="405929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5DE783-FDD0-CC79-0EFE-7CD38A42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CBB4B8-B656-E1F5-ED73-3D5245165D7A}"/>
                  </a:ext>
                </a:extLst>
              </p:cNvPr>
              <p:cNvSpPr txBox="1"/>
              <p:nvPr/>
            </p:nvSpPr>
            <p:spPr>
              <a:xfrm>
                <a:off x="1169408" y="1481293"/>
                <a:ext cx="9327938" cy="4339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Div is Divergence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Divergence is an exact measure of what flows out of a region.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div equals zero, nothing flows in or out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𝐝𝐢𝐯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𝐝𝐢𝐯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𝐉</m:t>
                        </m:r>
                      </m:e>
                      <m:sub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𝒕𝒐𝒕𝒂𝒍</m:t>
                        </m:r>
                      </m:sub>
                    </m:sSub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𝐉</m:t>
                        </m:r>
                      </m:e>
                      <m:sub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𝒕𝒐𝒕𝒂𝒍</m:t>
                        </m:r>
                      </m:sub>
                    </m:sSub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exactly CONSERVED.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All that flows in, flows out.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CBB4B8-B656-E1F5-ED73-3D5245165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408" y="1481293"/>
                <a:ext cx="9327938" cy="4339650"/>
              </a:xfrm>
              <a:prstGeom prst="rect">
                <a:avLst/>
              </a:prstGeom>
              <a:blipFill>
                <a:blip r:embed="rId2"/>
                <a:stretch>
                  <a:fillRect l="-850" t="-1404" r="-784" b="-3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484FB6C-D944-31E1-2AB4-59E1FF08B16C}"/>
              </a:ext>
            </a:extLst>
          </p:cNvPr>
          <p:cNvSpPr txBox="1"/>
          <p:nvPr/>
        </p:nvSpPr>
        <p:spPr>
          <a:xfrm rot="20364527">
            <a:off x="819234" y="775447"/>
            <a:ext cx="526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i="1" dirty="0">
                <a:solidFill>
                  <a:srgbClr val="C00000"/>
                </a:solidFill>
                <a:latin typeface="Calibri" panose="020F0502020204030204"/>
              </a:rPr>
              <a:t>For non-mathematicians</a:t>
            </a:r>
          </a:p>
        </p:txBody>
      </p:sp>
    </p:spTree>
    <p:extLst>
      <p:ext uri="{BB962C8B-B14F-4D97-AF65-F5344CB8AC3E}">
        <p14:creationId xmlns:p14="http://schemas.microsoft.com/office/powerpoint/2010/main" val="41513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7615F-54FF-1D3A-C80C-A943344AD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9662A8-71F0-D5B5-E59A-F7171089B572}"/>
                  </a:ext>
                </a:extLst>
              </p:cNvPr>
              <p:cNvSpPr txBox="1"/>
              <p:nvPr/>
            </p:nvSpPr>
            <p:spPr bwMode="auto">
              <a:xfrm>
                <a:off x="4143583" y="2019080"/>
                <a:ext cx="4393062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Div</a:t>
                </a:r>
                <a:r>
                  <a:rPr lang="en-US" sz="32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curl “Anything”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32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9662A8-71F0-D5B5-E59A-F7171089B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3583" y="2019080"/>
                <a:ext cx="4393062" cy="492443"/>
              </a:xfrm>
              <a:prstGeom prst="rect">
                <a:avLst/>
              </a:prstGeom>
              <a:blipFill>
                <a:blip r:embed="rId2"/>
                <a:stretch>
                  <a:fillRect l="-5278" t="-24691" b="-493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6D02A8A-4751-2F26-954B-703037EA8250}"/>
              </a:ext>
            </a:extLst>
          </p:cNvPr>
          <p:cNvSpPr txBox="1"/>
          <p:nvPr/>
        </p:nvSpPr>
        <p:spPr bwMode="auto">
          <a:xfrm>
            <a:off x="1888418" y="2600775"/>
            <a:ext cx="890339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fancy math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Easy to prove, in every Graduate Physics Course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546C04-DDFF-1A37-EC75-FA7167AB2E0B}"/>
                  </a:ext>
                </a:extLst>
              </p:cNvPr>
              <p:cNvSpPr txBox="1"/>
              <p:nvPr/>
            </p:nvSpPr>
            <p:spPr bwMode="auto">
              <a:xfrm>
                <a:off x="4721838" y="4581232"/>
                <a:ext cx="2956322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𝐃𝐢𝐯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𝐜𝐮𝐫𝐥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546C04-DDFF-1A37-EC75-FA7167AB2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1838" y="4581232"/>
                <a:ext cx="2956322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DD733B6-6B8B-65B4-D3DA-894D32801D0D}"/>
              </a:ext>
            </a:extLst>
          </p:cNvPr>
          <p:cNvSpPr txBox="1"/>
          <p:nvPr/>
        </p:nvSpPr>
        <p:spPr bwMode="auto">
          <a:xfrm>
            <a:off x="2695421" y="5073675"/>
            <a:ext cx="660514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 also a testable experimental fact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E3C39-4168-8EBD-5FE0-ADD800D1FA1E}"/>
              </a:ext>
            </a:extLst>
          </p:cNvPr>
          <p:cNvSpPr txBox="1"/>
          <p:nvPr/>
        </p:nvSpPr>
        <p:spPr>
          <a:xfrm rot="20364527">
            <a:off x="1286777" y="1030273"/>
            <a:ext cx="526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i="1" dirty="0">
                <a:solidFill>
                  <a:srgbClr val="C00000"/>
                </a:solidFill>
                <a:latin typeface="Calibri" panose="020F0502020204030204"/>
              </a:rPr>
              <a:t>For non-mathematicians</a:t>
            </a:r>
          </a:p>
        </p:txBody>
      </p:sp>
    </p:spTree>
    <p:extLst>
      <p:ext uri="{BB962C8B-B14F-4D97-AF65-F5344CB8AC3E}">
        <p14:creationId xmlns:p14="http://schemas.microsoft.com/office/powerpoint/2010/main" val="1746296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/>
              <p:nvPr/>
            </p:nvSpPr>
            <p:spPr>
              <a:xfrm>
                <a:off x="6285607" y="2377621"/>
                <a:ext cx="4262632" cy="693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e>
                            <m:sub>
                              <m:r>
                                <a:rPr lang="en-US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𝒕𝒐𝒕𝒂𝒍</m:t>
                              </m:r>
                            </m:sub>
                          </m:sSub>
                          <m: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𝐉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3600" b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n-US" sz="36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6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36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/>
                      </m:sSup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607" y="2377621"/>
                <a:ext cx="4262632" cy="6937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70B8-0A02-8151-BAD3-E812812A114B}"/>
              </a:ext>
            </a:extLst>
          </p:cNvPr>
          <p:cNvGrpSpPr/>
          <p:nvPr/>
        </p:nvGrpSpPr>
        <p:grpSpPr>
          <a:xfrm>
            <a:off x="2510184" y="4064148"/>
            <a:ext cx="7171631" cy="1583510"/>
            <a:chOff x="2510987" y="4062621"/>
            <a:chExt cx="7171631" cy="15835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/>
                <p:nvPr/>
              </p:nvSpPr>
              <p:spPr>
                <a:xfrm>
                  <a:off x="2510987" y="4585841"/>
                  <a:ext cx="7171631" cy="1060290"/>
                </a:xfrm>
                <a:prstGeom prst="rect">
                  <a:avLst/>
                </a:prstGeom>
                <a:noFill/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𝐝𝐢𝐯</m:t>
                        </m:r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𝐉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𝒕𝒐𝒕𝒂𝒍</m:t>
                            </m:r>
                          </m:sub>
                        </m:s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/>
                          </m:mr>
                          <m:mr>
                            <m:e/>
                          </m:mr>
                        </m:m>
                      </m:oMath>
                    </m:oMathPara>
                  </a14:m>
                  <a:endPara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987" y="4585841"/>
                  <a:ext cx="7171631" cy="106029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7718BC-B42F-ECC3-BB78-CE48886D2C6A}"/>
                </a:ext>
              </a:extLst>
            </p:cNvPr>
            <p:cNvSpPr txBox="1"/>
            <p:nvPr/>
          </p:nvSpPr>
          <p:spPr>
            <a:xfrm>
              <a:off x="4174640" y="4062621"/>
              <a:ext cx="3842720" cy="523220"/>
            </a:xfrm>
            <a:prstGeom prst="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Kirchhoff Current Law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0FE4F5-F2F4-5E5C-07B8-79734F99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A11DE-32E2-4F60-8228-BA601D302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6CE65-5BAC-C3AA-D5F1-D62478FD5D24}"/>
              </a:ext>
            </a:extLst>
          </p:cNvPr>
          <p:cNvSpPr txBox="1"/>
          <p:nvPr/>
        </p:nvSpPr>
        <p:spPr bwMode="auto">
          <a:xfrm>
            <a:off x="768290" y="2551837"/>
            <a:ext cx="53269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Natural Definition of Total Current: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C5031-E460-0C3A-F8FB-5DC6C5A51024}"/>
              </a:ext>
            </a:extLst>
          </p:cNvPr>
          <p:cNvSpPr txBox="1"/>
          <p:nvPr/>
        </p:nvSpPr>
        <p:spPr bwMode="auto">
          <a:xfrm>
            <a:off x="-165376" y="3894871"/>
            <a:ext cx="33232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Result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5651A2-D201-94E7-7505-705C4CDF9168}"/>
                  </a:ext>
                </a:extLst>
              </p:cNvPr>
              <p:cNvSpPr txBox="1"/>
              <p:nvPr/>
            </p:nvSpPr>
            <p:spPr bwMode="auto">
              <a:xfrm>
                <a:off x="2510187" y="167485"/>
                <a:ext cx="6827254" cy="1723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Key Result</a:t>
                </a:r>
                <a:br>
                  <a:rPr lang="en-US" sz="3200" b="1" dirty="0">
                    <a:solidFill>
                      <a:srgbClr val="000000"/>
                    </a:solidFill>
                  </a:rPr>
                </a:br>
                <a:r>
                  <a:rPr lang="en-US" sz="40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Conservation of TOTAL Current </a:t>
                </a:r>
                <a:br>
                  <a:rPr lang="en-US" sz="40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5651A2-D201-94E7-7505-705C4CDF9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0187" y="167485"/>
                <a:ext cx="6827254" cy="1723549"/>
              </a:xfrm>
              <a:prstGeom prst="rect">
                <a:avLst/>
              </a:prstGeom>
              <a:blipFill>
                <a:blip r:embed="rId4"/>
                <a:stretch>
                  <a:fillRect l="-4107" t="-7067" r="-39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044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4B8FD-F660-5C84-AAA4-27BBBC33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3F1B8-603C-4B63-A8E0-4F74422C0E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7CECD-A0C4-DD95-BD54-FCB92303A4EE}"/>
              </a:ext>
            </a:extLst>
          </p:cNvPr>
          <p:cNvSpPr txBox="1"/>
          <p:nvPr/>
        </p:nvSpPr>
        <p:spPr bwMode="auto">
          <a:xfrm>
            <a:off x="552966" y="998937"/>
            <a:ext cx="11259493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Arial" panose="020B0604020202020204" pitchFamily="34" charset="0"/>
                <a:cs typeface="Arial"/>
              </a:rPr>
              <a:t>The previous slides were mathematically sufficient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But mathematicians are people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latin typeface="Arial" panose="020B0604020202020204" pitchFamily="34" charset="0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So we move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to motivate the equations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with the underlying physics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861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94B3D-5BDF-DA76-50FA-70EAD560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2C72F7-A0CC-FCD2-CA47-E57F530B94CD}"/>
              </a:ext>
            </a:extLst>
          </p:cNvPr>
          <p:cNvSpPr txBox="1"/>
          <p:nvPr/>
        </p:nvSpPr>
        <p:spPr>
          <a:xfrm>
            <a:off x="1599672" y="1120676"/>
            <a:ext cx="89926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Current?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is Defined in Physics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that which  makes a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595946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232BE1-3658-02A8-FB57-048C3979B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901387-26B5-51DB-9ACA-23488ED99EEF}"/>
              </a:ext>
            </a:extLst>
          </p:cNvPr>
          <p:cNvSpPr txBox="1"/>
          <p:nvPr/>
        </p:nvSpPr>
        <p:spPr>
          <a:xfrm>
            <a:off x="413657" y="1039476"/>
            <a:ext cx="114953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is NOT the Flow of Charge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we know that?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Magnetic Fields Exist in Vacuum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884EE-BEF3-7D16-2FA4-968D3C5AC826}"/>
              </a:ext>
            </a:extLst>
          </p:cNvPr>
          <p:cNvSpPr txBox="1"/>
          <p:nvPr/>
        </p:nvSpPr>
        <p:spPr bwMode="auto">
          <a:xfrm>
            <a:off x="3048000" y="3523734"/>
            <a:ext cx="609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 and Current density are ZERO in a vacuum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33C21-7E56-CB4C-D6F1-B536BE851DB4}"/>
              </a:ext>
            </a:extLst>
          </p:cNvPr>
          <p:cNvSpPr txBox="1"/>
          <p:nvPr/>
        </p:nvSpPr>
        <p:spPr bwMode="auto">
          <a:xfrm>
            <a:off x="1358900" y="4195995"/>
            <a:ext cx="871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 Fields in Vacuum Create Electromagnetic Waves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6E5D75-DAF0-385C-845A-E47B3CCC09B0}"/>
              </a:ext>
            </a:extLst>
          </p:cNvPr>
          <p:cNvGrpSpPr/>
          <p:nvPr/>
        </p:nvGrpSpPr>
        <p:grpSpPr>
          <a:xfrm>
            <a:off x="2296489" y="5344314"/>
            <a:ext cx="9031911" cy="709874"/>
            <a:chOff x="2639389" y="5321188"/>
            <a:chExt cx="9031911" cy="709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875E133-3DD8-81D9-6FD4-74E3C0B1351D}"/>
                    </a:ext>
                  </a:extLst>
                </p:cNvPr>
                <p:cNvSpPr txBox="1"/>
                <p:nvPr/>
              </p:nvSpPr>
              <p:spPr bwMode="auto">
                <a:xfrm>
                  <a:off x="2639389" y="5399601"/>
                  <a:ext cx="2532228" cy="6175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20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𝐄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2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𝐄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=0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875E133-3DD8-81D9-6FD4-74E3C0B135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39389" y="5399601"/>
                  <a:ext cx="2532228" cy="61754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0C6EB30-BC41-CB05-1757-A99FF8B6C9F4}"/>
                    </a:ext>
                  </a:extLst>
                </p:cNvPr>
                <p:cNvSpPr txBox="1"/>
                <p:nvPr/>
              </p:nvSpPr>
              <p:spPr bwMode="auto">
                <a:xfrm>
                  <a:off x="5803900" y="5321188"/>
                  <a:ext cx="5867400" cy="7098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20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𝐁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2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𝐁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=0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0C6EB30-BC41-CB05-1757-A99FF8B6C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03900" y="5321188"/>
                  <a:ext cx="5867400" cy="70987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87E8E1E-FBD0-1469-7F00-EA2858EEE153}"/>
                    </a:ext>
                  </a:extLst>
                </p:cNvPr>
                <p:cNvSpPr txBox="1"/>
                <p:nvPr/>
              </p:nvSpPr>
              <p:spPr>
                <a:xfrm>
                  <a:off x="4959603" y="5627666"/>
                  <a:ext cx="2667000" cy="265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0" lang="en-US" sz="11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11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𝒄</m:t>
                          </m:r>
                          <m:r>
                            <a:rPr kumimoji="0" lang="en-US" sz="11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kumimoji="0" lang="en-US" sz="11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1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kumimoji="0" lang="en-US" sz="11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1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kumimoji="0" lang="en-US" sz="11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1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1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kumimoji="0" lang="en-US" sz="11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a14:m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= velocity of light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87E8E1E-FBD0-1469-7F00-EA2858EE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9603" y="5627666"/>
                  <a:ext cx="2667000" cy="265137"/>
                </a:xfrm>
                <a:prstGeom prst="rect">
                  <a:avLst/>
                </a:prstGeom>
                <a:blipFill>
                  <a:blip r:embed="rId4"/>
                  <a:stretch>
                    <a:fillRect t="-88372" b="-1395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93173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0FBEA-BA06-4F7C-AE5C-F334406A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3F1B8-603C-4B63-A8E0-4F74422C0E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B519742-D0C8-472B-90F0-039A24064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4876800" cy="3644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DFC2AD-D8C9-4D5B-BE29-8E5AA610901E}"/>
                  </a:ext>
                </a:extLst>
              </p:cNvPr>
              <p:cNvSpPr txBox="1"/>
              <p:nvPr/>
            </p:nvSpPr>
            <p:spPr bwMode="auto">
              <a:xfrm>
                <a:off x="1957805" y="4294417"/>
                <a:ext cx="2532228" cy="617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𝐄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p>
                      </m:sSup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𝐄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DFC2AD-D8C9-4D5B-BE29-8E5AA6109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7805" y="4294417"/>
                <a:ext cx="2532228" cy="6175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407803-BC15-4DD6-80B7-2B5F7E0218FD}"/>
                  </a:ext>
                </a:extLst>
              </p:cNvPr>
              <p:cNvSpPr txBox="1"/>
              <p:nvPr/>
            </p:nvSpPr>
            <p:spPr bwMode="auto">
              <a:xfrm>
                <a:off x="685060" y="5538526"/>
                <a:ext cx="5867400" cy="709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𝐁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p>
                      </m:sSup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𝐁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407803-BC15-4DD6-80B7-2B5F7E021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060" y="5538526"/>
                <a:ext cx="5867400" cy="7098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8D043D8-83D1-41D8-87DE-85574AE96339}"/>
              </a:ext>
            </a:extLst>
          </p:cNvPr>
          <p:cNvSpPr txBox="1"/>
          <p:nvPr/>
        </p:nvSpPr>
        <p:spPr bwMode="auto">
          <a:xfrm>
            <a:off x="1390580" y="5223930"/>
            <a:ext cx="36666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D7386C-CB96-41C7-93BB-8B092F17DF1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37251" y="4945169"/>
            <a:ext cx="146667" cy="26102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CBA9E6-6873-4FFE-B35C-3ED92D9C80A1}"/>
              </a:ext>
            </a:extLst>
          </p:cNvPr>
          <p:cNvCxnSpPr>
            <a:cxnSpLocks/>
          </p:cNvCxnSpPr>
          <p:nvPr/>
        </p:nvCxnSpPr>
        <p:spPr bwMode="auto">
          <a:xfrm flipH="1">
            <a:off x="2673918" y="5483119"/>
            <a:ext cx="73334" cy="33448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C6CF88-3BF3-4081-8609-DB093289FD52}"/>
              </a:ext>
            </a:extLst>
          </p:cNvPr>
          <p:cNvSpPr txBox="1"/>
          <p:nvPr/>
        </p:nvSpPr>
        <p:spPr bwMode="auto">
          <a:xfrm>
            <a:off x="152400" y="4855911"/>
            <a:ext cx="23000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Wave Equation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Corollary of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Maxwell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81E311-2227-482D-8081-D7E616578F61}"/>
                  </a:ext>
                </a:extLst>
              </p:cNvPr>
              <p:cNvSpPr txBox="1"/>
              <p:nvPr/>
            </p:nvSpPr>
            <p:spPr>
              <a:xfrm>
                <a:off x="1890419" y="5184630"/>
                <a:ext cx="2667000" cy="265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11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kumimoji="0" lang="en-US" sz="11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kumimoji="0" lang="en-US" sz="11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11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kumimoji="0" lang="en-US" sz="11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1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kumimoji="0" lang="en-US" sz="11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11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1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kumimoji="0" lang="en-US" sz="11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velocity of light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81E311-2227-482D-8081-D7E616578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19" y="5184630"/>
                <a:ext cx="2667000" cy="265137"/>
              </a:xfrm>
              <a:prstGeom prst="rect">
                <a:avLst/>
              </a:prstGeom>
              <a:blipFill>
                <a:blip r:embed="rId7"/>
                <a:stretch>
                  <a:fillRect t="-86364" b="-13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53A1F45-ED1B-D397-7120-665C555DDCBD}"/>
              </a:ext>
            </a:extLst>
          </p:cNvPr>
          <p:cNvGrpSpPr/>
          <p:nvPr/>
        </p:nvGrpSpPr>
        <p:grpSpPr>
          <a:xfrm>
            <a:off x="5105400" y="304800"/>
            <a:ext cx="6781800" cy="6106985"/>
            <a:chOff x="5486400" y="370015"/>
            <a:chExt cx="6781800" cy="61069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5A76CBD-5AEA-4359-83D0-BDE381273A9F}"/>
                    </a:ext>
                  </a:extLst>
                </p:cNvPr>
                <p:cNvSpPr txBox="1"/>
                <p:nvPr/>
              </p:nvSpPr>
              <p:spPr bwMode="auto">
                <a:xfrm>
                  <a:off x="5486400" y="370015"/>
                  <a:ext cx="6781800" cy="923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Arial"/>
                    </a:rPr>
                    <a:t>Light travels through the Vacuum of Space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ethereal current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𝝏</m:t>
                          </m:r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𝐄</m:t>
                          </m:r>
                        </m:num>
                        <m:den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𝝏</m:t>
                          </m:r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𝒕</m:t>
                          </m:r>
                        </m:den>
                      </m:f>
                    </m:oMath>
                  </a14:m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 flows in vacuum of space,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once thought to be filled with an ‘aether’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5A76CBD-5AEA-4359-83D0-BDE381273A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486400" y="370015"/>
                  <a:ext cx="6781800" cy="923330"/>
                </a:xfrm>
                <a:prstGeom prst="rect">
                  <a:avLst/>
                </a:prstGeom>
                <a:blipFill>
                  <a:blip r:embed="rId8"/>
                  <a:stretch>
                    <a:fillRect t="-13245" b="-450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5ADF2F-298C-4975-AC95-B0538EC30160}"/>
                </a:ext>
              </a:extLst>
            </p:cNvPr>
            <p:cNvSpPr txBox="1"/>
            <p:nvPr/>
          </p:nvSpPr>
          <p:spPr bwMode="auto">
            <a:xfrm>
              <a:off x="5829110" y="1271610"/>
              <a:ext cx="61342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Jeans 1908. The mathematical theory of electricity and magnetism.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Whittaker 1951. A History of the Theories of Aether &amp; Electricity.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Simpson 1998. Maxwell on the Electromagnetic Field: A Guided Study.  </a:t>
              </a:r>
            </a:p>
          </p:txBody>
        </p:sp>
        <p:pic>
          <p:nvPicPr>
            <p:cNvPr id="5" name="Picture 4" descr="A planet in space&#10;&#10;Description automatically generated with low confidence">
              <a:extLst>
                <a:ext uri="{FF2B5EF4-FFF2-40B4-BE49-F238E27FC236}">
                  <a16:creationId xmlns:a16="http://schemas.microsoft.com/office/drawing/2014/main" id="{65BB284F-2A12-8751-CB46-B877195FD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085120" y="2162230"/>
              <a:ext cx="3938761" cy="4314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352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B7C60A-BD75-4AE6-BB86-559E8323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57F2-2333-4765-A685-9C9DD02CFCC5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8E547-2040-40CB-A942-14457E40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366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08FD2BB-814E-4ACF-81F7-7FAD260C88F7}"/>
              </a:ext>
            </a:extLst>
          </p:cNvPr>
          <p:cNvSpPr/>
          <p:nvPr/>
        </p:nvSpPr>
        <p:spPr>
          <a:xfrm>
            <a:off x="9664410" y="3200402"/>
            <a:ext cx="2274690" cy="62761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Current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86CA2C0F-6763-4EF0-A3B4-A128968EB992}"/>
              </a:ext>
            </a:extLst>
          </p:cNvPr>
          <p:cNvSpPr>
            <a:spLocks noChangeAspect="1"/>
          </p:cNvSpPr>
          <p:nvPr/>
        </p:nvSpPr>
        <p:spPr>
          <a:xfrm>
            <a:off x="601233" y="3257823"/>
            <a:ext cx="1744571" cy="51276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Current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7D166E-850A-4A15-812D-BEE8E506027D}"/>
              </a:ext>
            </a:extLst>
          </p:cNvPr>
          <p:cNvSpPr/>
          <p:nvPr/>
        </p:nvSpPr>
        <p:spPr>
          <a:xfrm>
            <a:off x="9464355" y="1657043"/>
            <a:ext cx="313239" cy="37775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CF74E88-0F84-4EAE-91D4-334577C9D65E}"/>
              </a:ext>
            </a:extLst>
          </p:cNvPr>
          <p:cNvSpPr/>
          <p:nvPr/>
        </p:nvSpPr>
        <p:spPr>
          <a:xfrm>
            <a:off x="2643675" y="1695168"/>
            <a:ext cx="6815795" cy="3739415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025EB7E-845F-4934-BD88-EF28B77FD371}"/>
                  </a:ext>
                </a:extLst>
              </p:cNvPr>
              <p:cNvSpPr/>
              <p:nvPr/>
            </p:nvSpPr>
            <p:spPr>
              <a:xfrm>
                <a:off x="5307334" y="3770920"/>
                <a:ext cx="1202230" cy="1028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=</m:t>
                          </m:r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𝜺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𝟎</m:t>
                          </m:r>
                        </m:sub>
                      </m:sSub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𝛛</m:t>
                          </m:r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𝐄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𝝏</m:t>
                          </m:r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b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Arial"/>
                  </a:rPr>
                </a:b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025EB7E-845F-4934-BD88-EF28B77FD3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334" y="3770920"/>
                <a:ext cx="1202230" cy="1028808"/>
              </a:xfrm>
              <a:prstGeom prst="rect">
                <a:avLst/>
              </a:prstGeom>
              <a:blipFill>
                <a:blip r:embed="rId3"/>
                <a:stretch>
                  <a:fillRect r="-25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Arrow: Right 84">
            <a:extLst>
              <a:ext uri="{FF2B5EF4-FFF2-40B4-BE49-F238E27FC236}">
                <a16:creationId xmlns:a16="http://schemas.microsoft.com/office/drawing/2014/main" id="{CDC7D291-AF29-4E48-88AD-52B5E1CD80B4}"/>
              </a:ext>
            </a:extLst>
          </p:cNvPr>
          <p:cNvSpPr>
            <a:spLocks noChangeAspect="1"/>
          </p:cNvSpPr>
          <p:nvPr/>
        </p:nvSpPr>
        <p:spPr>
          <a:xfrm>
            <a:off x="4680258" y="2971124"/>
            <a:ext cx="2876920" cy="55537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B71A2BB-541E-478A-89C6-DDE978C19CE9}"/>
              </a:ext>
            </a:extLst>
          </p:cNvPr>
          <p:cNvSpPr/>
          <p:nvPr/>
        </p:nvSpPr>
        <p:spPr>
          <a:xfrm>
            <a:off x="2660114" y="1701984"/>
            <a:ext cx="6799355" cy="3752196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B309F85-7146-40DF-91E3-DF39916BC810}"/>
              </a:ext>
            </a:extLst>
          </p:cNvPr>
          <p:cNvSpPr txBox="1"/>
          <p:nvPr/>
        </p:nvSpPr>
        <p:spPr>
          <a:xfrm>
            <a:off x="4820666" y="2726697"/>
            <a:ext cx="257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Vacuum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Current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21619E-3EB0-4CAF-9383-E329778A5BB5}"/>
              </a:ext>
            </a:extLst>
          </p:cNvPr>
          <p:cNvSpPr/>
          <p:nvPr/>
        </p:nvSpPr>
        <p:spPr>
          <a:xfrm>
            <a:off x="2353146" y="1699266"/>
            <a:ext cx="290529" cy="37549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C4143C-DAA2-4916-83D0-1137E4E294E3}"/>
                  </a:ext>
                </a:extLst>
              </p:cNvPr>
              <p:cNvSpPr txBox="1"/>
              <p:nvPr/>
            </p:nvSpPr>
            <p:spPr>
              <a:xfrm>
                <a:off x="3581400" y="5940603"/>
                <a:ext cx="538431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Vacuum current = Ethereal current = Displacement Current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All are names for the same thing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1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𝛛</m:t>
                        </m:r>
                        <m:r>
                          <a:rPr kumimoji="0" lang="en-US" sz="11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</m:oMath>
                </a14:m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C4143C-DAA2-4916-83D0-1137E4E29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5940603"/>
                <a:ext cx="5384310" cy="430887"/>
              </a:xfrm>
              <a:prstGeom prst="rect">
                <a:avLst/>
              </a:prstGeom>
              <a:blipFill>
                <a:blip r:embed="rId4"/>
                <a:stretch>
                  <a:fillRect t="-14286" b="-8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A274F39-9E3F-44BC-B7DB-C1179BF0A4D1}"/>
              </a:ext>
            </a:extLst>
          </p:cNvPr>
          <p:cNvSpPr txBox="1"/>
          <p:nvPr/>
        </p:nvSpPr>
        <p:spPr>
          <a:xfrm>
            <a:off x="4114800" y="361113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Well known Example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taught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should be taught,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First Year of Physics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5E5B4-AF3A-41CB-8C53-14EC1F99BE06}"/>
              </a:ext>
            </a:extLst>
          </p:cNvPr>
          <p:cNvSpPr txBox="1"/>
          <p:nvPr/>
        </p:nvSpPr>
        <p:spPr>
          <a:xfrm rot="20100996">
            <a:off x="5172962" y="2293395"/>
            <a:ext cx="1666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Vacuum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829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EFA0F7-2C4C-C257-4C74-58D98CE2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FA24B-44EB-EBA2-7AF8-754B5A6C0FD0}"/>
              </a:ext>
            </a:extLst>
          </p:cNvPr>
          <p:cNvSpPr txBox="1"/>
          <p:nvPr/>
        </p:nvSpPr>
        <p:spPr bwMode="auto">
          <a:xfrm>
            <a:off x="914076" y="292964"/>
            <a:ext cx="688085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Thanks to Chi-Wang for inviting 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A26F53-578A-B32D-A7E9-8799250C9A38}"/>
              </a:ext>
            </a:extLst>
          </p:cNvPr>
          <p:cNvGrpSpPr/>
          <p:nvPr/>
        </p:nvGrpSpPr>
        <p:grpSpPr>
          <a:xfrm>
            <a:off x="7903098" y="2872067"/>
            <a:ext cx="3065754" cy="3127758"/>
            <a:chOff x="3835153" y="2077521"/>
            <a:chExt cx="4663735" cy="44148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70F9D5-B337-9AFD-7D04-9697BDC60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5153" y="3366890"/>
              <a:ext cx="4663735" cy="31255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1C6D6C-1625-06D8-5C66-5D9ADFB11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5153" y="2077521"/>
              <a:ext cx="4663735" cy="12628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B158C55-0CEC-8B9D-C28D-F02E8C39F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20" y="1197642"/>
            <a:ext cx="4140180" cy="2757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70964C-8F4F-CC50-9D1E-E62CFA2C6A91}"/>
              </a:ext>
            </a:extLst>
          </p:cNvPr>
          <p:cNvSpPr txBox="1"/>
          <p:nvPr/>
        </p:nvSpPr>
        <p:spPr bwMode="auto">
          <a:xfrm>
            <a:off x="6560598" y="2936557"/>
            <a:ext cx="63919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24BFF-6CEC-523C-9494-3F16920DC61B}"/>
              </a:ext>
            </a:extLst>
          </p:cNvPr>
          <p:cNvSpPr txBox="1"/>
          <p:nvPr/>
        </p:nvSpPr>
        <p:spPr bwMode="auto">
          <a:xfrm>
            <a:off x="1464815" y="5443123"/>
            <a:ext cx="34179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May 5, 2023</a:t>
            </a:r>
          </a:p>
        </p:txBody>
      </p:sp>
    </p:spTree>
    <p:extLst>
      <p:ext uri="{BB962C8B-B14F-4D97-AF65-F5344CB8AC3E}">
        <p14:creationId xmlns:p14="http://schemas.microsoft.com/office/powerpoint/2010/main" val="3734145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94B3D-5BDF-DA76-50FA-70EAD560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C68C0F-F313-678F-D168-80FD32DE5571}"/>
                  </a:ext>
                </a:extLst>
              </p:cNvPr>
              <p:cNvSpPr txBox="1"/>
              <p:nvPr/>
            </p:nvSpPr>
            <p:spPr>
              <a:xfrm>
                <a:off x="4386554" y="2832114"/>
                <a:ext cx="3194592" cy="96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box>
                      <m:box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boxPr>
                      <m:e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</m:t>
                        </m:r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kumimoji="0" lang="en-US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6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𝛍</m:t>
                                </m:r>
                              </m:e>
                              <m:sub>
                                <m:r>
                                  <a:rPr kumimoji="0" lang="en-US" sz="36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</m:e>
                    </m:box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𝐜𝐮𝐫𝐥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𝐁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C68C0F-F313-678F-D168-80FD32DE5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554" y="2832114"/>
                <a:ext cx="3194592" cy="9608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FF31237-EE4D-13E6-0F35-6B05C224860F}"/>
              </a:ext>
            </a:extLst>
          </p:cNvPr>
          <p:cNvSpPr txBox="1"/>
          <p:nvPr/>
        </p:nvSpPr>
        <p:spPr>
          <a:xfrm>
            <a:off x="5146344" y="2136491"/>
            <a:ext cx="224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Magnetism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B8F5B9-3F3E-B09B-7DC9-1F70FCFB37F7}"/>
              </a:ext>
            </a:extLst>
          </p:cNvPr>
          <p:cNvGrpSpPr/>
          <p:nvPr/>
        </p:nvGrpSpPr>
        <p:grpSpPr>
          <a:xfrm>
            <a:off x="6373261" y="2832114"/>
            <a:ext cx="2564918" cy="1990161"/>
            <a:chOff x="6594494" y="3199172"/>
            <a:chExt cx="2564918" cy="19901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999D64B-5F1A-BC6E-524C-D5D9B7DFF06E}"/>
                    </a:ext>
                  </a:extLst>
                </p:cNvPr>
                <p:cNvSpPr txBox="1"/>
                <p:nvPr/>
              </p:nvSpPr>
              <p:spPr>
                <a:xfrm>
                  <a:off x="7613687" y="3199172"/>
                  <a:ext cx="1026202" cy="1028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𝝏</m:t>
                            </m:r>
                            <m:r>
                              <a:rPr kumimoji="0" lang="en-US" sz="32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𝐄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𝝏</m:t>
                            </m:r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𝒕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999D64B-5F1A-BC6E-524C-D5D9B7DFF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3687" y="3199172"/>
                  <a:ext cx="1026202" cy="10287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E3A20B-D7A0-23CA-2740-7AB23AE6253E}"/>
                </a:ext>
              </a:extLst>
            </p:cNvPr>
            <p:cNvSpPr txBox="1"/>
            <p:nvPr/>
          </p:nvSpPr>
          <p:spPr>
            <a:xfrm>
              <a:off x="6594494" y="4666113"/>
              <a:ext cx="2564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062861B5-3501-E806-F415-61C7F3F43C6F}"/>
                </a:ext>
              </a:extLst>
            </p:cNvPr>
            <p:cNvSpPr/>
            <p:nvPr/>
          </p:nvSpPr>
          <p:spPr>
            <a:xfrm rot="5400000">
              <a:off x="7563843" y="3717791"/>
              <a:ext cx="479998" cy="1294709"/>
            </a:xfrm>
            <a:prstGeom prst="rightBrace">
              <a:avLst/>
            </a:prstGeom>
            <a:ln w="34925">
              <a:solidFill>
                <a:srgbClr val="080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DBCAB8E-E8DB-1706-2714-5D99E7DE6F0B}"/>
              </a:ext>
            </a:extLst>
          </p:cNvPr>
          <p:cNvSpPr/>
          <p:nvPr/>
        </p:nvSpPr>
        <p:spPr>
          <a:xfrm>
            <a:off x="1957675" y="1601137"/>
            <a:ext cx="8837155" cy="4511228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13ADC-4FBD-8F75-E651-646528D326D2}"/>
              </a:ext>
            </a:extLst>
          </p:cNvPr>
          <p:cNvSpPr txBox="1"/>
          <p:nvPr/>
        </p:nvSpPr>
        <p:spPr>
          <a:xfrm>
            <a:off x="2355269" y="571816"/>
            <a:ext cx="7724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Maxwell Ampere Law in a Vacuum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No known error between stars, inside atoms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28593C-7C5D-9FD2-27F4-2BCE8B6769DD}"/>
                  </a:ext>
                </a:extLst>
              </p:cNvPr>
              <p:cNvSpPr txBox="1"/>
              <p:nvPr/>
            </p:nvSpPr>
            <p:spPr>
              <a:xfrm>
                <a:off x="5010798" y="4919472"/>
                <a:ext cx="35619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Vacuum contains no charge </a:t>
                </a:r>
                <a:b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thus flow of charge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𝐉</m:t>
                    </m:r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</m:oMath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28593C-7C5D-9FD2-27F4-2BCE8B676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798" y="4919472"/>
                <a:ext cx="3561972" cy="707886"/>
              </a:xfrm>
              <a:prstGeom prst="rect">
                <a:avLst/>
              </a:prstGeom>
              <a:blipFill>
                <a:blip r:embed="rId4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2661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94B3D-5BDF-DA76-50FA-70EAD560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80DFC-67FD-3537-91A9-44FF6244C6DB}"/>
              </a:ext>
            </a:extLst>
          </p:cNvPr>
          <p:cNvSpPr/>
          <p:nvPr/>
        </p:nvSpPr>
        <p:spPr>
          <a:xfrm>
            <a:off x="930964" y="1075780"/>
            <a:ext cx="9763828" cy="4284209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A7036-1B2A-4FE4-4727-A80D892FF3DA}"/>
              </a:ext>
            </a:extLst>
          </p:cNvPr>
          <p:cNvSpPr txBox="1"/>
          <p:nvPr/>
        </p:nvSpPr>
        <p:spPr>
          <a:xfrm>
            <a:off x="2743106" y="2086082"/>
            <a:ext cx="59943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Fundamental Result of Physics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751C58-53D9-358F-5BE9-9F9DDFEE5228}"/>
                  </a:ext>
                </a:extLst>
              </p:cNvPr>
              <p:cNvSpPr txBox="1"/>
              <p:nvPr/>
            </p:nvSpPr>
            <p:spPr>
              <a:xfrm>
                <a:off x="3423682" y="2688829"/>
                <a:ext cx="5156792" cy="1058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 algn="ctr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𝒕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is  everywhere</a:t>
                </a:r>
                <a:endPara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751C58-53D9-358F-5BE9-9F9DDFEE5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682" y="2688829"/>
                <a:ext cx="5156792" cy="1058110"/>
              </a:xfrm>
              <a:prstGeom prst="rect">
                <a:avLst/>
              </a:prstGeom>
              <a:blipFill>
                <a:blip r:embed="rId2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1643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1EE1BE-034A-E402-51B7-A5F31720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5647C-81BA-5208-916E-EA84D7B3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99BB0C-6E49-7D6E-BA3C-4907607F73A3}"/>
                  </a:ext>
                </a:extLst>
              </p:cNvPr>
              <p:cNvSpPr txBox="1"/>
              <p:nvPr/>
            </p:nvSpPr>
            <p:spPr>
              <a:xfrm>
                <a:off x="1009573" y="1095154"/>
                <a:ext cx="1050473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𝝏</m:t>
                    </m:r>
                    <m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𝐄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Property of Space</a:t>
                </a:r>
              </a:p>
              <a:p>
                <a:pPr algn="ctr"/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Theory of Relativity</a:t>
                </a:r>
              </a:p>
              <a:p>
                <a:pPr algn="ctr"/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99BB0C-6E49-7D6E-BA3C-4907607F7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573" y="1095154"/>
                <a:ext cx="10504735" cy="1569660"/>
              </a:xfrm>
              <a:prstGeom prst="rect">
                <a:avLst/>
              </a:prstGeom>
              <a:blipFill>
                <a:blip r:embed="rId2"/>
                <a:stretch>
                  <a:fillRect t="-5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A0FD44-F311-5B20-77A7-FD377335F907}"/>
              </a:ext>
            </a:extLst>
          </p:cNvPr>
          <p:cNvSpPr txBox="1"/>
          <p:nvPr/>
        </p:nvSpPr>
        <p:spPr>
          <a:xfrm>
            <a:off x="1136931" y="2492759"/>
            <a:ext cx="10377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Maxwell Equations and Relativity are almost the same thing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6F88A6-99F6-772A-9B9F-F09354C1819E}"/>
              </a:ext>
            </a:extLst>
          </p:cNvPr>
          <p:cNvSpPr txBox="1"/>
          <p:nvPr/>
        </p:nvSpPr>
        <p:spPr>
          <a:xfrm>
            <a:off x="1839432" y="3507619"/>
            <a:ext cx="84932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</a:rPr>
              <a:t>"</a:t>
            </a:r>
            <a:r>
              <a:rPr lang="en-US" b="1" dirty="0">
                <a:latin typeface="Segoe UI" panose="020B0502040204020203" pitchFamily="34" charset="0"/>
              </a:rPr>
              <a:t>The special theory of relativity ... was simply a systematic development of the electrodynamics of Clerk Maxwell and Lorentz</a:t>
            </a:r>
            <a:r>
              <a:rPr lang="en-US" dirty="0">
                <a:latin typeface="Segoe UI" panose="020B0502040204020203" pitchFamily="34" charset="0"/>
              </a:rPr>
              <a:t>".</a:t>
            </a:r>
            <a:endParaRPr lang="en-US" sz="1100" dirty="0"/>
          </a:p>
          <a:p>
            <a:pPr algn="ctr"/>
            <a:endParaRPr lang="en-US" dirty="0">
              <a:latin typeface="Segoe UI" panose="020B0502040204020203" pitchFamily="34" charset="0"/>
            </a:endParaRPr>
          </a:p>
          <a:p>
            <a:pPr algn="ctr"/>
            <a:r>
              <a:rPr lang="en-US" sz="1800" dirty="0">
                <a:latin typeface="Segoe UI" panose="020B0502040204020203" pitchFamily="34" charset="0"/>
              </a:rPr>
              <a:t>p. 57 of Einstein, A. 1934. </a:t>
            </a:r>
            <a:r>
              <a:rPr lang="en-US" sz="1800" i="1" dirty="0">
                <a:latin typeface="Segoe UI" panose="020B0502040204020203" pitchFamily="34" charset="0"/>
              </a:rPr>
              <a:t>Essays in science, </a:t>
            </a:r>
          </a:p>
          <a:p>
            <a:pPr algn="ctr"/>
            <a:r>
              <a:rPr lang="en-US" sz="1800" i="1" dirty="0">
                <a:latin typeface="Segoe UI" panose="020B0502040204020203" pitchFamily="34" charset="0"/>
              </a:rPr>
              <a:t>originally published as Mein Weltbild 1933, </a:t>
            </a:r>
          </a:p>
          <a:p>
            <a:pPr algn="ctr"/>
            <a:r>
              <a:rPr lang="en-US" sz="1800" i="1" dirty="0">
                <a:latin typeface="Segoe UI" panose="020B0502040204020203" pitchFamily="34" charset="0"/>
              </a:rPr>
              <a:t>translated from the German by Alan Harris. Open Road Media.</a:t>
            </a:r>
          </a:p>
        </p:txBody>
      </p:sp>
    </p:spTree>
    <p:extLst>
      <p:ext uri="{BB962C8B-B14F-4D97-AF65-F5344CB8AC3E}">
        <p14:creationId xmlns:p14="http://schemas.microsoft.com/office/powerpoint/2010/main" val="3600234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E3537B-A93A-45AE-96EE-DC1DC945E0A3}"/>
              </a:ext>
            </a:extLst>
          </p:cNvPr>
          <p:cNvSpPr txBox="1"/>
          <p:nvPr/>
        </p:nvSpPr>
        <p:spPr>
          <a:xfrm>
            <a:off x="754912" y="361507"/>
            <a:ext cx="103454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Electrodynamics and Relativity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Charge has a Special Place in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1C4639-0594-48B8-0B31-6C0EBAF9E59E}"/>
                  </a:ext>
                </a:extLst>
              </p:cNvPr>
              <p:cNvSpPr txBox="1"/>
              <p:nvPr/>
            </p:nvSpPr>
            <p:spPr>
              <a:xfrm>
                <a:off x="2153536" y="4166865"/>
                <a:ext cx="7884927" cy="2166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Distance, time, and relativistic mass </a:t>
                </a:r>
                <a:b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</a:b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Change Dramatically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near the velocity of light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as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type m:val="lin"/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1C4639-0594-48B8-0B31-6C0EBAF9E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536" y="4166865"/>
                <a:ext cx="7884927" cy="2166042"/>
              </a:xfrm>
              <a:prstGeom prst="rect">
                <a:avLst/>
              </a:prstGeom>
              <a:blipFill>
                <a:blip r:embed="rId2"/>
                <a:stretch>
                  <a:fillRect t="-3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DF99F8-43CB-3FB2-1473-8B88DA2D1EE0}"/>
                  </a:ext>
                </a:extLst>
              </p:cNvPr>
              <p:cNvSpPr txBox="1"/>
              <p:nvPr/>
            </p:nvSpPr>
            <p:spPr>
              <a:xfrm>
                <a:off x="2065176" y="2054278"/>
                <a:ext cx="736545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Charge 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on a particle (coulombs)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does not vary</a:t>
                </a:r>
                <a:b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</a:b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as it moves  at velocity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/>
                      </a:rPr>
                      <m:t>𝑣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/>
                      </a:rPr>
                      <m:t>,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even near the velocity of light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/>
                      </a:rPr>
                      <m:t>𝑐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Charge (coulombs)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is “Lorentz Invariant”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DF99F8-43CB-3FB2-1473-8B88DA2D1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176" y="2054278"/>
                <a:ext cx="7365451" cy="1938992"/>
              </a:xfrm>
              <a:prstGeom prst="rect">
                <a:avLst/>
              </a:prstGeom>
              <a:blipFill>
                <a:blip r:embed="rId3"/>
                <a:stretch>
                  <a:fillRect t="-4088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20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E3537B-A93A-45AE-96EE-DC1DC945E0A3}"/>
                  </a:ext>
                </a:extLst>
              </p:cNvPr>
              <p:cNvSpPr txBox="1"/>
              <p:nvPr/>
            </p:nvSpPr>
            <p:spPr>
              <a:xfrm>
                <a:off x="659219" y="850605"/>
                <a:ext cx="11206716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Electrodynamics and Relativity</a:t>
                </a:r>
              </a:p>
              <a:p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Charge has a Special Place in Physics</a:t>
                </a:r>
              </a:p>
              <a:p>
                <a:pPr algn="ctr"/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Displacement Current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𝝏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𝐄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𝝏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makes charge Lorentz Invariant</a:t>
                </a:r>
              </a:p>
              <a:p>
                <a:pPr algn="ctr"/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4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has a Special Place in Physics</a:t>
                </a:r>
                <a:endParaRPr lang="en-US" sz="4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E3537B-A93A-45AE-96EE-DC1DC945E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19" y="850605"/>
                <a:ext cx="11206716" cy="4154984"/>
              </a:xfrm>
              <a:prstGeom prst="rect">
                <a:avLst/>
              </a:prstGeom>
              <a:blipFill>
                <a:blip r:embed="rId2"/>
                <a:stretch>
                  <a:fillRect t="-1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473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94B3D-5BDF-DA76-50FA-70EAD560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80DFC-67FD-3537-91A9-44FF6244C6DB}"/>
              </a:ext>
            </a:extLst>
          </p:cNvPr>
          <p:cNvSpPr/>
          <p:nvPr/>
        </p:nvSpPr>
        <p:spPr>
          <a:xfrm>
            <a:off x="1396363" y="1323837"/>
            <a:ext cx="9763828" cy="4749971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97D266-8D9E-6BEB-98C9-54EA3C3564BB}"/>
                  </a:ext>
                </a:extLst>
              </p:cNvPr>
              <p:cNvSpPr txBox="1"/>
              <p:nvPr/>
            </p:nvSpPr>
            <p:spPr>
              <a:xfrm>
                <a:off x="6278277" y="4637610"/>
                <a:ext cx="521923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𝐉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the flow of all charge, 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</a:t>
                </a:r>
                <a:r>
                  <a:rPr kumimoji="0" lang="en-US" sz="20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however brief, small or transient. 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𝐉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includes polarization charge of dielectrics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97D266-8D9E-6BEB-98C9-54EA3C356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277" y="4637610"/>
                <a:ext cx="5219236" cy="1015663"/>
              </a:xfrm>
              <a:prstGeom prst="rect">
                <a:avLst/>
              </a:prstGeom>
              <a:blipFill>
                <a:blip r:embed="rId2"/>
                <a:stretch>
                  <a:fillRect l="-467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6C255F1-CB87-117C-53EB-B1C0A5CA5E00}"/>
              </a:ext>
            </a:extLst>
          </p:cNvPr>
          <p:cNvSpPr txBox="1"/>
          <p:nvPr/>
        </p:nvSpPr>
        <p:spPr>
          <a:xfrm>
            <a:off x="2711305" y="252802"/>
            <a:ext cx="70050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Maxwell Ampere Law Everywhere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No known error, inside atoms or between stars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DD5EF7-1172-67FE-E861-ED4D3D52449C}"/>
                  </a:ext>
                </a:extLst>
              </p:cNvPr>
              <p:cNvSpPr txBox="1"/>
              <p:nvPr/>
            </p:nvSpPr>
            <p:spPr>
              <a:xfrm>
                <a:off x="1938714" y="4554856"/>
                <a:ext cx="397501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Fundamental </a:t>
                </a:r>
                <a:r>
                  <a:rPr kumimoji="0" lang="en-US" sz="20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Experimental</a:t>
                </a:r>
                <a:r>
                  <a:rPr kumimoji="0" lang="en-US" sz="2000" b="1" i="1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Result</a:t>
                </a:r>
                <a:b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20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 Physics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𝝏</m:t>
                    </m:r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𝐄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𝝏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exists everywhere, </a:t>
                </a:r>
                <a:r>
                  <a:rPr kumimoji="0" lang="en-US" sz="20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e.g., inside atoms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DD5EF7-1172-67FE-E861-ED4D3D524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714" y="4554856"/>
                <a:ext cx="3975010" cy="1323439"/>
              </a:xfrm>
              <a:prstGeom prst="rect">
                <a:avLst/>
              </a:prstGeom>
              <a:blipFill>
                <a:blip r:embed="rId3"/>
                <a:stretch>
                  <a:fillRect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93F3FD78-CA9B-B836-6398-B383A1F2725C}"/>
              </a:ext>
            </a:extLst>
          </p:cNvPr>
          <p:cNvSpPr/>
          <p:nvPr/>
        </p:nvSpPr>
        <p:spPr bwMode="auto">
          <a:xfrm>
            <a:off x="489098" y="435935"/>
            <a:ext cx="1449616" cy="348257"/>
          </a:xfrm>
          <a:prstGeom prst="leftBrace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9D5026-F086-2D0A-4705-6C26457892B9}"/>
              </a:ext>
            </a:extLst>
          </p:cNvPr>
          <p:cNvGrpSpPr/>
          <p:nvPr/>
        </p:nvGrpSpPr>
        <p:grpSpPr>
          <a:xfrm>
            <a:off x="3908594" y="1507525"/>
            <a:ext cx="5292709" cy="2321637"/>
            <a:chOff x="3908594" y="1507525"/>
            <a:chExt cx="5292709" cy="23216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F0C132-9999-58B0-BEA2-3F0E1B7F6963}"/>
                </a:ext>
              </a:extLst>
            </p:cNvPr>
            <p:cNvGrpSpPr/>
            <p:nvPr/>
          </p:nvGrpSpPr>
          <p:grpSpPr>
            <a:xfrm>
              <a:off x="3908594" y="1932342"/>
              <a:ext cx="5292709" cy="1896820"/>
              <a:chOff x="3448572" y="2408358"/>
              <a:chExt cx="5292709" cy="18968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E3C68C0F-F313-678F-D168-80FD32DE5571}"/>
                      </a:ext>
                    </a:extLst>
                  </p:cNvPr>
                  <p:cNvSpPr txBox="1"/>
                  <p:nvPr/>
                </p:nvSpPr>
                <p:spPr>
                  <a:xfrm>
                    <a:off x="3448572" y="3313674"/>
                    <a:ext cx="3705951" cy="96084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box>
                          <m:box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boxPr>
                          <m:e>
                            <m:f>
                              <m:fPr>
                                <m:ctrlPr>
                                  <a:rPr kumimoji="0" lang="en-US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6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kumimoji="0" lang="en-US" sz="3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6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𝛍</m:t>
                                    </m:r>
                                  </m:e>
                                  <m:sub>
                                    <m:r>
                                      <a:rPr kumimoji="0" lang="en-US" sz="36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𝟎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𝐜𝐮𝐫𝐥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𝐁</m:t>
                        </m:r>
                      </m:oMath>
                    </a14:m>
                    <a:r>
                      <a: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𝐉</m:t>
                            </m:r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𝜺</m:t>
                            </m:r>
                          </m:e>
                          <m:sub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𝟎</m:t>
                            </m:r>
                          </m:sub>
                        </m:sSub>
                      </m:oMath>
                    </a14:m>
                    <a:endPara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E3C68C0F-F313-678F-D168-80FD32DE55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8572" y="3313674"/>
                    <a:ext cx="3705951" cy="96084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31237-EE4D-13E6-0F35-6B05C224860F}"/>
                  </a:ext>
                </a:extLst>
              </p:cNvPr>
              <p:cNvSpPr txBox="1"/>
              <p:nvPr/>
            </p:nvSpPr>
            <p:spPr>
              <a:xfrm>
                <a:off x="3482702" y="2408358"/>
                <a:ext cx="224611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Magnetism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↓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C999D64B-5F1A-BC6E-524C-D5D9B7DFF06E}"/>
                      </a:ext>
                    </a:extLst>
                  </p:cNvPr>
                  <p:cNvSpPr txBox="1"/>
                  <p:nvPr/>
                </p:nvSpPr>
                <p:spPr>
                  <a:xfrm>
                    <a:off x="7715079" y="3276435"/>
                    <a:ext cx="1026202" cy="10287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𝝏</m:t>
                              </m:r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𝐄</m:t>
                              </m:r>
                            </m:num>
                            <m:den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𝝏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32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0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=</m:t>
                              </m:r>
                              <m:r>
                                <a:rPr lang="en-US" sz="3200" b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e>
                            <m:sub>
                              <m:r>
                                <a:rPr lang="en-US" sz="32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𝒕𝒐𝒕𝒂𝒍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C999D64B-5F1A-BC6E-524C-D5D9B7DFF0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5079" y="3276435"/>
                    <a:ext cx="1026202" cy="10287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0000" r="-39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28035EC-7520-1B76-44A4-5E483B1D9ACD}"/>
                </a:ext>
              </a:extLst>
            </p:cNvPr>
            <p:cNvGrpSpPr/>
            <p:nvPr/>
          </p:nvGrpSpPr>
          <p:grpSpPr>
            <a:xfrm>
              <a:off x="6442093" y="1507525"/>
              <a:ext cx="2246109" cy="1413145"/>
              <a:chOff x="6442093" y="1507525"/>
              <a:chExt cx="2246109" cy="141314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79D246-0A6E-B598-D6F0-018A7DD16D70}"/>
                  </a:ext>
                </a:extLst>
              </p:cNvPr>
              <p:cNvSpPr txBox="1"/>
              <p:nvPr/>
            </p:nvSpPr>
            <p:spPr>
              <a:xfrm>
                <a:off x="6442093" y="1507525"/>
                <a:ext cx="224610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Universal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Displacement Current</a:t>
                </a:r>
              </a:p>
            </p:txBody>
          </p:sp>
          <p:sp>
            <p:nvSpPr>
              <p:cNvPr id="17" name="Right Brace 16">
                <a:extLst>
                  <a:ext uri="{FF2B5EF4-FFF2-40B4-BE49-F238E27FC236}">
                    <a16:creationId xmlns:a16="http://schemas.microsoft.com/office/drawing/2014/main" id="{C70F23A2-949A-C60F-AFED-F46A4B3B59FC}"/>
                  </a:ext>
                </a:extLst>
              </p:cNvPr>
              <p:cNvSpPr/>
              <p:nvPr/>
            </p:nvSpPr>
            <p:spPr bwMode="auto">
              <a:xfrm rot="16200000">
                <a:off x="7449934" y="2119344"/>
                <a:ext cx="397483" cy="1205170"/>
              </a:xfrm>
              <a:prstGeom prst="rightBrace">
                <a:avLst>
                  <a:gd name="adj1" fmla="val 36451"/>
                  <a:gd name="adj2" fmla="val 46190"/>
                </a:avLst>
              </a:prstGeom>
              <a:noFill/>
              <a:ln w="285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37160" rIns="91440" bIns="13716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9794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6076E0-56C1-4AFE-BE42-4E44C804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2E85B-D96E-4C64-8DCC-FF1FED9104F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  <p:pic>
        <p:nvPicPr>
          <p:cNvPr id="4" name="Picture 3" descr="A picture containing grass, building, stadium, road&#10;&#10;Description automatically generated">
            <a:extLst>
              <a:ext uri="{FF2B5EF4-FFF2-40B4-BE49-F238E27FC236}">
                <a16:creationId xmlns:a16="http://schemas.microsoft.com/office/drawing/2014/main" id="{2856F2FB-324D-4B35-8EBC-AA52943E5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" y="102732"/>
            <a:ext cx="3733800" cy="2328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7A03D3-E79A-4F75-B8FC-059317E7F5D3}"/>
              </a:ext>
            </a:extLst>
          </p:cNvPr>
          <p:cNvSpPr txBox="1"/>
          <p:nvPr/>
        </p:nvSpPr>
        <p:spPr>
          <a:xfrm>
            <a:off x="119850" y="2514600"/>
            <a:ext cx="556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Advanced Photon Source Argonne National Laboratory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A7F91F-2EB8-4284-8F60-2ADB56035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80" y="2912105"/>
            <a:ext cx="2958395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4DA5B-5C91-4424-87DA-BF53667EB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352531"/>
            <a:ext cx="4114800" cy="3048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97AF8C-31CA-454D-8541-0BD4D0C0B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76200"/>
            <a:ext cx="4232714" cy="28974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0368F1-BD33-44AC-9F07-CCB45A46B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510" y="3370924"/>
            <a:ext cx="3009810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542953-52AA-4087-B6DA-F28F2134FE1F}"/>
                  </a:ext>
                </a:extLst>
              </p:cNvPr>
              <p:cNvSpPr txBox="1"/>
              <p:nvPr/>
            </p:nvSpPr>
            <p:spPr>
              <a:xfrm>
                <a:off x="3897298" y="1316745"/>
                <a:ext cx="1981199" cy="103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Beam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~</m:t>
                        </m:r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e>
                      <m:sup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sup>
                    </m:sSup>
                  </m:oMath>
                </a14:m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eV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Beam length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e>
                      <m:sup>
                        <m:r>
                          <a: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m Tolerance </a:t>
                </a:r>
                <a14:m>
                  <m:oMath xmlns:m="http://schemas.openxmlformats.org/officeDocument/2006/math">
                    <m:r>
                      <a:rPr kumimoji="0" 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&lt;</m:t>
                    </m:r>
                    <m:sSup>
                      <m:sSupPr>
                        <m:ctrlPr>
                          <a:rPr kumimoji="0" lang="en-US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e>
                      <m:sup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𝟕</m:t>
                        </m:r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</m:sup>
                    </m:sSup>
                  </m:oMath>
                </a14:m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Beam Current </a:t>
                </a:r>
                <a14:m>
                  <m:oMath xmlns:m="http://schemas.openxmlformats.org/officeDocument/2006/math">
                    <m:r>
                      <a:rPr kumimoji="0" lang="en-US" sz="1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𝟏𝟎𝟎</m:t>
                    </m:r>
                  </m:oMath>
                </a14:m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mA Beam Power</a:t>
                </a:r>
                <a14:m>
                  <m:oMath xmlns:m="http://schemas.openxmlformats.org/officeDocument/2006/math">
                    <m:r>
                      <a:rPr kumimoji="0" lang="en-US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sup>
                    </m:sSup>
                    <m:r>
                      <a:rPr kumimoji="0" lang="en-US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𝐰𝐚𝐭𝐭𝐬</m:t>
                    </m:r>
                  </m:oMath>
                </a14:m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542953-52AA-4087-B6DA-F28F2134F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298" y="1316745"/>
                <a:ext cx="1981199" cy="1031501"/>
              </a:xfrm>
              <a:prstGeom prst="rect">
                <a:avLst/>
              </a:prstGeom>
              <a:blipFill>
                <a:blip r:embed="rId7"/>
                <a:stretch>
                  <a:fillRect b="-3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F38FA8-3B11-48F2-B70E-EE6848EBCB17}"/>
                  </a:ext>
                </a:extLst>
              </p:cNvPr>
              <p:cNvSpPr txBox="1"/>
              <p:nvPr/>
            </p:nvSpPr>
            <p:spPr>
              <a:xfrm>
                <a:off x="3997912" y="152400"/>
                <a:ext cx="1717088" cy="59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Error in Theory</a:t>
                </a:r>
                <a:b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F38FA8-3B11-48F2-B70E-EE6848EBC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912" y="152400"/>
                <a:ext cx="1717088" cy="590354"/>
              </a:xfrm>
              <a:prstGeom prst="rect">
                <a:avLst/>
              </a:prstGeom>
              <a:blipFill>
                <a:blip r:embed="rId8"/>
                <a:stretch>
                  <a:fillRect l="-355" t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29EC0A9-5190-42EC-ACD8-E3B843777821}"/>
              </a:ext>
            </a:extLst>
          </p:cNvPr>
          <p:cNvSpPr txBox="1"/>
          <p:nvPr/>
        </p:nvSpPr>
        <p:spPr>
          <a:xfrm>
            <a:off x="5943600" y="6397823"/>
            <a:ext cx="1404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Internet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CD82715-9A35-4B24-9D28-A739AFFE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F9B-F614-4484-998B-5EE22F4AACD1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1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09508C-ABD8-A74E-7932-910B70C0831A}"/>
                  </a:ext>
                </a:extLst>
              </p:cNvPr>
              <p:cNvSpPr txBox="1"/>
              <p:nvPr/>
            </p:nvSpPr>
            <p:spPr>
              <a:xfrm>
                <a:off x="2525958" y="1008326"/>
                <a:ext cx="6681354" cy="810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𝐜𝐮𝐫𝐥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𝐁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09508C-ABD8-A74E-7932-910B70C08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958" y="1008326"/>
                <a:ext cx="6681354" cy="810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D63652-35B5-5BFA-BDCF-B03B4705E737}"/>
                  </a:ext>
                </a:extLst>
              </p:cNvPr>
              <p:cNvSpPr txBox="1"/>
              <p:nvPr/>
            </p:nvSpPr>
            <p:spPr>
              <a:xfrm>
                <a:off x="2886649" y="1948049"/>
                <a:ext cx="85983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</m:sSub>
                    <m:r>
                      <a:rPr lang="en-US" sz="2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includes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the flux of charge with mass, however brief, small, or transient.</a:t>
                </a:r>
              </a:p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includes the polarization charge of dielectrics.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D63652-35B5-5BFA-BDCF-B03B4705E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649" y="1948049"/>
                <a:ext cx="8598316" cy="707886"/>
              </a:xfrm>
              <a:prstGeom prst="rect">
                <a:avLst/>
              </a:prstGeom>
              <a:blipFill>
                <a:blip r:embed="rId3"/>
                <a:stretch>
                  <a:fillRect l="-284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6993FC3-6D8E-3D86-9680-94CB7B103808}"/>
              </a:ext>
            </a:extLst>
          </p:cNvPr>
          <p:cNvSpPr txBox="1"/>
          <p:nvPr/>
        </p:nvSpPr>
        <p:spPr>
          <a:xfrm>
            <a:off x="701749" y="175835"/>
            <a:ext cx="1134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Maxwell-Ampere Equation Implies Conservation of Total Current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/>
              <p:nvPr/>
            </p:nvSpPr>
            <p:spPr>
              <a:xfrm>
                <a:off x="2431474" y="3448296"/>
                <a:ext cx="73827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𝐝𝐢𝐯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𝐜𝐮𝐫𝐥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𝑎𝑛𝑦𝑡h𝑖𝑛𝑔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474" y="3448296"/>
                <a:ext cx="738274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2B751FB-ACC0-ED4D-350C-18C2B82F9684}"/>
              </a:ext>
            </a:extLst>
          </p:cNvPr>
          <p:cNvSpPr txBox="1"/>
          <p:nvPr/>
        </p:nvSpPr>
        <p:spPr>
          <a:xfrm>
            <a:off x="3887932" y="2925076"/>
            <a:ext cx="416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Identity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48F281-82D5-FE6D-1391-D3C4F577DFDE}"/>
                  </a:ext>
                </a:extLst>
              </p:cNvPr>
              <p:cNvSpPr txBox="1"/>
              <p:nvPr/>
            </p:nvSpPr>
            <p:spPr>
              <a:xfrm>
                <a:off x="1200150" y="4879457"/>
                <a:ext cx="10099963" cy="646331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𝐝𝐢𝐯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𝐉</m:t>
                          </m:r>
                        </m:e>
                        <m:sub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𝒕𝒐𝒕𝒂𝒍</m:t>
                          </m:r>
                        </m:sub>
                      </m:sSub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𝐝𝐢𝐯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𝐜𝐮𝐫𝐥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𝐁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48F281-82D5-FE6D-1391-D3C4F577D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50" y="4879457"/>
                <a:ext cx="10099963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17718BC-B42F-ECC3-BB78-CE48886D2C6A}"/>
              </a:ext>
            </a:extLst>
          </p:cNvPr>
          <p:cNvSpPr txBox="1"/>
          <p:nvPr/>
        </p:nvSpPr>
        <p:spPr>
          <a:xfrm>
            <a:off x="3821458" y="4356237"/>
            <a:ext cx="5477783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Kirchhoff Current Law for Fields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0FE4F5-F2F4-5E5C-07B8-79734F99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A11DE-32E2-4F60-8228-BA601D302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183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17C10-0E75-45BE-94E5-801371FB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0D0E9-691D-4E85-B4EA-66D8612FD674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7FEB8-9D14-46A8-BFFD-FB411FEB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840F39-D9E1-4C81-812E-DC3DFC95CA98}"/>
                  </a:ext>
                </a:extLst>
              </p:cNvPr>
              <p:cNvSpPr txBox="1"/>
              <p:nvPr/>
            </p:nvSpPr>
            <p:spPr>
              <a:xfrm>
                <a:off x="533400" y="1371600"/>
                <a:ext cx="10598888" cy="594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Usual derivation of Circuit Kirchhoff Discusses only flux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𝐉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of charges</a:t>
                </a:r>
              </a:p>
              <a:p>
                <a:pPr lvl="0" algn="ctr"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Derivation should discuss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</m:sSub>
                  </m:oMath>
                </a14:m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en-US" sz="2400" b="1" i="1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f>
                        <m:fPr>
                          <m:type m:val="lin"/>
                          <m:ctrlPr>
                            <a:rPr lang="en-US" sz="2400" b="1" i="1" dirty="0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2400" b="1" i="1" dirty="0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</m:num>
                        <m:den>
                          <m:r>
                            <a:rPr lang="en-US" sz="2400" b="1" i="1" dirty="0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2400" b="1" i="1" dirty="0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2800" b="1" i="1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Maxwell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   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rPr>
                  <a:t>div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8080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8080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8080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</m:sSub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and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Classical Kirchhoff   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rPr>
                  <a:t>div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𝐉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D2D8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DISAGREE</a:t>
                </a:r>
                <a:b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</a:b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D2D8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840F39-D9E1-4C81-812E-DC3DFC95C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371600"/>
                <a:ext cx="10598888" cy="5940088"/>
              </a:xfrm>
              <a:prstGeom prst="rect">
                <a:avLst/>
              </a:prstGeom>
              <a:blipFill>
                <a:blip r:embed="rId2"/>
                <a:stretch>
                  <a:fillRect t="-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B0571C4-D0F1-425F-9902-6B13FD31AB80}"/>
              </a:ext>
            </a:extLst>
          </p:cNvPr>
          <p:cNvSpPr/>
          <p:nvPr/>
        </p:nvSpPr>
        <p:spPr>
          <a:xfrm rot="20944113">
            <a:off x="7895801" y="482936"/>
            <a:ext cx="3875228" cy="707886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Paradigm Change</a:t>
            </a:r>
          </a:p>
        </p:txBody>
      </p:sp>
    </p:spTree>
    <p:extLst>
      <p:ext uri="{BB962C8B-B14F-4D97-AF65-F5344CB8AC3E}">
        <p14:creationId xmlns:p14="http://schemas.microsoft.com/office/powerpoint/2010/main" val="1254310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35092-161A-F8A3-DF77-A59FD4E9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056FB9-BCB4-237D-2F33-CB365CD880BA}"/>
                  </a:ext>
                </a:extLst>
              </p:cNvPr>
              <p:cNvSpPr txBox="1"/>
              <p:nvPr/>
            </p:nvSpPr>
            <p:spPr bwMode="auto">
              <a:xfrm>
                <a:off x="1942650" y="293366"/>
                <a:ext cx="8306698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lang="en-US" sz="3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</m:sSub>
                    <m:r>
                      <a:rPr lang="en-US" sz="3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𝐢𝐬</m:t>
                    </m:r>
                    <m:r>
                      <a:rPr lang="en-US" sz="36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𝐜𝐨𝐧𝐬𝐞𝐫𝐯𝐞𝐝</m:t>
                    </m:r>
                    <m:r>
                      <a:rPr lang="en-US" sz="3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𝐉</m:t>
                    </m:r>
                  </m:oMath>
                </a14:m>
                <a:r>
                  <a:rPr lang="en-US" sz="3600" b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𝐢𝐬 </a:t>
                </a:r>
                <a:r>
                  <a:rPr lang="en-US" sz="3600" b="1" u="sng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𝐧𝐨𝐭</a:t>
                </a:r>
                <a:r>
                  <a:rPr lang="en-US" sz="3600" b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𝐜𝐨𝐧𝐬𝐞𝐫𝐯𝐞𝐝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056FB9-BCB4-237D-2F33-CB365CD88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2650" y="293366"/>
                <a:ext cx="8306698" cy="553998"/>
              </a:xfrm>
              <a:prstGeom prst="rect">
                <a:avLst/>
              </a:prstGeom>
              <a:blipFill>
                <a:blip r:embed="rId2"/>
                <a:stretch>
                  <a:fillRect l="-3010" t="-25275" r="-2937" b="-494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34F85-1CD1-8169-4E27-D33ED8CEB783}"/>
                  </a:ext>
                </a:extLst>
              </p:cNvPr>
              <p:cNvSpPr txBox="1"/>
              <p:nvPr/>
            </p:nvSpPr>
            <p:spPr bwMode="auto">
              <a:xfrm>
                <a:off x="1016825" y="2073193"/>
                <a:ext cx="10783188" cy="2154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 flux of charges is </a:t>
                </a:r>
                <a:r>
                  <a:rPr lang="en-US" sz="4000" b="1" u="sng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not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conserved.</a:t>
                </a:r>
              </a:p>
              <a:p>
                <a:pPr algn="ctr"/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 current of charges accumulates </a:t>
                </a:r>
                <a:b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as ‘free’ charge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by Continuity Equation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𝐝𝐢𝐯</m:t>
                            </m:r>
                            <m:r>
                              <a:rPr lang="en-US" sz="2400" b="1" i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1" i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𝐉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=−</m:t>
                            </m:r>
                            <m:r>
                              <a:rPr lang="en-US" sz="2400" b="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400" b="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r>
                          <a:rPr lang="en-US" sz="24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</m:den>
                    </m:f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𝐝𝐢𝐯</m:t>
                    </m:r>
                    <m:r>
                      <a:rPr lang="en-US" sz="2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𝐉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34F85-1CD1-8169-4E27-D33ED8CEB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825" y="2073193"/>
                <a:ext cx="10783188" cy="2154436"/>
              </a:xfrm>
              <a:prstGeom prst="rect">
                <a:avLst/>
              </a:prstGeom>
              <a:blipFill>
                <a:blip r:embed="rId3"/>
                <a:stretch>
                  <a:fillRect t="-7062" b="-401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A21259-F8D8-FB2A-2875-9A72CB61083D}"/>
                  </a:ext>
                </a:extLst>
              </p:cNvPr>
              <p:cNvSpPr txBox="1"/>
              <p:nvPr/>
            </p:nvSpPr>
            <p:spPr bwMode="auto">
              <a:xfrm>
                <a:off x="2087802" y="1040084"/>
                <a:ext cx="754529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If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𝐝𝐢𝐯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d>
                      <m:d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𝐉</m:t>
                        </m:r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𝟎</m:t>
                            </m:r>
                          </m:sub>
                        </m:sSub>
                        <m:f>
                          <m:fPr>
                            <m:type m:val="lin"/>
                            <m:ctrlPr>
                              <a:rPr kumimoji="0" lang="en-US" sz="36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𝝏</m:t>
                            </m:r>
                            <m:r>
                              <a:rPr kumimoji="0" lang="en-US" sz="36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𝐄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𝝏</m:t>
                            </m:r>
                            <m:r>
                              <a:rPr kumimoji="0" lang="en-US" sz="36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𝒕</m:t>
                            </m:r>
                          </m:den>
                        </m:f>
                      </m:e>
                    </m:d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  </m:t>
                    </m:r>
                    <m:r>
                      <a:rPr kumimoji="0" lang="en-US" sz="3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𝐝𝐢𝐯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𝐉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A21259-F8D8-FB2A-2875-9A72CB610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7802" y="1040084"/>
                <a:ext cx="7545294" cy="646331"/>
              </a:xfrm>
              <a:prstGeom prst="rect">
                <a:avLst/>
              </a:prstGeom>
              <a:blipFill>
                <a:blip r:embed="rId4"/>
                <a:stretch>
                  <a:fillRect l="-969" t="-15094" b="-349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85F837D5-0301-14CB-842A-8AB8FF78AA9A}"/>
              </a:ext>
            </a:extLst>
          </p:cNvPr>
          <p:cNvGrpSpPr/>
          <p:nvPr/>
        </p:nvGrpSpPr>
        <p:grpSpPr>
          <a:xfrm>
            <a:off x="1942650" y="4282371"/>
            <a:ext cx="8594214" cy="2366489"/>
            <a:chOff x="1911393" y="4635793"/>
            <a:chExt cx="8625471" cy="2013067"/>
          </a:xfrm>
        </p:grpSpPr>
        <p:sp>
          <p:nvSpPr>
            <p:cNvPr id="9" name="Explosion: 14 Points 8">
              <a:extLst>
                <a:ext uri="{FF2B5EF4-FFF2-40B4-BE49-F238E27FC236}">
                  <a16:creationId xmlns:a16="http://schemas.microsoft.com/office/drawing/2014/main" id="{F613498B-A8C5-075C-0197-287F9D705EF8}"/>
                </a:ext>
              </a:extLst>
            </p:cNvPr>
            <p:cNvSpPr/>
            <p:nvPr/>
          </p:nvSpPr>
          <p:spPr bwMode="auto">
            <a:xfrm>
              <a:off x="1911393" y="4635793"/>
              <a:ext cx="8625471" cy="2013067"/>
            </a:xfrm>
            <a:prstGeom prst="irregularSeal2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3FDA12-34B2-2E21-54F0-0E8AF230ADFC}"/>
                </a:ext>
              </a:extLst>
            </p:cNvPr>
            <p:cNvSpPr txBox="1"/>
            <p:nvPr/>
          </p:nvSpPr>
          <p:spPr bwMode="auto">
            <a:xfrm>
              <a:off x="3734404" y="5258656"/>
              <a:ext cx="4582633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Obvious,</a:t>
              </a:r>
            </a:p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But Widely Misunderstood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175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BB4FB-27AA-4411-B2FD-96CD7092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83097-EDB7-43DE-965F-9A57BA6AC42F}"/>
              </a:ext>
            </a:extLst>
          </p:cNvPr>
          <p:cNvSpPr txBox="1"/>
          <p:nvPr/>
        </p:nvSpPr>
        <p:spPr>
          <a:xfrm>
            <a:off x="844784" y="478853"/>
            <a:ext cx="11136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Kirchhoff’s Law is about Current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C3BB8-8E4E-7926-15EB-6695407C8842}"/>
              </a:ext>
            </a:extLst>
          </p:cNvPr>
          <p:cNvSpPr txBox="1"/>
          <p:nvPr/>
        </p:nvSpPr>
        <p:spPr>
          <a:xfrm>
            <a:off x="2015232" y="2183906"/>
            <a:ext cx="8424909" cy="341632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The current that flows into a node flows out.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The current that flows in a wire is equal everywhere.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The current that flows in a series of components is equal everywhere.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NOTE Kirchhoff’s law is true at all times and in all conditions</a:t>
            </a:r>
            <a:endParaRPr lang="en-US" sz="28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as we shall prove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30C1A-9446-C767-88A2-1D6798B055C6}"/>
              </a:ext>
            </a:extLst>
          </p:cNvPr>
          <p:cNvSpPr txBox="1"/>
          <p:nvPr/>
        </p:nvSpPr>
        <p:spPr>
          <a:xfrm>
            <a:off x="4393156" y="1571347"/>
            <a:ext cx="4039339" cy="52322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Physical Statement</a:t>
            </a:r>
          </a:p>
        </p:txBody>
      </p:sp>
    </p:spTree>
    <p:extLst>
      <p:ext uri="{BB962C8B-B14F-4D97-AF65-F5344CB8AC3E}">
        <p14:creationId xmlns:p14="http://schemas.microsoft.com/office/powerpoint/2010/main" val="701525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ADD87A-2351-F69D-1B0F-AA3A88D8B067}"/>
                  </a:ext>
                </a:extLst>
              </p:cNvPr>
              <p:cNvSpPr txBox="1"/>
              <p:nvPr/>
            </p:nvSpPr>
            <p:spPr>
              <a:xfrm>
                <a:off x="473985" y="424242"/>
                <a:ext cx="11769312" cy="2985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Cambria Math" panose="02040503050406030204" pitchFamily="18" charset="0"/>
                    <a:cs typeface="Arial"/>
                  </a:rPr>
                  <a:t>Physical Note about Steady State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Cambria Math" panose="02040503050406030204" pitchFamily="18" charset="0"/>
                  <a:cs typeface="Arial"/>
                </a:endParaRPr>
              </a:p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Underlying physics is hidden by the special case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Cambria Math" panose="02040503050406030204" pitchFamily="18" charset="0"/>
                    <a:cs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ADD87A-2351-F69D-1B0F-AA3A88D8B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85" y="424242"/>
                <a:ext cx="11769312" cy="2985433"/>
              </a:xfrm>
              <a:prstGeom prst="rect">
                <a:avLst/>
              </a:prstGeom>
              <a:blipFill>
                <a:blip r:embed="rId2"/>
                <a:stretch>
                  <a:fillRect t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60DEED-77BA-360C-1842-936A659B3B1D}"/>
                  </a:ext>
                </a:extLst>
              </p:cNvPr>
              <p:cNvSpPr txBox="1"/>
              <p:nvPr/>
            </p:nvSpPr>
            <p:spPr bwMode="auto">
              <a:xfrm>
                <a:off x="2641267" y="4010836"/>
                <a:ext cx="7248746" cy="1569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Physics prohibits general steady state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in general because fields change in applications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60DEED-77BA-360C-1842-936A659B3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1267" y="4010836"/>
                <a:ext cx="7248746" cy="1569660"/>
              </a:xfrm>
              <a:prstGeom prst="rect">
                <a:avLst/>
              </a:prstGeom>
              <a:blipFill>
                <a:blip r:embed="rId3"/>
                <a:stretch>
                  <a:fillRect t="-5058" r="-168" b="-120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FF47B4D-8CF5-33D9-A5E2-18FBA89C0EDB}"/>
              </a:ext>
            </a:extLst>
          </p:cNvPr>
          <p:cNvSpPr txBox="1"/>
          <p:nvPr/>
        </p:nvSpPr>
        <p:spPr bwMode="auto">
          <a:xfrm>
            <a:off x="967563" y="2217502"/>
            <a:ext cx="1009827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Cambria Math" panose="02040503050406030204" pitchFamily="18" charset="0"/>
                <a:cs typeface="Arial"/>
              </a:rPr>
              <a:t>The steady state ignores the charge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Cambria Math" panose="02040503050406030204" pitchFamily="18" charset="0"/>
                <a:cs typeface="Arial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Cambria Math" panose="02040503050406030204" pitchFamily="18" charset="0"/>
                <a:cs typeface="Arial"/>
              </a:rPr>
              <a:t>that invariably* accompanies an E field,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usually at its boundaries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F0BA32-AA88-5F68-8282-A903786636FD}"/>
              </a:ext>
            </a:extLst>
          </p:cNvPr>
          <p:cNvSpPr txBox="1"/>
          <p:nvPr/>
        </p:nvSpPr>
        <p:spPr bwMode="auto">
          <a:xfrm>
            <a:off x="3649325" y="5827712"/>
            <a:ext cx="5155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Gauss’ law, the first Maxwell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Eqution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90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ADD87A-2351-F69D-1B0F-AA3A88D8B067}"/>
                  </a:ext>
                </a:extLst>
              </p:cNvPr>
              <p:cNvSpPr txBox="1"/>
              <p:nvPr/>
            </p:nvSpPr>
            <p:spPr>
              <a:xfrm>
                <a:off x="652720" y="424242"/>
                <a:ext cx="11411842" cy="2492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Cambria Math" panose="02040503050406030204" pitchFamily="18" charset="0"/>
                    <a:cs typeface="Arial"/>
                  </a:rPr>
                  <a:t>Mathematical Note about Steady State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Cambria Math" panose="02040503050406030204" pitchFamily="18" charset="0"/>
                  <a:cs typeface="Arial"/>
                </a:endParaRPr>
              </a:p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Cambria Math" panose="02040503050406030204" pitchFamily="18" charset="0"/>
                    <a:cs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ADD87A-2351-F69D-1B0F-AA3A88D8B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20" y="424242"/>
                <a:ext cx="11411842" cy="2492990"/>
              </a:xfrm>
              <a:prstGeom prst="rect">
                <a:avLst/>
              </a:prstGeom>
              <a:blipFill>
                <a:blip r:embed="rId2"/>
                <a:stretch>
                  <a:fillRect t="-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E60DEED-77BA-360C-1842-936A659B3B1D}"/>
              </a:ext>
            </a:extLst>
          </p:cNvPr>
          <p:cNvSpPr txBox="1"/>
          <p:nvPr/>
        </p:nvSpPr>
        <p:spPr bwMode="auto">
          <a:xfrm>
            <a:off x="2607635" y="4864098"/>
            <a:ext cx="72487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F47B4D-8CF5-33D9-A5E2-18FBA89C0EDB}"/>
                  </a:ext>
                </a:extLst>
              </p:cNvPr>
              <p:cNvSpPr txBox="1"/>
              <p:nvPr/>
            </p:nvSpPr>
            <p:spPr bwMode="auto">
              <a:xfrm>
                <a:off x="346154" y="1200422"/>
                <a:ext cx="11718408" cy="4524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Studying electrodynamics always involves initial and boundary Conditions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Careful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Treatment of Initial and Boundary Conditions </a:t>
                </a:r>
                <a:b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</a:b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shows that Charge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𝝆</m:t>
                    </m:r>
                    <m:d>
                      <m:d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𝒙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𝒚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𝒛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;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𝒕</m:t>
                        </m:r>
                      </m:e>
                    </m:d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b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</a:b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ALWAYS accompanies an Electric 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Charge may be on boundaries or in the initial state, of course.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Cambria Math" panose="02040503050406030204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F47B4D-8CF5-33D9-A5E2-18FBA89C0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154" y="1200422"/>
                <a:ext cx="11718408" cy="4524315"/>
              </a:xfrm>
              <a:prstGeom prst="rect">
                <a:avLst/>
              </a:prstGeom>
              <a:blipFill>
                <a:blip r:embed="rId3"/>
                <a:stretch>
                  <a:fillRect l="-728" t="-1752" r="-67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877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23B17-58E9-E77F-74AD-491C706D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2B314C-5FDF-5099-4B4E-C6AAD312DA2A}"/>
                  </a:ext>
                </a:extLst>
              </p:cNvPr>
              <p:cNvSpPr txBox="1"/>
              <p:nvPr/>
            </p:nvSpPr>
            <p:spPr bwMode="auto">
              <a:xfrm>
                <a:off x="531628" y="786810"/>
                <a:ext cx="10504967" cy="3447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We have shown that Kirchhoff’s law for fields must include 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Versions of Kirchhoff’s law </a:t>
                </a:r>
                <a:br>
                  <a:rPr lang="en-US" sz="3200" b="1" dirty="0">
                    <a:solidFill>
                      <a:srgbClr val="000000"/>
                    </a:solidFill>
                  </a:rPr>
                </a:br>
                <a:r>
                  <a:rPr lang="en-US" sz="3200" b="1" dirty="0">
                    <a:solidFill>
                      <a:srgbClr val="000000"/>
                    </a:solidFill>
                  </a:rPr>
                  <a:t>that do not include </a:t>
                </a: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0000"/>
                    </a:solidFill>
                  </a:rPr>
                  <a:t> </a:t>
                </a:r>
                <a:br>
                  <a:rPr lang="en-US" sz="3200" b="1" dirty="0">
                    <a:solidFill>
                      <a:srgbClr val="000000"/>
                    </a:solidFill>
                  </a:rPr>
                </a:br>
                <a:r>
                  <a:rPr lang="en-US" sz="3200" b="1" dirty="0">
                    <a:solidFill>
                      <a:srgbClr val="000000"/>
                    </a:solidFill>
                  </a:rPr>
                  <a:t>are incompatible with the Maxwell equations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2B314C-5FDF-5099-4B4E-C6AAD312D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628" y="786810"/>
                <a:ext cx="10504967" cy="3447098"/>
              </a:xfrm>
              <a:prstGeom prst="rect">
                <a:avLst/>
              </a:prstGeom>
              <a:blipFill>
                <a:blip r:embed="rId2"/>
                <a:stretch>
                  <a:fillRect r="-116" b="-203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16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3E26A-F349-AFA1-6847-9717C6E0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AF7A5-F089-3AD7-7B82-EE1EAD2E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761C2-D1B9-D5E8-A6F0-37642602FC46}"/>
              </a:ext>
            </a:extLst>
          </p:cNvPr>
          <p:cNvSpPr txBox="1"/>
          <p:nvPr/>
        </p:nvSpPr>
        <p:spPr>
          <a:xfrm rot="10800000" flipV="1">
            <a:off x="841531" y="351960"/>
            <a:ext cx="101877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MATHEMATICIANS NEED NOT WORRY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When Kirchhoff’s law is corrected, classical applications </a:t>
            </a:r>
            <a:br>
              <a:rPr lang="en-US" sz="2400" b="1" dirty="0"/>
            </a:br>
            <a:r>
              <a:rPr lang="en-US" sz="2400" b="1" dirty="0"/>
              <a:t>are well defined approximations </a:t>
            </a:r>
          </a:p>
          <a:p>
            <a:pPr algn="ctr"/>
            <a:endParaRPr lang="en-US" sz="2400" b="1" dirty="0"/>
          </a:p>
          <a:p>
            <a:pPr algn="ctr"/>
            <a:br>
              <a:rPr lang="en-US" sz="2400" b="1" dirty="0"/>
            </a:br>
            <a:r>
              <a:rPr lang="en-US" sz="2400" b="1" i="1" dirty="0"/>
              <a:t>provided</a:t>
            </a:r>
            <a:br>
              <a:rPr lang="en-US" sz="2400" b="1" i="1" dirty="0"/>
            </a:br>
            <a:r>
              <a:rPr lang="en-US" sz="2400" i="1" dirty="0"/>
              <a:t> a single dielectric constant is a good approximation </a:t>
            </a:r>
          </a:p>
          <a:p>
            <a:pPr algn="ctr"/>
            <a:r>
              <a:rPr lang="en-US" sz="2400" i="1" dirty="0"/>
              <a:t>not bad in silicon, </a:t>
            </a:r>
          </a:p>
          <a:p>
            <a:pPr algn="ctr"/>
            <a:r>
              <a:rPr lang="en-US" sz="2400" i="1" dirty="0"/>
              <a:t>bad in ionic solutions, </a:t>
            </a:r>
          </a:p>
          <a:p>
            <a:pPr algn="ctr"/>
            <a:r>
              <a:rPr lang="en-US" sz="2400" i="1" dirty="0"/>
              <a:t>horrible in proteins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50035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3E26A-F349-AFA1-6847-9717C6E0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AF7A5-F089-3AD7-7B82-EE1EAD2E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761C2-D1B9-D5E8-A6F0-37642602FC46}"/>
              </a:ext>
            </a:extLst>
          </p:cNvPr>
          <p:cNvSpPr txBox="1"/>
          <p:nvPr/>
        </p:nvSpPr>
        <p:spPr>
          <a:xfrm rot="10800000" flipV="1">
            <a:off x="795811" y="488897"/>
            <a:ext cx="1018779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OTHER APPLICATIONS HAVE PROBLEMS</a:t>
            </a:r>
          </a:p>
          <a:p>
            <a:pPr algn="ctr"/>
            <a:endParaRPr lang="en-US" sz="2400" b="1" dirty="0"/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fundamental understanding of atomic motion is changed when Kirchhoff's law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corrected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‘Everything’ is Coupled to ‘Everything Else’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we shall see.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Atomic motion is then viewed as the motion of charges necessary to maintain conservation of total current,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is as universal and exact as the Maxwell equations themselves)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revision changes the interpretation of how molecular machines work,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the transporters of protons and electrons that </a:t>
            </a:r>
            <a:r>
              <a:rPr lang="en-US" sz="2000" b="1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</a:t>
            </a: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'storehouse of nearly all chemical energy in living systems' ATP</a:t>
            </a:r>
            <a:endParaRPr lang="en-US" sz="2800" dirty="0">
              <a:effectLst/>
            </a:endParaRP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46426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37C0D-68AC-322D-AA93-53F61869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35129-505E-DE00-6EC3-2B63929FBFF2}"/>
              </a:ext>
            </a:extLst>
          </p:cNvPr>
          <p:cNvSpPr txBox="1"/>
          <p:nvPr/>
        </p:nvSpPr>
        <p:spPr bwMode="auto">
          <a:xfrm>
            <a:off x="777862" y="562707"/>
            <a:ext cx="90405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So far we have talked about 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Conservation of Total </a:t>
            </a:r>
            <a:r>
              <a:rPr lang="en-US" sz="3200" b="1" dirty="0" err="1">
                <a:solidFill>
                  <a:srgbClr val="000000"/>
                </a:solidFill>
              </a:rPr>
              <a:t>Currentin</a:t>
            </a:r>
            <a:r>
              <a:rPr lang="en-US" sz="3200" b="1" dirty="0">
                <a:solidFill>
                  <a:srgbClr val="000000"/>
                </a:solidFill>
              </a:rPr>
              <a:t> general Fields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But not in circuits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8FA2F-511A-00D5-1D03-44BC9C2671A7}"/>
              </a:ext>
            </a:extLst>
          </p:cNvPr>
          <p:cNvSpPr txBox="1"/>
          <p:nvPr/>
        </p:nvSpPr>
        <p:spPr bwMode="auto">
          <a:xfrm>
            <a:off x="1226039" y="3182778"/>
            <a:ext cx="93713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What about Kirchhoff’s Current Law in Circuits?</a:t>
            </a:r>
          </a:p>
        </p:txBody>
      </p:sp>
    </p:spTree>
    <p:extLst>
      <p:ext uri="{BB962C8B-B14F-4D97-AF65-F5344CB8AC3E}">
        <p14:creationId xmlns:p14="http://schemas.microsoft.com/office/powerpoint/2010/main" val="170229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23B17-58E9-E77F-74AD-491C706D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2B314C-5FDF-5099-4B4E-C6AAD312DA2A}"/>
                  </a:ext>
                </a:extLst>
              </p:cNvPr>
              <p:cNvSpPr txBox="1"/>
              <p:nvPr/>
            </p:nvSpPr>
            <p:spPr bwMode="auto">
              <a:xfrm>
                <a:off x="531628" y="786810"/>
                <a:ext cx="10504967" cy="3447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We have shown that Kirchhoff’s law for fields must include 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Versions of Kirchhoff’s Circuit law </a:t>
                </a:r>
                <a:br>
                  <a:rPr lang="en-US" sz="3200" b="1" dirty="0">
                    <a:solidFill>
                      <a:srgbClr val="000000"/>
                    </a:solidFill>
                  </a:rPr>
                </a:br>
                <a:r>
                  <a:rPr lang="en-US" sz="3200" b="1" dirty="0">
                    <a:solidFill>
                      <a:srgbClr val="000000"/>
                    </a:solidFill>
                  </a:rPr>
                  <a:t>that do not include </a:t>
                </a: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0000"/>
                    </a:solidFill>
                  </a:rPr>
                  <a:t> </a:t>
                </a:r>
                <a:br>
                  <a:rPr lang="en-US" sz="3200" b="1" dirty="0">
                    <a:solidFill>
                      <a:srgbClr val="000000"/>
                    </a:solidFill>
                  </a:rPr>
                </a:br>
                <a:r>
                  <a:rPr lang="en-US" sz="3200" b="1" dirty="0">
                    <a:solidFill>
                      <a:srgbClr val="000000"/>
                    </a:solidFill>
                  </a:rPr>
                  <a:t>are incompatible with the Maxwell equations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2B314C-5FDF-5099-4B4E-C6AAD312D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628" y="786810"/>
                <a:ext cx="10504967" cy="3447098"/>
              </a:xfrm>
              <a:prstGeom prst="rect">
                <a:avLst/>
              </a:prstGeom>
              <a:blipFill>
                <a:blip r:embed="rId2"/>
                <a:stretch>
                  <a:fillRect r="-116" b="-203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216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8DC524-8801-E808-D41B-4D393592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4E0CB4-7440-EBF9-0A0A-CFB4749E4C2C}"/>
              </a:ext>
            </a:extLst>
          </p:cNvPr>
          <p:cNvSpPr txBox="1"/>
          <p:nvPr/>
        </p:nvSpPr>
        <p:spPr bwMode="auto">
          <a:xfrm>
            <a:off x="1953956" y="1485269"/>
            <a:ext cx="84879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Kirchhoff’s Law of Circuits must include the Displacement Current</a:t>
            </a:r>
          </a:p>
          <a:p>
            <a:pPr algn="ctr"/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But including displacement current is not enough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To validate Kirchhoff’s Law in Circuits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44BB-C5E9-38AA-EBAE-05059A77AA7C}"/>
              </a:ext>
            </a:extLst>
          </p:cNvPr>
          <p:cNvSpPr txBox="1"/>
          <p:nvPr/>
        </p:nvSpPr>
        <p:spPr bwMode="auto">
          <a:xfrm>
            <a:off x="3031976" y="3649182"/>
            <a:ext cx="633186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All the total current must flow in branched networks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Circuit components must be ideal, including wires</a:t>
            </a:r>
          </a:p>
          <a:p>
            <a:pPr algn="ctr"/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73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4EAEC-B9D3-7B88-7AAF-876B722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E0F0D-9AD0-E8F3-E287-DEED75E08542}"/>
              </a:ext>
            </a:extLst>
          </p:cNvPr>
          <p:cNvSpPr txBox="1"/>
          <p:nvPr/>
        </p:nvSpPr>
        <p:spPr bwMode="auto">
          <a:xfrm>
            <a:off x="2921296" y="779737"/>
            <a:ext cx="609777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the total current must flow in branched networks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Circuit components must be ideal, including wires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30538-25FA-87A9-F1A9-4B9DCD0871DC}"/>
              </a:ext>
            </a:extLst>
          </p:cNvPr>
          <p:cNvSpPr txBox="1"/>
          <p:nvPr/>
        </p:nvSpPr>
        <p:spPr bwMode="auto">
          <a:xfrm>
            <a:off x="1901455" y="3429000"/>
            <a:ext cx="838908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Difficult to Specify in Theory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But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EASY TO CHECK IN EXPERIMENTS</a:t>
            </a:r>
          </a:p>
        </p:txBody>
      </p:sp>
    </p:spTree>
    <p:extLst>
      <p:ext uri="{BB962C8B-B14F-4D97-AF65-F5344CB8AC3E}">
        <p14:creationId xmlns:p14="http://schemas.microsoft.com/office/powerpoint/2010/main" val="4239043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5BB8F3-7B49-4F7C-C18E-DAD1C48E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A24066-9484-8694-E351-F9F172A044C5}"/>
              </a:ext>
            </a:extLst>
          </p:cNvPr>
          <p:cNvSpPr txBox="1"/>
          <p:nvPr/>
        </p:nvSpPr>
        <p:spPr bwMode="auto">
          <a:xfrm>
            <a:off x="1407495" y="834923"/>
            <a:ext cx="947427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EASY IN IDEALIZED CIRCUITS</a:t>
            </a:r>
          </a:p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Just include stray capacitances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E68585-2DD8-6345-1522-C657A5854EA0}"/>
              </a:ext>
            </a:extLst>
          </p:cNvPr>
          <p:cNvSpPr txBox="1"/>
          <p:nvPr/>
        </p:nvSpPr>
        <p:spPr bwMode="auto">
          <a:xfrm flipH="1">
            <a:off x="2146481" y="3480106"/>
            <a:ext cx="76376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But Difficult to Specify </a:t>
            </a:r>
            <a:r>
              <a:rPr lang="en-US" sz="2000" b="1" i="1" dirty="0">
                <a:solidFill>
                  <a:srgbClr val="000000"/>
                </a:solidFill>
              </a:rPr>
              <a:t>a priori </a:t>
            </a:r>
            <a:r>
              <a:rPr lang="en-US" sz="2400" b="1" dirty="0">
                <a:solidFill>
                  <a:srgbClr val="000000"/>
                </a:solidFill>
              </a:rPr>
              <a:t>in Realistic Models</a:t>
            </a:r>
          </a:p>
        </p:txBody>
      </p:sp>
    </p:spTree>
    <p:extLst>
      <p:ext uri="{BB962C8B-B14F-4D97-AF65-F5344CB8AC3E}">
        <p14:creationId xmlns:p14="http://schemas.microsoft.com/office/powerpoint/2010/main" val="1872558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0D9B2B-C2B0-4EAE-BD2D-C3439FE67480}"/>
              </a:ext>
            </a:extLst>
          </p:cNvPr>
          <p:cNvGrpSpPr/>
          <p:nvPr/>
        </p:nvGrpSpPr>
        <p:grpSpPr>
          <a:xfrm>
            <a:off x="1390770" y="1586735"/>
            <a:ext cx="9108416" cy="3912650"/>
            <a:chOff x="1523999" y="1511922"/>
            <a:chExt cx="9144000" cy="383415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2F0B4A-7BF0-4C87-BD95-F1F836B20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9" y="1511922"/>
              <a:ext cx="9144000" cy="3834156"/>
            </a:xfrm>
            <a:prstGeom prst="rect">
              <a:avLst/>
            </a:prstGeom>
          </p:spPr>
        </p:pic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2345671" y="3180189"/>
            <a:ext cx="890588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663560" imgH="558720" progId="Equation.DSMT4">
                    <p:embed/>
                  </p:oleObj>
                </mc:Choice>
                <mc:Fallback>
                  <p:oleObj name="Equation" r:id="rId3" imgW="1663560" imgH="55872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45671" y="3180189"/>
                          <a:ext cx="890588" cy="300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599239" y="3187700"/>
            <a:ext cx="915987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714320" imgH="558720" progId="Equation.DSMT4">
                    <p:embed/>
                  </p:oleObj>
                </mc:Choice>
                <mc:Fallback>
                  <p:oleObj name="Equation" r:id="rId5" imgW="1714320" imgH="55872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99239" y="3187700"/>
                          <a:ext cx="915987" cy="3000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Rectangle 1"/>
            <p:cNvSpPr/>
            <p:nvPr/>
          </p:nvSpPr>
          <p:spPr>
            <a:xfrm>
              <a:off x="6351731" y="3493442"/>
              <a:ext cx="133882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 = permittivity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/>
                </a:rPr>
                <a:t>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375660" y="1921252"/>
              <a:ext cx="51434" cy="523220"/>
            </a:xfrm>
            <a:prstGeom prst="rect">
              <a:avLst/>
            </a:prstGeom>
            <a:pattFill prst="wdUpDiag">
              <a:fgClr>
                <a:srgbClr val="C00000"/>
              </a:fgClr>
              <a:bgClr>
                <a:schemeClr val="bg1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745354" y="1914701"/>
              <a:ext cx="51435" cy="523220"/>
            </a:xfrm>
            <a:prstGeom prst="rect">
              <a:avLst/>
            </a:prstGeom>
            <a:pattFill prst="wdUpDiag">
              <a:fgClr>
                <a:srgbClr val="C00000"/>
              </a:fgClr>
              <a:bgClr>
                <a:schemeClr val="bg1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4514850" y="2409825"/>
              <a:ext cx="51244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Ag AgCl</a:t>
              </a: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170872" y="2409825"/>
              <a:ext cx="51244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Ag AgCl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E7095-53EC-49BA-9374-8C573D1DEA4D}"/>
              </a:ext>
            </a:extLst>
          </p:cNvPr>
          <p:cNvSpPr/>
          <p:nvPr/>
        </p:nvSpPr>
        <p:spPr>
          <a:xfrm>
            <a:off x="3572075" y="5332736"/>
            <a:ext cx="43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rPr>
              <a:t>TRIVIAL and </a:t>
            </a:r>
            <a:r>
              <a:rPr lang="en-US" sz="24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Arial Black" panose="020B0A04020102020204" pitchFamily="34" charset="0"/>
                <a:cs typeface="Arial"/>
              </a:rPr>
              <a:t>PROFOUND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079624" y="2315576"/>
            <a:ext cx="155602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4653671" y="2297507"/>
            <a:ext cx="127138" cy="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799FB35-4F2C-4475-BA4B-D097BB14607B}"/>
              </a:ext>
            </a:extLst>
          </p:cNvPr>
          <p:cNvSpPr txBox="1"/>
          <p:nvPr/>
        </p:nvSpPr>
        <p:spPr>
          <a:xfrm>
            <a:off x="1907412" y="259493"/>
            <a:ext cx="7952949" cy="1083567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Kirchhoff Coupling: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Total Current is the Same in Series Systems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 Black" panose="020B0A04020102020204" pitchFamily="34" charset="0"/>
                <a:cs typeface="Arial"/>
              </a:rPr>
              <a:t>Independent of Mechanism of Charge Movement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28288-BF43-4525-BF0E-8669E571E4C3}"/>
              </a:ext>
            </a:extLst>
          </p:cNvPr>
          <p:cNvSpPr txBox="1"/>
          <p:nvPr/>
        </p:nvSpPr>
        <p:spPr>
          <a:xfrm>
            <a:off x="3157425" y="5903931"/>
            <a:ext cx="5046951" cy="61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/>
            <a:r>
              <a:rPr lang="en-US" sz="1100" b="1" dirty="0">
                <a:latin typeface="Segoe UI" panose="020B0502040204020203" pitchFamily="34" charset="0"/>
              </a:rPr>
              <a:t>Eisenberg (2016) Mass Action and Conservation of Current. </a:t>
            </a:r>
            <a:br>
              <a:rPr lang="en-US" sz="1100" b="1" dirty="0">
                <a:latin typeface="Segoe UI" panose="020B0502040204020203" pitchFamily="34" charset="0"/>
              </a:rPr>
            </a:br>
            <a:r>
              <a:rPr lang="en-US" sz="1100" b="1" dirty="0">
                <a:latin typeface="Segoe UI" panose="020B0502040204020203" pitchFamily="34" charset="0"/>
              </a:rPr>
              <a:t>Hungarian Journal of Industry and Chemistry  2016  44:1-28</a:t>
            </a:r>
          </a:p>
          <a:p>
            <a:pPr marR="0" algn="ctr"/>
            <a:r>
              <a:rPr lang="en-US" sz="1100" b="1" dirty="0">
                <a:latin typeface="Segoe UI" panose="020B0502040204020203" pitchFamily="34" charset="0"/>
              </a:rPr>
              <a:t>also arXiv:1502.07251 44:1-28.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3E1187-CB4D-40EB-BF37-4B20274AECF4}"/>
              </a:ext>
            </a:extLst>
          </p:cNvPr>
          <p:cNvSpPr/>
          <p:nvPr/>
        </p:nvSpPr>
        <p:spPr bwMode="auto">
          <a:xfrm>
            <a:off x="2943518" y="3295113"/>
            <a:ext cx="227710" cy="155520"/>
          </a:xfrm>
          <a:prstGeom prst="ellipse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62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5BB8F3-7B49-4F7C-C18E-DAD1C48E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A24066-9484-8694-E351-F9F172A044C5}"/>
              </a:ext>
            </a:extLst>
          </p:cNvPr>
          <p:cNvSpPr txBox="1"/>
          <p:nvPr/>
        </p:nvSpPr>
        <p:spPr bwMode="auto">
          <a:xfrm>
            <a:off x="1564722" y="1269367"/>
            <a:ext cx="838908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Difficult to Specify in Realistic Models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But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EASY TO CHECK IN EXPERIMENTS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E68585-2DD8-6345-1522-C657A5854EA0}"/>
              </a:ext>
            </a:extLst>
          </p:cNvPr>
          <p:cNvSpPr txBox="1"/>
          <p:nvPr/>
        </p:nvSpPr>
        <p:spPr bwMode="auto">
          <a:xfrm flipH="1">
            <a:off x="3081111" y="3051544"/>
            <a:ext cx="565648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MEASURE THE CURRENTS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See if they add up</a:t>
            </a: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CHECK THE THEORY</a:t>
            </a:r>
          </a:p>
        </p:txBody>
      </p:sp>
    </p:spTree>
    <p:extLst>
      <p:ext uri="{BB962C8B-B14F-4D97-AF65-F5344CB8AC3E}">
        <p14:creationId xmlns:p14="http://schemas.microsoft.com/office/powerpoint/2010/main" val="989033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36CB5-6F60-422D-C3AA-97477517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481CC4-C8CA-967F-FF4F-6132DE1CB81F}"/>
              </a:ext>
            </a:extLst>
          </p:cNvPr>
          <p:cNvSpPr txBox="1"/>
          <p:nvPr/>
        </p:nvSpPr>
        <p:spPr bwMode="auto">
          <a:xfrm>
            <a:off x="1499190" y="1201478"/>
            <a:ext cx="8803757" cy="203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normAutofit fontScale="77500" lnSpcReduction="20000"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Textbooks do not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include displacement current in Kirchhoff’s Circuit Law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as far as my collaborators and I can determine</a:t>
            </a:r>
          </a:p>
          <a:p>
            <a:pPr algn="ctr"/>
            <a:endParaRPr lang="en-US" sz="32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How can circuits work if they are designed with the wrong version of Kirchhoff’s Law?</a:t>
            </a:r>
          </a:p>
        </p:txBody>
      </p:sp>
    </p:spTree>
    <p:extLst>
      <p:ext uri="{BB962C8B-B14F-4D97-AF65-F5344CB8AC3E}">
        <p14:creationId xmlns:p14="http://schemas.microsoft.com/office/powerpoint/2010/main" val="2387300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4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36CB5-6F60-422D-C3AA-97477517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481CC4-C8CA-967F-FF4F-6132DE1CB81F}"/>
              </a:ext>
            </a:extLst>
          </p:cNvPr>
          <p:cNvSpPr txBox="1"/>
          <p:nvPr/>
        </p:nvSpPr>
        <p:spPr bwMode="auto">
          <a:xfrm>
            <a:off x="400493" y="404036"/>
            <a:ext cx="10877107" cy="441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How can circuits work if they are designed with the wrong version of Kirchhoff’s Law?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Answer: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Circuits are Expanded to include ‘Stray’ Capacitances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And those include the universal displacement current</a:t>
            </a:r>
            <a:endParaRPr lang="en-US" sz="3200" b="1" dirty="0">
              <a:solidFill>
                <a:srgbClr val="00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602FF-EC4B-25FE-2D07-170FE5584F67}"/>
              </a:ext>
            </a:extLst>
          </p:cNvPr>
          <p:cNvGrpSpPr/>
          <p:nvPr/>
        </p:nvGrpSpPr>
        <p:grpSpPr>
          <a:xfrm>
            <a:off x="2890875" y="3313721"/>
            <a:ext cx="7116725" cy="2728657"/>
            <a:chOff x="2890875" y="3313721"/>
            <a:chExt cx="7116725" cy="27286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554CEA-E394-002C-FE16-CCF71A8D9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890875" y="3590720"/>
              <a:ext cx="5691962" cy="245165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FA4E4C-AF3C-4FD4-F005-F967608A011A}"/>
                </a:ext>
              </a:extLst>
            </p:cNvPr>
            <p:cNvSpPr txBox="1"/>
            <p:nvPr/>
          </p:nvSpPr>
          <p:spPr bwMode="auto">
            <a:xfrm>
              <a:off x="4965404" y="3313721"/>
              <a:ext cx="196702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Realistic Resistor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27D77A2-3285-68AD-E579-C3E309FF6DFC}"/>
                </a:ext>
              </a:extLst>
            </p:cNvPr>
            <p:cNvCxnSpPr/>
            <p:nvPr/>
          </p:nvCxnSpPr>
          <p:spPr bwMode="auto">
            <a:xfrm flipV="1">
              <a:off x="6203950" y="3517900"/>
              <a:ext cx="1492250" cy="58420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dash"/>
              <a:round/>
              <a:headEnd type="arrow" w="med" len="med"/>
              <a:tailEnd type="none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7C188B-CFD5-CE05-6415-7B8957C9540E}"/>
                </a:ext>
              </a:extLst>
            </p:cNvPr>
            <p:cNvSpPr txBox="1"/>
            <p:nvPr/>
          </p:nvSpPr>
          <p:spPr bwMode="auto">
            <a:xfrm>
              <a:off x="7385050" y="3379400"/>
              <a:ext cx="26225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Stray Capacitance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8136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FFB636-D741-2124-1AF2-96609A55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1AA66-0567-8765-8482-61FD63DD8E77}"/>
                  </a:ext>
                </a:extLst>
              </p:cNvPr>
              <p:cNvSpPr txBox="1"/>
              <p:nvPr/>
            </p:nvSpPr>
            <p:spPr bwMode="auto">
              <a:xfrm>
                <a:off x="1189156" y="1360291"/>
                <a:ext cx="9360062" cy="1477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Numerical treatments of Electrodynamics</a:t>
                </a: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must include the 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1AA66-0567-8765-8482-61FD63DD8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156" y="1360291"/>
                <a:ext cx="9360062" cy="1477328"/>
              </a:xfrm>
              <a:prstGeom prst="rect">
                <a:avLst/>
              </a:prstGeom>
              <a:blipFill>
                <a:blip r:embed="rId2"/>
                <a:stretch>
                  <a:fillRect l="-2148" b="-161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677F50-6A6A-085C-23BB-E7F66CA0E225}"/>
                  </a:ext>
                </a:extLst>
              </p:cNvPr>
              <p:cNvSpPr txBox="1"/>
              <p:nvPr/>
            </p:nvSpPr>
            <p:spPr bwMode="auto">
              <a:xfrm>
                <a:off x="1480373" y="3681235"/>
                <a:ext cx="8947770" cy="1477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Numerical Treatments with dielectric constant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lang="en-US" sz="32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en-US" sz="32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num>
                      <m:den>
                        <m:r>
                          <a:rPr lang="en-US" sz="32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en-US" sz="32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00"/>
                    </a:solidFill>
                  </a:rPr>
                  <a:t> include Displacement Current</a:t>
                </a:r>
                <a:endPara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32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677F50-6A6A-085C-23BB-E7F66CA0E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0373" y="3681235"/>
                <a:ext cx="8947770" cy="1477328"/>
              </a:xfrm>
              <a:prstGeom prst="rect">
                <a:avLst/>
              </a:prstGeom>
              <a:blipFill>
                <a:blip r:embed="rId3"/>
                <a:stretch>
                  <a:fillRect l="-2384" t="-8678" r="-2248" b="-157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308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D3E34B-4722-41EB-A3B9-9E62C9EB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DEB61-FB65-E53F-6D49-B58D251676FD}"/>
              </a:ext>
            </a:extLst>
          </p:cNvPr>
          <p:cNvSpPr txBox="1"/>
          <p:nvPr/>
        </p:nvSpPr>
        <p:spPr bwMode="auto">
          <a:xfrm>
            <a:off x="1754740" y="575285"/>
            <a:ext cx="80118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Optimal Numerical Treatment </a:t>
            </a:r>
            <a:br>
              <a:rPr lang="en-US" sz="3200" b="1" dirty="0">
                <a:solidFill>
                  <a:srgbClr val="000000"/>
                </a:solidFill>
              </a:rPr>
            </a:br>
            <a:r>
              <a:rPr lang="en-US" sz="3200" b="1" dirty="0">
                <a:solidFill>
                  <a:srgbClr val="000000"/>
                </a:solidFill>
              </a:rPr>
              <a:t>of Total Current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is put forward in the following references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E638A-8FE8-2CEE-FC6E-B1A5DD0A3718}"/>
              </a:ext>
            </a:extLst>
          </p:cNvPr>
          <p:cNvSpPr txBox="1"/>
          <p:nvPr/>
        </p:nvSpPr>
        <p:spPr bwMode="auto">
          <a:xfrm>
            <a:off x="1754740" y="2353856"/>
            <a:ext cx="8333741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/>
            <a:r>
              <a:rPr lang="en-US" sz="2000" b="1" dirty="0">
                <a:latin typeface="Calibri" panose="020F0502020204030204" pitchFamily="34" charset="0"/>
              </a:rPr>
              <a:t>Ji, </a:t>
            </a:r>
            <a:r>
              <a:rPr lang="en-US" sz="2000" b="1" dirty="0" err="1">
                <a:latin typeface="Calibri" panose="020F0502020204030204" pitchFamily="34" charset="0"/>
              </a:rPr>
              <a:t>Lijie</a:t>
            </a:r>
            <a:r>
              <a:rPr lang="en-US" sz="2000" b="1" dirty="0">
                <a:latin typeface="Calibri" panose="020F0502020204030204" pitchFamily="34" charset="0"/>
              </a:rPr>
              <a:t>, Pei Liu, </a:t>
            </a:r>
            <a:r>
              <a:rPr lang="en-US" sz="2000" b="1" dirty="0" err="1">
                <a:latin typeface="Calibri" panose="020F0502020204030204" pitchFamily="34" charset="0"/>
              </a:rPr>
              <a:t>Zhenli</a:t>
            </a:r>
            <a:r>
              <a:rPr lang="en-US" sz="2000" b="1" dirty="0">
                <a:latin typeface="Calibri" panose="020F0502020204030204" pitchFamily="34" charset="0"/>
              </a:rPr>
              <a:t> Xu, and </a:t>
            </a:r>
            <a:r>
              <a:rPr lang="en-US" sz="2000" b="1" dirty="0" err="1">
                <a:latin typeface="Calibri" panose="020F0502020204030204" pitchFamily="34" charset="0"/>
              </a:rPr>
              <a:t>Shenggao</a:t>
            </a:r>
            <a:r>
              <a:rPr lang="en-US" sz="2000" b="1" dirty="0">
                <a:latin typeface="Calibri" panose="020F0502020204030204" pitchFamily="34" charset="0"/>
              </a:rPr>
              <a:t> Zhou. "Asymptotic Analysis on Dielectric Boundary Effects of Modified Poisson--Nernst--Planck Equations." </a:t>
            </a:r>
            <a:r>
              <a:rPr lang="en-US" sz="2000" b="1" i="1" dirty="0">
                <a:latin typeface="Calibri" panose="020F0502020204030204" pitchFamily="34" charset="0"/>
              </a:rPr>
              <a:t>SIAM Journal on Applied Mathematics 78, no. 3 (2018): 1802-22.</a:t>
            </a:r>
          </a:p>
          <a:p>
            <a:pPr marR="0"/>
            <a:endParaRPr lang="en-US" sz="2000" b="1" i="1" dirty="0">
              <a:latin typeface="Calibri" panose="020F0502020204030204" pitchFamily="34" charset="0"/>
            </a:endParaRPr>
          </a:p>
          <a:p>
            <a:pPr marR="0"/>
            <a:r>
              <a:rPr lang="en-US" sz="2000" b="1" dirty="0" err="1">
                <a:latin typeface="Calibri" panose="020F0502020204030204" pitchFamily="34" charset="0"/>
              </a:rPr>
              <a:t>Qiao</a:t>
            </a:r>
            <a:r>
              <a:rPr lang="en-US" sz="2000" b="1" dirty="0">
                <a:latin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</a:rPr>
              <a:t>Zhonghua</a:t>
            </a:r>
            <a:r>
              <a:rPr lang="en-US" sz="2000" b="1" dirty="0">
                <a:latin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</a:rPr>
              <a:t>Zhenli</a:t>
            </a:r>
            <a:r>
              <a:rPr lang="en-US" sz="2000" b="1" dirty="0">
                <a:latin typeface="Calibri" panose="020F0502020204030204" pitchFamily="34" charset="0"/>
              </a:rPr>
              <a:t> Xu, Qian Yin, and </a:t>
            </a:r>
            <a:r>
              <a:rPr lang="en-US" sz="2000" b="1" dirty="0" err="1">
                <a:latin typeface="Calibri" panose="020F0502020204030204" pitchFamily="34" charset="0"/>
              </a:rPr>
              <a:t>Shenggao</a:t>
            </a:r>
            <a:r>
              <a:rPr lang="en-US" sz="2000" b="1" dirty="0">
                <a:latin typeface="Calibri" panose="020F0502020204030204" pitchFamily="34" charset="0"/>
              </a:rPr>
              <a:t> Zhou. "Structure-Preserving Numerical Method for Maxwell-Ampère Nernst-Planck Model." </a:t>
            </a:r>
            <a:r>
              <a:rPr lang="en-US" sz="2000" b="1" i="1" dirty="0">
                <a:latin typeface="Calibri" panose="020F0502020204030204" pitchFamily="34" charset="0"/>
              </a:rPr>
              <a:t>Journal of Computational Physics 475 (2023/02/15/ 2023): 111845. </a:t>
            </a:r>
          </a:p>
          <a:p>
            <a:pPr marR="0"/>
            <a:endParaRPr lang="en-US" sz="2000" b="1" i="1" dirty="0">
              <a:latin typeface="Calibri" panose="020F0502020204030204" pitchFamily="34" charset="0"/>
            </a:endParaRPr>
          </a:p>
          <a:p>
            <a:r>
              <a:rPr lang="en-US" sz="2000" b="1" dirty="0" err="1">
                <a:latin typeface="Calibri" panose="020F0502020204030204" pitchFamily="34" charset="0"/>
              </a:rPr>
              <a:t>Qiao</a:t>
            </a:r>
            <a:r>
              <a:rPr lang="en-US" sz="2000" b="1" dirty="0">
                <a:latin typeface="Calibri" panose="020F0502020204030204" pitchFamily="34" charset="0"/>
              </a:rPr>
              <a:t>, Z., Z. Xu, Q. Yin and S. Zhou (2023). "A Maxwell–Ampère Nernst–Planck Framework for Modeling Charge Dynamics." </a:t>
            </a:r>
            <a:r>
              <a:rPr lang="en-US" b="1" dirty="0">
                <a:latin typeface="Calibri" panose="020F0502020204030204" pitchFamily="34" charset="0"/>
              </a:rPr>
              <a:t>SIAM Journal on Applied Mathematics 83(2): 374-393.</a:t>
            </a:r>
            <a:endParaRPr lang="en-US" sz="2000" b="1" dirty="0">
              <a:latin typeface="Calibri" panose="020F0502020204030204" pitchFamily="34" charset="0"/>
            </a:endParaRPr>
          </a:p>
          <a:p>
            <a:pPr marR="0"/>
            <a:endParaRPr lang="en-US" sz="2000" b="1" i="1" dirty="0">
              <a:latin typeface="Calibri" panose="020F0502020204030204" pitchFamily="34" charset="0"/>
            </a:endParaRPr>
          </a:p>
          <a:p>
            <a:pPr marR="0"/>
            <a:endParaRPr lang="en-US" sz="18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874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13CD6F-09CD-ABF9-6993-5C2964EB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202-1A77-4CF3-BC0A-971D71E0B1E7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5F5F7-41DA-F2D7-AA0F-74518AD6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14AC5-2439-90B4-2DB6-862A00C424F4}"/>
              </a:ext>
            </a:extLst>
          </p:cNvPr>
          <p:cNvSpPr txBox="1"/>
          <p:nvPr/>
        </p:nvSpPr>
        <p:spPr bwMode="auto">
          <a:xfrm>
            <a:off x="2381693" y="1371600"/>
            <a:ext cx="727267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Surprising PHYSICAL and Biophysical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Consequences of Kirchhoff Field Law</a:t>
            </a:r>
          </a:p>
        </p:txBody>
      </p:sp>
    </p:spTree>
    <p:extLst>
      <p:ext uri="{BB962C8B-B14F-4D97-AF65-F5344CB8AC3E}">
        <p14:creationId xmlns:p14="http://schemas.microsoft.com/office/powerpoint/2010/main" val="1044906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3E26A-F349-AFA1-6847-9717C6E0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AF7A5-F089-3AD7-7B82-EE1EAD2E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761C2-D1B9-D5E8-A6F0-37642602FC46}"/>
              </a:ext>
            </a:extLst>
          </p:cNvPr>
          <p:cNvSpPr txBox="1"/>
          <p:nvPr/>
        </p:nvSpPr>
        <p:spPr>
          <a:xfrm rot="10800000" flipV="1">
            <a:off x="795811" y="488897"/>
            <a:ext cx="1018779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OTHER IMPLICATIONS ARE SIGNIFICANT</a:t>
            </a:r>
          </a:p>
          <a:p>
            <a:pPr algn="ctr"/>
            <a:endParaRPr lang="en-US" sz="2400" b="1" dirty="0"/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fundamental understanding of atomic motion is changed when Kirchhoff's law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corrected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‘Everything’ is Coupled to ‘Everything Else’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we shall see.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Atomic motion is then viewed as the motion of charges necessary to maintain conservation of total current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is as universal and exact as the Maxwell equations themselves)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revision changes the interpretation of how molecular machines work,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the transporters of protons and electrons that </a:t>
            </a:r>
            <a:r>
              <a:rPr lang="en-US" sz="2000" b="1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</a:t>
            </a: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'storehouse of nearly all chemical energy in living systems' ATP</a:t>
            </a:r>
            <a:endParaRPr lang="en-US" sz="2800" dirty="0">
              <a:effectLst/>
            </a:endParaRP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18419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11B8F-F7BC-4075-A23B-0171A304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ECC9-6C50-47D6-B6AC-3A1ED3DD1D72}" type="datetime4">
              <a:rPr lang="en-US" smtClean="0"/>
              <a:t>May 6,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FE589-73B4-455F-85BA-E6E57CAC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Bob Eisenberg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4798E-620B-48E7-B190-E55E60FB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4A881-4743-4151-8EF3-1A581DBEF74E}"/>
              </a:ext>
            </a:extLst>
          </p:cNvPr>
          <p:cNvSpPr txBox="1"/>
          <p:nvPr/>
        </p:nvSpPr>
        <p:spPr>
          <a:xfrm>
            <a:off x="1934963" y="136525"/>
            <a:ext cx="75177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Conservation of Current is Exact and Universal</a:t>
            </a:r>
          </a:p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So what?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C9201E-DA38-46BA-B320-CE682986DD51}"/>
                  </a:ext>
                </a:extLst>
              </p:cNvPr>
              <p:cNvSpPr txBox="1"/>
              <p:nvPr/>
            </p:nvSpPr>
            <p:spPr>
              <a:xfrm>
                <a:off x="1188442" y="1445517"/>
                <a:ext cx="9297564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(1) Current must always be described by Continuum Equations</a:t>
                </a:r>
              </a:p>
              <a:p>
                <a:pPr algn="ctr"/>
                <a:r>
                  <a:rPr lang="en-US" sz="4400" b="1" dirty="0">
                    <a:solidFill>
                      <a:srgbClr val="C00000"/>
                    </a:solidFill>
                    <a:latin typeface="Calibri" panose="020F0502020204030204"/>
                  </a:rPr>
                  <a:t>Because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lang="en-US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en-US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  <a:latin typeface="Arial Black" panose="020B0A04020102020204" pitchFamily="34" charset="0"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(2) Particle motion does NOT define Current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b="1" dirty="0">
                    <a:solidFill>
                      <a:srgbClr val="C00000"/>
                    </a:solidFill>
                    <a:latin typeface="Calibri" panose="020F0502020204030204"/>
                  </a:rPr>
                  <a:t>Contradicts Intuition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C9201E-DA38-46BA-B320-CE682986D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442" y="1445517"/>
                <a:ext cx="9297564" cy="2739211"/>
              </a:xfrm>
              <a:prstGeom prst="rect">
                <a:avLst/>
              </a:prstGeom>
              <a:blipFill>
                <a:blip r:embed="rId2"/>
                <a:stretch>
                  <a:fillRect t="-2227" b="-9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5BF5608D-42B7-4105-B59B-5C8B06F2B0D7}"/>
              </a:ext>
            </a:extLst>
          </p:cNvPr>
          <p:cNvSpPr/>
          <p:nvPr/>
        </p:nvSpPr>
        <p:spPr>
          <a:xfrm>
            <a:off x="4236324" y="4146258"/>
            <a:ext cx="326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 Black" panose="020B0A04020102020204" pitchFamily="34" charset="0"/>
              </a:rPr>
              <a:t>Current </a:t>
            </a:r>
            <a:r>
              <a:rPr lang="en-US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≠ </a:t>
            </a:r>
            <a:r>
              <a:rPr lang="en-US" b="1" dirty="0">
                <a:solidFill>
                  <a:prstClr val="black"/>
                </a:solidFill>
                <a:latin typeface="Arial Black" panose="020B0A04020102020204" pitchFamily="34" charset="0"/>
              </a:rPr>
              <a:t>Flux of charge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91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0203-13C6-4A2D-BA5E-A0BA56E1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ECC9-6C50-47D6-B6AC-3A1ED3DD1D72}" type="datetime4">
              <a:rPr lang="en-US" smtClean="0"/>
              <a:t>May 6,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BB5B4-FF5A-46B7-A71A-B6C1B3C3C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Bob Eisenberg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EB016-DB58-4173-905B-B5B272F2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B8DAD9-4B3C-4AD4-A68E-7D0535F79701}"/>
                  </a:ext>
                </a:extLst>
              </p:cNvPr>
              <p:cNvSpPr txBox="1"/>
              <p:nvPr/>
            </p:nvSpPr>
            <p:spPr>
              <a:xfrm>
                <a:off x="1400762" y="231596"/>
                <a:ext cx="9297564" cy="6186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Contradicts Intuition </a:t>
                </a:r>
                <a:b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</a:br>
                <a: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Small Systems </a:t>
                </a:r>
                <a:b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</a:br>
                <a:r>
                  <a:rPr lang="en-US" sz="3600" b="1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REQUIRE</a:t>
                </a:r>
                <a: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 </a:t>
                </a:r>
                <a:b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</a:br>
                <a: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Continuum Description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b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Electric Current</a:t>
                </a:r>
              </a:p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Because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en-US" sz="36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 does NOT flow by hopping</a:t>
                </a:r>
                <a:b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 is independent of location in series systems</a:t>
                </a:r>
                <a:b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Particles can hop, total current cannot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36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36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B8DAD9-4B3C-4AD4-A68E-7D0535F79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762" y="231596"/>
                <a:ext cx="9297564" cy="618630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78624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449F1F-DBBA-497B-B045-4BEC196D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66A5-45F1-418F-9EB5-9AB5EBFCE366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3A195-869F-45A8-9624-A2C7253E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DF918-C0C0-46FD-9DFF-116DD44F0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AA0ED-F52B-47CC-962A-7BE0B8919773}"/>
              </a:ext>
            </a:extLst>
          </p:cNvPr>
          <p:cNvSpPr txBox="1"/>
          <p:nvPr/>
        </p:nvSpPr>
        <p:spPr>
          <a:xfrm>
            <a:off x="2057400" y="160020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FF81-2686-47DD-B519-285B295B3CA7}"/>
                  </a:ext>
                </a:extLst>
              </p:cNvPr>
              <p:cNvSpPr txBox="1"/>
              <p:nvPr/>
            </p:nvSpPr>
            <p:spPr>
              <a:xfrm>
                <a:off x="1142999" y="432523"/>
                <a:ext cx="8686800" cy="1561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What does this mean for Ion Channels?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Knock On and Knock Off of Ions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is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IRRELEVANT for the Total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Through the Channel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FF81-2686-47DD-B519-285B295B3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9" y="432523"/>
                <a:ext cx="8686800" cy="1561133"/>
              </a:xfrm>
              <a:prstGeom prst="rect">
                <a:avLst/>
              </a:prstGeom>
              <a:blipFill>
                <a:blip r:embed="rId2"/>
                <a:stretch>
                  <a:fillRect t="-2344" b="-5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F70AEFD-BAE3-432B-8CC0-286830E46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627671"/>
            <a:ext cx="6542485" cy="30861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4EA78-3C6A-43CD-B89B-3D06AFA76EC7}"/>
              </a:ext>
            </a:extLst>
          </p:cNvPr>
          <p:cNvSpPr txBox="1"/>
          <p:nvPr/>
        </p:nvSpPr>
        <p:spPr>
          <a:xfrm>
            <a:off x="2471142" y="5713852"/>
            <a:ext cx="617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Corry  (2018) ‘The naked truth about K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+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 selectivity’. Nature Chemistry 10:799-800.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4F72BC-2F06-4FBD-859D-3F9D7B3B2597}"/>
              </a:ext>
            </a:extLst>
          </p:cNvPr>
          <p:cNvSpPr/>
          <p:nvPr/>
        </p:nvSpPr>
        <p:spPr>
          <a:xfrm rot="20944113">
            <a:off x="10939" y="1961216"/>
            <a:ext cx="38752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Paradigm Change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6A47B-03A9-40C0-964B-FDB5F79BB9B4}"/>
              </a:ext>
            </a:extLst>
          </p:cNvPr>
          <p:cNvSpPr/>
          <p:nvPr/>
        </p:nvSpPr>
        <p:spPr>
          <a:xfrm>
            <a:off x="9220200" y="3106431"/>
            <a:ext cx="2895600" cy="900246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Eisenberg (2020) 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‘Electrodynamics Correlates Knock-on and Knock-off: Current is Spatially Uniform in Ion Channels.’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Preprint on arXiv at 2002.09012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642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BB4FB-27AA-4411-B2FD-96CD7092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83097-EDB7-43DE-965F-9A57BA6AC42F}"/>
              </a:ext>
            </a:extLst>
          </p:cNvPr>
          <p:cNvSpPr txBox="1"/>
          <p:nvPr/>
        </p:nvSpPr>
        <p:spPr>
          <a:xfrm>
            <a:off x="1115030" y="513973"/>
            <a:ext cx="1113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Kirchhoff’s Law is about Current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EC24D-67D1-2980-AB67-FF8CE2E64D1B}"/>
              </a:ext>
            </a:extLst>
          </p:cNvPr>
          <p:cNvSpPr txBox="1"/>
          <p:nvPr/>
        </p:nvSpPr>
        <p:spPr>
          <a:xfrm>
            <a:off x="3414385" y="2412517"/>
            <a:ext cx="8424909" cy="1754326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Currents in a Classical Circuit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are perfectly correlated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with Coherence Function of 1.0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FCE8D-71D9-5DB8-7B7C-6E8C8D8C7143}"/>
              </a:ext>
            </a:extLst>
          </p:cNvPr>
          <p:cNvSpPr txBox="1"/>
          <p:nvPr/>
        </p:nvSpPr>
        <p:spPr>
          <a:xfrm>
            <a:off x="4108453" y="1288421"/>
            <a:ext cx="5149238" cy="95410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Engineering Statement </a:t>
            </a:r>
            <a:br>
              <a:rPr lang="en-US" sz="2800" i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Stochastic Signal Processing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8479C0-D16F-D961-38AC-33A844E4EA4B}"/>
              </a:ext>
            </a:extLst>
          </p:cNvPr>
          <p:cNvGrpSpPr/>
          <p:nvPr/>
        </p:nvGrpSpPr>
        <p:grpSpPr>
          <a:xfrm>
            <a:off x="611919" y="3834474"/>
            <a:ext cx="3918040" cy="2662127"/>
            <a:chOff x="611919" y="3834474"/>
            <a:chExt cx="3918040" cy="266212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1FB6D8-F695-5E84-5A16-C05D82DC6231}"/>
                </a:ext>
              </a:extLst>
            </p:cNvPr>
            <p:cNvSpPr txBox="1"/>
            <p:nvPr/>
          </p:nvSpPr>
          <p:spPr>
            <a:xfrm rot="20166126">
              <a:off x="894708" y="3972833"/>
              <a:ext cx="3635251" cy="2523768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Another Talk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Another Time</a:t>
              </a:r>
            </a:p>
            <a:p>
              <a:pPr marR="0" algn="ctr"/>
              <a:r>
                <a:rPr lang="en-US" sz="1800" dirty="0">
                  <a:latin typeface="Calibri" panose="020F0502020204030204" pitchFamily="34" charset="0"/>
                </a:rPr>
                <a:t>Nicholson, Minh , Eisenberg  </a:t>
              </a:r>
              <a:br>
                <a:rPr lang="en-US" sz="1800" dirty="0">
                  <a:latin typeface="Calibri" panose="020F0502020204030204" pitchFamily="34" charset="0"/>
                </a:rPr>
              </a:br>
              <a:r>
                <a:rPr lang="en-US" sz="1800" dirty="0">
                  <a:latin typeface="Calibri" panose="020F0502020204030204" pitchFamily="34" charset="0"/>
                </a:rPr>
                <a:t>Coherence in an </a:t>
              </a:r>
              <a:r>
                <a:rPr lang="el-GR" sz="1800" dirty="0">
                  <a:latin typeface="Calibri" panose="020F0502020204030204" pitchFamily="34" charset="0"/>
                </a:rPr>
                <a:t>α-</a:t>
              </a:r>
              <a:r>
                <a:rPr lang="en-US" sz="1800" dirty="0">
                  <a:latin typeface="Calibri" panose="020F0502020204030204" pitchFamily="34" charset="0"/>
                </a:rPr>
                <a:t>helix.</a:t>
              </a:r>
              <a:br>
                <a:rPr lang="en-US" sz="1800" dirty="0">
                  <a:latin typeface="Calibri" panose="020F0502020204030204" pitchFamily="34" charset="0"/>
                </a:rPr>
              </a:br>
              <a:r>
                <a:rPr lang="en-US" sz="1800" dirty="0">
                  <a:latin typeface="Calibri" panose="020F0502020204030204" pitchFamily="34" charset="0"/>
                </a:rPr>
                <a:t> ACS Omega 2023 8:13920</a:t>
              </a:r>
            </a:p>
            <a:p>
              <a:pPr marR="0" algn="ctr"/>
              <a:endParaRPr lang="en-US" sz="1800" dirty="0">
                <a:latin typeface="Calibri" panose="020F0502020204030204" pitchFamily="34" charset="0"/>
              </a:endParaRPr>
            </a:p>
            <a:p>
              <a:pPr marR="0" algn="ctr"/>
              <a:endParaRPr lang="en-US" sz="1800" dirty="0">
                <a:latin typeface="Calibri" panose="020F0502020204030204" pitchFamily="34" charset="0"/>
              </a:endParaRP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8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7C95D9E-F0A7-9C7B-9069-EAFB7B8A351B}"/>
                </a:ext>
              </a:extLst>
            </p:cNvPr>
            <p:cNvSpPr/>
            <p:nvPr/>
          </p:nvSpPr>
          <p:spPr>
            <a:xfrm rot="21376079">
              <a:off x="611919" y="3834474"/>
              <a:ext cx="3879542" cy="2356602"/>
            </a:xfrm>
            <a:prstGeom prst="wedgeEllipseCallout">
              <a:avLst>
                <a:gd name="adj1" fmla="val 61170"/>
                <a:gd name="adj2" fmla="val -65617"/>
              </a:avLst>
            </a:pr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E3882-F144-B5B3-26AB-5A152B123CC3}"/>
              </a:ext>
            </a:extLst>
          </p:cNvPr>
          <p:cNvSpPr txBox="1"/>
          <p:nvPr/>
        </p:nvSpPr>
        <p:spPr>
          <a:xfrm>
            <a:off x="4885332" y="6048573"/>
            <a:ext cx="612559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NOTE Kirchhoff’s law is true at all times and in all conditions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as we shall prove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54C271-7544-093E-4127-98BA2E7F9629}"/>
                  </a:ext>
                </a:extLst>
              </p:cNvPr>
              <p:cNvSpPr txBox="1"/>
              <p:nvPr/>
            </p:nvSpPr>
            <p:spPr>
              <a:xfrm>
                <a:off x="4564044" y="5184207"/>
                <a:ext cx="6125592" cy="558423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𝑥𝑥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𝑥𝑥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=1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n-US" sz="1400" i="1" dirty="0">
                    <a:latin typeface="Cambria Math" panose="02040503050406030204" pitchFamily="18" charset="0"/>
                  </a:rPr>
                  <a:t>when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den>
                    </m:f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54C271-7544-093E-4127-98BA2E7F9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044" y="5184207"/>
                <a:ext cx="6125592" cy="5584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F38FD8CA-B6C2-ECB0-820E-F9652BAFB883}"/>
              </a:ext>
            </a:extLst>
          </p:cNvPr>
          <p:cNvGrpSpPr/>
          <p:nvPr/>
        </p:nvGrpSpPr>
        <p:grpSpPr>
          <a:xfrm>
            <a:off x="6096000" y="4571999"/>
            <a:ext cx="2659311" cy="426997"/>
            <a:chOff x="6096000" y="4571999"/>
            <a:chExt cx="2659311" cy="426997"/>
          </a:xfrm>
        </p:grpSpPr>
        <p:sp>
          <p:nvSpPr>
            <p:cNvPr id="22" name="Flowchart: Process 21">
              <a:extLst>
                <a:ext uri="{FF2B5EF4-FFF2-40B4-BE49-F238E27FC236}">
                  <a16:creationId xmlns:a16="http://schemas.microsoft.com/office/drawing/2014/main" id="{C5C31163-FF53-52F0-65EA-EA26F66E9FA0}"/>
                </a:ext>
              </a:extLst>
            </p:cNvPr>
            <p:cNvSpPr/>
            <p:nvPr/>
          </p:nvSpPr>
          <p:spPr>
            <a:xfrm>
              <a:off x="7078913" y="4571999"/>
              <a:ext cx="682587" cy="426997"/>
            </a:xfrm>
            <a:prstGeom prst="flowChartProcess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3172166-39D0-A4C3-365B-A0819720F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667" y="4785497"/>
              <a:ext cx="465731" cy="11408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885B7F4-2151-9469-6C6F-95FD9A99D783}"/>
                </a:ext>
              </a:extLst>
            </p:cNvPr>
            <p:cNvCxnSpPr/>
            <p:nvPr/>
          </p:nvCxnSpPr>
          <p:spPr>
            <a:xfrm flipV="1">
              <a:off x="6590993" y="4807167"/>
              <a:ext cx="465731" cy="11408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39B7B50-80F0-FE2C-1F31-DCF925350AE7}"/>
                    </a:ext>
                  </a:extLst>
                </p:cNvPr>
                <p:cNvSpPr txBox="1"/>
                <p:nvPr/>
              </p:nvSpPr>
              <p:spPr>
                <a:xfrm>
                  <a:off x="6096000" y="4600831"/>
                  <a:ext cx="465730" cy="369332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39B7B50-80F0-FE2C-1F31-DCF925350A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4600831"/>
                  <a:ext cx="46573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5000" r="-19737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A564353-6762-463E-6556-2A8949B88564}"/>
                    </a:ext>
                  </a:extLst>
                </p:cNvPr>
                <p:cNvSpPr txBox="1"/>
                <p:nvPr/>
              </p:nvSpPr>
              <p:spPr>
                <a:xfrm>
                  <a:off x="8289581" y="4600831"/>
                  <a:ext cx="465730" cy="369332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A564353-6762-463E-6556-2A8949B885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9581" y="4600831"/>
                  <a:ext cx="46573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3684" r="-18421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4C738FC-424A-BE46-F9D0-327616BC94DE}"/>
                    </a:ext>
                  </a:extLst>
                </p:cNvPr>
                <p:cNvSpPr txBox="1"/>
                <p:nvPr/>
              </p:nvSpPr>
              <p:spPr>
                <a:xfrm>
                  <a:off x="7233420" y="4600831"/>
                  <a:ext cx="465730" cy="369332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4C738FC-424A-BE46-F9D0-327616BC94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3420" y="4600831"/>
                  <a:ext cx="46573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7632" r="-22368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265829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B50F6-B15D-44C8-B68B-5EF31BA16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0C159B-B246-436F-9DA7-B8D158085387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3D4DF-7ECF-43C0-882D-526D5EC7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C950A6-B7A6-4123-91A9-B392A4365AE2}"/>
                  </a:ext>
                </a:extLst>
              </p:cNvPr>
              <p:cNvSpPr txBox="1"/>
              <p:nvPr/>
            </p:nvSpPr>
            <p:spPr>
              <a:xfrm>
                <a:off x="609600" y="228600"/>
                <a:ext cx="10591800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View of Channels has been focused on movements of individual ions in channels,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But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Total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𝐉</m:t>
                        </m:r>
                      </m:e>
                      <m:sub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𝒕𝒐𝒕𝒂𝒍</m:t>
                        </m:r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 is equal everywhere 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in a one dimensional channel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  </a:t>
                </a:r>
                <a:b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Position does </a:t>
                </a:r>
                <a:r>
                  <a:rPr kumimoji="0" lang="en-US" sz="40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not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 appear in equations for total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 charset="0"/>
                      </a:rPr>
                      <m:t> 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in a one dimensional channel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C950A6-B7A6-4123-91A9-B392A4365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28600"/>
                <a:ext cx="10591800" cy="4955203"/>
              </a:xfrm>
              <a:prstGeom prst="rect">
                <a:avLst/>
              </a:prstGeom>
              <a:blipFill>
                <a:blip r:embed="rId2"/>
                <a:stretch>
                  <a:fillRect t="-1232" r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98F86FA-9F84-4557-B670-0F4CA689694E}"/>
              </a:ext>
            </a:extLst>
          </p:cNvPr>
          <p:cNvSpPr/>
          <p:nvPr/>
        </p:nvSpPr>
        <p:spPr>
          <a:xfrm rot="20944113">
            <a:off x="3765761" y="2494616"/>
            <a:ext cx="38752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Paradigm 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6A3B54-AD4F-48A3-9B67-CDD398B305A6}"/>
              </a:ext>
            </a:extLst>
          </p:cNvPr>
          <p:cNvSpPr/>
          <p:nvPr/>
        </p:nvSpPr>
        <p:spPr>
          <a:xfrm>
            <a:off x="3581400" y="4868353"/>
            <a:ext cx="5208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References and Proofs in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Eisenberg (2019)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Kirchhoff's Law can be Exact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. arXiv: 1905.13574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Eisenberg, Gold, Song, and Huang (2018)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What Current Flows Through a Resistor?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arXiv:1805.04814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182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B50F6-B15D-44C8-B68B-5EF31BA16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EBF76-5084-4261-AC8A-AD5A7DEC05B5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3D4DF-7ECF-43C0-882D-526D5EC7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C950A6-B7A6-4123-91A9-B392A4365AE2}"/>
                  </a:ext>
                </a:extLst>
              </p:cNvPr>
              <p:cNvSpPr txBox="1"/>
              <p:nvPr/>
            </p:nvSpPr>
            <p:spPr>
              <a:xfrm>
                <a:off x="838200" y="457200"/>
                <a:ext cx="9587995" cy="5139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Revolution in Biophysics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Total Current flow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is equal everywhere 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in a one dimensional system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Thermal Motion in Space does </a:t>
                </a:r>
                <a:r>
                  <a:rPr kumimoji="0" lang="en-US" sz="4000" b="1" i="0" u="sng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not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 appear in equations for flow of total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 charset="0"/>
                      </a:rPr>
                      <m:t> 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in a one dimensional system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Thermal motion appears ONLY in time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C950A6-B7A6-4123-91A9-B392A4365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57200"/>
                <a:ext cx="9587995" cy="5139869"/>
              </a:xfrm>
              <a:prstGeom prst="rect">
                <a:avLst/>
              </a:prstGeom>
              <a:blipFill>
                <a:blip r:embed="rId2"/>
                <a:stretch>
                  <a:fillRect l="-2036" t="-1068" r="-3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19D3370-9036-47D6-B8F8-4A147927D7CD}"/>
              </a:ext>
            </a:extLst>
          </p:cNvPr>
          <p:cNvSpPr/>
          <p:nvPr/>
        </p:nvSpPr>
        <p:spPr>
          <a:xfrm>
            <a:off x="990600" y="5486400"/>
            <a:ext cx="8269012" cy="707886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Eisenberg (2020) 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Electrodynamics Correlates Knock-on and Knock-off: Current is Spatially Uniform in Ion Channels.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Preprint on arXiv at https://arxiv.org/abs/2002.09012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9115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4088F8-E8AB-4EFD-BFF2-2A6F3BDA237C}"/>
              </a:ext>
            </a:extLst>
          </p:cNvPr>
          <p:cNvGrpSpPr/>
          <p:nvPr/>
        </p:nvGrpSpPr>
        <p:grpSpPr>
          <a:xfrm>
            <a:off x="2194311" y="1608129"/>
            <a:ext cx="7803378" cy="3731270"/>
            <a:chOff x="529092" y="1387794"/>
            <a:chExt cx="7803378" cy="373127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EA85D7E-0C50-4784-AA1B-892154E97752}"/>
                </a:ext>
              </a:extLst>
            </p:cNvPr>
            <p:cNvCxnSpPr/>
            <p:nvPr/>
          </p:nvCxnSpPr>
          <p:spPr>
            <a:xfrm>
              <a:off x="5276850" y="4274292"/>
              <a:ext cx="3055620" cy="0"/>
            </a:xfrm>
            <a:prstGeom prst="line">
              <a:avLst/>
            </a:prstGeom>
            <a:ln w="28575">
              <a:solidFill>
                <a:srgbClr val="1515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6FE9C6-D281-4A96-A2DB-E06798EA5ADF}"/>
                </a:ext>
              </a:extLst>
            </p:cNvPr>
            <p:cNvGrpSpPr/>
            <p:nvPr/>
          </p:nvGrpSpPr>
          <p:grpSpPr>
            <a:xfrm>
              <a:off x="529092" y="1387794"/>
              <a:ext cx="7803378" cy="3731270"/>
              <a:chOff x="529092" y="1387794"/>
              <a:chExt cx="7803378" cy="37312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510EFB25-4528-4A86-BC1A-10A9071EC1F0}"/>
                      </a:ext>
                    </a:extLst>
                  </p:cNvPr>
                  <p:cNvSpPr txBox="1"/>
                  <p:nvPr/>
                </p:nvSpPr>
                <p:spPr>
                  <a:xfrm>
                    <a:off x="5227786" y="2941320"/>
                    <a:ext cx="69596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=0</m:t>
                          </m:r>
                        </m:oMath>
                      </m:oMathPara>
                    </a14:m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510EFB25-4528-4A86-BC1A-10A9071EC1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7786" y="2941320"/>
                    <a:ext cx="695960" cy="33855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11F49B5-C2C5-4A59-B908-53EC1A2504BD}"/>
                  </a:ext>
                </a:extLst>
              </p:cNvPr>
              <p:cNvGrpSpPr/>
              <p:nvPr/>
            </p:nvGrpSpPr>
            <p:grpSpPr>
              <a:xfrm>
                <a:off x="529092" y="1387794"/>
                <a:ext cx="7803378" cy="3731270"/>
                <a:chOff x="529092" y="1387794"/>
                <a:chExt cx="7803378" cy="373127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5556F376-C491-4AD4-A95D-D5EEBBC22535}"/>
                    </a:ext>
                  </a:extLst>
                </p:cNvPr>
                <p:cNvGrpSpPr/>
                <p:nvPr/>
              </p:nvGrpSpPr>
              <p:grpSpPr>
                <a:xfrm>
                  <a:off x="529092" y="1387794"/>
                  <a:ext cx="7803378" cy="3731270"/>
                  <a:chOff x="705457" y="707391"/>
                  <a:chExt cx="10404503" cy="4975027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58914A95-736D-4EBE-B2F3-F089FE3743E2}"/>
                      </a:ext>
                    </a:extLst>
                  </p:cNvPr>
                  <p:cNvGrpSpPr/>
                  <p:nvPr/>
                </p:nvGrpSpPr>
                <p:grpSpPr>
                  <a:xfrm>
                    <a:off x="791894" y="707391"/>
                    <a:ext cx="10318066" cy="4975027"/>
                    <a:chOff x="776654" y="707391"/>
                    <a:chExt cx="10318066" cy="4975027"/>
                  </a:xfrm>
                </p:grpSpPr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07B42338-DCDD-4692-AD6B-3DC9124C92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76654" y="1220507"/>
                      <a:ext cx="5115814" cy="382090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18428906-6187-4B39-83CD-0719EAE65F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30260" y="4785597"/>
                      <a:ext cx="1254760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itchFamily="34" charset="0"/>
                        </a:rPr>
                        <a:t>x</a:t>
                      </a:r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3BAAFA10-8EC2-41B9-B82E-C10C21B45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0560" y="1579880"/>
                      <a:ext cx="4074160" cy="314452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/>
                      </a:endParaRPr>
                    </a:p>
                  </p:txBody>
                </p:sp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3EE295C9-C98B-48C8-9D91-6CEF87158F83}"/>
                        </a:ext>
                      </a:extLst>
                    </p:cNvPr>
                    <p:cNvCxnSpPr>
                      <a:stCxn id="18" idx="1"/>
                      <a:endCxn id="18" idx="3"/>
                    </p:cNvCxnSpPr>
                    <p:nvPr/>
                  </p:nvCxnSpPr>
                  <p:spPr>
                    <a:xfrm>
                      <a:off x="7020560" y="3152140"/>
                      <a:ext cx="4074160" cy="0"/>
                    </a:xfrm>
                    <a:prstGeom prst="line">
                      <a:avLst/>
                    </a:prstGeom>
                    <a:ln w="28575">
                      <a:solidFill>
                        <a:srgbClr val="2929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8CAB9161-A90F-47B2-B7C0-05CBE09E90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38401" y="4882199"/>
                      <a:ext cx="1254760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itchFamily="34" charset="0"/>
                        </a:rPr>
                        <a:t>t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Rectangle 20">
                          <a:extLst>
                            <a:ext uri="{FF2B5EF4-FFF2-40B4-BE49-F238E27FC236}">
                              <a16:creationId xmlns:a16="http://schemas.microsoft.com/office/drawing/2014/main" id="{61C390F4-87FD-4A1F-AB17-0986CC587E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6121330" y="2952086"/>
                          <a:ext cx="1146041" cy="400109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35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𝐂𝐮𝐫𝐫𝐞𝐧𝐭</m:t>
                                </m:r>
                              </m:oMath>
                            </m:oMathPara>
                          </a14:m>
                          <a:endParaRPr kumimoji="0" lang="en-US" sz="135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1" name="Rectangle 20">
                          <a:extLst>
                            <a:ext uri="{FF2B5EF4-FFF2-40B4-BE49-F238E27FC236}">
                              <a16:creationId xmlns:a16="http://schemas.microsoft.com/office/drawing/2014/main" id="{61C390F4-87FD-4A1F-AB17-0986CC587E4C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6200000">
                          <a:off x="6121330" y="2952086"/>
                          <a:ext cx="1146041" cy="400109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18CA1132-221C-4840-8B41-92BF612C81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41269" y="732370"/>
                      <a:ext cx="125476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Time</a:t>
                      </a:r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80351AB5-7590-472D-BBDF-673F5344D9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4036" y="707391"/>
                      <a:ext cx="559496" cy="40010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itchFamily="34" charset="0"/>
                        </a:rPr>
                        <a:t>vs</a:t>
                      </a:r>
                    </a:p>
                  </p:txBody>
                </p:sp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4E870965-1F27-4789-83DD-CD3AECE529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6404" y="1014699"/>
                      <a:ext cx="125476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Space</a:t>
                      </a:r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70FC5D12-9D8A-408C-A8BE-B2C6B72DF9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30121" y="5282309"/>
                      <a:ext cx="7594600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a:t>One Dimensional Systems like Channels or Circuit Components</a:t>
                      </a: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" name="Rectangle 13">
                        <a:extLst>
                          <a:ext uri="{FF2B5EF4-FFF2-40B4-BE49-F238E27FC236}">
                            <a16:creationId xmlns:a16="http://schemas.microsoft.com/office/drawing/2014/main" id="{8DB1871E-69CF-4395-A57E-B9310ACDC3AB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-490783" y="2959706"/>
                        <a:ext cx="2792589" cy="400109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135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𝐂𝐮𝐫𝐫𝐞𝐧𝐭</m:t>
                              </m:r>
                            </m:oMath>
                          </m:oMathPara>
                        </a14:m>
                        <a:endPara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" name="Rectangle 13">
                        <a:extLst>
                          <a:ext uri="{FF2B5EF4-FFF2-40B4-BE49-F238E27FC236}">
                            <a16:creationId xmlns:a16="http://schemas.microsoft.com/office/drawing/2014/main" id="{8DB1871E-69CF-4395-A57E-B9310ACDC3AB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6200000">
                        <a:off x="-490783" y="2959706"/>
                        <a:ext cx="2792589" cy="40010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A54C7D15-B861-4A11-A877-5B368833D7E2}"/>
                    </a:ext>
                  </a:extLst>
                </p:cNvPr>
                <p:cNvCxnSpPr/>
                <p:nvPr/>
              </p:nvCxnSpPr>
              <p:spPr>
                <a:xfrm>
                  <a:off x="5276850" y="2179850"/>
                  <a:ext cx="3055620" cy="0"/>
                </a:xfrm>
                <a:prstGeom prst="line">
                  <a:avLst/>
                </a:prstGeom>
                <a:ln w="28575">
                  <a:solidFill>
                    <a:srgbClr val="2E2E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7037CDD8-C8DE-453D-AD37-061055F4842C}"/>
                      </a:ext>
                    </a:extLst>
                  </p:cNvPr>
                  <p:cNvSpPr txBox="1"/>
                  <p:nvPr/>
                </p:nvSpPr>
                <p:spPr>
                  <a:xfrm>
                    <a:off x="5227786" y="2117209"/>
                    <a:ext cx="88005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=400</m:t>
                          </m:r>
                        </m:oMath>
                      </m:oMathPara>
                    </a14:m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7037CDD8-C8DE-453D-AD37-061055F484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7786" y="2117209"/>
                    <a:ext cx="880051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AD052E1-FC61-4813-90AF-99856448676D}"/>
                      </a:ext>
                    </a:extLst>
                  </p:cNvPr>
                  <p:cNvSpPr txBox="1"/>
                  <p:nvPr/>
                </p:nvSpPr>
                <p:spPr>
                  <a:xfrm>
                    <a:off x="5243134" y="3963793"/>
                    <a:ext cx="88005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=800</m:t>
                          </m:r>
                        </m:oMath>
                      </m:oMathPara>
                    </a14:m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AD052E1-FC61-4813-90AF-9985644867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43134" y="3963793"/>
                    <a:ext cx="880051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E952247-A32D-41CE-8733-F3DF86FE96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335" y="4262861"/>
              <a:ext cx="1732451" cy="12887"/>
            </a:xfrm>
            <a:prstGeom prst="line">
              <a:avLst/>
            </a:prstGeom>
            <a:ln w="15875">
              <a:solidFill>
                <a:srgbClr val="0101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F3998EF-0548-4F77-BFA6-764A7545C001}"/>
                </a:ext>
              </a:extLst>
            </p:cNvPr>
            <p:cNvCxnSpPr/>
            <p:nvPr/>
          </p:nvCxnSpPr>
          <p:spPr>
            <a:xfrm>
              <a:off x="2402840" y="2179850"/>
              <a:ext cx="2824946" cy="0"/>
            </a:xfrm>
            <a:prstGeom prst="line">
              <a:avLst/>
            </a:prstGeom>
            <a:ln w="15875">
              <a:solidFill>
                <a:srgbClr val="0101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EC9AAC-DFE4-4EEE-8791-E5134E096EFB}"/>
                  </a:ext>
                </a:extLst>
              </p:cNvPr>
              <p:cNvSpPr/>
              <p:nvPr/>
            </p:nvSpPr>
            <p:spPr>
              <a:xfrm>
                <a:off x="1447800" y="432024"/>
                <a:ext cx="8915400" cy="58477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Current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𝐉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𝑡𝑜𝑡𝑎𝑙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 is  Zero in Space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EC9AAC-DFE4-4EEE-8791-E5134E096E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32024"/>
                <a:ext cx="8915400" cy="584775"/>
              </a:xfrm>
              <a:prstGeom prst="rect">
                <a:avLst/>
              </a:prstGeom>
              <a:blipFill>
                <a:blip r:embed="rId8"/>
                <a:stretch>
                  <a:fillRect t="-12500" b="-34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89BD7EC-156B-4E8C-806E-32927668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97BC9-F68A-47C7-ACED-65C983736913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CF57624-470E-421A-BCAC-C674ED93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4749C-1709-48DE-9E58-D92F177A3D9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0C86A8-F3E2-4A89-9656-AEA0AC044E02}"/>
                  </a:ext>
                </a:extLst>
              </p:cNvPr>
              <p:cNvSpPr txBox="1"/>
              <p:nvPr/>
            </p:nvSpPr>
            <p:spPr>
              <a:xfrm>
                <a:off x="228600" y="2971800"/>
                <a:ext cx="1707202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Current Noise</a:t>
                </a:r>
                <a:b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</a:b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565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1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565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  <m:r>
                          <a:rPr kumimoji="0" lang="en-US" sz="1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565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𝐉</m:t>
                        </m:r>
                      </m:e>
                      <m:sub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565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𝒕𝒐𝒕𝒂𝒍</m:t>
                        </m:r>
                      </m:sub>
                    </m:sSub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5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5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</a:b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5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is  </a:t>
                </a:r>
                <a:b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5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5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HUGE in time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0C86A8-F3E2-4A89-9656-AEA0AC044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71800"/>
                <a:ext cx="1707202" cy="892552"/>
              </a:xfrm>
              <a:prstGeom prst="rect">
                <a:avLst/>
              </a:prstGeom>
              <a:blipFill>
                <a:blip r:embed="rId9"/>
                <a:stretch>
                  <a:fillRect t="-1370" b="-3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694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3A195-869F-45A8-9624-A2C7253E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DF918-C0C0-46FD-9DFF-116DD44F0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AA0ED-F52B-47CC-962A-7BE0B8919773}"/>
              </a:ext>
            </a:extLst>
          </p:cNvPr>
          <p:cNvSpPr txBox="1"/>
          <p:nvPr/>
        </p:nvSpPr>
        <p:spPr>
          <a:xfrm>
            <a:off x="2057400" y="160020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850E5F-3FC0-418F-B6C3-47DCD655B3E2}"/>
                  </a:ext>
                </a:extLst>
              </p:cNvPr>
              <p:cNvSpPr txBox="1"/>
              <p:nvPr/>
            </p:nvSpPr>
            <p:spPr>
              <a:xfrm>
                <a:off x="304800" y="381000"/>
                <a:ext cx="10515600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EQUALITY of Total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</m:oMath>
                </a14:m>
                <a:b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is </a:t>
                </a:r>
                <a:b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an Enormous Simplification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It can create a </a:t>
                </a:r>
                <a:r>
                  <a:rPr kumimoji="0" lang="en-US" sz="3600" b="1" i="1" u="none" strike="noStrike" kern="1200" cap="none" spc="0" normalizeH="0" baseline="0" noProof="0" dirty="0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  <a:t>Perfect Low Pass F</a:t>
                </a:r>
                <a:r>
                  <a:rPr kumimoji="0" lang="en-US" sz="3600" b="1" i="1" u="none" strike="noStrike" kern="1200" cap="none" spc="0" normalizeH="0" baseline="0" noProof="0" dirty="0" err="1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  <a:t>ilter</a:t>
                </a:r>
                <a:endParaRPr kumimoji="0" lang="en-US" sz="6600" b="1" i="1" u="none" strike="noStrike" kern="1200" cap="none" spc="0" normalizeH="0" baseline="0" noProof="0" dirty="0">
                  <a:ln w="19050">
                    <a:solidFill>
                      <a:srgbClr val="82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800" dist="635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It can </a:t>
                </a:r>
                <a:r>
                  <a:rPr kumimoji="0" lang="en-US" sz="3600" b="1" i="1" u="none" strike="noStrike" kern="1200" cap="none" spc="0" normalizeH="0" baseline="0" noProof="0" dirty="0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  <a:t>Convert </a:t>
                </a:r>
                <a:br>
                  <a:rPr kumimoji="0" lang="en-US" sz="3600" b="1" i="1" u="none" strike="noStrike" kern="1200" cap="none" spc="0" normalizeH="0" baseline="0" noProof="0" dirty="0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3600" b="1" i="1" u="none" strike="noStrike" kern="1200" cap="none" spc="0" normalizeH="0" baseline="0" noProof="0" dirty="0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  <a:t>Chaos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of Brownian Motion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into a </a:t>
                </a:r>
                <a:r>
                  <a:rPr kumimoji="0" lang="en-US" sz="3600" b="1" i="1" u="none" strike="noStrike" kern="1200" cap="none" spc="0" normalizeH="0" baseline="0" noProof="0" dirty="0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  <a:t>Constant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850E5F-3FC0-418F-B6C3-47DCD655B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81000"/>
                <a:ext cx="10515600" cy="5262979"/>
              </a:xfrm>
              <a:prstGeom prst="rect">
                <a:avLst/>
              </a:prstGeom>
              <a:blipFill>
                <a:blip r:embed="rId2"/>
                <a:stretch>
                  <a:fillRect t="-2086" b="-2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C111D-2CB4-4C1C-8A47-74CF4352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30CDE-A47C-4311-BB66-6033D9025364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627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E94D7-023E-4155-B67D-4F7A6002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44170F-9685-414B-BBC7-409350DB37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365E83-799F-424C-8931-AEBF6A2578E7}"/>
              </a:ext>
            </a:extLst>
          </p:cNvPr>
          <p:cNvGrpSpPr/>
          <p:nvPr/>
        </p:nvGrpSpPr>
        <p:grpSpPr>
          <a:xfrm>
            <a:off x="955041" y="457200"/>
            <a:ext cx="9525000" cy="5016758"/>
            <a:chOff x="-761999" y="-589280"/>
            <a:chExt cx="9525000" cy="50167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203D82E-A151-4FFE-966A-3EF9A4BA90B9}"/>
                    </a:ext>
                  </a:extLst>
                </p:cNvPr>
                <p:cNvSpPr txBox="1"/>
                <p:nvPr/>
              </p:nvSpPr>
              <p:spPr bwMode="auto">
                <a:xfrm>
                  <a:off x="-761999" y="-589280"/>
                  <a:ext cx="9525000" cy="50167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What does this mean for Mathematical Models?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b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</a:b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The image of total current flow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𝐉</m:t>
                          </m:r>
                        </m:e>
                        <m:sub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𝒕𝒐𝒕𝒂𝒍</m:t>
                          </m:r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 </m:t>
                          </m:r>
                        </m:sub>
                      </m:sSub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itchFamily="34" charset="0"/>
                        </a:rPr>
                        <m:t> </m:t>
                      </m:r>
                    </m:oMath>
                  </a14:m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is very different</a:t>
                  </a:r>
                  <a:b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</a:b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VERY SMOOTH in space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Total Current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𝐉</m:t>
                          </m:r>
                        </m:e>
                        <m:sub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𝒕𝒐𝒕𝒂𝒍</m:t>
                          </m:r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 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itchFamily="34" charset="0"/>
                        </a:rPr>
                        <m:t> </m:t>
                      </m:r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does not vary in space so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Spatial Derivatives are not needed to describe total current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But they are needed to describe everything else.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203D82E-A151-4FFE-966A-3EF9A4BA90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761999" y="-589280"/>
                  <a:ext cx="9525000" cy="5016758"/>
                </a:xfrm>
                <a:prstGeom prst="rect">
                  <a:avLst/>
                </a:prstGeom>
                <a:blipFill>
                  <a:blip r:embed="rId2"/>
                  <a:stretch>
                    <a:fillRect t="-486" b="-1944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25A289-7D5B-487F-984C-DB77AAB18AA1}"/>
                </a:ext>
              </a:extLst>
            </p:cNvPr>
            <p:cNvSpPr txBox="1"/>
            <p:nvPr/>
          </p:nvSpPr>
          <p:spPr bwMode="auto">
            <a:xfrm>
              <a:off x="3670301" y="2560500"/>
              <a:ext cx="660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287B4-BA59-49FF-A8EB-B6955C3C8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FFA70-9876-4E67-851B-AB954A63E628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76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E4968-4AC7-498E-A992-23DF4F6F1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ECC9-6C50-47D6-B6AC-3A1ED3DD1D72}" type="datetime4">
              <a:rPr lang="en-US" smtClean="0"/>
              <a:t>May 6,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566830-95DE-46CC-8A17-1EB76602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Bob Eisenberg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2B0A-522F-4805-96C9-30AA01A8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55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8053D-E2EC-4227-A992-7A8D793A0368}"/>
              </a:ext>
            </a:extLst>
          </p:cNvPr>
          <p:cNvSpPr/>
          <p:nvPr/>
        </p:nvSpPr>
        <p:spPr>
          <a:xfrm>
            <a:off x="2975451" y="4609202"/>
            <a:ext cx="6630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CB0F85-13AB-460E-9A3A-BF44FB4F3525}"/>
              </a:ext>
            </a:extLst>
          </p:cNvPr>
          <p:cNvGrpSpPr/>
          <p:nvPr/>
        </p:nvGrpSpPr>
        <p:grpSpPr>
          <a:xfrm>
            <a:off x="116958" y="2356197"/>
            <a:ext cx="11808362" cy="3777167"/>
            <a:chOff x="116958" y="2356197"/>
            <a:chExt cx="11808362" cy="37771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8EF764-DF10-4CAD-BF78-4D8D9A33070D}"/>
                </a:ext>
              </a:extLst>
            </p:cNvPr>
            <p:cNvSpPr txBox="1"/>
            <p:nvPr/>
          </p:nvSpPr>
          <p:spPr>
            <a:xfrm>
              <a:off x="116958" y="2356197"/>
              <a:ext cx="11808362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</a:rPr>
                <a:t>This is not magic</a:t>
              </a:r>
            </a:p>
            <a:p>
              <a:pPr algn="ctr"/>
              <a:r>
                <a:rPr lang="en-US" sz="3200" b="1" dirty="0"/>
                <a:t>Conservation of Total Current</a:t>
              </a:r>
            </a:p>
            <a:p>
              <a:pPr algn="ctr"/>
              <a:r>
                <a:rPr lang="en-US" sz="3200" b="1" dirty="0"/>
                <a:t>Says the fields of the Maxwell Equations</a:t>
              </a:r>
            </a:p>
            <a:p>
              <a:pPr algn="ctr"/>
              <a:r>
                <a:rPr lang="en-US" sz="3200" b="1" dirty="0"/>
                <a:t>Are exactly what are needed to conserve current</a:t>
              </a:r>
              <a:endParaRPr lang="en-US" b="1" dirty="0"/>
            </a:p>
            <a:p>
              <a:pPr algn="ctr"/>
              <a:endParaRPr lang="en-US" sz="3600" b="1" dirty="0"/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3D Model 5" descr="'No' sign">
                  <a:extLst>
                    <a:ext uri="{FF2B5EF4-FFF2-40B4-BE49-F238E27FC236}">
                      <a16:creationId xmlns:a16="http://schemas.microsoft.com/office/drawing/2014/main" id="{9870F982-33ED-4E34-A6F3-DD7298E9C1B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19205" y="4809257"/>
                <a:ext cx="1376943" cy="132410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376943" cy="1324107"/>
                      </a:xfrm>
                      <a:prstGeom prst="rect">
                        <a:avLst/>
                      </a:prstGeom>
                    </am3d:spPr>
                    <am3d:camera>
                      <am3d:pos x="0" y="0" z="66592688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008471" d="1000000"/>
                      <am3d:preTrans dx="6" dy="-18000000" dz="60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752054" ay="-64546" az="14366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94671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3D Model 5" descr="'No' sign">
                  <a:extLst>
                    <a:ext uri="{FF2B5EF4-FFF2-40B4-BE49-F238E27FC236}">
                      <a16:creationId xmlns:a16="http://schemas.microsoft.com/office/drawing/2014/main" id="{9870F982-33ED-4E34-A6F3-DD7298E9C1B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19205" y="4809257"/>
                  <a:ext cx="1376943" cy="132410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46" name="Picture 6" descr="Image result for stop sign image transparent background">
            <a:extLst>
              <a:ext uri="{FF2B5EF4-FFF2-40B4-BE49-F238E27FC236}">
                <a16:creationId xmlns:a16="http://schemas.microsoft.com/office/drawing/2014/main" id="{A8C308D4-AFC6-43DE-8205-E233749D2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62" y="594262"/>
            <a:ext cx="1292637" cy="129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2546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596BA-7E42-D31D-ADD7-B0AB453E1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DCD1F-4487-6D35-CCC5-60E5840D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C9097-A323-7798-BCEC-EE4DD3F16CE2}"/>
              </a:ext>
            </a:extLst>
          </p:cNvPr>
          <p:cNvSpPr txBox="1"/>
          <p:nvPr/>
        </p:nvSpPr>
        <p:spPr>
          <a:xfrm>
            <a:off x="1892595" y="903767"/>
            <a:ext cx="693242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Maxwell Equations Guarantee that</a:t>
            </a:r>
          </a:p>
          <a:p>
            <a:pPr algn="ctr"/>
            <a:endParaRPr lang="en-US" sz="1600" i="1" dirty="0"/>
          </a:p>
          <a:p>
            <a:pPr algn="ctr"/>
            <a:endParaRPr lang="en-US" sz="2400" b="1" dirty="0"/>
          </a:p>
          <a:p>
            <a:pPr algn="ctr"/>
            <a:r>
              <a:rPr lang="en-US" sz="3200" b="1" dirty="0">
                <a:latin typeface="Arial Black" panose="020B0A04020102020204" pitchFamily="34" charset="0"/>
              </a:rPr>
              <a:t>Atoms in Series System Move so </a:t>
            </a:r>
          </a:p>
          <a:p>
            <a:pPr algn="ctr"/>
            <a:r>
              <a:rPr lang="en-US" sz="3200" b="1" dirty="0">
                <a:latin typeface="Arial Black" panose="020B0A04020102020204" pitchFamily="34" charset="0"/>
              </a:rPr>
              <a:t>Total Current is Equal</a:t>
            </a:r>
          </a:p>
          <a:p>
            <a:pPr algn="ctr"/>
            <a:endParaRPr lang="en-US" sz="3200" b="1" dirty="0">
              <a:latin typeface="Arial Black" panose="020B0A04020102020204" pitchFamily="34" charset="0"/>
            </a:endParaRPr>
          </a:p>
          <a:p>
            <a:pPr algn="ctr"/>
            <a:r>
              <a:rPr lang="en-US" sz="3200" b="1" dirty="0"/>
              <a:t>Magnetic and Electric Fields </a:t>
            </a:r>
            <a:br>
              <a:rPr lang="en-US" sz="3200" b="1" dirty="0"/>
            </a:br>
            <a:r>
              <a:rPr lang="en-US" sz="3200" b="1" dirty="0"/>
              <a:t>Move Atoms </a:t>
            </a:r>
          </a:p>
          <a:p>
            <a:pPr algn="ctr"/>
            <a:r>
              <a:rPr lang="en-US" sz="3200" b="1" dirty="0"/>
              <a:t>EXACTLY THE RIGHT AMOUNT</a:t>
            </a:r>
          </a:p>
          <a:p>
            <a:pPr algn="ctr"/>
            <a:r>
              <a:rPr lang="en-US" sz="3200" b="1" dirty="0"/>
              <a:t>so total current is conserved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endParaRPr lang="en-US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34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596BA-7E42-D31D-ADD7-B0AB453E1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DCD1F-4487-6D35-CCC5-60E5840D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1C9097-A323-7798-BCEC-EE4DD3F16CE2}"/>
                  </a:ext>
                </a:extLst>
              </p:cNvPr>
              <p:cNvSpPr txBox="1"/>
              <p:nvPr/>
            </p:nvSpPr>
            <p:spPr>
              <a:xfrm>
                <a:off x="1297991" y="559981"/>
                <a:ext cx="9158514" cy="4171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Maxwell Equations Guarantee that</a:t>
                </a:r>
              </a:p>
              <a:p>
                <a:pPr algn="ctr"/>
                <a:endParaRPr lang="en-US" sz="1600" i="1" dirty="0"/>
              </a:p>
              <a:p>
                <a:pPr algn="ctr"/>
                <a:r>
                  <a:rPr lang="en-US" sz="3200" b="1" dirty="0"/>
                  <a:t>Atomic Motions we see in Simulations</a:t>
                </a:r>
              </a:p>
              <a:p>
                <a:pPr algn="ctr"/>
                <a:r>
                  <a:rPr lang="en-US" sz="3200" b="1" dirty="0"/>
                  <a:t>Are those needed to Conserve Total Current</a:t>
                </a:r>
              </a:p>
              <a:p>
                <a:pPr algn="ctr"/>
                <a:endParaRPr lang="en-US" sz="2400" b="1" dirty="0"/>
              </a:p>
              <a:p>
                <a:pPr algn="ctr"/>
                <a:r>
                  <a:rPr lang="en-US" sz="2400" b="1" dirty="0"/>
                  <a:t>In my view, this is the best way</a:t>
                </a:r>
              </a:p>
              <a:p>
                <a:pPr algn="ctr"/>
                <a:r>
                  <a:rPr lang="en-US" sz="2400" b="1" dirty="0"/>
                  <a:t>to understand atomic motion.</a:t>
                </a:r>
              </a:p>
              <a:p>
                <a:pPr algn="ctr"/>
                <a:endParaRPr lang="en-US" sz="2400" b="1" dirty="0"/>
              </a:p>
              <a:p>
                <a:pPr algn="ctr"/>
                <a:r>
                  <a:rPr lang="en-US" sz="2400" b="1" dirty="0"/>
                  <a:t>Thinking of charges in circuits is a fool’s errand</a:t>
                </a:r>
              </a:p>
              <a:p>
                <a:pPr algn="ctr"/>
                <a:r>
                  <a:rPr lang="en-US" sz="2400" b="1" dirty="0"/>
                  <a:t>Circuits contain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~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𝟐𝟑</m:t>
                        </m:r>
                      </m:sup>
                    </m:sSup>
                  </m:oMath>
                </a14:m>
                <a:r>
                  <a:rPr lang="en-US" sz="2400" b="1" dirty="0"/>
                  <a:t>charges</a:t>
                </a:r>
              </a:p>
              <a:p>
                <a:pPr algn="ctr"/>
                <a:r>
                  <a:rPr lang="en-US" sz="2400" b="1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𝟐𝟑</m:t>
                        </m:r>
                      </m:sup>
                    </m:sSup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!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/>
                  <a:t>𝐢𝐧𝐭𝐞𝐫𝐚𝐜𝐭𝐢𝐨𝐧𝐬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1C9097-A323-7798-BCEC-EE4DD3F16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991" y="559981"/>
                <a:ext cx="9158514" cy="4171655"/>
              </a:xfrm>
              <a:prstGeom prst="rect">
                <a:avLst/>
              </a:prstGeom>
              <a:blipFill>
                <a:blip r:embed="rId2"/>
                <a:stretch>
                  <a:fillRect t="-439" b="-2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1D52A60-6846-A633-6D15-0D4063341F2C}"/>
              </a:ext>
            </a:extLst>
          </p:cNvPr>
          <p:cNvSpPr txBox="1"/>
          <p:nvPr/>
        </p:nvSpPr>
        <p:spPr>
          <a:xfrm>
            <a:off x="3260306" y="5693500"/>
            <a:ext cx="481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Thinking of Total Current is MUCH Easier</a:t>
            </a:r>
          </a:p>
        </p:txBody>
      </p:sp>
    </p:spTree>
    <p:extLst>
      <p:ext uri="{BB962C8B-B14F-4D97-AF65-F5344CB8AC3E}">
        <p14:creationId xmlns:p14="http://schemas.microsoft.com/office/powerpoint/2010/main" val="911737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596BA-7E42-D31D-ADD7-B0AB453E1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DCD1F-4487-6D35-CCC5-60E5840D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1C9097-A323-7798-BCEC-EE4DD3F16CE2}"/>
                  </a:ext>
                </a:extLst>
              </p:cNvPr>
              <p:cNvSpPr txBox="1"/>
              <p:nvPr/>
            </p:nvSpPr>
            <p:spPr>
              <a:xfrm>
                <a:off x="2032000" y="255181"/>
                <a:ext cx="6932427" cy="268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 b="1" dirty="0"/>
              </a:p>
              <a:p>
                <a:pPr algn="ctr"/>
                <a:r>
                  <a:rPr lang="en-US" sz="3600" b="1" dirty="0"/>
                  <a:t>In my view, this is the best way</a:t>
                </a:r>
              </a:p>
              <a:p>
                <a:pPr algn="ctr"/>
                <a:r>
                  <a:rPr lang="en-US" sz="3600" b="1" dirty="0"/>
                  <a:t>to understand atomic motion.</a:t>
                </a:r>
              </a:p>
              <a:p>
                <a:pPr algn="ctr"/>
                <a:endParaRPr lang="en-US" sz="2400" b="1" dirty="0"/>
              </a:p>
              <a:p>
                <a:pPr algn="ctr"/>
                <a:r>
                  <a:rPr lang="en-US" sz="2400" b="1" dirty="0"/>
                  <a:t>Thinking of charges is a fool’s errand</a:t>
                </a:r>
              </a:p>
              <a:p>
                <a:pPr algn="ctr"/>
                <a:r>
                  <a:rPr lang="en-US" sz="2400" b="1" dirty="0"/>
                  <a:t>When 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𝟐𝟑</m:t>
                        </m:r>
                      </m:sup>
                    </m:sSup>
                  </m:oMath>
                </a14:m>
                <a:r>
                  <a:rPr lang="en-US" sz="2400" b="1" dirty="0"/>
                  <a:t> charges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1C9097-A323-7798-BCEC-EE4DD3F16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0" y="255181"/>
                <a:ext cx="6932427" cy="2685992"/>
              </a:xfrm>
              <a:prstGeom prst="rect">
                <a:avLst/>
              </a:prstGeom>
              <a:blipFill>
                <a:blip r:embed="rId2"/>
                <a:stretch>
                  <a:fillRect l="-2548" r="-246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1D52A60-6846-A633-6D15-0D4063341F2C}"/>
              </a:ext>
            </a:extLst>
          </p:cNvPr>
          <p:cNvSpPr txBox="1"/>
          <p:nvPr/>
        </p:nvSpPr>
        <p:spPr>
          <a:xfrm>
            <a:off x="1493906" y="3691103"/>
            <a:ext cx="920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Thinking of Total Current is MUCH Easier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97AA2-EC2E-DA45-7D04-4B0E88F0EF59}"/>
              </a:ext>
            </a:extLst>
          </p:cNvPr>
          <p:cNvSpPr txBox="1"/>
          <p:nvPr/>
        </p:nvSpPr>
        <p:spPr>
          <a:xfrm>
            <a:off x="2861339" y="4441033"/>
            <a:ext cx="6103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Atomic Motions we see in Simulations</a:t>
            </a:r>
          </a:p>
          <a:p>
            <a:pPr algn="ctr"/>
            <a:r>
              <a:rPr lang="en-US" sz="1800" b="1" dirty="0"/>
              <a:t>Are those needed to Conserve Total Current</a:t>
            </a:r>
          </a:p>
        </p:txBody>
      </p:sp>
    </p:spTree>
    <p:extLst>
      <p:ext uri="{BB962C8B-B14F-4D97-AF65-F5344CB8AC3E}">
        <p14:creationId xmlns:p14="http://schemas.microsoft.com/office/powerpoint/2010/main" val="3243703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E94D7-023E-4155-B67D-4F7A6002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44170F-9685-414B-BBC7-409350DB37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3D82E-A151-4FFE-966A-3EF9A4BA90B9}"/>
              </a:ext>
            </a:extLst>
          </p:cNvPr>
          <p:cNvSpPr txBox="1"/>
          <p:nvPr/>
        </p:nvSpPr>
        <p:spPr bwMode="auto">
          <a:xfrm>
            <a:off x="1447800" y="1981200"/>
            <a:ext cx="976884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does this mean for theory and simulations?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Opportunity to Simplify Algorithms and Codes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perhaps dramatically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Spatial Dependence is Already 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Only have to average the time dependence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9066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Ma, Li and Liu (2016). arXiv:1605.04886; Ma, Li and Liu (2016). arXiv:1606.03625.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19066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CF747-2CEC-4F3D-A448-D068900BDF03}"/>
                  </a:ext>
                </a:extLst>
              </p:cNvPr>
              <p:cNvSpPr txBox="1"/>
              <p:nvPr/>
            </p:nvSpPr>
            <p:spPr bwMode="auto">
              <a:xfrm>
                <a:off x="499073" y="687879"/>
                <a:ext cx="10744200" cy="830997"/>
              </a:xfrm>
              <a:prstGeom prst="rect">
                <a:avLst/>
              </a:prstGeom>
              <a:noFill/>
              <a:ln w="4127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Differential equation in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𝒙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 is not needed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𝐉</m:t>
                          </m:r>
                        </m:e>
                        <m:sub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𝒕𝒐𝒕𝒂𝒍</m:t>
                          </m:r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 </m:t>
                          </m:r>
                        </m:sub>
                      </m:sSub>
                      <m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itchFamily="34" charset="0"/>
                        </a:rPr>
                        <m:t>=</m:t>
                      </m:r>
                      <m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itchFamily="34" charset="0"/>
                        </a:rPr>
                        <m:t>𝐉</m:t>
                      </m:r>
                      <m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itchFamily="34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𝛆</m:t>
                          </m:r>
                        </m:e>
                        <m:sub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𝟎</m:t>
                          </m:r>
                        </m:sub>
                      </m:sSub>
                      <m:f>
                        <m:fPr>
                          <m:type m:val="lin"/>
                          <m:ctrlPr>
                            <a:rPr kumimoji="0" lang="en-US" sz="1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𝝏</m:t>
                          </m:r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𝑬</m:t>
                          </m:r>
                        </m:num>
                        <m:den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𝝏</m:t>
                          </m:r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CF747-2CEC-4F3D-A448-D068900BD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073" y="687879"/>
                <a:ext cx="10744200" cy="830997"/>
              </a:xfrm>
              <a:prstGeom prst="rect">
                <a:avLst/>
              </a:prstGeom>
              <a:blipFill>
                <a:blip r:embed="rId2"/>
                <a:stretch>
                  <a:fillRect t="-5594" b="-68531"/>
                </a:stretch>
              </a:blipFill>
              <a:ln w="4127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3F548-21F0-4D15-8948-11436DEB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FF4C5-F8EE-46A6-83B5-95417B1BAD4A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E7AE6-B32B-4FCA-A1EF-C564532999B4}"/>
              </a:ext>
            </a:extLst>
          </p:cNvPr>
          <p:cNvSpPr txBox="1"/>
          <p:nvPr/>
        </p:nvSpPr>
        <p:spPr>
          <a:xfrm>
            <a:off x="3124200" y="228600"/>
            <a:ext cx="609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Current flow is very smooth in spatial coordinate</a:t>
            </a:r>
          </a:p>
        </p:txBody>
      </p:sp>
    </p:spTree>
    <p:extLst>
      <p:ext uri="{BB962C8B-B14F-4D97-AF65-F5344CB8AC3E}">
        <p14:creationId xmlns:p14="http://schemas.microsoft.com/office/powerpoint/2010/main" val="58450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BB4FB-27AA-4411-B2FD-96CD7092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83097-EDB7-43DE-965F-9A57BA6AC42F}"/>
              </a:ext>
            </a:extLst>
          </p:cNvPr>
          <p:cNvSpPr txBox="1"/>
          <p:nvPr/>
        </p:nvSpPr>
        <p:spPr>
          <a:xfrm>
            <a:off x="782640" y="922736"/>
            <a:ext cx="11136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Kirchhoff’s Law is about Current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C3BB8-8E4E-7926-15EB-6695407C8842}"/>
              </a:ext>
            </a:extLst>
          </p:cNvPr>
          <p:cNvSpPr txBox="1"/>
          <p:nvPr/>
        </p:nvSpPr>
        <p:spPr>
          <a:xfrm>
            <a:off x="2052219" y="3159810"/>
            <a:ext cx="8424909" cy="2308324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Currents in a series system are COUPLED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Kirchhoff’s law,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TRIVIAL and PROFOUND</a:t>
            </a:r>
            <a:b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matter what the local mechanism of charge movement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/>
              </a:rPr>
              <a:t>  No matter what ions are carrying the current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30C1A-9446-C767-88A2-1D6798B055C6}"/>
              </a:ext>
            </a:extLst>
          </p:cNvPr>
          <p:cNvSpPr txBox="1"/>
          <p:nvPr/>
        </p:nvSpPr>
        <p:spPr>
          <a:xfrm>
            <a:off x="4076330" y="1898373"/>
            <a:ext cx="4039339" cy="95410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Chemists find this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problematic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E6114-B430-09BB-0D56-1694E69E24F9}"/>
              </a:ext>
            </a:extLst>
          </p:cNvPr>
          <p:cNvSpPr txBox="1"/>
          <p:nvPr/>
        </p:nvSpPr>
        <p:spPr>
          <a:xfrm>
            <a:off x="3303422" y="5406132"/>
            <a:ext cx="60945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NOTE Kirchhoff’s law is true at all times and in all conditions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as we shall prove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04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8A872-1573-47F3-8C1C-F6DB8A96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C5B00-0AB7-4028-8BC6-24B165F87784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E3592-BCF4-4EA2-86CF-645D01CDF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05B3D-6B11-48BE-989B-8B2137D97B15}"/>
              </a:ext>
            </a:extLst>
          </p:cNvPr>
          <p:cNvSpPr txBox="1"/>
          <p:nvPr/>
        </p:nvSpPr>
        <p:spPr>
          <a:xfrm>
            <a:off x="2209800" y="1070975"/>
            <a:ext cx="71398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Spatial Variable does NOT appear in description of current in a one dimensional channel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32262-F346-4AAC-9AB1-26B07D869A6C}"/>
              </a:ext>
            </a:extLst>
          </p:cNvPr>
          <p:cNvSpPr/>
          <p:nvPr/>
        </p:nvSpPr>
        <p:spPr>
          <a:xfrm rot="20944113">
            <a:off x="1315083" y="3567123"/>
            <a:ext cx="90420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How take advantage </a:t>
            </a:r>
            <a:b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of this enormous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simplication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7973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E94D7-023E-4155-B67D-4F7A6002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44170F-9685-414B-BBC7-409350DB37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3D82E-A151-4FFE-966A-3EF9A4BA90B9}"/>
              </a:ext>
            </a:extLst>
          </p:cNvPr>
          <p:cNvSpPr txBox="1"/>
          <p:nvPr/>
        </p:nvSpPr>
        <p:spPr bwMode="auto">
          <a:xfrm>
            <a:off x="531523" y="1981200"/>
            <a:ext cx="10685117" cy="475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What does this mean for theory and simulations?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YOU tell me!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Opportunity to Simplify Algorithms and Codes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perhaps dramatically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Spatial Dependence is Already 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Only have to average the time dependence of particle motion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9066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Ma, Li and Liu (2016). arXiv:1605.04886; Ma, Li and Liu (2016). arXiv:1606.03625.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19066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CF747-2CEC-4F3D-A448-D068900BDF03}"/>
                  </a:ext>
                </a:extLst>
              </p:cNvPr>
              <p:cNvSpPr txBox="1"/>
              <p:nvPr/>
            </p:nvSpPr>
            <p:spPr bwMode="auto">
              <a:xfrm>
                <a:off x="3078480" y="990601"/>
                <a:ext cx="5740400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Current flow is very smooth in spatial coordinate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Differential equation in 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A085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is not needed for </a:t>
                </a:r>
                <a14:m>
                  <m:oMath xmlns:m="http://schemas.openxmlformats.org/officeDocument/2006/math">
                    <m:r>
                      <a:rPr kumimoji="0" 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9066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𝐉</m:t>
                    </m:r>
                    <m:r>
                      <a:rPr kumimoji="0" lang="en-US" sz="1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9066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𝛆</m:t>
                        </m:r>
                      </m:e>
                      <m:sub>
                        <m:r>
                          <a:rPr kumimoji="0" lang="en-US" sz="1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16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𝑬</m:t>
                        </m:r>
                      </m:num>
                      <m:den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</m:oMath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A085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CF747-2CEC-4F3D-A448-D068900BD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8480" y="990601"/>
                <a:ext cx="5740400" cy="584775"/>
              </a:xfrm>
              <a:prstGeom prst="rect">
                <a:avLst/>
              </a:prstGeom>
              <a:blipFill>
                <a:blip r:embed="rId2"/>
                <a:stretch>
                  <a:fillRect t="-16842" r="-3185" b="-968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7DAD3-4936-4A56-A9BF-9A825C1E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9512-F028-4562-A8BD-6717B2DA7990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853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58ECAD-2808-D33A-E967-606B5A63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5A925-2935-0BE3-CD61-F6C3C6A30D5F}"/>
              </a:ext>
            </a:extLst>
          </p:cNvPr>
          <p:cNvSpPr txBox="1"/>
          <p:nvPr/>
        </p:nvSpPr>
        <p:spPr bwMode="auto">
          <a:xfrm>
            <a:off x="2357951" y="956930"/>
            <a:ext cx="72776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Biophysical Consequences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Of 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Perfect Conservation of Total Current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C0624-DF52-5C31-ADF7-2E75C6902E90}"/>
              </a:ext>
            </a:extLst>
          </p:cNvPr>
          <p:cNvSpPr txBox="1"/>
          <p:nvPr/>
        </p:nvSpPr>
        <p:spPr bwMode="auto">
          <a:xfrm>
            <a:off x="590938" y="2946415"/>
            <a:ext cx="11820221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</a:rPr>
              <a:t>Total Current does not hop in Channels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</a:rPr>
              <a:t>Kirchhoff Coupling in Nerve Signal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</a:rPr>
              <a:t>Kirchhoff Coupling in Mitochondria and Transporters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</a:rPr>
              <a:t>Kirchhoff Coupling is different in vesicles/mitochondria, and in voltage clamped bilayers.</a:t>
            </a:r>
            <a:br>
              <a:rPr lang="en-US" sz="3200" b="1" dirty="0">
                <a:solidFill>
                  <a:srgbClr val="000000"/>
                </a:solidFill>
              </a:rPr>
            </a:b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998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7EB3-327E-CC42-9AFF-E6D3F761A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748" y="1576410"/>
            <a:ext cx="10232872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Some Biologists Know </a:t>
            </a:r>
            <a:br>
              <a:rPr lang="en-US" sz="4800" dirty="0">
                <a:latin typeface="Arial Black" panose="020B0A04020102020204" pitchFamily="34" charset="0"/>
              </a:rPr>
            </a:br>
            <a:r>
              <a:rPr lang="en-US" sz="4800" dirty="0">
                <a:latin typeface="Arial Black" panose="020B0A04020102020204" pitchFamily="34" charset="0"/>
              </a:rPr>
              <a:t>How to Use </a:t>
            </a:r>
            <a:br>
              <a:rPr lang="en-US" sz="4800" dirty="0">
                <a:latin typeface="Arial Black" panose="020B0A04020102020204" pitchFamily="34" charset="0"/>
              </a:rPr>
            </a:br>
            <a:r>
              <a:rPr lang="en-US" sz="4800" dirty="0">
                <a:latin typeface="Arial Black" panose="020B0A04020102020204" pitchFamily="34" charset="0"/>
              </a:rPr>
              <a:t>the Maxwell Equations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291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E69-757A-487F-A5C4-4924E55E8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002" y="731615"/>
            <a:ext cx="8303090" cy="2800767"/>
          </a:xfrm>
        </p:spPr>
        <p:txBody>
          <a:bodyPr>
            <a:spAutoFit/>
          </a:bodyPr>
          <a:lstStyle/>
          <a:p>
            <a:r>
              <a:rPr lang="en-US" b="1" i="1" dirty="0">
                <a:latin typeface="+mn-lt"/>
              </a:rPr>
              <a:t> Some biologists have been Applying Maxwell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to the Nerve Signal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for a long time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4023EB-D2F8-9A4D-CDE0-21EF9FBFC5D7}"/>
              </a:ext>
            </a:extLst>
          </p:cNvPr>
          <p:cNvGrpSpPr/>
          <p:nvPr/>
        </p:nvGrpSpPr>
        <p:grpSpPr>
          <a:xfrm>
            <a:off x="2097742" y="3840159"/>
            <a:ext cx="10630368" cy="2904121"/>
            <a:chOff x="2097742" y="3840159"/>
            <a:chExt cx="10630368" cy="29041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77361F-0DD1-4788-8ECF-B205EFB1FCE0}"/>
                </a:ext>
              </a:extLst>
            </p:cNvPr>
            <p:cNvSpPr txBox="1"/>
            <p:nvPr/>
          </p:nvSpPr>
          <p:spPr>
            <a:xfrm>
              <a:off x="2097742" y="6097949"/>
              <a:ext cx="10630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/>
              <a:r>
                <a:rPr lang="en-US" sz="1800" dirty="0">
                  <a:latin typeface="Calibri" panose="020F0502020204030204" pitchFamily="34" charset="0"/>
                </a:rPr>
                <a:t>                                      Alan Hodgkin                      William Rushton</a:t>
              </a:r>
              <a:br>
                <a:rPr lang="en-US" sz="1800" dirty="0">
                  <a:latin typeface="Calibri" panose="020F0502020204030204" pitchFamily="34" charset="0"/>
                </a:rPr>
              </a:br>
              <a:r>
                <a:rPr lang="en-US" sz="1800" dirty="0">
                  <a:latin typeface="Calibri" panose="020F0502020204030204" pitchFamily="34" charset="0"/>
                </a:rPr>
                <a:t>                                 Proc Roy Soc (London) Ser B. 1946;133:444-79.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D43AED-2E75-E8C4-A256-57EEEE413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3538" y="3840159"/>
              <a:ext cx="1721372" cy="22577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3AA931-9D87-5E00-F032-BFAC49CB2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236" y="3840159"/>
              <a:ext cx="1721372" cy="2261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29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465B4-188A-C5F3-C836-EC1C5E21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65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29321-4E68-3087-DD6E-EC7B03F2D9BA}"/>
              </a:ext>
            </a:extLst>
          </p:cNvPr>
          <p:cNvSpPr txBox="1"/>
          <p:nvPr/>
        </p:nvSpPr>
        <p:spPr>
          <a:xfrm>
            <a:off x="1562352" y="416752"/>
            <a:ext cx="102828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prstClr val="black"/>
                </a:solidFill>
                <a:latin typeface="Arial Black" panose="020B0A04020102020204" pitchFamily="34" charset="0"/>
              </a:rPr>
              <a:t>Channels are Chemically and Structurally INDEPENDENT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28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8CCB1-DC70-BC01-159E-EF1E059C8977}"/>
              </a:ext>
            </a:extLst>
          </p:cNvPr>
          <p:cNvSpPr txBox="1"/>
          <p:nvPr/>
        </p:nvSpPr>
        <p:spPr>
          <a:xfrm>
            <a:off x="1620696" y="1178040"/>
            <a:ext cx="94719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  <a:t>Electric Field Couples Channels </a:t>
            </a:r>
            <a:b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  <a:t>so they can make a </a:t>
            </a:r>
            <a:b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  <a:t>Useful Electrical Signal,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  <a:t>the Action Potential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EE4692-7856-9046-4445-FA83B939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382" y="4466038"/>
            <a:ext cx="3041195" cy="21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408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465B4-188A-C5F3-C836-EC1C5E21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29321-4E68-3087-DD6E-EC7B03F2D9BA}"/>
              </a:ext>
            </a:extLst>
          </p:cNvPr>
          <p:cNvSpPr txBox="1"/>
          <p:nvPr/>
        </p:nvSpPr>
        <p:spPr>
          <a:xfrm>
            <a:off x="1562352" y="416752"/>
            <a:ext cx="1028288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Channels are Chemically and Structurally INDEPENDENT</a:t>
            </a:r>
          </a:p>
          <a:p>
            <a:pPr algn="ctr"/>
            <a:endParaRPr lang="en-US" sz="32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Natural Function of  Channels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Requires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Coupling by the Electric Field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28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8CCB1-DC70-BC01-159E-EF1E059C8977}"/>
              </a:ext>
            </a:extLst>
          </p:cNvPr>
          <p:cNvSpPr txBox="1"/>
          <p:nvPr/>
        </p:nvSpPr>
        <p:spPr>
          <a:xfrm>
            <a:off x="5164636" y="4356368"/>
            <a:ext cx="6094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Electric Field Couples Channels </a:t>
            </a:r>
            <a:b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so they can make a </a:t>
            </a:r>
            <a:b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Useful Electrical Signal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the Action Potential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EE4692-7856-9046-4445-FA83B939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41" y="3961542"/>
            <a:ext cx="3041195" cy="21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86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E69-757A-487F-A5C4-4924E55E8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114" y="193813"/>
            <a:ext cx="8303090" cy="978729"/>
          </a:xfrm>
        </p:spPr>
        <p:txBody>
          <a:bodyPr>
            <a:spAutoFit/>
          </a:bodyPr>
          <a:lstStyle/>
          <a:p>
            <a:r>
              <a:rPr lang="en-US" sz="3200" b="1" i="1" dirty="0">
                <a:latin typeface="+mn-lt"/>
              </a:rPr>
              <a:t>Coupling in Natural Function is by Electric Field, i.e., VOLTAGE SPREAD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29505D-C321-9424-1DEC-A2504622ECFE}"/>
              </a:ext>
            </a:extLst>
          </p:cNvPr>
          <p:cNvGrpSpPr/>
          <p:nvPr/>
        </p:nvGrpSpPr>
        <p:grpSpPr>
          <a:xfrm>
            <a:off x="245035" y="1219199"/>
            <a:ext cx="5946898" cy="4026172"/>
            <a:chOff x="765508" y="2677459"/>
            <a:chExt cx="5946898" cy="402617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09D37E0-1704-C26F-8E35-9F895A1C4EE4}"/>
                </a:ext>
              </a:extLst>
            </p:cNvPr>
            <p:cNvGrpSpPr/>
            <p:nvPr/>
          </p:nvGrpSpPr>
          <p:grpSpPr>
            <a:xfrm>
              <a:off x="765508" y="2677459"/>
              <a:ext cx="5743698" cy="2978399"/>
              <a:chOff x="765508" y="2677459"/>
              <a:chExt cx="5743698" cy="297839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5FFA936-AACF-F45D-988F-2BDF5474E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5508" y="3197412"/>
                <a:ext cx="5743698" cy="245844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602A60-F831-7571-AB04-EF3F556BA633}"/>
                  </a:ext>
                </a:extLst>
              </p:cNvPr>
              <p:cNvSpPr txBox="1"/>
              <p:nvPr/>
            </p:nvSpPr>
            <p:spPr>
              <a:xfrm>
                <a:off x="1404471" y="2677459"/>
                <a:ext cx="4446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b="1" dirty="0">
                    <a:solidFill>
                      <a:prstClr val="black"/>
                    </a:solidFill>
                    <a:latin typeface="Calibri" panose="020F0502020204030204"/>
                  </a:rPr>
                  <a:t>Nerve Fiber with Myelin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067E3E-727E-25A5-149D-C101DE40618E}"/>
                </a:ext>
              </a:extLst>
            </p:cNvPr>
            <p:cNvSpPr txBox="1"/>
            <p:nvPr/>
          </p:nvSpPr>
          <p:spPr>
            <a:xfrm>
              <a:off x="878541" y="6426632"/>
              <a:ext cx="58338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https://www.youtube.com/watch?v=tOTYO5WrXFU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ADA0D4-A977-096C-8341-B41FAD0D57D2}"/>
              </a:ext>
            </a:extLst>
          </p:cNvPr>
          <p:cNvGrpSpPr/>
          <p:nvPr/>
        </p:nvGrpSpPr>
        <p:grpSpPr>
          <a:xfrm>
            <a:off x="6382352" y="1060278"/>
            <a:ext cx="4446494" cy="3816193"/>
            <a:chOff x="6902825" y="2518538"/>
            <a:chExt cx="4446494" cy="38161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FAB013-63A9-35DA-9C16-59DC4C25F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7950" y="3111779"/>
              <a:ext cx="3199881" cy="26297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E7094C-7394-9ABF-8B6C-B6BE272944F7}"/>
                </a:ext>
              </a:extLst>
            </p:cNvPr>
            <p:cNvSpPr txBox="1"/>
            <p:nvPr/>
          </p:nvSpPr>
          <p:spPr>
            <a:xfrm>
              <a:off x="6902825" y="5811511"/>
              <a:ext cx="4446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>
                  <a:solidFill>
                    <a:prstClr val="black"/>
                  </a:solidFill>
                  <a:latin typeface="Calibri" panose="020F0502020204030204"/>
                </a:rPr>
                <a:t>Na             K   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636BE-FE10-8A9F-3653-DAB16D39FCA8}"/>
                </a:ext>
              </a:extLst>
            </p:cNvPr>
            <p:cNvSpPr txBox="1"/>
            <p:nvPr/>
          </p:nvSpPr>
          <p:spPr>
            <a:xfrm>
              <a:off x="8132902" y="2518538"/>
              <a:ext cx="15299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libri" panose="020F0502020204030204"/>
                </a:rPr>
                <a:t>Channels</a:t>
              </a:r>
              <a:endParaRPr lang="en-US" sz="28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BD20777-D8EE-0A5E-FFCB-BB63FBDECF72}"/>
              </a:ext>
            </a:extLst>
          </p:cNvPr>
          <p:cNvSpPr txBox="1"/>
          <p:nvPr/>
        </p:nvSpPr>
        <p:spPr>
          <a:xfrm>
            <a:off x="6974542" y="5106871"/>
            <a:ext cx="39325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https://www.youtube.com/watch?v=oa6rvUJlg7o</a:t>
            </a:r>
          </a:p>
        </p:txBody>
      </p:sp>
    </p:spTree>
    <p:extLst>
      <p:ext uri="{BB962C8B-B14F-4D97-AF65-F5344CB8AC3E}">
        <p14:creationId xmlns:p14="http://schemas.microsoft.com/office/powerpoint/2010/main" val="24540446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8ABD5-4420-ABA7-836C-15FC9802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68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562067-19B4-CCF8-3F16-4FE37A4BB0EB}"/>
              </a:ext>
            </a:extLst>
          </p:cNvPr>
          <p:cNvGrpSpPr/>
          <p:nvPr/>
        </p:nvGrpSpPr>
        <p:grpSpPr>
          <a:xfrm>
            <a:off x="348805" y="296642"/>
            <a:ext cx="12470726" cy="5831717"/>
            <a:chOff x="-9784" y="160431"/>
            <a:chExt cx="12470726" cy="583171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691B1A-BF6C-5C4D-2E5F-C27BDF43DE9D}"/>
                </a:ext>
              </a:extLst>
            </p:cNvPr>
            <p:cNvGrpSpPr/>
            <p:nvPr/>
          </p:nvGrpSpPr>
          <p:grpSpPr>
            <a:xfrm>
              <a:off x="3149600" y="1468432"/>
              <a:ext cx="6778207" cy="4523716"/>
              <a:chOff x="1430564" y="98438"/>
              <a:chExt cx="9776298" cy="686181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72D9AF7-B5BB-1210-79BB-CEF218718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30564" y="98438"/>
                <a:ext cx="9776298" cy="68580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6A9354-CD31-F5BC-08AB-0A68766A4C8F}"/>
                  </a:ext>
                </a:extLst>
              </p:cNvPr>
              <p:cNvSpPr txBox="1"/>
              <p:nvPr/>
            </p:nvSpPr>
            <p:spPr>
              <a:xfrm>
                <a:off x="6158409" y="6540086"/>
                <a:ext cx="4947847" cy="42016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https://www.youtube.com/watch?v=3F-Uw1RZqAQ</a:t>
                </a:r>
                <a:endParaRPr 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DD8F65-67BF-57F5-84F6-D143D809F815}"/>
                </a:ext>
              </a:extLst>
            </p:cNvPr>
            <p:cNvSpPr txBox="1"/>
            <p:nvPr/>
          </p:nvSpPr>
          <p:spPr>
            <a:xfrm>
              <a:off x="2922494" y="160431"/>
              <a:ext cx="65143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>
                  <a:solidFill>
                    <a:prstClr val="black"/>
                  </a:solidFill>
                  <a:latin typeface="Calibri" panose="020F0502020204030204"/>
                </a:rPr>
                <a:t>ONLY in the Unnatural Voltage Clamp are Channels Independent</a:t>
              </a:r>
            </a:p>
          </p:txBody>
        </p:sp>
        <p:pic>
          <p:nvPicPr>
            <p:cNvPr id="12" name="Picture 11" descr="A picture containing text, person, person&#10;&#10;Description automatically generated">
              <a:extLst>
                <a:ext uri="{FF2B5EF4-FFF2-40B4-BE49-F238E27FC236}">
                  <a16:creationId xmlns:a16="http://schemas.microsoft.com/office/drawing/2014/main" id="{E818A1C9-B56B-B425-F421-C0424CFD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95" y="2584556"/>
              <a:ext cx="2291338" cy="171850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445ADC-7637-09FB-E7B7-3D4C923FF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0840" y="2523445"/>
              <a:ext cx="1371600" cy="168888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04E9FB-808A-7FB8-DB1D-BED221F1D7B8}"/>
                </a:ext>
              </a:extLst>
            </p:cNvPr>
            <p:cNvSpPr txBox="1"/>
            <p:nvPr/>
          </p:nvSpPr>
          <p:spPr>
            <a:xfrm>
              <a:off x="-9784" y="4405863"/>
              <a:ext cx="30240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Huxley       Hodgkin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51F01A-94AA-0776-3936-53270575A50A}"/>
                </a:ext>
              </a:extLst>
            </p:cNvPr>
            <p:cNvSpPr txBox="1"/>
            <p:nvPr/>
          </p:nvSpPr>
          <p:spPr>
            <a:xfrm>
              <a:off x="9436847" y="4293014"/>
              <a:ext cx="30240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KS Cole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6570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fld id="{18FC100B-C279-46AE-A236-D999A3820EB9}" type="slidenum">
              <a:rPr lang="en-US">
                <a:latin typeface="Arial" pitchFamily="34" charset="0"/>
                <a:cs typeface="Arial" pitchFamily="34" charset="0"/>
              </a:rPr>
              <a:pPr fontAlgn="base">
                <a:spcAft>
                  <a:spcPct val="0"/>
                </a:spcAft>
              </a:pPr>
              <a:t>69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443665" y="0"/>
            <a:ext cx="4106861" cy="5734704"/>
            <a:chOff x="4416810" y="389466"/>
            <a:chExt cx="4600188" cy="6190190"/>
          </a:xfrm>
        </p:grpSpPr>
        <p:pic>
          <p:nvPicPr>
            <p:cNvPr id="1495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6811" y="389466"/>
              <a:ext cx="4600187" cy="6190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523" name="TextBox 11"/>
            <p:cNvSpPr txBox="1">
              <a:spLocks noChangeArrowheads="1"/>
            </p:cNvSpPr>
            <p:nvPr/>
          </p:nvSpPr>
          <p:spPr bwMode="auto">
            <a:xfrm>
              <a:off x="4416810" y="752941"/>
              <a:ext cx="2703286" cy="399982"/>
            </a:xfrm>
            <a:prstGeom prst="rect">
              <a:avLst/>
            </a:prstGeom>
            <a:solidFill>
              <a:srgbClr val="FFFF5B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u="sng">
                  <a:solidFill>
                    <a:srgbClr val="262699"/>
                  </a:solidFill>
                  <a:latin typeface="Arial" pitchFamily="34" charset="0"/>
                  <a:cs typeface="Arial" pitchFamily="34" charset="0"/>
                </a:rPr>
                <a:t>Ion Channel Monthly</a:t>
              </a:r>
              <a:endPara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9509" name="Rectangle 12"/>
          <p:cNvSpPr>
            <a:spLocks noChangeArrowheads="1"/>
          </p:cNvSpPr>
          <p:nvPr/>
        </p:nvSpPr>
        <p:spPr bwMode="auto">
          <a:xfrm>
            <a:off x="6027739" y="3695700"/>
            <a:ext cx="3627437" cy="522288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tIns="137160" bIns="13716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E0E0E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510" name="Rectangle 13"/>
          <p:cNvSpPr>
            <a:spLocks noChangeArrowheads="1"/>
          </p:cNvSpPr>
          <p:nvPr/>
        </p:nvSpPr>
        <p:spPr bwMode="auto">
          <a:xfrm>
            <a:off x="5287964" y="4564064"/>
            <a:ext cx="490537" cy="523875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tIns="137160" bIns="13716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E0E0E0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149511" name="Rectangle 15"/>
          <p:cNvSpPr>
            <a:spLocks noChangeArrowheads="1"/>
          </p:cNvSpPr>
          <p:nvPr/>
        </p:nvSpPr>
        <p:spPr bwMode="auto">
          <a:xfrm>
            <a:off x="5362575" y="4005263"/>
            <a:ext cx="5475754" cy="2546350"/>
          </a:xfrm>
          <a:prstGeom prst="rect">
            <a:avLst/>
          </a:prstGeom>
          <a:ln w="25400" algn="ctr">
            <a:noFill/>
            <a:round/>
            <a:headEnd/>
            <a:tailEnd/>
          </a:ln>
        </p:spPr>
        <p:txBody>
          <a:bodyPr wrap="none" tIns="137160" bIns="137160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E0E0E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451379" y="2135310"/>
            <a:ext cx="8720838" cy="4434958"/>
            <a:chOff x="142504" y="2185769"/>
            <a:chExt cx="8230678" cy="4086844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42504" y="2185769"/>
              <a:ext cx="2593974" cy="4065194"/>
              <a:chOff x="104099" y="2269482"/>
              <a:chExt cx="2594610" cy="4064611"/>
            </a:xfrm>
          </p:grpSpPr>
          <p:grpSp>
            <p:nvGrpSpPr>
              <p:cNvPr id="6" name="Group 7"/>
              <p:cNvGrpSpPr>
                <a:grpSpLocks/>
              </p:cNvGrpSpPr>
              <p:nvPr/>
            </p:nvGrpSpPr>
            <p:grpSpPr bwMode="auto">
              <a:xfrm>
                <a:off x="104099" y="2269482"/>
                <a:ext cx="2594610" cy="1816814"/>
                <a:chOff x="37425" y="3812004"/>
                <a:chExt cx="2594610" cy="1816814"/>
              </a:xfrm>
            </p:grpSpPr>
            <p:pic>
              <p:nvPicPr>
                <p:cNvPr id="15" name="Picture 14" descr="axopatch_200b_270.jp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37425" y="3812004"/>
                  <a:ext cx="2594610" cy="1441450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  <p:sp>
              <p:nvSpPr>
                <p:cNvPr id="149521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344130" y="5351819"/>
                  <a:ext cx="1981200" cy="276999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AxoPatch 200B</a:t>
                  </a:r>
                </a:p>
              </p:txBody>
            </p:sp>
          </p:grpSp>
          <p:pic>
            <p:nvPicPr>
              <p:cNvPr id="149519" name="Picture 9" descr="axopatch noise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9783" y="4344281"/>
                <a:ext cx="2324100" cy="1989812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</p:pic>
        </p:grpSp>
        <p:pic>
          <p:nvPicPr>
            <p:cNvPr id="149514" name="Picture 11" descr="Small Current 2011-01-17_103823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69705" y="4179034"/>
              <a:ext cx="3303477" cy="209357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8C722CC-0B4A-92B0-5AA1-B9EBED82A8BC}"/>
              </a:ext>
            </a:extLst>
          </p:cNvPr>
          <p:cNvSpPr txBox="1"/>
          <p:nvPr/>
        </p:nvSpPr>
        <p:spPr>
          <a:xfrm>
            <a:off x="205434" y="152400"/>
            <a:ext cx="50825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Axopatch makes </a:t>
            </a:r>
            <a:b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 Clamp seem natural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Arial Black" panose="020B0A04020102020204" pitchFamily="34" charset="0"/>
              </a:rPr>
              <a:t>It is not.</a:t>
            </a:r>
            <a:br>
              <a:rPr lang="en-US" sz="2400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 Black" panose="020B0A04020102020204" pitchFamily="34" charset="0"/>
              </a:rPr>
              <a:t>UNclamp</a:t>
            </a:r>
            <a:r>
              <a:rPr lang="en-US" sz="3200" dirty="0">
                <a:solidFill>
                  <a:srgbClr val="000000"/>
                </a:solidFill>
                <a:latin typeface="Arial Black" panose="020B0A04020102020204" pitchFamily="34" charset="0"/>
              </a:rPr>
              <a:t> is Natural</a:t>
            </a:r>
            <a:r>
              <a:rPr lang="en-US" sz="3200" dirty="0">
                <a:solidFill>
                  <a:schemeClr val="bg2"/>
                </a:solidFill>
                <a:latin typeface="Arial Black" panose="020B0A04020102020204" pitchFamily="34" charset="0"/>
              </a:rPr>
              <a:t>!</a:t>
            </a:r>
            <a:endParaRPr lang="en-US" sz="24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BB4FB-27AA-4411-B2FD-96CD7092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83097-EDB7-43DE-965F-9A57BA6AC42F}"/>
              </a:ext>
            </a:extLst>
          </p:cNvPr>
          <p:cNvSpPr txBox="1"/>
          <p:nvPr/>
        </p:nvSpPr>
        <p:spPr>
          <a:xfrm>
            <a:off x="782640" y="922736"/>
            <a:ext cx="11136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Kirchhoff’s Law is about Current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C3BB8-8E4E-7926-15EB-6695407C8842}"/>
              </a:ext>
            </a:extLst>
          </p:cNvPr>
          <p:cNvSpPr txBox="1"/>
          <p:nvPr/>
        </p:nvSpPr>
        <p:spPr>
          <a:xfrm>
            <a:off x="1953088" y="2627789"/>
            <a:ext cx="8424909" cy="236988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A graph of one current 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vs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another is a straight line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Currents in a series system are COUPLED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by Kirchhoff’s law,</a:t>
            </a:r>
          </a:p>
          <a:p>
            <a:pPr algn="ctr"/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TRIVIAL and PROFOUND </a:t>
            </a:r>
            <a:b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2400" b="1" dirty="0">
                <a:solidFill>
                  <a:srgbClr val="C00000"/>
                </a:solidFill>
              </a:rPr>
              <a:t>No matter what the local mechanism of charge movement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30C1A-9446-C767-88A2-1D6798B055C6}"/>
              </a:ext>
            </a:extLst>
          </p:cNvPr>
          <p:cNvSpPr txBox="1"/>
          <p:nvPr/>
        </p:nvSpPr>
        <p:spPr>
          <a:xfrm>
            <a:off x="4076330" y="1898373"/>
            <a:ext cx="4039339" cy="52322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Biological Statement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5BE139-DED0-B42F-7BDE-56CCB7268013}"/>
              </a:ext>
            </a:extLst>
          </p:cNvPr>
          <p:cNvSpPr txBox="1"/>
          <p:nvPr/>
        </p:nvSpPr>
        <p:spPr>
          <a:xfrm>
            <a:off x="2958484" y="4948396"/>
            <a:ext cx="60945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NOTE Kirchhoff’s law is true at all times and in all conditions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as we shall prove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439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D2A3-AB73-4893-0AEA-0A31B2CD85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Important Applications</a:t>
            </a:r>
            <a:b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in Biology and Technology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9F125-8E9D-25AA-AD6D-0EE959E0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5483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7B7C4C-2E69-4210-B472-CB29218E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E19A0-F232-478D-A745-E72F3B6F3047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6, 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E25F6-5BBE-4851-BFD2-E475AB072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976F50-21DF-4150-8330-283FC009E7F1}"/>
              </a:ext>
            </a:extLst>
          </p:cNvPr>
          <p:cNvGrpSpPr/>
          <p:nvPr/>
        </p:nvGrpSpPr>
        <p:grpSpPr>
          <a:xfrm>
            <a:off x="1210480" y="920928"/>
            <a:ext cx="9621078" cy="4235909"/>
            <a:chOff x="1210480" y="920928"/>
            <a:chExt cx="9621078" cy="42359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58AB31-9862-4CFC-9934-9521BCF19022}"/>
                </a:ext>
              </a:extLst>
            </p:cNvPr>
            <p:cNvSpPr txBox="1"/>
            <p:nvPr/>
          </p:nvSpPr>
          <p:spPr>
            <a:xfrm>
              <a:off x="1732530" y="1555851"/>
              <a:ext cx="8726940" cy="3600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Classical Maxwell’s equations do not deal with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Diffusion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Convection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Complex materials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Complicated dielectric properties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Indeed, Maxwell’s original equations do not include ions or electrons or their movement! </a:t>
              </a:r>
              <a:b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Textbook treatments do not deal with other forces like diffusion or convection at all.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B99F17-6B97-4E60-8A1F-2D1092A91473}"/>
                </a:ext>
              </a:extLst>
            </p:cNvPr>
            <p:cNvSpPr txBox="1"/>
            <p:nvPr/>
          </p:nvSpPr>
          <p:spPr>
            <a:xfrm>
              <a:off x="1210480" y="920928"/>
              <a:ext cx="96210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are the PHYSICAL problems 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with traditional Maxwell Equations?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3F473-8ACC-420E-A8B5-02924908FC39}"/>
              </a:ext>
            </a:extLst>
          </p:cNvPr>
          <p:cNvSpPr/>
          <p:nvPr/>
        </p:nvSpPr>
        <p:spPr>
          <a:xfrm>
            <a:off x="3771900" y="5444383"/>
            <a:ext cx="8103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Eisenberg, 2019.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Dielectric Dilemma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arXxiv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: 1901.10805.</a:t>
            </a:r>
          </a:p>
        </p:txBody>
      </p:sp>
    </p:spTree>
    <p:extLst>
      <p:ext uri="{BB962C8B-B14F-4D97-AF65-F5344CB8AC3E}">
        <p14:creationId xmlns:p14="http://schemas.microsoft.com/office/powerpoint/2010/main" val="39888620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2B0A-522F-4805-96C9-30AA01A8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EF764-DF10-4CAD-BF78-4D8D9A33070D}"/>
              </a:ext>
            </a:extLst>
          </p:cNvPr>
          <p:cNvSpPr txBox="1"/>
          <p:nvPr/>
        </p:nvSpPr>
        <p:spPr>
          <a:xfrm>
            <a:off x="119270" y="439887"/>
            <a:ext cx="11808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Traditional Form of Maxwell Equations Cannot be Used</a:t>
            </a:r>
          </a:p>
          <a:p>
            <a:pPr algn="ctr"/>
            <a:endParaRPr lang="en-US" sz="3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8053D-E2EC-4227-A992-7A8D793A0368}"/>
              </a:ext>
            </a:extLst>
          </p:cNvPr>
          <p:cNvSpPr/>
          <p:nvPr/>
        </p:nvSpPr>
        <p:spPr>
          <a:xfrm>
            <a:off x="2612513" y="5076411"/>
            <a:ext cx="6630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*Eisenberg, 2019. Dielectric Dilemma. arXiv: 1901.10805.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2B06B-5ADE-4EB9-86F8-E41F0E45752E}"/>
              </a:ext>
            </a:extLst>
          </p:cNvPr>
          <p:cNvSpPr txBox="1"/>
          <p:nvPr/>
        </p:nvSpPr>
        <p:spPr>
          <a:xfrm>
            <a:off x="1780070" y="1895389"/>
            <a:ext cx="80514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u="sng" dirty="0">
                <a:solidFill>
                  <a:prstClr val="black"/>
                </a:solidFill>
              </a:rPr>
              <a:t>Maxwell’s equations do not deal with 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Diffusion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Convection 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Complex materials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</a:rPr>
              <a:t>Complex dielectric properties*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present in almost all materials</a:t>
            </a:r>
          </a:p>
        </p:txBody>
      </p:sp>
    </p:spTree>
    <p:extLst>
      <p:ext uri="{BB962C8B-B14F-4D97-AF65-F5344CB8AC3E}">
        <p14:creationId xmlns:p14="http://schemas.microsoft.com/office/powerpoint/2010/main" val="32707258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402E8-D90B-4DFE-BB29-1C8DB1BB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25B83-F26F-48B2-A353-05542A45EDDF}"/>
              </a:ext>
            </a:extLst>
          </p:cNvPr>
          <p:cNvSpPr txBox="1"/>
          <p:nvPr/>
        </p:nvSpPr>
        <p:spPr>
          <a:xfrm>
            <a:off x="662129" y="907860"/>
            <a:ext cx="1059861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rial Black" panose="020B0A04020102020204" pitchFamily="34" charset="0"/>
              </a:rPr>
              <a:t>It is necessary to update Maxwell’s Equations</a:t>
            </a:r>
            <a:br>
              <a:rPr lang="en-US" sz="3200" b="1" dirty="0"/>
            </a:br>
            <a:r>
              <a:rPr lang="en-US" dirty="0">
                <a:hlinkClick r:id="rId2"/>
              </a:rPr>
              <a:t>https://arxiv.org/abs/1904.09695</a:t>
            </a:r>
            <a:br>
              <a:rPr lang="en-US" dirty="0"/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just my opinion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the opinion* of Nobel Prize winners in Physics,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Richard Feynman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(quantum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electrodynamics) 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Edward Purcell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(nuclear magnetic resonance)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dirty="0"/>
              <a:t>		 *p. 10-7 of Feynman, Leighton, and Sands. 1963. </a:t>
            </a:r>
            <a:r>
              <a:rPr lang="en-US" b="1" i="1" dirty="0"/>
              <a:t>Mainly Electromagnetism and Matter</a:t>
            </a:r>
            <a:br>
              <a:rPr lang="en-US" b="1" i="1" dirty="0"/>
            </a:br>
            <a:r>
              <a:rPr lang="en-US" b="1" i="1" dirty="0"/>
              <a:t>		*</a:t>
            </a:r>
            <a:r>
              <a:rPr lang="en-US" dirty="0"/>
              <a:t>p. 506 of Purcell and Morin. 2013. </a:t>
            </a:r>
            <a:r>
              <a:rPr lang="en-US" b="1" i="1" dirty="0"/>
              <a:t>Electricity and Magnetism</a:t>
            </a:r>
          </a:p>
          <a:p>
            <a:pPr algn="ctr"/>
            <a:endParaRPr lang="en-US" b="1" i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180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402E8-D90B-4DFE-BB29-1C8DB1BB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25B83-F26F-48B2-A353-05542A45EDDF}"/>
              </a:ext>
            </a:extLst>
          </p:cNvPr>
          <p:cNvSpPr txBox="1"/>
          <p:nvPr/>
        </p:nvSpPr>
        <p:spPr>
          <a:xfrm>
            <a:off x="678990" y="452835"/>
            <a:ext cx="1059861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rial Black" panose="020B0A04020102020204" pitchFamily="34" charset="0"/>
              </a:rPr>
              <a:t>It is necessary </a:t>
            </a:r>
            <a:r>
              <a:rPr lang="en-US" sz="2800" dirty="0"/>
              <a:t>(and feasible) </a:t>
            </a:r>
            <a:br>
              <a:rPr lang="en-US" sz="2800" dirty="0"/>
            </a:br>
            <a:r>
              <a:rPr lang="en-US" sz="3200" b="1" dirty="0">
                <a:latin typeface="Arial Black" panose="020B0A04020102020204" pitchFamily="34" charset="0"/>
              </a:rPr>
              <a:t>to update Maxwell’s Equations</a:t>
            </a:r>
            <a:br>
              <a:rPr lang="en-US" sz="3200" b="1" dirty="0"/>
            </a:br>
            <a:r>
              <a:rPr lang="en-US" dirty="0">
                <a:hlinkClick r:id="rId2"/>
              </a:rPr>
              <a:t>https://arxiv.org/abs/1904.09695</a:t>
            </a:r>
            <a:br>
              <a:rPr lang="en-US" dirty="0"/>
            </a:br>
            <a:endParaRPr lang="en-US" dirty="0"/>
          </a:p>
          <a:p>
            <a:pPr algn="ctr"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in Progress!!!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4224C6-DF04-5BFB-859F-81A277D5C0F4}"/>
              </a:ext>
            </a:extLst>
          </p:cNvPr>
          <p:cNvSpPr txBox="1"/>
          <p:nvPr/>
        </p:nvSpPr>
        <p:spPr bwMode="auto">
          <a:xfrm>
            <a:off x="1650101" y="3225946"/>
            <a:ext cx="862266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/>
            <a:r>
              <a:rPr lang="en-US" sz="1800" dirty="0">
                <a:latin typeface="Calibri" panose="020F0502020204030204" pitchFamily="34" charset="0"/>
              </a:rPr>
              <a:t>Eisenberg, B., C. Liu and Y. Wang (2022). "On Variational Principles for Polarization Responses in Electromechanical Systems." Communications in Mathematical Sciences 20(6): 1541-1550.</a:t>
            </a:r>
          </a:p>
          <a:p>
            <a:pPr marR="0"/>
            <a:endParaRPr lang="en-US" sz="1800" dirty="0">
              <a:latin typeface="Calibri" panose="020F0502020204030204" pitchFamily="34" charset="0"/>
            </a:endParaRPr>
          </a:p>
          <a:p>
            <a:pPr marR="0"/>
            <a:r>
              <a:rPr lang="en-US" sz="1800" dirty="0">
                <a:latin typeface="Calibri" panose="020F0502020204030204" pitchFamily="34" charset="0"/>
              </a:rPr>
              <a:t>Wang, Y., C. Liu, P. Liu and B. Eisenberg (2020). "Field theory of reaction-diffusion: Law of mass action with an energetic variational approach." Physical Review E 102(6): 062147 Preprint available on the physics arXiv at https://arxiv.org/abs/062001.010149.</a:t>
            </a:r>
          </a:p>
          <a:p>
            <a:pPr marR="0"/>
            <a:endParaRPr lang="en-US" b="1" u="sng" dirty="0">
              <a:latin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</a:rPr>
              <a:t>Xu, S., R. Eisenberg, Z. Song and H. Huang (2022). "Mathematical Model for Chemical Reactions in Electrolyte Applied to Cytochrome $ c $ Oxidase: an Electro-osmotic Approach." arXiv preprint arXiv:2207.02215.</a:t>
            </a:r>
          </a:p>
          <a:p>
            <a:pPr marR="0"/>
            <a:endParaRPr lang="en-US" sz="1800" b="1" u="sng" dirty="0">
              <a:latin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543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2B0A-522F-4805-96C9-30AA01A8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75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9EC9E0-CDF5-4F73-8EB8-165ED7A87534}"/>
              </a:ext>
            </a:extLst>
          </p:cNvPr>
          <p:cNvGrpSpPr/>
          <p:nvPr/>
        </p:nvGrpSpPr>
        <p:grpSpPr>
          <a:xfrm>
            <a:off x="2671021" y="443400"/>
            <a:ext cx="6339116" cy="5912950"/>
            <a:chOff x="2628287" y="-247359"/>
            <a:chExt cx="6339116" cy="59129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8EF764-DF10-4CAD-BF78-4D8D9A33070D}"/>
                </a:ext>
              </a:extLst>
            </p:cNvPr>
            <p:cNvSpPr txBox="1"/>
            <p:nvPr/>
          </p:nvSpPr>
          <p:spPr>
            <a:xfrm>
              <a:off x="2628287" y="-247359"/>
              <a:ext cx="633911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 Black" panose="020B0A04020102020204" pitchFamily="34" charset="0"/>
                </a:rPr>
                <a:t>Kirchhoff’s Current Law</a:t>
              </a:r>
              <a:br>
                <a:rPr lang="en-US" sz="3200" b="1" dirty="0">
                  <a:latin typeface="Arial Black" panose="020B0A04020102020204" pitchFamily="34" charset="0"/>
                </a:rPr>
              </a:br>
              <a:r>
                <a:rPr lang="en-US" sz="3200" b="1" dirty="0"/>
                <a:t>is the key</a:t>
              </a:r>
              <a:br>
                <a:rPr lang="en-US" sz="3200" b="1" dirty="0"/>
              </a:br>
              <a:r>
                <a:rPr lang="en-US" sz="3200" b="1" dirty="0"/>
                <a:t>that allows predictions</a:t>
              </a:r>
              <a:br>
                <a:rPr lang="en-US" sz="3200" b="1" dirty="0"/>
              </a:br>
              <a:r>
                <a:rPr lang="en-US" sz="3200" b="1" dirty="0"/>
                <a:t>in Biophysics and Engineering</a:t>
              </a:r>
            </a:p>
            <a:p>
              <a:pPr algn="ctr"/>
              <a:r>
                <a:rPr lang="en-US" sz="1600" i="1" dirty="0"/>
                <a:t>Equivalent to the Maxwell Equations themselves</a:t>
              </a:r>
              <a:r>
                <a:rPr lang="en-US" sz="32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48D6858-6321-41FD-85BD-6CEAE23CD4FB}"/>
                    </a:ext>
                  </a:extLst>
                </p:cNvPr>
                <p:cNvSpPr/>
                <p:nvPr/>
              </p:nvSpPr>
              <p:spPr>
                <a:xfrm>
                  <a:off x="4193211" y="5321458"/>
                  <a:ext cx="3720109" cy="3441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n-US" sz="1600" b="1" dirty="0">
                      <a:solidFill>
                        <a:prstClr val="black"/>
                      </a:solidFill>
                    </a:rPr>
                    <a:t>Valid at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sup>
                      </m:sSup>
                    </m:oMath>
                  </a14:m>
                  <a:r>
                    <a:rPr lang="en-US" sz="1600" b="1" dirty="0">
                      <a:solidFill>
                        <a:prstClr val="black"/>
                      </a:solidFill>
                    </a:rPr>
                    <a:t> sec and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</m:sSup>
                    </m:oMath>
                  </a14:m>
                  <a:r>
                    <a:rPr lang="en-US" sz="1600" b="1" dirty="0">
                      <a:solidFill>
                        <a:prstClr val="black"/>
                      </a:solidFill>
                    </a:rPr>
                    <a:t> cm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48D6858-6321-41FD-85BD-6CEAE23CD4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3211" y="5321458"/>
                  <a:ext cx="3720109" cy="344133"/>
                </a:xfrm>
                <a:prstGeom prst="rect">
                  <a:avLst/>
                </a:prstGeom>
                <a:blipFill>
                  <a:blip r:embed="rId2"/>
                  <a:stretch>
                    <a:fillRect t="-3509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8262C8C-1223-D25B-A1DF-50C376012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180" y="3143117"/>
            <a:ext cx="3197416" cy="2340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490D59-8A95-A974-3E21-6E737717D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491" y="3143117"/>
            <a:ext cx="3518660" cy="227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853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E69-757A-487F-A5C4-4924E55E8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060" y="565778"/>
            <a:ext cx="9144000" cy="238760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+mn-lt"/>
              </a:rPr>
              <a:t>From Maxwell 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to 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Mitochondria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D28CEDB-0F9F-C7B1-3DC2-766577221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6221"/>
            <a:ext cx="9144000" cy="165576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Seems Hopeless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7C852C-4DE0-AA92-1071-407521AE1CD8}"/>
                  </a:ext>
                </a:extLst>
              </p:cNvPr>
              <p:cNvSpPr txBox="1"/>
              <p:nvPr/>
            </p:nvSpPr>
            <p:spPr>
              <a:xfrm>
                <a:off x="553600" y="4137965"/>
                <a:ext cx="11238077" cy="1258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Calibri" panose="020F0502020204030204"/>
                  </a:rPr>
                  <a:t> charges 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factorial </a:t>
                </a:r>
                <a:r>
                  <a:rPr lang="en-US" sz="28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pairwise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 interactions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𝟏𝟎</m:t>
                                </m:r>
                              </m:e>
                              <m:sup>
                                <m:r>
                                  <a:rPr lang="en-US" sz="2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𝟏𝟕</m:t>
                                </m:r>
                              </m:sup>
                            </m:sSup>
                          </m:e>
                        </m:d>
                      </m:e>
                      <m:sup>
                        <m:sSup>
                          <m:sSupPr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𝟏𝟕</m:t>
                            </m:r>
                          </m:sup>
                        </m:sSup>
                      </m:sup>
                    </m:sSup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en-US" sz="2800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𝝅</m:t>
                                </m:r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28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𝟏𝟕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lang="en-US" sz="28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𝟏𝟎</m:t>
                                        </m:r>
                                      </m:e>
                                      <m:sup>
                                        <m:r>
                                          <a:rPr lang="en-US" sz="28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𝟏𝟕</m:t>
                                        </m:r>
                                      </m:sup>
                                    </m:sSup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sz="2800" b="1">
                                    <a:solidFill>
                                      <a:prstClr val="black"/>
                                    </a:solidFill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den>
                            </m:f>
                          </m:e>
                        </m:rad>
                      </m:e>
                    </m:d>
                  </m:oMath>
                </a14:m>
                <a:endParaRPr lang="en-US" sz="28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7C852C-4DE0-AA92-1071-407521AE1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00" y="4137965"/>
                <a:ext cx="11238077" cy="1258999"/>
              </a:xfrm>
              <a:prstGeom prst="rect">
                <a:avLst/>
              </a:prstGeom>
              <a:blipFill>
                <a:blip r:embed="rId2"/>
                <a:stretch>
                  <a:fillRect t="-3883" b="-5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1967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E69-757A-487F-A5C4-4924E55E8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3369" y="505326"/>
            <a:ext cx="9144000" cy="238760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+mn-lt"/>
              </a:rPr>
              <a:t>From Maxwell 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to 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Integrated Circuits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D28CEDB-0F9F-C7B1-3DC2-766577221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263" y="3429000"/>
            <a:ext cx="9144000" cy="1655762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obvious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>
                <a:solidFill>
                  <a:prstClr val="black"/>
                </a:solidFill>
                <a:latin typeface="Calibri" panose="020F0502020204030204"/>
              </a:rPr>
              <a:t>to Engineers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F6FDB8-9008-EE21-4684-984C39E119A4}"/>
                  </a:ext>
                </a:extLst>
              </p:cNvPr>
              <p:cNvSpPr txBox="1"/>
              <p:nvPr/>
            </p:nvSpPr>
            <p:spPr>
              <a:xfrm>
                <a:off x="3125761" y="5272259"/>
                <a:ext cx="5376921" cy="973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Calibri" panose="020F0502020204030204"/>
                  </a:rPr>
                  <a:t> charges 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factorial pairwise interactions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F6FDB8-9008-EE21-4684-984C39E11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761" y="5272259"/>
                <a:ext cx="5376921" cy="973600"/>
              </a:xfrm>
              <a:prstGeom prst="rect">
                <a:avLst/>
              </a:prstGeom>
              <a:blipFill>
                <a:blip r:embed="rId2"/>
                <a:stretch>
                  <a:fillRect t="-5000" r="-1587" b="-1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90546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2B131-6DDB-4CB9-84CA-BAC9DEDC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BB66A-2CED-45A2-ACB4-35D6D1657CB5}"/>
              </a:ext>
            </a:extLst>
          </p:cNvPr>
          <p:cNvSpPr txBox="1"/>
          <p:nvPr/>
        </p:nvSpPr>
        <p:spPr>
          <a:xfrm>
            <a:off x="6271899" y="136525"/>
            <a:ext cx="49894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Is it </a:t>
            </a:r>
            <a:br>
              <a:rPr lang="en-US" sz="3600" b="1" dirty="0"/>
            </a:br>
            <a:r>
              <a:rPr lang="en-US" sz="3600" b="1" dirty="0"/>
              <a:t>Hopeless to know all charges and how they move in an IC? </a:t>
            </a:r>
            <a:br>
              <a:rPr lang="en-US" sz="3600" b="1" dirty="0"/>
            </a:br>
            <a:r>
              <a:rPr lang="en-US" dirty="0"/>
              <a:t>integrated circuit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1BE60-D98B-492F-92E4-750185FD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37" y="675861"/>
            <a:ext cx="4350157" cy="3217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B05A3A-F690-4B90-8FBD-026CD538A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003" y="2675706"/>
            <a:ext cx="5277806" cy="3863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6CD14B-EE2C-0722-360C-93C5A1CAA462}"/>
                  </a:ext>
                </a:extLst>
              </p:cNvPr>
              <p:cNvSpPr txBox="1"/>
              <p:nvPr/>
            </p:nvSpPr>
            <p:spPr>
              <a:xfrm>
                <a:off x="444018" y="4756841"/>
                <a:ext cx="5376921" cy="973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Calibri" panose="020F0502020204030204"/>
                  </a:rPr>
                  <a:t> charges 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factorial pairwise interactions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6CD14B-EE2C-0722-360C-93C5A1CAA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18" y="4756841"/>
                <a:ext cx="5376921" cy="973600"/>
              </a:xfrm>
              <a:prstGeom prst="rect">
                <a:avLst/>
              </a:prstGeom>
              <a:blipFill>
                <a:blip r:embed="rId4"/>
                <a:stretch>
                  <a:fillRect t="-4375" r="-1587" b="-1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35636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2B131-6DDB-4CB9-84CA-BAC9DEDC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1BE60-D98B-492F-92E4-750185FD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08" y="727512"/>
            <a:ext cx="4350157" cy="3217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B05A3A-F690-4B90-8FBD-026CD538A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725" y="3145366"/>
            <a:ext cx="4239280" cy="3103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848E6-0F4B-4790-A0FF-8FED76F6B43C}"/>
              </a:ext>
            </a:extLst>
          </p:cNvPr>
          <p:cNvSpPr txBox="1"/>
          <p:nvPr/>
        </p:nvSpPr>
        <p:spPr>
          <a:xfrm>
            <a:off x="5579909" y="635694"/>
            <a:ext cx="5710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Fortunately,  </a:t>
            </a:r>
            <a:br>
              <a:rPr lang="en-US" sz="2400" dirty="0"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</a:rPr>
              <a:t>It is NOT necessary in our computers to know all the charges!</a:t>
            </a:r>
          </a:p>
          <a:p>
            <a:pPr algn="ctr"/>
            <a:endParaRPr lang="en-US" sz="2400" dirty="0"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latin typeface="Arial Black" panose="020B0A04020102020204" pitchFamily="34" charset="0"/>
              </a:rPr>
              <a:t>Kirchhoff’s law is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(almost) </a:t>
            </a:r>
            <a:r>
              <a:rPr lang="en-US" sz="2400" dirty="0">
                <a:latin typeface="Arial Black" panose="020B0A04020102020204" pitchFamily="34" charset="0"/>
              </a:rPr>
              <a:t>enough</a:t>
            </a:r>
          </a:p>
        </p:txBody>
      </p:sp>
    </p:spTree>
    <p:extLst>
      <p:ext uri="{BB962C8B-B14F-4D97-AF65-F5344CB8AC3E}">
        <p14:creationId xmlns:p14="http://schemas.microsoft.com/office/powerpoint/2010/main" val="1849902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4B8FD-F660-5C84-AAA4-27BBBC33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3F1B8-603C-4B63-A8E0-4F74422C0E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7CECD-A0C4-DD95-BD54-FCB92303A4EE}"/>
              </a:ext>
            </a:extLst>
          </p:cNvPr>
          <p:cNvSpPr txBox="1"/>
          <p:nvPr/>
        </p:nvSpPr>
        <p:spPr bwMode="auto">
          <a:xfrm>
            <a:off x="3325091" y="1923970"/>
            <a:ext cx="5651419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20000"/>
                  <a:lumOff val="8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What is Current?</a:t>
            </a:r>
          </a:p>
        </p:txBody>
      </p:sp>
    </p:spTree>
    <p:extLst>
      <p:ext uri="{BB962C8B-B14F-4D97-AF65-F5344CB8AC3E}">
        <p14:creationId xmlns:p14="http://schemas.microsoft.com/office/powerpoint/2010/main" val="38633804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3F874-5C97-418E-A15F-00BB70A5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4D99EC-5EA2-47FC-B258-7899E9021798}"/>
              </a:ext>
            </a:extLst>
          </p:cNvPr>
          <p:cNvSpPr txBox="1"/>
          <p:nvPr/>
        </p:nvSpPr>
        <p:spPr>
          <a:xfrm>
            <a:off x="1391470" y="1296785"/>
            <a:ext cx="8634736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</a:t>
            </a:r>
            <a:r>
              <a:rPr lang="en-US" sz="4800" b="1" dirty="0">
                <a:latin typeface="Arial Black" panose="020B0A04020102020204" pitchFamily="34" charset="0"/>
              </a:rPr>
              <a:t>Conservation of Current </a:t>
            </a:r>
            <a:br>
              <a:rPr lang="en-US" sz="4000" b="1" dirty="0">
                <a:latin typeface="Arial Black" panose="020B0A04020102020204" pitchFamily="34" charset="0"/>
              </a:rPr>
            </a:br>
            <a:r>
              <a:rPr lang="en-US" sz="4000" b="1" dirty="0">
                <a:latin typeface="Arial Black" panose="020B0A04020102020204" pitchFamily="34" charset="0"/>
              </a:rPr>
              <a:t>makes</a:t>
            </a:r>
            <a:r>
              <a:rPr lang="en-US" sz="4000" b="1" dirty="0"/>
              <a:t> </a:t>
            </a:r>
          </a:p>
          <a:p>
            <a:pPr algn="ctr"/>
            <a:r>
              <a:rPr lang="en-US" sz="4000" b="1" dirty="0">
                <a:latin typeface="Arial Black" panose="020B0A04020102020204" pitchFamily="34" charset="0"/>
              </a:rPr>
              <a:t>Analysis Possible</a:t>
            </a:r>
          </a:p>
          <a:p>
            <a:pPr algn="ctr"/>
            <a:r>
              <a:rPr lang="en-US" sz="4000" b="1" dirty="0"/>
              <a:t>In Complex Biological Systems </a:t>
            </a:r>
          </a:p>
          <a:p>
            <a:pPr algn="ctr"/>
            <a:r>
              <a:rPr lang="en-US" sz="2800" b="1" dirty="0"/>
              <a:t>and </a:t>
            </a:r>
            <a:br>
              <a:rPr lang="en-US" sz="4000" b="1" dirty="0"/>
            </a:br>
            <a:r>
              <a:rPr lang="en-US" sz="4000" b="1" dirty="0"/>
              <a:t>Complex Engineering Systems</a:t>
            </a:r>
          </a:p>
          <a:p>
            <a:pPr algn="ctr"/>
            <a:r>
              <a:rPr lang="en-US" sz="2800" b="1" dirty="0"/>
              <a:t> we do NOT have to know all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en-US" sz="2800" b="1" dirty="0"/>
              <a:t>10</a:t>
            </a:r>
            <a:r>
              <a:rPr lang="en-US" sz="2800" b="1" baseline="30000" dirty="0"/>
              <a:t>17</a:t>
            </a:r>
            <a:r>
              <a:rPr lang="en-US" sz="2800" b="1" dirty="0"/>
              <a:t> charges</a:t>
            </a:r>
            <a:br>
              <a:rPr lang="en-US" sz="2800" b="1" dirty="0"/>
            </a:br>
            <a:r>
              <a:rPr lang="en-US" sz="2800" b="1" dirty="0"/>
              <a:t>and how they interact or move</a:t>
            </a:r>
          </a:p>
        </p:txBody>
      </p:sp>
    </p:spTree>
    <p:extLst>
      <p:ext uri="{BB962C8B-B14F-4D97-AF65-F5344CB8AC3E}">
        <p14:creationId xmlns:p14="http://schemas.microsoft.com/office/powerpoint/2010/main" val="4389215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B6A12A-2F32-4D70-A668-2515B3209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3279" cy="42540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2B131-6DDB-4CB9-84CA-BAC9DEDC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81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664D7-5405-4EF0-B2EE-2010CBECB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679" y="3429000"/>
            <a:ext cx="6508321" cy="33561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2D1142-9EF1-4ED8-908F-726B2459D216}"/>
              </a:ext>
            </a:extLst>
          </p:cNvPr>
          <p:cNvSpPr/>
          <p:nvPr/>
        </p:nvSpPr>
        <p:spPr>
          <a:xfrm>
            <a:off x="7873826" y="256559"/>
            <a:ext cx="3978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solidFill>
                  <a:prstClr val="black"/>
                </a:solidFill>
                <a:ea typeface="+mj-ea"/>
                <a:cs typeface="+mj-cs"/>
              </a:rPr>
              <a:t>Mitochondrion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957503-22BF-4184-89D2-2428B264A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788" y="1369419"/>
            <a:ext cx="2203422" cy="1410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11073A-BD44-2E6E-C001-D3136E64D5C7}"/>
              </a:ext>
            </a:extLst>
          </p:cNvPr>
          <p:cNvSpPr txBox="1"/>
          <p:nvPr/>
        </p:nvSpPr>
        <p:spPr>
          <a:xfrm>
            <a:off x="-145838" y="4768304"/>
            <a:ext cx="598099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+mn-lt"/>
              </a:rPr>
              <a:t>Applying Maxwell To Mitochondrion</a:t>
            </a:r>
            <a:br>
              <a:rPr lang="en-US" sz="2800" b="1" i="1" dirty="0">
                <a:latin typeface="+mn-lt"/>
              </a:rPr>
            </a:br>
            <a:r>
              <a:rPr lang="en-US" sz="2800" b="1" i="1" dirty="0">
                <a:ea typeface="+mj-ea"/>
                <a:cs typeface="+mj-cs"/>
              </a:rPr>
              <a:t>Depends on </a:t>
            </a:r>
            <a:br>
              <a:rPr lang="en-US" sz="2800" b="1" i="1" dirty="0">
                <a:ea typeface="+mj-ea"/>
                <a:cs typeface="+mj-cs"/>
              </a:rPr>
            </a:br>
            <a:r>
              <a:rPr lang="en-US" sz="2800" b="1" i="1" dirty="0">
                <a:ea typeface="+mj-ea"/>
                <a:cs typeface="+mj-cs"/>
              </a:rPr>
              <a:t>Conservation of Current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033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CF33D-BC82-4414-B6D1-C43CDCFA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82</a:t>
            </a:fld>
            <a:endParaRPr lang="en-US"/>
          </a:p>
        </p:txBody>
      </p:sp>
      <p:pic>
        <p:nvPicPr>
          <p:cNvPr id="5" name="Electron clip">
            <a:hlinkClick r:id="" action="ppaction://media"/>
            <a:extLst>
              <a:ext uri="{FF2B5EF4-FFF2-40B4-BE49-F238E27FC236}">
                <a16:creationId xmlns:a16="http://schemas.microsoft.com/office/drawing/2014/main" id="{35212DFE-779B-4E91-B675-7D78E5472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896" y="451609"/>
            <a:ext cx="8067259" cy="453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2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684B19-CDA2-757C-51B2-67852D59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83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FD2824-B66A-274F-631F-4ECEA8C27A09}"/>
              </a:ext>
            </a:extLst>
          </p:cNvPr>
          <p:cNvGrpSpPr/>
          <p:nvPr/>
        </p:nvGrpSpPr>
        <p:grpSpPr>
          <a:xfrm>
            <a:off x="7980878" y="2010925"/>
            <a:ext cx="4029088" cy="3878761"/>
            <a:chOff x="1069000" y="844430"/>
            <a:chExt cx="6338033" cy="58960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1420F8-91D5-9A87-F287-76F657873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7628" y="844430"/>
              <a:ext cx="6129405" cy="443047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3B5D54-87BD-9E94-D218-2CADA4351E9C}"/>
                </a:ext>
              </a:extLst>
            </p:cNvPr>
            <p:cNvSpPr txBox="1"/>
            <p:nvPr/>
          </p:nvSpPr>
          <p:spPr>
            <a:xfrm>
              <a:off x="1069000" y="5617686"/>
              <a:ext cx="6040926" cy="1122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0" i="0" dirty="0">
                  <a:solidFill>
                    <a:srgbClr val="111111"/>
                  </a:solidFill>
                  <a:effectLst/>
                  <a:latin typeface="Arial" panose="020B0604020202020204" pitchFamily="34" charset="0"/>
                </a:rPr>
                <a:t>Magdalena </a:t>
              </a:r>
              <a:r>
                <a:rPr lang="en-US" sz="1400" b="0" i="0" dirty="0" err="1">
                  <a:solidFill>
                    <a:srgbClr val="111111"/>
                  </a:solidFill>
                  <a:effectLst/>
                  <a:latin typeface="Arial" panose="020B0604020202020204" pitchFamily="34" charset="0"/>
                </a:rPr>
                <a:t>Misiak</a:t>
              </a:r>
              <a:r>
                <a:rPr lang="en-US" sz="1400" b="0" i="0" dirty="0">
                  <a:solidFill>
                    <a:srgbClr val="111111"/>
                  </a:solidFill>
                  <a:effectLst/>
                  <a:latin typeface="Arial" panose="020B0604020202020204" pitchFamily="34" charset="0"/>
                </a:rPr>
                <a:t> National Institute on Aging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8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4F1B902-DA21-EB81-D962-59EC014E1E1E}"/>
              </a:ext>
            </a:extLst>
          </p:cNvPr>
          <p:cNvSpPr txBox="1"/>
          <p:nvPr/>
        </p:nvSpPr>
        <p:spPr>
          <a:xfrm>
            <a:off x="1338951" y="4402976"/>
            <a:ext cx="609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</a:rPr>
              <a:t>Belevich</a:t>
            </a:r>
            <a:r>
              <a:rPr lang="en-US" sz="1800" dirty="0">
                <a:latin typeface="Calibri" panose="020F0502020204030204" pitchFamily="34" charset="0"/>
              </a:rPr>
              <a:t> et al, PNAS 2010;107:18469-74.</a:t>
            </a:r>
          </a:p>
          <a:p>
            <a:endParaRPr lang="en-US" dirty="0"/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144CFA86-A530-ABEB-AB7B-B196B9731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7" y="1276230"/>
            <a:ext cx="7522100" cy="3855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77C72-7D43-2F68-59A0-FAE6DC24FEE6}"/>
              </a:ext>
            </a:extLst>
          </p:cNvPr>
          <p:cNvSpPr txBox="1"/>
          <p:nvPr/>
        </p:nvSpPr>
        <p:spPr>
          <a:xfrm>
            <a:off x="4618011" y="170138"/>
            <a:ext cx="3840217" cy="830997"/>
          </a:xfrm>
          <a:prstGeom prst="rect">
            <a:avLst/>
          </a:prstGeom>
          <a:noFill/>
        </p:spPr>
        <p:txBody>
          <a:bodyPr wrap="non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Cytochrome c oxidase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Complex </a:t>
            </a:r>
            <a:r>
              <a:rPr lang="en-US" sz="24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13526502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684B19-CDA2-757C-51B2-67852D59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84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5AAE4B-057E-E063-DF19-50D6124F3822}"/>
              </a:ext>
            </a:extLst>
          </p:cNvPr>
          <p:cNvGrpSpPr/>
          <p:nvPr/>
        </p:nvGrpSpPr>
        <p:grpSpPr>
          <a:xfrm>
            <a:off x="3194944" y="71824"/>
            <a:ext cx="6094925" cy="6714352"/>
            <a:chOff x="575034" y="71824"/>
            <a:chExt cx="6094925" cy="67143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805AF6-89EF-8F25-8F1E-FEA2D449B338}"/>
                </a:ext>
              </a:extLst>
            </p:cNvPr>
            <p:cNvGrpSpPr/>
            <p:nvPr/>
          </p:nvGrpSpPr>
          <p:grpSpPr>
            <a:xfrm>
              <a:off x="575034" y="71824"/>
              <a:ext cx="6094925" cy="6714352"/>
              <a:chOff x="533938" y="318404"/>
              <a:chExt cx="6094925" cy="67143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EBFFADE-02F3-E026-FFDF-4A3629675D3F}"/>
                  </a:ext>
                </a:extLst>
              </p:cNvPr>
              <p:cNvGrpSpPr/>
              <p:nvPr/>
            </p:nvGrpSpPr>
            <p:grpSpPr>
              <a:xfrm>
                <a:off x="533938" y="318404"/>
                <a:ext cx="6094925" cy="6714352"/>
                <a:chOff x="595583" y="71824"/>
                <a:chExt cx="6094925" cy="671435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BDD16179-2883-DDEA-4DFD-9417CCC872F9}"/>
                    </a:ext>
                  </a:extLst>
                </p:cNvPr>
                <p:cNvGrpSpPr/>
                <p:nvPr/>
              </p:nvGrpSpPr>
              <p:grpSpPr>
                <a:xfrm>
                  <a:off x="595583" y="71824"/>
                  <a:ext cx="6094925" cy="6714352"/>
                  <a:chOff x="533938" y="-30917"/>
                  <a:chExt cx="6094925" cy="6714352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65640227-C49B-C841-1328-C226358784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533938" y="-30917"/>
                    <a:ext cx="6094925" cy="6714352"/>
                  </a:xfrm>
                  <a:prstGeom prst="rect">
                    <a:avLst/>
                  </a:prstGeom>
                </p:spPr>
              </p:pic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B526B15B-685C-F48F-1A73-0A124F71D43A}"/>
                      </a:ext>
                    </a:extLst>
                  </p:cNvPr>
                  <p:cNvSpPr txBox="1"/>
                  <p:nvPr/>
                </p:nvSpPr>
                <p:spPr>
                  <a:xfrm>
                    <a:off x="6261545" y="1885471"/>
                    <a:ext cx="367318" cy="523220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lIns="45720" rIns="45720" rtlCol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28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A8CF8F8D-66AC-882F-8964-E15D2AB4B1A2}"/>
                      </a:ext>
                    </a:extLst>
                  </p:cNvPr>
                  <p:cNvSpPr txBox="1"/>
                  <p:nvPr/>
                </p:nvSpPr>
                <p:spPr>
                  <a:xfrm>
                    <a:off x="533938" y="-30917"/>
                    <a:ext cx="1472051" cy="863029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 lIns="45720" rIns="45720" rtlCol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28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28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2800" b="1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INPUT</a:t>
                    </a:r>
                  </a:p>
                </p:txBody>
              </p:sp>
            </p:grp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E1866FA-A7D3-CB15-79A3-2CD7B7B53911}"/>
                    </a:ext>
                  </a:extLst>
                </p:cNvPr>
                <p:cNvSpPr txBox="1"/>
                <p:nvPr/>
              </p:nvSpPr>
              <p:spPr>
                <a:xfrm>
                  <a:off x="5130112" y="1031003"/>
                  <a:ext cx="1294544" cy="91440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lIns="45720" rIns="45720" rtlCol="0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800" b="1" dirty="0">
                      <a:solidFill>
                        <a:prstClr val="black"/>
                      </a:solidFill>
                      <a:latin typeface="Calibri" panose="020F0502020204030204"/>
                    </a:rPr>
                    <a:t>OUTPUT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D397A6-17B7-E885-F046-6EB5BE0518FA}"/>
                  </a:ext>
                </a:extLst>
              </p:cNvPr>
              <p:cNvSpPr txBox="1"/>
              <p:nvPr/>
            </p:nvSpPr>
            <p:spPr>
              <a:xfrm>
                <a:off x="4608315" y="5524292"/>
                <a:ext cx="1884363" cy="338554"/>
              </a:xfrm>
              <a:prstGeom prst="rect">
                <a:avLst/>
              </a:prstGeom>
              <a:noFill/>
            </p:spPr>
            <p:txBody>
              <a:bodyPr wrap="none" lIns="45720" rIns="4572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POWER SUPPLY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018E9C-13B2-B07F-7767-54108D244C92}"/>
                  </a:ext>
                </a:extLst>
              </p:cNvPr>
              <p:cNvSpPr txBox="1"/>
              <p:nvPr/>
            </p:nvSpPr>
            <p:spPr>
              <a:xfrm>
                <a:off x="667502" y="5592267"/>
                <a:ext cx="1884363" cy="338554"/>
              </a:xfrm>
              <a:prstGeom prst="rect">
                <a:avLst/>
              </a:prstGeom>
              <a:noFill/>
            </p:spPr>
            <p:txBody>
              <a:bodyPr wrap="none" lIns="45720" rIns="4572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POWER SUPPLY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F1B902-DA21-EB81-D962-59EC014E1E1E}"/>
                </a:ext>
              </a:extLst>
            </p:cNvPr>
            <p:cNvSpPr txBox="1"/>
            <p:nvPr/>
          </p:nvSpPr>
          <p:spPr>
            <a:xfrm>
              <a:off x="575034" y="119592"/>
              <a:ext cx="25140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 err="1">
                  <a:latin typeface="Calibri" panose="020F0502020204030204" pitchFamily="34" charset="0"/>
                </a:rPr>
                <a:t>Belevich</a:t>
              </a:r>
              <a:r>
                <a:rPr lang="en-US" sz="1200" b="1" dirty="0">
                  <a:latin typeface="Calibri" panose="020F0502020204030204" pitchFamily="34" charset="0"/>
                </a:rPr>
                <a:t> et al, PNAS 2010;107:18469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040164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295B884-203D-4B9B-8EAC-A4424E3CB113}"/>
              </a:ext>
            </a:extLst>
          </p:cNvPr>
          <p:cNvGrpSpPr/>
          <p:nvPr/>
        </p:nvGrpSpPr>
        <p:grpSpPr>
          <a:xfrm>
            <a:off x="522045" y="797014"/>
            <a:ext cx="11147909" cy="5741898"/>
            <a:chOff x="2451322" y="413375"/>
            <a:chExt cx="8189843" cy="456549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EDB727-FE4D-4ED1-94CD-44C74C364F99}"/>
                </a:ext>
              </a:extLst>
            </p:cNvPr>
            <p:cNvSpPr txBox="1"/>
            <p:nvPr/>
          </p:nvSpPr>
          <p:spPr>
            <a:xfrm>
              <a:off x="2451322" y="413375"/>
              <a:ext cx="8189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 Black" panose="020B0A04020102020204" pitchFamily="34" charset="0"/>
                </a:rPr>
                <a:t>Circuit Model of Cytochrome Oxidase C</a:t>
              </a:r>
              <a:endParaRPr lang="en-US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68D5EED-D536-4486-B15C-5069F52F7389}"/>
                </a:ext>
              </a:extLst>
            </p:cNvPr>
            <p:cNvGrpSpPr/>
            <p:nvPr/>
          </p:nvGrpSpPr>
          <p:grpSpPr>
            <a:xfrm>
              <a:off x="4048318" y="1422700"/>
              <a:ext cx="5799835" cy="3556165"/>
              <a:chOff x="4090263" y="1937692"/>
              <a:chExt cx="5799835" cy="369801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2E943C2-36F7-4597-9962-1C00CA97795C}"/>
                  </a:ext>
                </a:extLst>
              </p:cNvPr>
              <p:cNvGrpSpPr/>
              <p:nvPr/>
            </p:nvGrpSpPr>
            <p:grpSpPr>
              <a:xfrm>
                <a:off x="4090263" y="1937692"/>
                <a:ext cx="5799835" cy="3698019"/>
                <a:chOff x="4090263" y="1937692"/>
                <a:chExt cx="5799835" cy="3698019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BA5C07E-E15E-4AF8-9BDD-A139B9115531}"/>
                    </a:ext>
                  </a:extLst>
                </p:cNvPr>
                <p:cNvGrpSpPr/>
                <p:nvPr/>
              </p:nvGrpSpPr>
              <p:grpSpPr>
                <a:xfrm>
                  <a:off x="4090263" y="1937692"/>
                  <a:ext cx="5799835" cy="2518749"/>
                  <a:chOff x="4090263" y="1937692"/>
                  <a:chExt cx="5799835" cy="2518749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B2FB4ED3-F640-4F15-A3CA-E95198273D8C}"/>
                      </a:ext>
                    </a:extLst>
                  </p:cNvPr>
                  <p:cNvGrpSpPr/>
                  <p:nvPr/>
                </p:nvGrpSpPr>
                <p:grpSpPr>
                  <a:xfrm>
                    <a:off x="4090263" y="1937692"/>
                    <a:ext cx="5799835" cy="2518749"/>
                    <a:chOff x="4090263" y="1937692"/>
                    <a:chExt cx="5799835" cy="2518749"/>
                  </a:xfrm>
                </p:grpSpPr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1184AEE4-DEBA-45EA-A6B4-36C6DC78AD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90263" y="2145228"/>
                      <a:ext cx="5799835" cy="2311213"/>
                      <a:chOff x="3112465" y="1805479"/>
                      <a:chExt cx="5799835" cy="2311213"/>
                    </a:xfrm>
                  </p:grpSpPr>
                  <p:pic>
                    <p:nvPicPr>
                      <p:cNvPr id="3" name="Picture 2">
                        <a:extLst>
                          <a:ext uri="{FF2B5EF4-FFF2-40B4-BE49-F238E27FC236}">
                            <a16:creationId xmlns:a16="http://schemas.microsoft.com/office/drawing/2014/main" id="{8EE92455-33B6-4FEA-BFE8-A80673332BB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112465" y="1915217"/>
                        <a:ext cx="1119217" cy="1304059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" name="Rectangle 3">
                        <a:extLst>
                          <a:ext uri="{FF2B5EF4-FFF2-40B4-BE49-F238E27FC236}">
                            <a16:creationId xmlns:a16="http://schemas.microsoft.com/office/drawing/2014/main" id="{A7CB5B03-A4A3-469C-9E0E-6C17B26250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18150" y="3220072"/>
                        <a:ext cx="1119217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600" b="1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Shixin Xu</a:t>
                        </a:r>
                        <a:endPara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pic>
                    <p:nvPicPr>
                      <p:cNvPr id="5" name="Picture 4">
                        <a:extLst>
                          <a:ext uri="{FF2B5EF4-FFF2-40B4-BE49-F238E27FC236}">
                            <a16:creationId xmlns:a16="http://schemas.microsoft.com/office/drawing/2014/main" id="{CA539387-5EF4-4B4F-ACC0-B71DB395E56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28296" y="1805479"/>
                        <a:ext cx="1237103" cy="1381432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6" name="Rectangle 5">
                        <a:extLst>
                          <a:ext uri="{FF2B5EF4-FFF2-40B4-BE49-F238E27FC236}">
                            <a16:creationId xmlns:a16="http://schemas.microsoft.com/office/drawing/2014/main" id="{19D93613-2196-4EF5-8896-0917238E3D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43014" y="3232053"/>
                        <a:ext cx="1369286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600" b="1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Zilong Song</a:t>
                        </a:r>
                        <a:endPara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pic>
                    <p:nvPicPr>
                      <p:cNvPr id="7" name="Picture 6">
                        <a:extLst>
                          <a:ext uri="{FF2B5EF4-FFF2-40B4-BE49-F238E27FC236}">
                            <a16:creationId xmlns:a16="http://schemas.microsoft.com/office/drawing/2014/main" id="{88DBBD6F-7FB1-46CC-92E8-26D2B58F656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83467" y="1955399"/>
                        <a:ext cx="1093042" cy="1245068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8" name="Rectangle 7">
                        <a:extLst>
                          <a:ext uri="{FF2B5EF4-FFF2-40B4-BE49-F238E27FC236}">
                            <a16:creationId xmlns:a16="http://schemas.microsoft.com/office/drawing/2014/main" id="{7C52E6E9-EE36-4BF0-AD63-57B50A6BC4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54228" y="3252547"/>
                        <a:ext cx="1811714" cy="864145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600" b="1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Huaxiong Huang</a:t>
                        </a:r>
                        <a:br>
                          <a:rPr lang="en-US" sz="1600" b="1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</a:br>
                        <a:br>
                          <a:rPr lang="en-US" sz="1600" b="1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</a:br>
                        <a:endPara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E790CBBB-AF57-4308-A0D5-D5F7D01560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8850" y="1937692"/>
                      <a:ext cx="1578902" cy="3053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i="1" dirty="0">
                          <a:latin typeface="Arial Black" panose="020B0A04020102020204" pitchFamily="34" charset="0"/>
                        </a:rPr>
                        <a:t>Project Leader</a:t>
                      </a:r>
                    </a:p>
                  </p:txBody>
                </p:sp>
              </p:grp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1790D3F9-D339-4CFB-82D1-5AC85834D2DA}"/>
                      </a:ext>
                    </a:extLst>
                  </p:cNvPr>
                  <p:cNvSpPr txBox="1"/>
                  <p:nvPr/>
                </p:nvSpPr>
                <p:spPr>
                  <a:xfrm>
                    <a:off x="8778382" y="3910354"/>
                    <a:ext cx="93016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ja-JP" altLang="en-US" b="1" i="0" dirty="0">
                        <a:solidFill>
                          <a:srgbClr val="3C4043"/>
                        </a:solidFill>
                        <a:effectLst/>
                        <a:latin typeface="Arial Black" panose="020B0A04020102020204" pitchFamily="34" charset="0"/>
                      </a:rPr>
                      <a:t>宋子龙</a:t>
                    </a:r>
                    <a:endParaRPr lang="en-US" b="1" dirty="0">
                      <a:latin typeface="Arial Black" panose="020B0A04020102020204" pitchFamily="34" charset="0"/>
                    </a:endParaRPr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23865B6-C855-4215-89B6-F4FE0B6E9474}"/>
                    </a:ext>
                  </a:extLst>
                </p:cNvPr>
                <p:cNvSpPr txBox="1"/>
                <p:nvPr/>
              </p:nvSpPr>
              <p:spPr>
                <a:xfrm>
                  <a:off x="4758036" y="5266379"/>
                  <a:ext cx="89863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endParaRPr lang="en-US" b="1" dirty="0">
                    <a:latin typeface="Arial Black" panose="020B0A040201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4A7978-16BA-4493-8EE6-C84BBD4D27BA}"/>
                  </a:ext>
                </a:extLst>
              </p:cNvPr>
              <p:cNvSpPr txBox="1"/>
              <p:nvPr/>
            </p:nvSpPr>
            <p:spPr>
              <a:xfrm>
                <a:off x="4345459" y="3928181"/>
                <a:ext cx="995413" cy="38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b="1" i="0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士鑫 徐</a:t>
                </a:r>
                <a:endParaRPr lang="en-US" b="1" dirty="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FBEB25-36CE-4893-818A-BB82375E41D0}"/>
                </a:ext>
              </a:extLst>
            </p:cNvPr>
            <p:cNvSpPr txBox="1"/>
            <p:nvPr/>
          </p:nvSpPr>
          <p:spPr>
            <a:xfrm>
              <a:off x="6299698" y="3345997"/>
              <a:ext cx="11001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err="1"/>
                <a:t>华雄</a:t>
              </a:r>
              <a:r>
                <a:rPr lang="en-US" sz="2000" dirty="0"/>
                <a:t> 黄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0E44F3A-4A23-4D78-937A-D6B4CB79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AB8D-F80D-4DF6-B0A7-2071B364A9D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322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2A71153-8C1F-90CD-3E2A-581A87256261}"/>
              </a:ext>
            </a:extLst>
          </p:cNvPr>
          <p:cNvSpPr txBox="1"/>
          <p:nvPr/>
        </p:nvSpPr>
        <p:spPr>
          <a:xfrm>
            <a:off x="9650753" y="3166713"/>
            <a:ext cx="1937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Our Representation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Without detailed reaction timings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3E7CB20-EBC4-BD4E-975B-7A4D862D7DC3}"/>
              </a:ext>
            </a:extLst>
          </p:cNvPr>
          <p:cNvSpPr txBox="1"/>
          <p:nvPr/>
        </p:nvSpPr>
        <p:spPr>
          <a:xfrm>
            <a:off x="2834235" y="377842"/>
            <a:ext cx="4588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Circuit Model</a:t>
            </a:r>
            <a:br>
              <a:rPr lang="en-US" sz="1800" dirty="0">
                <a:latin typeface="Arial Black" panose="020B0A04020102020204" pitchFamily="34" charset="0"/>
              </a:rPr>
            </a:br>
            <a:r>
              <a:rPr lang="en-US" sz="1800" dirty="0">
                <a:latin typeface="Arial Black" panose="020B0A04020102020204" pitchFamily="34" charset="0"/>
              </a:rPr>
              <a:t> of Cytochrome Oxidase C</a:t>
            </a: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32303-5BDE-E377-C976-8B26B52536E5}"/>
              </a:ext>
            </a:extLst>
          </p:cNvPr>
          <p:cNvSpPr txBox="1"/>
          <p:nvPr/>
        </p:nvSpPr>
        <p:spPr>
          <a:xfrm>
            <a:off x="5742164" y="2631137"/>
            <a:ext cx="1132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u="sng" dirty="0">
                <a:solidFill>
                  <a:srgbClr val="FF0000"/>
                </a:solidFill>
                <a:latin typeface="Calibri" panose="020F0502020204030204"/>
              </a:rPr>
              <a:t>Input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548C86-05F5-ECC4-59C1-51CA52672EAE}"/>
              </a:ext>
            </a:extLst>
          </p:cNvPr>
          <p:cNvGrpSpPr/>
          <p:nvPr/>
        </p:nvGrpSpPr>
        <p:grpSpPr>
          <a:xfrm>
            <a:off x="1872982" y="1121739"/>
            <a:ext cx="7261783" cy="5504524"/>
            <a:chOff x="1872982" y="1121739"/>
            <a:chExt cx="7261783" cy="5504524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611C6A8B-D5C2-44EE-A1DE-22A36C3EA358}"/>
                </a:ext>
              </a:extLst>
            </p:cNvPr>
            <p:cNvGrpSpPr/>
            <p:nvPr/>
          </p:nvGrpSpPr>
          <p:grpSpPr>
            <a:xfrm>
              <a:off x="1872982" y="1121739"/>
              <a:ext cx="7261783" cy="5504524"/>
              <a:chOff x="2176591" y="676738"/>
              <a:chExt cx="7261783" cy="55045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22B1069-EBEC-478A-9200-50E9F488EB18}"/>
                  </a:ext>
                </a:extLst>
              </p:cNvPr>
              <p:cNvGrpSpPr/>
              <p:nvPr/>
            </p:nvGrpSpPr>
            <p:grpSpPr>
              <a:xfrm>
                <a:off x="2176591" y="676738"/>
                <a:ext cx="7261783" cy="5504524"/>
                <a:chOff x="3165636" y="706842"/>
                <a:chExt cx="7261783" cy="5504524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4C172AD-8CA3-40CF-9B41-F625C6FAAB8D}"/>
                    </a:ext>
                  </a:extLst>
                </p:cNvPr>
                <p:cNvGrpSpPr/>
                <p:nvPr/>
              </p:nvGrpSpPr>
              <p:grpSpPr>
                <a:xfrm>
                  <a:off x="3165636" y="706842"/>
                  <a:ext cx="7253291" cy="5504524"/>
                  <a:chOff x="3165636" y="706842"/>
                  <a:chExt cx="7253291" cy="5504524"/>
                </a:xfrm>
              </p:grpSpPr>
              <p:grpSp>
                <p:nvGrpSpPr>
                  <p:cNvPr id="2" name="组合 1">
                    <a:extLst>
                      <a:ext uri="{FF2B5EF4-FFF2-40B4-BE49-F238E27FC236}">
                        <a16:creationId xmlns:a16="http://schemas.microsoft.com/office/drawing/2014/main" id="{157D9F3F-B55A-4CB7-9771-D02F2CEE8E51}"/>
                      </a:ext>
                    </a:extLst>
                  </p:cNvPr>
                  <p:cNvGrpSpPr/>
                  <p:nvPr/>
                </p:nvGrpSpPr>
                <p:grpSpPr>
                  <a:xfrm>
                    <a:off x="3165636" y="706842"/>
                    <a:ext cx="7253291" cy="5504524"/>
                    <a:chOff x="3165636" y="706842"/>
                    <a:chExt cx="7253291" cy="5504524"/>
                  </a:xfrm>
                </p:grpSpPr>
                <p:grpSp>
                  <p:nvGrpSpPr>
                    <p:cNvPr id="65" name="Group 64"/>
                    <p:cNvGrpSpPr/>
                    <p:nvPr/>
                  </p:nvGrpSpPr>
                  <p:grpSpPr>
                    <a:xfrm>
                      <a:off x="3165636" y="706842"/>
                      <a:ext cx="7253291" cy="5504524"/>
                      <a:chOff x="3139988" y="853191"/>
                      <a:chExt cx="7253291" cy="5504524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09" name="文本框 108">
                            <a:extLst>
                              <a:ext uri="{FF2B5EF4-FFF2-40B4-BE49-F238E27FC236}">
                                <a16:creationId xmlns:a16="http://schemas.microsoft.com/office/drawing/2014/main" id="{AEBB748B-4810-439E-BA15-A9DD8CA5D3B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9448430" y="2314495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𝑙𝑒𝑎𝑘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09" name="文本框 108">
                            <a:extLst>
                              <a:ext uri="{FF2B5EF4-FFF2-40B4-BE49-F238E27FC236}">
                                <a16:creationId xmlns:a16="http://schemas.microsoft.com/office/drawing/2014/main" id="{AEBB748B-4810-439E-BA15-A9DD8CA5D3B4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9448430" y="2314495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2"/>
                            <a:stretch>
                              <a:fillRect b="-266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0" name="文本框 109">
                            <a:extLst>
                              <a:ext uri="{FF2B5EF4-FFF2-40B4-BE49-F238E27FC236}">
                                <a16:creationId xmlns:a16="http://schemas.microsoft.com/office/drawing/2014/main" id="{5CDC0D76-2CEE-4A31-8C47-7F76F197554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475198" y="4145461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0" name="文本框 109">
                            <a:extLst>
                              <a:ext uri="{FF2B5EF4-FFF2-40B4-BE49-F238E27FC236}">
                                <a16:creationId xmlns:a16="http://schemas.microsoft.com/office/drawing/2014/main" id="{5CDC0D76-2CEE-4A31-8C47-7F76F1975544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475198" y="4145461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3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1" name="文本框 110">
                            <a:extLst>
                              <a:ext uri="{FF2B5EF4-FFF2-40B4-BE49-F238E27FC236}">
                                <a16:creationId xmlns:a16="http://schemas.microsoft.com/office/drawing/2014/main" id="{DD18E8E8-B80C-44F0-ABB8-CAD90B04584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837795" y="4175126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1" name="文本框 110">
                            <a:extLst>
                              <a:ext uri="{FF2B5EF4-FFF2-40B4-BE49-F238E27FC236}">
                                <a16:creationId xmlns:a16="http://schemas.microsoft.com/office/drawing/2014/main" id="{DD18E8E8-B80C-44F0-ABB8-CAD90B04584C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7837795" y="4175126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4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2" name="文本框 111">
                            <a:extLst>
                              <a:ext uri="{FF2B5EF4-FFF2-40B4-BE49-F238E27FC236}">
                                <a16:creationId xmlns:a16="http://schemas.microsoft.com/office/drawing/2014/main" id="{299C6ED7-B6E9-4E79-9D32-266DE6BCE2E7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269698" y="3765152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2" name="文本框 111">
                            <a:extLst>
                              <a:ext uri="{FF2B5EF4-FFF2-40B4-BE49-F238E27FC236}">
                                <a16:creationId xmlns:a16="http://schemas.microsoft.com/office/drawing/2014/main" id="{299C6ED7-B6E9-4E79-9D32-266DE6BCE2E7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269698" y="3765152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stretch>
                              <a:fillRect b="-1333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3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082468" y="3102791"/>
                            <a:ext cx="742447" cy="4901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𝑝𝑢𝑚𝑝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3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082468" y="3102791"/>
                            <a:ext cx="742447" cy="490199"/>
                          </a:xfrm>
                          <a:prstGeom prst="rect">
                            <a:avLst/>
                          </a:prstGeom>
                          <a:blipFill>
                            <a:blip r:embed="rId6"/>
                            <a:stretch>
                              <a:fillRect l="-1639" r="-22131" b="-625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6" name="文本框 115">
                            <a:extLst>
                              <a:ext uri="{FF2B5EF4-FFF2-40B4-BE49-F238E27FC236}">
                                <a16:creationId xmlns:a16="http://schemas.microsoft.com/office/drawing/2014/main" id="{F207D069-F4B1-400A-ADFF-184D8596D7B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886672" y="2022968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6" name="文本框 115">
                            <a:extLst>
                              <a:ext uri="{FF2B5EF4-FFF2-40B4-BE49-F238E27FC236}">
                                <a16:creationId xmlns:a16="http://schemas.microsoft.com/office/drawing/2014/main" id="{F207D069-F4B1-400A-ADFF-184D8596D7B4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5886672" y="2022968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3139988" y="853191"/>
                        <a:ext cx="7253291" cy="5504524"/>
                        <a:chOff x="3148045" y="853843"/>
                        <a:chExt cx="7253291" cy="5504524"/>
                      </a:xfrm>
                    </p:grpSpPr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5888950" y="3094678"/>
                          <a:ext cx="272597" cy="354478"/>
                          <a:chOff x="573859" y="2067199"/>
                          <a:chExt cx="272597" cy="354478"/>
                        </a:xfrm>
                      </p:grpSpPr>
                      <p:cxnSp>
                        <p:nvCxnSpPr>
                          <p:cNvPr id="139" name="直接连接符 24">
                            <a:extLst>
                              <a:ext uri="{FF2B5EF4-FFF2-40B4-BE49-F238E27FC236}">
                                <a16:creationId xmlns:a16="http://schemas.microsoft.com/office/drawing/2014/main" id="{459C129F-B08A-4FE4-A532-6926AFF94C75}"/>
                              </a:ext>
                            </a:extLst>
                          </p:cNvPr>
                          <p:cNvCxnSpPr>
                            <a:cxnSpLocks/>
                            <a:endCxn id="7" idx="0"/>
                          </p:cNvCxnSpPr>
                          <p:nvPr/>
                        </p:nvCxnSpPr>
                        <p:spPr>
                          <a:xfrm flipH="1">
                            <a:off x="710158" y="2067199"/>
                            <a:ext cx="9802" cy="97402"/>
                          </a:xfrm>
                          <a:prstGeom prst="line">
                            <a:avLst/>
                          </a:prstGeom>
                          <a:ln w="38100"/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7" name="Oval 6"/>
                          <p:cNvSpPr/>
                          <p:nvPr/>
                        </p:nvSpPr>
                        <p:spPr>
                          <a:xfrm>
                            <a:off x="573859" y="2164601"/>
                            <a:ext cx="272597" cy="257076"/>
                          </a:xfrm>
                          <a:prstGeom prst="ellipse">
                            <a:avLst/>
                          </a:prstGeom>
                          <a:noFill/>
                          <a:ln w="28575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4" name="组合 3">
                          <a:extLst>
                            <a:ext uri="{FF2B5EF4-FFF2-40B4-BE49-F238E27FC236}">
                              <a16:creationId xmlns:a16="http://schemas.microsoft.com/office/drawing/2014/main" id="{36B84DB9-6F45-4B0B-9D0D-68522DFF04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148045" y="853843"/>
                          <a:ext cx="7253291" cy="5504524"/>
                          <a:chOff x="3148045" y="853843"/>
                          <a:chExt cx="7253291" cy="5504524"/>
                        </a:xfrm>
                      </p:grpSpPr>
                      <p:grpSp>
                        <p:nvGrpSpPr>
                          <p:cNvPr id="3" name="组合 2">
                            <a:extLst>
                              <a:ext uri="{FF2B5EF4-FFF2-40B4-BE49-F238E27FC236}">
                                <a16:creationId xmlns:a16="http://schemas.microsoft.com/office/drawing/2014/main" id="{7690D2BB-3F12-4765-87A9-6187E0C8076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148045" y="853843"/>
                            <a:ext cx="7253291" cy="5504524"/>
                            <a:chOff x="3148045" y="853843"/>
                            <a:chExt cx="7253291" cy="5504524"/>
                          </a:xfrm>
                        </p:grpSpPr>
                        <p:grpSp>
                          <p:nvGrpSpPr>
                            <p:cNvPr id="138" name="组合 137">
                              <a:extLst>
                                <a:ext uri="{FF2B5EF4-FFF2-40B4-BE49-F238E27FC236}">
                                  <a16:creationId xmlns:a16="http://schemas.microsoft.com/office/drawing/2014/main" id="{7A87128A-6E25-4A17-97F4-84210638E9F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148045" y="853843"/>
                              <a:ext cx="7253291" cy="5504524"/>
                              <a:chOff x="2270853" y="247668"/>
                              <a:chExt cx="7253291" cy="5504524"/>
                            </a:xfrm>
                          </p:grpSpPr>
                          <p:grpSp>
                            <p:nvGrpSpPr>
                              <p:cNvPr id="128" name="组合 127">
                                <a:extLst>
                                  <a:ext uri="{FF2B5EF4-FFF2-40B4-BE49-F238E27FC236}">
                                    <a16:creationId xmlns:a16="http://schemas.microsoft.com/office/drawing/2014/main" id="{F55D8118-D66E-4878-A74C-0CFADE09CD22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270853" y="919618"/>
                                <a:ext cx="7253291" cy="4116571"/>
                                <a:chOff x="2270853" y="919618"/>
                                <a:chExt cx="7253291" cy="4116571"/>
                              </a:xfrm>
                            </p:grpSpPr>
                            <p:cxnSp>
                              <p:nvCxnSpPr>
                                <p:cNvPr id="106" name="直接连接符 105">
                                  <a:extLst>
                                    <a:ext uri="{FF2B5EF4-FFF2-40B4-BE49-F238E27FC236}">
                                      <a16:creationId xmlns:a16="http://schemas.microsoft.com/office/drawing/2014/main" id="{73F7C8D6-C2FE-4E11-8A47-399B219D723B}"/>
                                    </a:ext>
                                  </a:extLst>
                                </p:cNvPr>
                                <p:cNvCxnSpPr>
                                  <a:cxnSpLocks/>
                                  <a:endCxn id="93" idx="0"/>
                                </p:cNvCxnSpPr>
                                <p:nvPr/>
                              </p:nvCxnSpPr>
                              <p:spPr>
                                <a:xfrm flipV="1">
                                  <a:off x="4745190" y="2225659"/>
                                  <a:ext cx="1887" cy="856052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rgbClr val="0070C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5" name="直接连接符 4">
                                  <a:extLst>
                                    <a:ext uri="{FF2B5EF4-FFF2-40B4-BE49-F238E27FC236}">
                                      <a16:creationId xmlns:a16="http://schemas.microsoft.com/office/drawing/2014/main" id="{28703091-3BE7-46CA-A5C3-265F6F8259D0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086124" y="1108161"/>
                                  <a:ext cx="6438020" cy="0"/>
                                </a:xfrm>
                                <a:prstGeom prst="line">
                                  <a:avLst/>
                                </a:prstGeom>
                                <a:ln w="76200"/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" name="直接连接符 5">
                                  <a:extLst>
                                    <a:ext uri="{FF2B5EF4-FFF2-40B4-BE49-F238E27FC236}">
                                      <a16:creationId xmlns:a16="http://schemas.microsoft.com/office/drawing/2014/main" id="{51B3DF0D-10B6-420A-9746-142791F53199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086124" y="4454630"/>
                                  <a:ext cx="6438020" cy="0"/>
                                </a:xfrm>
                                <a:prstGeom prst="line">
                                  <a:avLst/>
                                </a:prstGeom>
                                <a:ln w="76200"/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grpSp>
                              <p:nvGrpSpPr>
                                <p:cNvPr id="68" name="组合 67">
                                  <a:extLst>
                                    <a:ext uri="{FF2B5EF4-FFF2-40B4-BE49-F238E27FC236}">
                                      <a16:creationId xmlns:a16="http://schemas.microsoft.com/office/drawing/2014/main" id="{12AEAFA0-64BB-4AD4-8BD7-3D94C455706C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8001394" y="1090821"/>
                                  <a:ext cx="1130330" cy="3346469"/>
                                  <a:chOff x="6802693" y="542562"/>
                                  <a:chExt cx="1066641" cy="5373976"/>
                                </a:xfrm>
                              </p:grpSpPr>
                              <p:cxnSp>
                                <p:nvCxnSpPr>
                                  <p:cNvPr id="22" name="直接连接符 21">
                                    <a:extLst>
                                      <a:ext uri="{FF2B5EF4-FFF2-40B4-BE49-F238E27FC236}">
                                        <a16:creationId xmlns:a16="http://schemas.microsoft.com/office/drawing/2014/main" id="{739E3F2F-9E87-461F-A676-4AA5509A027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348220" y="542562"/>
                                    <a:ext cx="0" cy="1833746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3" name="直接连接符 22">
                                    <a:extLst>
                                      <a:ext uri="{FF2B5EF4-FFF2-40B4-BE49-F238E27FC236}">
                                        <a16:creationId xmlns:a16="http://schemas.microsoft.com/office/drawing/2014/main" id="{9BBCD76D-8785-4F29-B45F-4A835CE9653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802694" y="3126328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4" name="直接连接符 23">
                                    <a:extLst>
                                      <a:ext uri="{FF2B5EF4-FFF2-40B4-BE49-F238E27FC236}">
                                        <a16:creationId xmlns:a16="http://schemas.microsoft.com/office/drawing/2014/main" id="{5472AD33-60DF-46C9-9D17-2E69D024CED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802693" y="3376351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5" name="直接连接符 24">
                                    <a:extLst>
                                      <a:ext uri="{FF2B5EF4-FFF2-40B4-BE49-F238E27FC236}">
                                        <a16:creationId xmlns:a16="http://schemas.microsoft.com/office/drawing/2014/main" id="{459C129F-B08A-4FE4-A532-6926AFF94C75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977054" y="2404959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6" name="直接连接符 25">
                                    <a:extLst>
                                      <a:ext uri="{FF2B5EF4-FFF2-40B4-BE49-F238E27FC236}">
                                        <a16:creationId xmlns:a16="http://schemas.microsoft.com/office/drawing/2014/main" id="{E3A3C681-34EC-4E5A-BF6D-F4543F827D40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977054" y="2414498"/>
                                    <a:ext cx="0" cy="71182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7" name="直接连接符 26">
                                    <a:extLst>
                                      <a:ext uri="{FF2B5EF4-FFF2-40B4-BE49-F238E27FC236}">
                                        <a16:creationId xmlns:a16="http://schemas.microsoft.com/office/drawing/2014/main" id="{088962A6-974B-4604-8E3D-D20459BD4C0B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7773128" y="2414498"/>
                                    <a:ext cx="0" cy="170128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8" name="直接连接符 27">
                                    <a:extLst>
                                      <a:ext uri="{FF2B5EF4-FFF2-40B4-BE49-F238E27FC236}">
                                        <a16:creationId xmlns:a16="http://schemas.microsoft.com/office/drawing/2014/main" id="{5F06B66B-D194-481A-96AB-53B80B0786AC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977054" y="3403949"/>
                                    <a:ext cx="0" cy="71182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9" name="直接连接符 28">
                                    <a:extLst>
                                      <a:ext uri="{FF2B5EF4-FFF2-40B4-BE49-F238E27FC236}">
                                        <a16:creationId xmlns:a16="http://schemas.microsoft.com/office/drawing/2014/main" id="{8E975999-F15A-4AB0-BC8E-BCDAF5A7FC7B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977053" y="4105067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30" name="矩形 29">
                                    <a:extLst>
                                      <a:ext uri="{FF2B5EF4-FFF2-40B4-BE49-F238E27FC236}">
                                        <a16:creationId xmlns:a16="http://schemas.microsoft.com/office/drawing/2014/main" id="{1324EE5D-97D3-460E-BF6C-B30A6AF9312C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633710" y="3031978"/>
                                    <a:ext cx="235624" cy="488046"/>
                                  </a:xfrm>
                                  <a:prstGeom prst="rect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zh-CN" altLang="en-US"/>
                                  </a:p>
                                </p:txBody>
                              </p:sp>
                              <p:cxnSp>
                                <p:nvCxnSpPr>
                                  <p:cNvPr id="31" name="直接连接符 30">
                                    <a:extLst>
                                      <a:ext uri="{FF2B5EF4-FFF2-40B4-BE49-F238E27FC236}">
                                        <a16:creationId xmlns:a16="http://schemas.microsoft.com/office/drawing/2014/main" id="{87C816D3-70B1-44B3-A602-0F231F363DE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348220" y="4105070"/>
                                    <a:ext cx="0" cy="181146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69" name="组合 68">
                                  <a:extLst>
                                    <a:ext uri="{FF2B5EF4-FFF2-40B4-BE49-F238E27FC236}">
                                      <a16:creationId xmlns:a16="http://schemas.microsoft.com/office/drawing/2014/main" id="{E2C21C08-7554-4405-B536-1706BD3E478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4439562" y="3195263"/>
                                  <a:ext cx="576698" cy="1221399"/>
                                  <a:chOff x="667648" y="907782"/>
                                  <a:chExt cx="1052400" cy="4736606"/>
                                </a:xfrm>
                              </p:grpSpPr>
                              <p:cxnSp>
                                <p:nvCxnSpPr>
                                  <p:cNvPr id="70" name="直接连接符 69">
                                    <a:extLst>
                                      <a:ext uri="{FF2B5EF4-FFF2-40B4-BE49-F238E27FC236}">
                                        <a16:creationId xmlns:a16="http://schemas.microsoft.com/office/drawing/2014/main" id="{7320A931-7071-450D-A25B-2873F273381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11695" y="907782"/>
                                    <a:ext cx="1480" cy="781742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1" name="直接连接符 70">
                                    <a:extLst>
                                      <a:ext uri="{FF2B5EF4-FFF2-40B4-BE49-F238E27FC236}">
                                        <a16:creationId xmlns:a16="http://schemas.microsoft.com/office/drawing/2014/main" id="{BBE442BD-9F70-4E68-89B8-4E831A5DA0F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79853" y="2493476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2" name="直接连接符 71">
                                    <a:extLst>
                                      <a:ext uri="{FF2B5EF4-FFF2-40B4-BE49-F238E27FC236}">
                                        <a16:creationId xmlns:a16="http://schemas.microsoft.com/office/drawing/2014/main" id="{BCBD2B52-85E2-410B-9A46-C83820715B55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67648" y="2796210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3" name="直接连接符 72">
                                    <a:extLst>
                                      <a:ext uri="{FF2B5EF4-FFF2-40B4-BE49-F238E27FC236}">
                                        <a16:creationId xmlns:a16="http://schemas.microsoft.com/office/drawing/2014/main" id="{576964EE-6CCC-4F4A-915F-F0DEA2F77017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25587" y="1780231"/>
                                    <a:ext cx="796075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4" name="直接连接符 73">
                                    <a:extLst>
                                      <a:ext uri="{FF2B5EF4-FFF2-40B4-BE49-F238E27FC236}">
                                        <a16:creationId xmlns:a16="http://schemas.microsoft.com/office/drawing/2014/main" id="{C8571531-F231-4839-A3CC-B71FA62382D0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1691731"/>
                                    <a:ext cx="0" cy="71182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5" name="直接连接符 74">
                                    <a:extLst>
                                      <a:ext uri="{FF2B5EF4-FFF2-40B4-BE49-F238E27FC236}">
                                        <a16:creationId xmlns:a16="http://schemas.microsoft.com/office/drawing/2014/main" id="{8A69DB43-3487-47C1-84AB-6BA4BD3B97F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1602236" y="1766142"/>
                                    <a:ext cx="0" cy="170127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6" name="直接连接符 75">
                                    <a:extLst>
                                      <a:ext uri="{FF2B5EF4-FFF2-40B4-BE49-F238E27FC236}">
                                        <a16:creationId xmlns:a16="http://schemas.microsoft.com/office/drawing/2014/main" id="{4601770D-EEEF-438E-A799-7E8A7FF94E6B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54214" y="2796210"/>
                                    <a:ext cx="0" cy="74672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7" name="直接连接符 76">
                                    <a:extLst>
                                      <a:ext uri="{FF2B5EF4-FFF2-40B4-BE49-F238E27FC236}">
                                        <a16:creationId xmlns:a16="http://schemas.microsoft.com/office/drawing/2014/main" id="{23FE5968-00CB-4E66-AC8C-BB54D703DCE2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856250" y="3564468"/>
                                    <a:ext cx="745986" cy="1249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78" name="矩形 77">
                                    <a:extLst>
                                      <a:ext uri="{FF2B5EF4-FFF2-40B4-BE49-F238E27FC236}">
                                        <a16:creationId xmlns:a16="http://schemas.microsoft.com/office/drawing/2014/main" id="{63F2BE04-5F57-4B0C-9213-B7C9743775D1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1484424" y="2372757"/>
                                    <a:ext cx="235624" cy="488048"/>
                                  </a:xfrm>
                                  <a:prstGeom prst="rect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zh-CN" altLang="en-US"/>
                                  </a:p>
                                </p:txBody>
                              </p:sp>
                              <p:cxnSp>
                                <p:nvCxnSpPr>
                                  <p:cNvPr id="79" name="直接连接符 78">
                                    <a:extLst>
                                      <a:ext uri="{FF2B5EF4-FFF2-40B4-BE49-F238E27FC236}">
                                        <a16:creationId xmlns:a16="http://schemas.microsoft.com/office/drawing/2014/main" id="{EA63A9FB-9891-4846-A05E-0E9ED1357AA7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48966" y="3564468"/>
                                    <a:ext cx="3285" cy="207992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80" name="组合 79">
                                  <a:extLst>
                                    <a:ext uri="{FF2B5EF4-FFF2-40B4-BE49-F238E27FC236}">
                                      <a16:creationId xmlns:a16="http://schemas.microsoft.com/office/drawing/2014/main" id="{2CF714A2-0718-45A8-9FE3-8B93E6CD1801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6333274" y="3195110"/>
                                  <a:ext cx="584502" cy="1298757"/>
                                  <a:chOff x="667648" y="907782"/>
                                  <a:chExt cx="1066641" cy="5036602"/>
                                </a:xfrm>
                              </p:grpSpPr>
                              <p:cxnSp>
                                <p:nvCxnSpPr>
                                  <p:cNvPr id="81" name="直接连接符 80">
                                    <a:extLst>
                                      <a:ext uri="{FF2B5EF4-FFF2-40B4-BE49-F238E27FC236}">
                                        <a16:creationId xmlns:a16="http://schemas.microsoft.com/office/drawing/2014/main" id="{29BBC4A9-2FF7-475C-B9F7-97B3212A9F6C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13175" y="907782"/>
                                    <a:ext cx="0" cy="1496371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2" name="直接连接符 81">
                                    <a:extLst>
                                      <a:ext uri="{FF2B5EF4-FFF2-40B4-BE49-F238E27FC236}">
                                        <a16:creationId xmlns:a16="http://schemas.microsoft.com/office/drawing/2014/main" id="{E01334BB-6535-4C2F-8053-A06F4B3514BF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67649" y="3154173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3" name="直接连接符 82">
                                    <a:extLst>
                                      <a:ext uri="{FF2B5EF4-FFF2-40B4-BE49-F238E27FC236}">
                                        <a16:creationId xmlns:a16="http://schemas.microsoft.com/office/drawing/2014/main" id="{6A2FC7F9-FDAA-4FD4-8798-5E931A5A6989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67648" y="3404197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4" name="直接连接符 83">
                                    <a:extLst>
                                      <a:ext uri="{FF2B5EF4-FFF2-40B4-BE49-F238E27FC236}">
                                        <a16:creationId xmlns:a16="http://schemas.microsoft.com/office/drawing/2014/main" id="{235F54C0-C7C7-4CB3-BEF5-7D95E33D5ABB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2432804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5" name="直接连接符 84">
                                    <a:extLst>
                                      <a:ext uri="{FF2B5EF4-FFF2-40B4-BE49-F238E27FC236}">
                                        <a16:creationId xmlns:a16="http://schemas.microsoft.com/office/drawing/2014/main" id="{2E65622A-A63B-4F4E-A0BB-996D4A8F698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2442344"/>
                                    <a:ext cx="0" cy="71182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6" name="直接连接符 85">
                                    <a:extLst>
                                      <a:ext uri="{FF2B5EF4-FFF2-40B4-BE49-F238E27FC236}">
                                        <a16:creationId xmlns:a16="http://schemas.microsoft.com/office/drawing/2014/main" id="{8EB862B8-A0BA-4418-84E5-3B7DF43D6E33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1638083" y="2442344"/>
                                    <a:ext cx="0" cy="170128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7" name="直接连接符 86">
                                    <a:extLst>
                                      <a:ext uri="{FF2B5EF4-FFF2-40B4-BE49-F238E27FC236}">
                                        <a16:creationId xmlns:a16="http://schemas.microsoft.com/office/drawing/2014/main" id="{35CDA8AD-0FBF-4194-9BA6-1BB2DB1516D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3431795"/>
                                    <a:ext cx="0" cy="71182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8" name="直接连接符 87">
                                    <a:extLst>
                                      <a:ext uri="{FF2B5EF4-FFF2-40B4-BE49-F238E27FC236}">
                                        <a16:creationId xmlns:a16="http://schemas.microsoft.com/office/drawing/2014/main" id="{3E563A30-96A7-4283-811D-ED17924F0F6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4132912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89" name="矩形 88">
                                    <a:extLst>
                                      <a:ext uri="{FF2B5EF4-FFF2-40B4-BE49-F238E27FC236}">
                                        <a16:creationId xmlns:a16="http://schemas.microsoft.com/office/drawing/2014/main" id="{0463BD98-D976-4DE4-B03F-666CCD9F91DF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1498665" y="3059824"/>
                                    <a:ext cx="235624" cy="488047"/>
                                  </a:xfrm>
                                  <a:prstGeom prst="rect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zh-CN" altLang="en-US"/>
                                  </a:p>
                                </p:txBody>
                              </p:sp>
                              <p:cxnSp>
                                <p:nvCxnSpPr>
                                  <p:cNvPr id="90" name="直接连接符 89">
                                    <a:extLst>
                                      <a:ext uri="{FF2B5EF4-FFF2-40B4-BE49-F238E27FC236}">
                                        <a16:creationId xmlns:a16="http://schemas.microsoft.com/office/drawing/2014/main" id="{31073F3A-ECED-431F-979E-9FC5C4AB469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13176" y="4132916"/>
                                    <a:ext cx="0" cy="181146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sp>
                              <p:nvSpPr>
                                <p:cNvPr id="92" name="椭圆 91">
                                  <a:extLst>
                                    <a:ext uri="{FF2B5EF4-FFF2-40B4-BE49-F238E27FC236}">
                                      <a16:creationId xmlns:a16="http://schemas.microsoft.com/office/drawing/2014/main" id="{C0FA4828-0F1D-43FB-9E40-1D284D14538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524368" y="2999786"/>
                                  <a:ext cx="232841" cy="239788"/>
                                </a:xfrm>
                                <a:prstGeom prst="ellipse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zh-CN" altLang="en-US"/>
                                </a:p>
                              </p:txBody>
                            </p:sp>
                            <p:grpSp>
                              <p:nvGrpSpPr>
                                <p:cNvPr id="94" name="组合 93">
                                  <a:extLst>
                                    <a:ext uri="{FF2B5EF4-FFF2-40B4-BE49-F238E27FC236}">
                                      <a16:creationId xmlns:a16="http://schemas.microsoft.com/office/drawing/2014/main" id="{B994BADB-D94E-4B17-82C6-EEE9869311C1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4446250" y="1108161"/>
                                  <a:ext cx="584502" cy="1298757"/>
                                  <a:chOff x="667648" y="907782"/>
                                  <a:chExt cx="1066641" cy="5036602"/>
                                </a:xfrm>
                              </p:grpSpPr>
                              <p:cxnSp>
                                <p:nvCxnSpPr>
                                  <p:cNvPr id="104" name="直接连接符 103">
                                    <a:extLst>
                                      <a:ext uri="{FF2B5EF4-FFF2-40B4-BE49-F238E27FC236}">
                                        <a16:creationId xmlns:a16="http://schemas.microsoft.com/office/drawing/2014/main" id="{A88DBBE4-D167-4B4C-A99B-D5D3965949F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13176" y="4132916"/>
                                    <a:ext cx="0" cy="181146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5" name="直接连接符 94">
                                    <a:extLst>
                                      <a:ext uri="{FF2B5EF4-FFF2-40B4-BE49-F238E27FC236}">
                                        <a16:creationId xmlns:a16="http://schemas.microsoft.com/office/drawing/2014/main" id="{30F439C2-EDC2-4F81-A3CB-F521A0066F4F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13175" y="907782"/>
                                    <a:ext cx="0" cy="1496371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6" name="直接连接符 95">
                                    <a:extLst>
                                      <a:ext uri="{FF2B5EF4-FFF2-40B4-BE49-F238E27FC236}">
                                        <a16:creationId xmlns:a16="http://schemas.microsoft.com/office/drawing/2014/main" id="{5228D44B-F508-439F-8F7E-E48521C95BA9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67649" y="3154173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7" name="直接连接符 96">
                                    <a:extLst>
                                      <a:ext uri="{FF2B5EF4-FFF2-40B4-BE49-F238E27FC236}">
                                        <a16:creationId xmlns:a16="http://schemas.microsoft.com/office/drawing/2014/main" id="{D270ED05-982B-4C2D-816D-B1FDABDE9843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67648" y="3404197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8" name="直接连接符 97">
                                    <a:extLst>
                                      <a:ext uri="{FF2B5EF4-FFF2-40B4-BE49-F238E27FC236}">
                                        <a16:creationId xmlns:a16="http://schemas.microsoft.com/office/drawing/2014/main" id="{0FDDC3D5-189F-487C-9D63-222476969321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2432804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9" name="直接连接符 98">
                                    <a:extLst>
                                      <a:ext uri="{FF2B5EF4-FFF2-40B4-BE49-F238E27FC236}">
                                        <a16:creationId xmlns:a16="http://schemas.microsoft.com/office/drawing/2014/main" id="{76A5E4AE-0239-4462-9AF7-FA8557FAF0C7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2442344"/>
                                    <a:ext cx="0" cy="71182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00" name="直接连接符 99">
                                    <a:extLst>
                                      <a:ext uri="{FF2B5EF4-FFF2-40B4-BE49-F238E27FC236}">
                                        <a16:creationId xmlns:a16="http://schemas.microsoft.com/office/drawing/2014/main" id="{C0474502-4704-45E4-8935-2133696E547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1638083" y="2442344"/>
                                    <a:ext cx="0" cy="170128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01" name="直接连接符 100">
                                    <a:extLst>
                                      <a:ext uri="{FF2B5EF4-FFF2-40B4-BE49-F238E27FC236}">
                                        <a16:creationId xmlns:a16="http://schemas.microsoft.com/office/drawing/2014/main" id="{9C70C4B0-60C9-4B02-AE40-616F2A56B63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3431795"/>
                                    <a:ext cx="0" cy="71182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02" name="直接连接符 101">
                                    <a:extLst>
                                      <a:ext uri="{FF2B5EF4-FFF2-40B4-BE49-F238E27FC236}">
                                        <a16:creationId xmlns:a16="http://schemas.microsoft.com/office/drawing/2014/main" id="{2AECE3F4-18D3-42CA-BCAF-2F59DAE72AC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4132912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103" name="矩形 102">
                                    <a:extLst>
                                      <a:ext uri="{FF2B5EF4-FFF2-40B4-BE49-F238E27FC236}">
                                        <a16:creationId xmlns:a16="http://schemas.microsoft.com/office/drawing/2014/main" id="{57ABB50B-7ECA-40E7-92FF-BAB923851B5E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1498665" y="3059824"/>
                                    <a:ext cx="235624" cy="488047"/>
                                  </a:xfrm>
                                  <a:prstGeom prst="rect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zh-CN" altLang="en-US"/>
                                  </a:p>
                                </p:txBody>
                              </p:sp>
                            </p:grpSp>
                            <p:cxnSp>
                              <p:nvCxnSpPr>
                                <p:cNvPr id="108" name="直接连接符 107">
                                  <a:extLst>
                                    <a:ext uri="{FF2B5EF4-FFF2-40B4-BE49-F238E27FC236}">
                                      <a16:creationId xmlns:a16="http://schemas.microsoft.com/office/drawing/2014/main" id="{794C831E-065C-4811-9A4D-E297A9AE20D5}"/>
                                    </a:ext>
                                  </a:extLst>
                                </p:cNvPr>
                                <p:cNvCxnSpPr>
                                  <a:cxnSpLocks/>
                                  <a:stCxn id="91" idx="2"/>
                                  <a:endCxn id="92" idx="2"/>
                                </p:cNvCxnSpPr>
                                <p:nvPr/>
                              </p:nvCxnSpPr>
                              <p:spPr>
                                <a:xfrm>
                                  <a:off x="4622081" y="3103376"/>
                                  <a:ext cx="1902287" cy="16304"/>
                                </a:xfrm>
                                <a:prstGeom prst="line">
                                  <a:avLst/>
                                </a:prstGeom>
                                <a:ln w="38100"/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114" name="矩形 113">
                                  <a:extLst>
                                    <a:ext uri="{FF2B5EF4-FFF2-40B4-BE49-F238E27FC236}">
                                      <a16:creationId xmlns:a16="http://schemas.microsoft.com/office/drawing/2014/main" id="{29EFE384-30B5-4A3B-B4DD-F070C0B5F14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5552977" y="3009123"/>
                                  <a:ext cx="426883" cy="239788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115" name="矩形 114">
                                  <a:extLst>
                                    <a:ext uri="{FF2B5EF4-FFF2-40B4-BE49-F238E27FC236}">
                                      <a16:creationId xmlns:a16="http://schemas.microsoft.com/office/drawing/2014/main" id="{42A5D3D2-20FD-4C3B-94CB-B689AB317AC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16200000">
                                  <a:off x="4565091" y="2605098"/>
                                  <a:ext cx="345201" cy="244892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0070C0"/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zh-CN" altLang="en-US" dirty="0"/>
                                </a:p>
                              </p:txBody>
                            </p:sp>
                            <p:cxnSp>
                              <p:nvCxnSpPr>
                                <p:cNvPr id="117" name="直接箭头连接符 116">
                                  <a:extLst>
                                    <a:ext uri="{FF2B5EF4-FFF2-40B4-BE49-F238E27FC236}">
                                      <a16:creationId xmlns:a16="http://schemas.microsoft.com/office/drawing/2014/main" id="{E25F7FD9-8CED-4CD9-A4CB-CC1DD423A3E9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6632214" y="2314027"/>
                                  <a:ext cx="0" cy="669455"/>
                                </a:xfrm>
                                <a:prstGeom prst="straightConnector1">
                                  <a:avLst/>
                                </a:prstGeom>
                                <a:ln w="28575">
                                  <a:solidFill>
                                    <a:srgbClr val="FF0000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0" name="文本框 119">
                                      <a:extLst>
                                        <a:ext uri="{FF2B5EF4-FFF2-40B4-BE49-F238E27FC236}">
                                          <a16:creationId xmlns:a16="http://schemas.microsoft.com/office/drawing/2014/main" id="{4F7702F2-E842-454D-990B-CAFED114B2AC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6524077" y="2219541"/>
                                      <a:ext cx="826546" cy="523220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sSub>
                                              <m:sSubPr>
                                                <m:ctrlPr>
                                                  <a:rPr lang="en-US" altLang="zh-CN" sz="2800" b="1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800" b="1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𝑱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800" b="1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𝒆</m:t>
                                                </m:r>
                                              </m:sub>
                                            </m:sSub>
                                          </m:oMath>
                                        </m:oMathPara>
                                      </a14:m>
                                      <a:endParaRPr lang="zh-CN" altLang="en-US" b="1" dirty="0">
                                        <a:latin typeface="Arial Black" panose="020B0A04020102020204" pitchFamily="34" charset="0"/>
                                      </a:endParaRPr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0" name="文本框 119">
                                      <a:extLst>
                                        <a:ext uri="{FF2B5EF4-FFF2-40B4-BE49-F238E27FC236}">
                                          <a16:creationId xmlns:a16="http://schemas.microsoft.com/office/drawing/2014/main" id="{4F7702F2-E842-454D-990B-CAFED114B2AC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6524077" y="2219541"/>
                                      <a:ext cx="826546" cy="523220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8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1" name="文本框 120">
                                      <a:extLst>
                                        <a:ext uri="{FF2B5EF4-FFF2-40B4-BE49-F238E27FC236}">
                                          <a16:creationId xmlns:a16="http://schemas.microsoft.com/office/drawing/2014/main" id="{6902283F-4EB5-4FAD-97E6-C7C3F0467C7D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6300152" y="2915815"/>
                                      <a:ext cx="730348" cy="400110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sz="1600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1" name="文本框 120">
                                      <a:extLst>
                                        <a:ext uri="{FF2B5EF4-FFF2-40B4-BE49-F238E27FC236}">
                                          <a16:creationId xmlns:a16="http://schemas.microsoft.com/office/drawing/2014/main" id="{6902283F-4EB5-4FAD-97E6-C7C3F0467C7D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6300152" y="2915815"/>
                                      <a:ext cx="730348" cy="400110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9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2" name="文本框 121">
                                      <a:extLst>
                                        <a:ext uri="{FF2B5EF4-FFF2-40B4-BE49-F238E27FC236}">
                                          <a16:creationId xmlns:a16="http://schemas.microsoft.com/office/drawing/2014/main" id="{CC97CD21-2960-4801-A6B9-5FCA4627A661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002906" y="2935181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sz="2400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2" name="文本框 121">
                                      <a:extLst>
                                        <a:ext uri="{FF2B5EF4-FFF2-40B4-BE49-F238E27FC236}">
                                          <a16:creationId xmlns:a16="http://schemas.microsoft.com/office/drawing/2014/main" id="{CC97CD21-2960-4801-A6B9-5FCA4627A661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002906" y="2935181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0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zh-CN" alt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3" name="文本框 122">
                                      <a:extLst>
                                        <a:ext uri="{FF2B5EF4-FFF2-40B4-BE49-F238E27FC236}">
                                          <a16:creationId xmlns:a16="http://schemas.microsoft.com/office/drawing/2014/main" id="{29D78392-4C00-405E-9EEA-64C25040A002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552920" y="2121764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3" name="文本框 122">
                                      <a:extLst>
                                        <a:ext uri="{FF2B5EF4-FFF2-40B4-BE49-F238E27FC236}">
                                          <a16:creationId xmlns:a16="http://schemas.microsoft.com/office/drawing/2014/main" id="{29D78392-4C00-405E-9EEA-64C25040A002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552920" y="2121764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1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4" name="文本框 123">
                                      <a:extLst>
                                        <a:ext uri="{FF2B5EF4-FFF2-40B4-BE49-F238E27FC236}">
                                          <a16:creationId xmlns:a16="http://schemas.microsoft.com/office/drawing/2014/main" id="{10CA491E-762D-4F81-957F-EC3940FC64A4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2364187" y="4327537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4" name="文本框 123">
                                      <a:extLst>
                                        <a:ext uri="{FF2B5EF4-FFF2-40B4-BE49-F238E27FC236}">
                                          <a16:creationId xmlns:a16="http://schemas.microsoft.com/office/drawing/2014/main" id="{10CA491E-762D-4F81-957F-EC3940FC64A4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2364187" y="4327537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2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5" name="文本框 124">
                                      <a:extLst>
                                        <a:ext uri="{FF2B5EF4-FFF2-40B4-BE49-F238E27FC236}">
                                          <a16:creationId xmlns:a16="http://schemas.microsoft.com/office/drawing/2014/main" id="{3551F10A-FD99-4694-991B-3C603792840A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2270853" y="919618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5" name="文本框 124">
                                      <a:extLst>
                                        <a:ext uri="{FF2B5EF4-FFF2-40B4-BE49-F238E27FC236}">
                                          <a16:creationId xmlns:a16="http://schemas.microsoft.com/office/drawing/2014/main" id="{3551F10A-FD99-4694-991B-3C603792840A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2270853" y="919618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3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6" name="文本框 125">
                                      <a:extLst>
                                        <a:ext uri="{FF2B5EF4-FFF2-40B4-BE49-F238E27FC236}">
                                          <a16:creationId xmlns:a16="http://schemas.microsoft.com/office/drawing/2014/main" id="{1F894641-D4D0-47D5-AD60-BDB82FFDEF7C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346642" y="4539807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6" name="文本框 125">
                                      <a:extLst>
                                        <a:ext uri="{FF2B5EF4-FFF2-40B4-BE49-F238E27FC236}">
                                          <a16:creationId xmlns:a16="http://schemas.microsoft.com/office/drawing/2014/main" id="{1F894641-D4D0-47D5-AD60-BDB82FFDEF7C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346642" y="4539807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4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zh-CN" alt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7" name="文本框 126">
                                      <a:extLst>
                                        <a:ext uri="{FF2B5EF4-FFF2-40B4-BE49-F238E27FC236}">
                                          <a16:creationId xmlns:a16="http://schemas.microsoft.com/office/drawing/2014/main" id="{14E3E852-8B78-4C96-8291-D9567B65CFE2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 flipH="1">
                                      <a:off x="6292448" y="4574524"/>
                                      <a:ext cx="696680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7" name="文本框 126">
                                      <a:extLst>
                                        <a:ext uri="{FF2B5EF4-FFF2-40B4-BE49-F238E27FC236}">
                                          <a16:creationId xmlns:a16="http://schemas.microsoft.com/office/drawing/2014/main" id="{14E3E852-8B78-4C96-8291-D9567B65CFE2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 flipH="1">
                                      <a:off x="6292448" y="4574524"/>
                                      <a:ext cx="696680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5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zh-CN" alt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p:sp>
                              <p:nvSpPr>
                                <p:cNvPr id="93" name="椭圆 92">
                                  <a:extLst>
                                    <a:ext uri="{FF2B5EF4-FFF2-40B4-BE49-F238E27FC236}">
                                      <a16:creationId xmlns:a16="http://schemas.microsoft.com/office/drawing/2014/main" id="{1372F6EB-C1DE-41AA-BBBC-D3B94CAB7341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30656" y="2225659"/>
                                  <a:ext cx="232841" cy="23978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0070C0"/>
                                </a:solidFill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zh-CN" altLang="en-US" dirty="0"/>
                                </a:p>
                              </p:txBody>
                            </p:sp>
                            <p:sp>
                              <p:nvSpPr>
                                <p:cNvPr id="91" name="椭圆 90">
                                  <a:extLst>
                                    <a:ext uri="{FF2B5EF4-FFF2-40B4-BE49-F238E27FC236}">
                                      <a16:creationId xmlns:a16="http://schemas.microsoft.com/office/drawing/2014/main" id="{F146310E-F1B3-4974-AD9C-C951D3745587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22081" y="2983482"/>
                                  <a:ext cx="232841" cy="23978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0070C0"/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zh-CN" altLang="en-US" dirty="0"/>
                                </a:p>
                              </p:txBody>
                            </p:sp>
                          </p:grpSp>
                          <p:sp>
                            <p:nvSpPr>
                              <p:cNvPr id="129" name="文本框 128">
                                <a:extLst>
                                  <a:ext uri="{FF2B5EF4-FFF2-40B4-BE49-F238E27FC236}">
                                    <a16:creationId xmlns:a16="http://schemas.microsoft.com/office/drawing/2014/main" id="{A070C009-BF54-4EEF-99AA-1B1A6FEC76C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126361" y="686673"/>
                                <a:ext cx="3011706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altLang="zh-CN" sz="2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Intermembrane Space</a:t>
                                </a:r>
                                <a:endParaRPr lang="zh-CN" alt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0" name="椭圆 129">
                                    <a:extLst>
                                      <a:ext uri="{FF2B5EF4-FFF2-40B4-BE49-F238E27FC236}">
                                        <a16:creationId xmlns:a16="http://schemas.microsoft.com/office/drawing/2014/main" id="{941C0260-EAB3-4891-A9AB-D839A3BEF4C0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522154" y="5335783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0" name="椭圆 129">
                                    <a:extLst>
                                      <a:ext uri="{FF2B5EF4-FFF2-40B4-BE49-F238E27FC236}">
                                        <a16:creationId xmlns:a16="http://schemas.microsoft.com/office/drawing/2014/main" id="{941C0260-EAB3-4891-A9AB-D839A3BEF4C0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5522154" y="5335783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16"/>
                                    <a:stretch>
                                      <a:fillRect l="-17460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1" name="椭圆 130">
                                    <a:extLst>
                                      <a:ext uri="{FF2B5EF4-FFF2-40B4-BE49-F238E27FC236}">
                                        <a16:creationId xmlns:a16="http://schemas.microsoft.com/office/drawing/2014/main" id="{BDABD272-49FA-434C-9B4C-4ECA468E1D4B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195275" y="5373959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1" name="椭圆 130">
                                    <a:extLst>
                                      <a:ext uri="{FF2B5EF4-FFF2-40B4-BE49-F238E27FC236}">
                                        <a16:creationId xmlns:a16="http://schemas.microsoft.com/office/drawing/2014/main" id="{BDABD272-49FA-434C-9B4C-4ECA468E1D4B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6195275" y="5373959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17"/>
                                    <a:stretch>
                                      <a:fillRect l="-1935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2" name="椭圆 131">
                                    <a:extLst>
                                      <a:ext uri="{FF2B5EF4-FFF2-40B4-BE49-F238E27FC236}">
                                        <a16:creationId xmlns:a16="http://schemas.microsoft.com/office/drawing/2014/main" id="{D3F36C39-CF7C-4DBA-B683-01BD2DCDD144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956046" y="5270829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2" name="椭圆 131">
                                    <a:extLst>
                                      <a:ext uri="{FF2B5EF4-FFF2-40B4-BE49-F238E27FC236}">
                                        <a16:creationId xmlns:a16="http://schemas.microsoft.com/office/drawing/2014/main" id="{D3F36C39-CF7C-4DBA-B683-01BD2DCDD144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6956046" y="5270829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18"/>
                                    <a:stretch>
                                      <a:fillRect l="-1935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p:sp>
                            <p:nvSpPr>
                              <p:cNvPr id="133" name="文本框 132">
                                <a:extLst>
                                  <a:ext uri="{FF2B5EF4-FFF2-40B4-BE49-F238E27FC236}">
                                    <a16:creationId xmlns:a16="http://schemas.microsoft.com/office/drawing/2014/main" id="{56E8C7CB-3413-476D-B386-B68773D8C5E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200368" y="4858038"/>
                                <a:ext cx="3011706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altLang="zh-CN" sz="2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Mitochondrial Matrix</a:t>
                                </a:r>
                                <a:endParaRPr lang="zh-CN" alt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4" name="椭圆 133">
                                    <a:extLst>
                                      <a:ext uri="{FF2B5EF4-FFF2-40B4-BE49-F238E27FC236}">
                                        <a16:creationId xmlns:a16="http://schemas.microsoft.com/office/drawing/2014/main" id="{DB953C5B-2BCA-40D5-BDF0-EE7D36D6D3EC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634760" y="247668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4" name="椭圆 133">
                                    <a:extLst>
                                      <a:ext uri="{FF2B5EF4-FFF2-40B4-BE49-F238E27FC236}">
                                        <a16:creationId xmlns:a16="http://schemas.microsoft.com/office/drawing/2014/main" id="{DB953C5B-2BCA-40D5-BDF0-EE7D36D6D3EC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5634760" y="247668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19"/>
                                    <a:stretch>
                                      <a:fillRect l="-1935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5" name="椭圆 134">
                                    <a:extLst>
                                      <a:ext uri="{FF2B5EF4-FFF2-40B4-BE49-F238E27FC236}">
                                        <a16:creationId xmlns:a16="http://schemas.microsoft.com/office/drawing/2014/main" id="{096D8CAF-6C9B-467F-BD4A-270FCE0FA9B4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227109" y="347594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5" name="椭圆 134">
                                    <a:extLst>
                                      <a:ext uri="{FF2B5EF4-FFF2-40B4-BE49-F238E27FC236}">
                                        <a16:creationId xmlns:a16="http://schemas.microsoft.com/office/drawing/2014/main" id="{096D8CAF-6C9B-467F-BD4A-270FCE0FA9B4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6227109" y="347594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20"/>
                                    <a:stretch>
                                      <a:fillRect l="-1935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6" name="椭圆 135">
                                    <a:extLst>
                                      <a:ext uri="{FF2B5EF4-FFF2-40B4-BE49-F238E27FC236}">
                                        <a16:creationId xmlns:a16="http://schemas.microsoft.com/office/drawing/2014/main" id="{EA1603EF-A71A-4535-8E35-47F6791F0150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746860" y="344281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6" name="椭圆 135">
                                    <a:extLst>
                                      <a:ext uri="{FF2B5EF4-FFF2-40B4-BE49-F238E27FC236}">
                                        <a16:creationId xmlns:a16="http://schemas.microsoft.com/office/drawing/2014/main" id="{EA1603EF-A71A-4535-8E35-47F6791F0150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6746860" y="344281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21"/>
                                    <a:stretch>
                                      <a:fillRect l="-17460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7" name="椭圆 136">
                                    <a:extLst>
                                      <a:ext uri="{FF2B5EF4-FFF2-40B4-BE49-F238E27FC236}">
                                        <a16:creationId xmlns:a16="http://schemas.microsoft.com/office/drawing/2014/main" id="{D879669A-AA5A-42BE-8CE8-652F3AE721BD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204441" y="343723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7" name="椭圆 136">
                                    <a:extLst>
                                      <a:ext uri="{FF2B5EF4-FFF2-40B4-BE49-F238E27FC236}">
                                        <a16:creationId xmlns:a16="http://schemas.microsoft.com/office/drawing/2014/main" id="{D879669A-AA5A-42BE-8CE8-652F3AE721BD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7204441" y="343723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22"/>
                                    <a:stretch>
                                      <a:fillRect l="-17460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cxnSp>
                          <p:nvCxnSpPr>
                            <p:cNvPr id="105" name="直接箭头连接符 104">
                              <a:extLst>
                                <a:ext uri="{FF2B5EF4-FFF2-40B4-BE49-F238E27FC236}">
                                  <a16:creationId xmlns:a16="http://schemas.microsoft.com/office/drawing/2014/main" id="{6E3EEE2C-7B3F-4701-BF2B-A36B65ED23FA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7703011" y="3725855"/>
                              <a:ext cx="773277" cy="0"/>
                            </a:xfrm>
                            <a:prstGeom prst="straightConnector1">
                              <a:avLst/>
                            </a:prstGeom>
                            <a:ln w="28575">
                              <a:solidFill>
                                <a:srgbClr val="7030A0"/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107" name="文本框 106">
                                <a:extLst>
                                  <a:ext uri="{FF2B5EF4-FFF2-40B4-BE49-F238E27FC236}">
                                    <a16:creationId xmlns:a16="http://schemas.microsoft.com/office/drawing/2014/main" id="{38D0C69E-550B-4BCC-8511-CE65850EBC1E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8052332" y="3189604"/>
                                <a:ext cx="826546" cy="560218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sSub>
                                        <m:sSubPr>
                                          <m:ctrlPr>
                                            <a:rPr lang="en-US" altLang="zh-CN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zh-CN" sz="28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𝑜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oMath>
                                  </m:oMathPara>
                                </a14:m>
                                <a:endParaRPr lang="zh-CN" altLang="en-US" dirty="0">
                                  <a:latin typeface="Arial Black" panose="020B0A04020102020204" pitchFamily="34" charset="0"/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107" name="文本框 106">
                                <a:extLst>
                                  <a:ext uri="{FF2B5EF4-FFF2-40B4-BE49-F238E27FC236}">
                                    <a16:creationId xmlns:a16="http://schemas.microsoft.com/office/drawing/2014/main" id="{38D0C69E-550B-4BCC-8511-CE65850EBC1E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8052332" y="3189604"/>
                                <a:ext cx="826546" cy="560218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23"/>
                                <a:stretch>
                                  <a:fillRect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US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  <p:cxnSp>
                      <p:nvCxnSpPr>
                        <p:cNvPr id="118" name="直接连接符 24">
                          <a:extLst>
                            <a:ext uri="{FF2B5EF4-FFF2-40B4-BE49-F238E27FC236}">
                              <a16:creationId xmlns:a16="http://schemas.microsoft.com/office/drawing/2014/main" id="{459C129F-B08A-4FE4-A532-6926AFF94C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5607407" y="3114336"/>
                          <a:ext cx="442973" cy="5587"/>
                        </a:xfrm>
                        <a:prstGeom prst="line">
                          <a:avLst/>
                        </a:prstGeom>
                        <a:ln w="38100"/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119" name="直接连接符 24">
                        <a:extLst>
                          <a:ext uri="{FF2B5EF4-FFF2-40B4-BE49-F238E27FC236}">
                            <a16:creationId xmlns:a16="http://schemas.microsoft.com/office/drawing/2014/main" id="{459C129F-B08A-4FE4-A532-6926AFF94C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615693" y="3552915"/>
                        <a:ext cx="414644" cy="4970"/>
                      </a:xfrm>
                      <a:prstGeom prst="line">
                        <a:avLst/>
                      </a:prstGeom>
                      <a:ln w="381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40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634026" y="3037523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𝑥𝑙𝑒𝑎𝑘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40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634026" y="3037523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24"/>
                            <a:stretch>
                              <a:fillRect l="-1471" r="-5882" b="-2632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21" name="Curved Up Arrow 20"/>
                      <p:cNvSpPr/>
                      <p:nvPr/>
                    </p:nvSpPr>
                    <p:spPr>
                      <a:xfrm rot="11306731">
                        <a:off x="6134420" y="2994328"/>
                        <a:ext cx="1347009" cy="303273"/>
                      </a:xfrm>
                      <a:prstGeom prst="curvedUpArrow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41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219644" y="2720090"/>
                            <a:ext cx="1132371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𝐸𝑛𝑒𝑟𝑔𝑦</m:t>
                                  </m:r>
                                </m:oMath>
                              </m:oMathPara>
                            </a14:m>
                            <a:endParaRPr lang="zh-CN" altLang="en-US" sz="16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41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219644" y="2720090"/>
                            <a:ext cx="1132371" cy="338554"/>
                          </a:xfrm>
                          <a:prstGeom prst="rect">
                            <a:avLst/>
                          </a:prstGeom>
                          <a:blipFill>
                            <a:blip r:embed="rId25"/>
                            <a:stretch>
                              <a:fillRect b="-8929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sp>
                  <p:nvSpPr>
                    <p:cNvPr id="142" name="Oval 6">
                      <a:extLst>
                        <a:ext uri="{FF2B5EF4-FFF2-40B4-BE49-F238E27FC236}">
                          <a16:creationId xmlns:a16="http://schemas.microsoft.com/office/drawing/2014/main" id="{C8CB0028-C1E6-4545-B977-6D2BAACAB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3325" y="1654368"/>
                      <a:ext cx="272597" cy="257076"/>
                    </a:xfrm>
                    <a:prstGeom prst="ellipse">
                      <a:avLst/>
                    </a:prstGeom>
                    <a:no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" name="Isosceles Triangle 7">
                      <a:extLst>
                        <a:ext uri="{FF2B5EF4-FFF2-40B4-BE49-F238E27FC236}">
                          <a16:creationId xmlns:a16="http://schemas.microsoft.com/office/drawing/2014/main" id="{AC4520AE-8E01-4A9D-BEA4-DB1C797876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9184" y="1723065"/>
                      <a:ext cx="183604" cy="119970"/>
                    </a:xfrm>
                    <a:prstGeom prst="triangle">
                      <a:avLst/>
                    </a:prstGeom>
                    <a:solidFill>
                      <a:srgbClr val="002060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44" name="Straight Connector 9">
                      <a:extLst>
                        <a:ext uri="{FF2B5EF4-FFF2-40B4-BE49-F238E27FC236}">
                          <a16:creationId xmlns:a16="http://schemas.microsoft.com/office/drawing/2014/main" id="{3EF99650-8CFA-4B80-A693-07E0445687D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552436" y="1732585"/>
                      <a:ext cx="15710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B113EE84-B0B5-49E8-8472-0C36D6727B65}"/>
                      </a:ext>
                    </a:extLst>
                  </p:cNvPr>
                  <p:cNvSpPr txBox="1"/>
                  <p:nvPr/>
                </p:nvSpPr>
                <p:spPr>
                  <a:xfrm>
                    <a:off x="3709249" y="762067"/>
                    <a:ext cx="1965917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OUTSIDE</a:t>
                    </a:r>
                  </a:p>
                  <a:p>
                    <a:pPr algn="ctr"/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the mitochondrion</a:t>
                    </a:r>
                  </a:p>
                </p:txBody>
              </p:sp>
            </p:grp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77E28633-473E-4CAC-B5CD-79CD91EE1C46}"/>
                    </a:ext>
                  </a:extLst>
                </p:cNvPr>
                <p:cNvSpPr txBox="1"/>
                <p:nvPr/>
              </p:nvSpPr>
              <p:spPr>
                <a:xfrm>
                  <a:off x="3709249" y="5076561"/>
                  <a:ext cx="1965917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INSIDE</a:t>
                  </a:r>
                </a:p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mitochondrion</a:t>
                  </a:r>
                </a:p>
              </p:txBody>
            </p: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0E374365-4575-4EFD-9DA8-7EB09F3C62AC}"/>
                    </a:ext>
                  </a:extLst>
                </p:cNvPr>
                <p:cNvSpPr txBox="1"/>
                <p:nvPr/>
              </p:nvSpPr>
              <p:spPr>
                <a:xfrm>
                  <a:off x="8444519" y="752481"/>
                  <a:ext cx="1965917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OUTSIDE</a:t>
                  </a:r>
                </a:p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mitochondrion</a:t>
                  </a:r>
                </a:p>
              </p:txBody>
            </p: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B74D8D73-C527-47DF-B9A4-FAD70693062C}"/>
                    </a:ext>
                  </a:extLst>
                </p:cNvPr>
                <p:cNvSpPr txBox="1"/>
                <p:nvPr/>
              </p:nvSpPr>
              <p:spPr>
                <a:xfrm>
                  <a:off x="8461502" y="5161720"/>
                  <a:ext cx="1965917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INSIDE</a:t>
                  </a:r>
                </a:p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mitochondrion</a:t>
                  </a:r>
                </a:p>
              </p:txBody>
            </p:sp>
          </p:grpSp>
          <p:sp>
            <p:nvSpPr>
              <p:cNvPr id="16" name="Arrow: Up 15">
                <a:extLst>
                  <a:ext uri="{FF2B5EF4-FFF2-40B4-BE49-F238E27FC236}">
                    <a16:creationId xmlns:a16="http://schemas.microsoft.com/office/drawing/2014/main" id="{97D8456F-26B1-4626-919D-E73353EB6774}"/>
                  </a:ext>
                </a:extLst>
              </p:cNvPr>
              <p:cNvSpPr/>
              <p:nvPr/>
            </p:nvSpPr>
            <p:spPr>
              <a:xfrm>
                <a:off x="4994913" y="3061836"/>
                <a:ext cx="96697" cy="171983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7" name="直接连接符 24">
                <a:extLst>
                  <a:ext uri="{FF2B5EF4-FFF2-40B4-BE49-F238E27FC236}">
                    <a16:creationId xmlns:a16="http://schemas.microsoft.com/office/drawing/2014/main" id="{7E9B2042-9B6B-479E-9B26-36C83DD2D9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8697" y="3271126"/>
                <a:ext cx="0" cy="10533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B1D0806-FBC6-54A4-52E0-4A46CC412873}"/>
                    </a:ext>
                  </a:extLst>
                </p:cNvPr>
                <p:cNvSpPr txBox="1"/>
                <p:nvPr/>
              </p:nvSpPr>
              <p:spPr>
                <a:xfrm>
                  <a:off x="2831746" y="1922009"/>
                  <a:ext cx="1250205" cy="990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800" b="1" u="sng" dirty="0">
                      <a:solidFill>
                        <a:srgbClr val="0070C0"/>
                      </a:solidFill>
                      <a:latin typeface="Calibri" panose="020F0502020204030204"/>
                    </a:rPr>
                    <a:t>Output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en-US" sz="28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800" b="1" dirty="0">
                    <a:solidFill>
                      <a:srgbClr val="0070C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B1D0806-FBC6-54A4-52E0-4A46CC412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1746" y="1922009"/>
                  <a:ext cx="1250205" cy="990977"/>
                </a:xfrm>
                <a:prstGeom prst="rect">
                  <a:avLst/>
                </a:prstGeom>
                <a:blipFill>
                  <a:blip r:embed="rId26"/>
                  <a:stretch>
                    <a:fillRect l="-9756" t="-5521" r="-8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E264D9-644F-9EFC-0AB4-00DD165D3AD2}"/>
                  </a:ext>
                </a:extLst>
              </p:cNvPr>
              <p:cNvSpPr txBox="1"/>
              <p:nvPr/>
            </p:nvSpPr>
            <p:spPr>
              <a:xfrm>
                <a:off x="3826053" y="4909111"/>
                <a:ext cx="6579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E264D9-644F-9EFC-0AB4-00DD165D3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053" y="4909111"/>
                <a:ext cx="657991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CD3EB9E-6F6A-0971-08FD-22511070B3FA}"/>
                  </a:ext>
                </a:extLst>
              </p:cNvPr>
              <p:cNvSpPr txBox="1"/>
              <p:nvPr/>
            </p:nvSpPr>
            <p:spPr>
              <a:xfrm>
                <a:off x="5747484" y="4902595"/>
                <a:ext cx="6579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CD3EB9E-6F6A-0971-08FD-22511070B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484" y="4902595"/>
                <a:ext cx="657991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9748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60446C-EE34-C525-2741-361F847F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7C899-6917-AE9F-C11C-77D25585F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339" y="488954"/>
            <a:ext cx="7453367" cy="5386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5D7B39-7614-2ED6-CB59-65EA2E0F922F}"/>
              </a:ext>
            </a:extLst>
          </p:cNvPr>
          <p:cNvSpPr txBox="1"/>
          <p:nvPr/>
        </p:nvSpPr>
        <p:spPr bwMode="auto">
          <a:xfrm>
            <a:off x="1308015" y="1338294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Chemical Reaction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FAEE4-C49D-72CF-7F9A-E2E89B5C8A50}"/>
              </a:ext>
            </a:extLst>
          </p:cNvPr>
          <p:cNvSpPr txBox="1"/>
          <p:nvPr/>
        </p:nvSpPr>
        <p:spPr bwMode="auto">
          <a:xfrm>
            <a:off x="1308015" y="3429000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Chemical Reaction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DBC6EE-B682-5944-609F-73CECA30C5A2}"/>
              </a:ext>
            </a:extLst>
          </p:cNvPr>
          <p:cNvSpPr txBox="1"/>
          <p:nvPr/>
        </p:nvSpPr>
        <p:spPr bwMode="auto">
          <a:xfrm>
            <a:off x="1308014" y="4886892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Chemical Reaction</a:t>
            </a:r>
          </a:p>
        </p:txBody>
      </p:sp>
    </p:spTree>
    <p:extLst>
      <p:ext uri="{BB962C8B-B14F-4D97-AF65-F5344CB8AC3E}">
        <p14:creationId xmlns:p14="http://schemas.microsoft.com/office/powerpoint/2010/main" val="22627569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60446C-EE34-C525-2741-361F847F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88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AFDED9-6322-4A36-30CA-F62108AADF7D}"/>
              </a:ext>
            </a:extLst>
          </p:cNvPr>
          <p:cNvGrpSpPr/>
          <p:nvPr/>
        </p:nvGrpSpPr>
        <p:grpSpPr>
          <a:xfrm>
            <a:off x="3002000" y="73716"/>
            <a:ext cx="6388499" cy="6486126"/>
            <a:chOff x="3026223" y="110050"/>
            <a:chExt cx="6388499" cy="64861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4EEA4F-096E-3FD0-FAB8-F9DF507DE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6223" y="110050"/>
              <a:ext cx="6253143" cy="18550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FA40F4-C423-3559-DE9C-3021CAA12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5328" y="2235913"/>
              <a:ext cx="6319394" cy="436026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AEE5433-D58F-527C-6DDE-5E9A31405DB2}"/>
              </a:ext>
            </a:extLst>
          </p:cNvPr>
          <p:cNvSpPr txBox="1"/>
          <p:nvPr/>
        </p:nvSpPr>
        <p:spPr bwMode="auto">
          <a:xfrm>
            <a:off x="1162680" y="793287"/>
            <a:ext cx="404516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Field Equations</a:t>
            </a:r>
            <a:br>
              <a:rPr lang="en-US" sz="24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Diffusion, Convection, Migration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67493-51CB-2E0A-8921-005A32F5E7B8}"/>
              </a:ext>
            </a:extLst>
          </p:cNvPr>
          <p:cNvSpPr txBox="1"/>
          <p:nvPr/>
        </p:nvSpPr>
        <p:spPr bwMode="auto">
          <a:xfrm>
            <a:off x="678230" y="2815867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Energy Functional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3FDF11-9A94-6B2F-6808-EB6BD15A9557}"/>
              </a:ext>
            </a:extLst>
          </p:cNvPr>
          <p:cNvSpPr txBox="1"/>
          <p:nvPr/>
        </p:nvSpPr>
        <p:spPr bwMode="auto">
          <a:xfrm>
            <a:off x="603969" y="4534686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Dissipation Functional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C0626-9CAE-8A3E-336B-A62D47639067}"/>
              </a:ext>
            </a:extLst>
          </p:cNvPr>
          <p:cNvSpPr txBox="1"/>
          <p:nvPr/>
        </p:nvSpPr>
        <p:spPr bwMode="auto">
          <a:xfrm>
            <a:off x="865371" y="5454931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Dissipation Principle</a:t>
            </a:r>
          </a:p>
        </p:txBody>
      </p:sp>
    </p:spTree>
    <p:extLst>
      <p:ext uri="{BB962C8B-B14F-4D97-AF65-F5344CB8AC3E}">
        <p14:creationId xmlns:p14="http://schemas.microsoft.com/office/powerpoint/2010/main" val="9555872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066EF-19B6-ACB9-3445-73C6FF95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A3ACF-DB90-7638-6ABF-B3422621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03" y="927883"/>
            <a:ext cx="7329541" cy="4910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436CA8-0B35-278B-9C33-A46C03DB9BEC}"/>
              </a:ext>
            </a:extLst>
          </p:cNvPr>
          <p:cNvSpPr txBox="1"/>
          <p:nvPr/>
        </p:nvSpPr>
        <p:spPr bwMode="auto">
          <a:xfrm>
            <a:off x="2260756" y="321447"/>
            <a:ext cx="8197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u="none" strike="noStrike" dirty="0">
                <a:latin typeface="Arial" panose="020B0604020202020204" pitchFamily="34" charset="0"/>
              </a:rPr>
              <a:t>An Electro-osmotic Model of cytochrome c oxidase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AD95C-F941-3099-A5BC-C5BA52ACEE82}"/>
              </a:ext>
            </a:extLst>
          </p:cNvPr>
          <p:cNvSpPr txBox="1"/>
          <p:nvPr/>
        </p:nvSpPr>
        <p:spPr bwMode="auto">
          <a:xfrm>
            <a:off x="2330243" y="2119470"/>
            <a:ext cx="14859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Field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Equations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77BBDE-02CD-078D-9C9E-0704E3B22F17}"/>
              </a:ext>
            </a:extLst>
          </p:cNvPr>
          <p:cNvSpPr txBox="1"/>
          <p:nvPr/>
        </p:nvSpPr>
        <p:spPr bwMode="auto">
          <a:xfrm>
            <a:off x="3241036" y="4408498"/>
            <a:ext cx="5211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Structure and 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1193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1599CE-0495-3CBB-91DB-05DF7690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78525-F839-7D2B-5AB5-DDF4B1D17E70}"/>
              </a:ext>
            </a:extLst>
          </p:cNvPr>
          <p:cNvSpPr txBox="1"/>
          <p:nvPr/>
        </p:nvSpPr>
        <p:spPr bwMode="auto">
          <a:xfrm>
            <a:off x="1741119" y="1478071"/>
            <a:ext cx="7668016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This is a math department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So first </a:t>
            </a:r>
          </a:p>
          <a:p>
            <a:pPr algn="ctr"/>
            <a:endParaRPr lang="en-US" sz="32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DEFINE CURRENT WITH EQUATIONS</a:t>
            </a:r>
          </a:p>
        </p:txBody>
      </p:sp>
    </p:spTree>
    <p:extLst>
      <p:ext uri="{BB962C8B-B14F-4D97-AF65-F5344CB8AC3E}">
        <p14:creationId xmlns:p14="http://schemas.microsoft.com/office/powerpoint/2010/main" val="9264039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913D60-9138-D7B0-8095-FC04193E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9F5FE-94DA-5AEF-9BBC-BE756FA6C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69" y="1977306"/>
            <a:ext cx="6653261" cy="16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99A45C-89F4-8425-E877-76FF83486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672" y="3837428"/>
            <a:ext cx="6681836" cy="1490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063A2C-6406-E39D-E15D-90CB9BB60E68}"/>
              </a:ext>
            </a:extLst>
          </p:cNvPr>
          <p:cNvSpPr txBox="1"/>
          <p:nvPr/>
        </p:nvSpPr>
        <p:spPr bwMode="auto">
          <a:xfrm>
            <a:off x="3079948" y="1160567"/>
            <a:ext cx="60321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More Structure and 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38084348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903E8D-8448-D9E4-4143-00A7C53D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C10F0-12E2-0F27-A503-B60E63732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497" y="4438198"/>
            <a:ext cx="4146781" cy="2315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11CF92-813D-0F31-ECD1-6EE2A441D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439" y="671109"/>
            <a:ext cx="5047675" cy="3717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1626E9-2135-31FD-29A2-EB91DCCBD568}"/>
              </a:ext>
            </a:extLst>
          </p:cNvPr>
          <p:cNvSpPr txBox="1"/>
          <p:nvPr/>
        </p:nvSpPr>
        <p:spPr bwMode="auto">
          <a:xfrm flipH="1">
            <a:off x="2568917" y="230648"/>
            <a:ext cx="61686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Preliminary Parameter Values</a:t>
            </a:r>
          </a:p>
        </p:txBody>
      </p:sp>
    </p:spTree>
    <p:extLst>
      <p:ext uri="{BB962C8B-B14F-4D97-AF65-F5344CB8AC3E}">
        <p14:creationId xmlns:p14="http://schemas.microsoft.com/office/powerpoint/2010/main" val="16939964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706798-306F-0D3F-BF90-7FC4A851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B3D84-B4C4-9901-C19E-7C8605F09043}"/>
              </a:ext>
            </a:extLst>
          </p:cNvPr>
          <p:cNvSpPr txBox="1"/>
          <p:nvPr/>
        </p:nvSpPr>
        <p:spPr>
          <a:xfrm>
            <a:off x="1486197" y="313072"/>
            <a:ext cx="861011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 Results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Everything can be Computed.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can be modified to deal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other information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predict experiments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yet digested!</a:t>
            </a:r>
          </a:p>
        </p:txBody>
      </p:sp>
    </p:spTree>
    <p:extLst>
      <p:ext uri="{BB962C8B-B14F-4D97-AF65-F5344CB8AC3E}">
        <p14:creationId xmlns:p14="http://schemas.microsoft.com/office/powerpoint/2010/main" val="25588466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48679-E4AB-11EB-69A1-9337A2AC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D4C1F9-72AD-333B-4DC5-4F5BD3270C53}"/>
              </a:ext>
            </a:extLst>
          </p:cNvPr>
          <p:cNvSpPr txBox="1"/>
          <p:nvPr/>
        </p:nvSpPr>
        <p:spPr>
          <a:xfrm>
            <a:off x="1650215" y="242932"/>
            <a:ext cx="863911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Clamping the Voltage Makes a Difference!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 is on atomic and biological length and time scale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 clamping the voltage changes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 FUNCTION in mitochondria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as it does in Nerve Fibers.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Fluxes in Channels interact by CHANGING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(i.e.,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Unnclamping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the voltage.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Fluxes in mitochondria interact by CHANGING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(i.e.,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Unnclamping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the voltage.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4205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48679-E4AB-11EB-69A1-9337A2AC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D4C1F9-72AD-333B-4DC5-4F5BD3270C53}"/>
              </a:ext>
            </a:extLst>
          </p:cNvPr>
          <p:cNvSpPr txBox="1"/>
          <p:nvPr/>
        </p:nvSpPr>
        <p:spPr>
          <a:xfrm>
            <a:off x="434293" y="335845"/>
            <a:ext cx="9547907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Clamping Voltage Changes Things!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Fluxes in Nerve Channels interact by CHANGING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(i.e.,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Unnclamping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the voltage.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Fluxes in mitochondria interact CHANGING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(i.e.,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Unnclamping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the voltage.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Flux ratios depend on MACROSCOPIC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as well as ATOMIC Interactions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 Ratios do NOT estimate atomic scale reaction constants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Classically DEFINED rates are different in Voltage Clamped and Unclamped Conditions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2325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8D5FE0-3B40-574F-5C86-BE050EA8F3A3}"/>
              </a:ext>
            </a:extLst>
          </p:cNvPr>
          <p:cNvSpPr txBox="1"/>
          <p:nvPr/>
        </p:nvSpPr>
        <p:spPr>
          <a:xfrm>
            <a:off x="4114428" y="1034021"/>
            <a:ext cx="4872419" cy="523220"/>
          </a:xfrm>
          <a:prstGeom prst="rect">
            <a:avLst/>
          </a:prstGeom>
          <a:solidFill>
            <a:srgbClr val="FBD1D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F11E87-4B3C-D89A-3F68-04FA8779358D}"/>
              </a:ext>
            </a:extLst>
          </p:cNvPr>
          <p:cNvSpPr txBox="1"/>
          <p:nvPr/>
        </p:nvSpPr>
        <p:spPr>
          <a:xfrm>
            <a:off x="4008827" y="190852"/>
            <a:ext cx="4872420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91AB54-5F2D-4B3D-8A40-284FBB700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15" y="1653934"/>
            <a:ext cx="5206313" cy="3904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5E7A9E-F394-4C25-BD1F-334DECCFAAF7}"/>
                  </a:ext>
                </a:extLst>
              </p:cNvPr>
              <p:cNvSpPr txBox="1"/>
              <p:nvPr/>
            </p:nvSpPr>
            <p:spPr>
              <a:xfrm>
                <a:off x="6594372" y="6217961"/>
                <a:ext cx="20636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𝑡h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=210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𝑚𝑣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5E7A9E-F394-4C25-BD1F-334DECCFA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372" y="6217961"/>
                <a:ext cx="2063691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6D22ED-8D70-F4B4-128C-FFA14C6CE5E1}"/>
                  </a:ext>
                </a:extLst>
              </p:cNvPr>
              <p:cNvSpPr txBox="1"/>
              <p:nvPr/>
            </p:nvSpPr>
            <p:spPr>
              <a:xfrm>
                <a:off x="3259046" y="219924"/>
                <a:ext cx="647808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Clamped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highlight>
                              <a:srgbClr val="00FFFF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highlight>
                              <a:srgbClr val="00FFFF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highlight>
                              <a:srgbClr val="00FFFF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Red is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UNclamped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6D22ED-8D70-F4B4-128C-FFA14C6C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046" y="219924"/>
                <a:ext cx="6478081" cy="1384995"/>
              </a:xfrm>
              <a:prstGeom prst="rect">
                <a:avLst/>
              </a:prstGeom>
              <a:blipFill>
                <a:blip r:embed="rId9"/>
                <a:stretch>
                  <a:fillRect t="-396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1D9FF-5CA3-CC5E-D6F1-73E9663F6E58}"/>
                  </a:ext>
                </a:extLst>
              </p:cNvPr>
              <p:cNvSpPr txBox="1"/>
              <p:nvPr/>
            </p:nvSpPr>
            <p:spPr>
              <a:xfrm>
                <a:off x="6011917" y="4512242"/>
                <a:ext cx="2210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  <m:t>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09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  <m:t>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  <m:t> </m:t>
                        </m:r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  <m:r>
                      <a:rPr kumimoji="0" lang="en-US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control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1D9FF-5CA3-CC5E-D6F1-73E9663F6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917" y="4512242"/>
                <a:ext cx="2210553" cy="369332"/>
              </a:xfrm>
              <a:prstGeom prst="rect">
                <a:avLst/>
              </a:prstGeom>
              <a:blipFill>
                <a:blip r:embed="rId10"/>
                <a:stretch>
                  <a:fillRect t="-8197" r="-110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AF94AA2-541A-272C-AE76-0E169EDA70A6}"/>
              </a:ext>
            </a:extLst>
          </p:cNvPr>
          <p:cNvSpPr txBox="1"/>
          <p:nvPr/>
        </p:nvSpPr>
        <p:spPr>
          <a:xfrm>
            <a:off x="4197008" y="2886882"/>
            <a:ext cx="198645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by Transporter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424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39709C7-421B-49C8-BB90-FA67130A92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160844"/>
                <a:ext cx="11825177" cy="132556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Effects of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/>
                  </a:rPr>
                  <a:t>=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/>
                  </a:rPr>
                  <a:t>V</a:t>
                </a:r>
                <a:r>
                  <a:rPr lang="en-US" sz="3600" b="1" baseline="-25000" dirty="0" err="1">
                    <a:solidFill>
                      <a:srgbClr val="002060"/>
                    </a:solidFill>
                    <a:latin typeface="Calibri" panose="020F0502020204030204"/>
                  </a:rPr>
                  <a:t>clamp</a:t>
                </a:r>
                <a:r>
                  <a:rPr lang="en-US" sz="3600" b="1" baseline="-25000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 different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39709C7-421B-49C8-BB90-FA67130A92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160844"/>
                <a:ext cx="11825177" cy="1325563"/>
              </a:xfrm>
              <a:blipFill>
                <a:blip r:embed="rId2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7E9941A-234A-4B48-8D0D-29AE05069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46" y="4120790"/>
            <a:ext cx="2954244" cy="2215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10ECAC-4C28-43DE-9608-985BFFB11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56" y="1695758"/>
            <a:ext cx="2954244" cy="2215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3332A2-9F85-437B-9A30-9B3180AD0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4" y="1695757"/>
            <a:ext cx="2954244" cy="2215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1AB54-5F2D-4B3D-8A40-284FBB700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71" y="1959073"/>
            <a:ext cx="5206313" cy="3904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9C7398-F1C6-45E2-B153-3A32A8BB6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4" y="4120790"/>
            <a:ext cx="2954244" cy="2215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5E7A9E-F394-4C25-BD1F-334DECCFAAF7}"/>
                  </a:ext>
                </a:extLst>
              </p:cNvPr>
              <p:cNvSpPr txBox="1"/>
              <p:nvPr/>
            </p:nvSpPr>
            <p:spPr>
              <a:xfrm>
                <a:off x="6594372" y="6217961"/>
                <a:ext cx="20636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𝑡h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=210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𝑚𝑣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5E7A9E-F394-4C25-BD1F-334DECCFA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372" y="6217961"/>
                <a:ext cx="2063691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195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7090362-6A80-4E98-A963-7F5364535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87" y="2005244"/>
            <a:ext cx="5625556" cy="4219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0A425F-B356-424C-ADF0-CBEAF7EEC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943099"/>
            <a:ext cx="5625558" cy="4219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FA1404-9332-4863-9C6F-C38AB9D57591}"/>
                  </a:ext>
                </a:extLst>
              </p:cNvPr>
              <p:cNvSpPr txBox="1"/>
              <p:nvPr/>
            </p:nvSpPr>
            <p:spPr>
              <a:xfrm>
                <a:off x="4057272" y="495960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FA1404-9332-4863-9C6F-C38AB9D57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272" y="495960"/>
                <a:ext cx="6478081" cy="954107"/>
              </a:xfrm>
              <a:prstGeom prst="rect">
                <a:avLst/>
              </a:prstGeom>
              <a:blipFill>
                <a:blip r:embed="rId5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2550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34497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34497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31114F2-448B-4136-9187-EC3D43779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2" t="4396" r="6862" b="2512"/>
          <a:stretch/>
        </p:blipFill>
        <p:spPr>
          <a:xfrm>
            <a:off x="763555" y="1240970"/>
            <a:ext cx="10123716" cy="5533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75C2D7-3453-245F-1C0C-9EB435CB6465}"/>
                  </a:ext>
                </a:extLst>
              </p:cNvPr>
              <p:cNvSpPr txBox="1"/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75C2D7-3453-245F-1C0C-9EB435CB6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blipFill>
                <a:blip r:embed="rId4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4567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34497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34497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D571403-D0B1-45C6-B2BE-D2B8351CA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3297" r="7857" b="4082"/>
          <a:stretch/>
        </p:blipFill>
        <p:spPr>
          <a:xfrm>
            <a:off x="1020146" y="1250301"/>
            <a:ext cx="10151707" cy="5505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16A63D-3FBC-ED8B-1DC2-22813D541849}"/>
                  </a:ext>
                </a:extLst>
              </p:cNvPr>
              <p:cNvSpPr txBox="1"/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16A63D-3FBC-ED8B-1DC2-22813D541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blipFill>
                <a:blip r:embed="rId4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280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6ea4gI8qDVab3lkg00D4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6ea4gI8qDVab3lkg00D4H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5oOnhmjWmJQ80ybRqbZo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5oOnhmjWmJQ80ybRqbZ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0NQMykMdHuA0cLxVDYY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G5UZ2aAgm67aizGttgTm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0NQMykMdHuA0cLxVDYYY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G5UZ2aAgm67aizGttgTm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45720" rIns="45720" rtlCol="0">
        <a:sp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800" b="1" dirty="0" smtClean="0">
            <a:solidFill>
              <a:prstClr val="black"/>
            </a:solidFill>
            <a:latin typeface="Calibri" panose="020F050202020403020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chemeClr val="tx1">
              <a:lumMod val="95000"/>
              <a:lumOff val="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none" lIns="0" tIns="0" rIns="0" bIns="0" rtlCol="0">
        <a:spAutoFit/>
      </a:bodyPr>
      <a:lstStyle>
        <a:defPPr algn="ctr">
          <a:defRPr sz="3200" b="1" dirty="0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1100" b="1" dirty="0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ctr">
          <a:defRPr sz="1100" b="1" dirty="0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 algn="ctr">
          <a:defRPr sz="3200" b="1" dirty="0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5930</TotalTime>
  <Words>4335</Words>
  <Application>Microsoft Office PowerPoint</Application>
  <PresentationFormat>Widescreen</PresentationFormat>
  <Paragraphs>795</Paragraphs>
  <Slides>103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9" baseType="lpstr">
      <vt:lpstr>Arial</vt:lpstr>
      <vt:lpstr>Arial Black</vt:lpstr>
      <vt:lpstr>Calibri</vt:lpstr>
      <vt:lpstr>Calibri Light</vt:lpstr>
      <vt:lpstr>Cambria</vt:lpstr>
      <vt:lpstr>Cambria Math</vt:lpstr>
      <vt:lpstr>Segoe UI</vt:lpstr>
      <vt:lpstr>Times</vt:lpstr>
      <vt:lpstr>Times New Roman</vt:lpstr>
      <vt:lpstr>1_Office Theme</vt:lpstr>
      <vt:lpstr>25_Blank</vt:lpstr>
      <vt:lpstr>13_Custom Design</vt:lpstr>
      <vt:lpstr>14_Custom Design</vt:lpstr>
      <vt:lpstr>26_Blank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Biologists Know  How to Use  the Maxwell Equations</vt:lpstr>
      <vt:lpstr> Some biologists have been Applying Maxwell to the Nerve Signal for a long time</vt:lpstr>
      <vt:lpstr>PowerPoint Presentation</vt:lpstr>
      <vt:lpstr>PowerPoint Presentation</vt:lpstr>
      <vt:lpstr>Coupling in Natural Function is by Electric Field, i.e., VOLTAGE SPREAD</vt:lpstr>
      <vt:lpstr>PowerPoint Presentation</vt:lpstr>
      <vt:lpstr>PowerPoint Presentation</vt:lpstr>
      <vt:lpstr>Important Applications in Biology and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Maxwell  to  Mitochondria</vt:lpstr>
      <vt:lpstr>From Maxwell  to  Integrated Circuits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of〖 E〗_other= Vclamp under different (g_m, δ_th)  </vt:lpstr>
      <vt:lpstr>High [H^+ ]_P</vt:lpstr>
      <vt:lpstr>High [H^+ ]_P</vt:lpstr>
      <vt:lpstr>High [H^+ ]_P</vt:lpstr>
      <vt:lpstr>High E_other</vt:lpstr>
      <vt:lpstr>High E_other</vt:lpstr>
      <vt:lpstr>High E_other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of Kirchhoff Coupling</dc:title>
  <dc:creator>Robert Eisenberg</dc:creator>
  <cp:lastModifiedBy>Bob Eisenberg</cp:lastModifiedBy>
  <cp:revision>137</cp:revision>
  <dcterms:created xsi:type="dcterms:W3CDTF">2023-04-13T18:06:07Z</dcterms:created>
  <dcterms:modified xsi:type="dcterms:W3CDTF">2023-05-06T21:20:31Z</dcterms:modified>
</cp:coreProperties>
</file>