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0.xml" ContentType="application/vnd.openxmlformats-officedocument.theme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1.xml" ContentType="application/vnd.openxmlformats-officedocument.theme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2.xml" ContentType="application/vnd.openxmlformats-officedocument.theme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3.xml" ContentType="application/vnd.openxmlformats-officedocument.theme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4.xml" ContentType="application/vnd.openxmlformats-officedocument.theme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notesSlides/notesSlide7.xml" ContentType="application/vnd.openxmlformats-officedocument.presentationml.notesSlide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notesSlides/notesSlide8.xml" ContentType="application/vnd.openxmlformats-officedocument.presentationml.notesSlide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notesSlides/notesSlide9.xml" ContentType="application/vnd.openxmlformats-officedocument.presentationml.notesSlide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notesSlides/notesSlide10.xml" ContentType="application/vnd.openxmlformats-officedocument.presentationml.notesSlide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notesSlides/notesSlide11.xml" ContentType="application/vnd.openxmlformats-officedocument.presentationml.notesSlide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notesSlides/notesSlide12.xml" ContentType="application/vnd.openxmlformats-officedocument.presentationml.notesSlide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notesSlides/notesSlide13.xml" ContentType="application/vnd.openxmlformats-officedocument.presentationml.notesSlide+xml"/>
  <Override PartName="/ppt/theme/themeOverride2.xml" ContentType="application/vnd.openxmlformats-officedocument.themeOverride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notesSlides/notesSlide14.xml" ContentType="application/vnd.openxmlformats-officedocument.presentationml.notesSlide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notesSlides/notesSlide17.xml" ContentType="application/vnd.openxmlformats-officedocument.presentationml.notesSlide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notesSlides/notesSlide2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bookmarkIdSeed="6">
  <p:sldMasterIdLst>
    <p:sldMasterId id="2147483648" r:id="rId1"/>
    <p:sldMasterId id="2147483660" r:id="rId2"/>
    <p:sldMasterId id="2147483673" r:id="rId3"/>
    <p:sldMasterId id="2147483688" r:id="rId4"/>
    <p:sldMasterId id="2147483701" r:id="rId5"/>
    <p:sldMasterId id="2147483713" r:id="rId6"/>
    <p:sldMasterId id="2147483725" r:id="rId7"/>
    <p:sldMasterId id="2147483807" r:id="rId8"/>
    <p:sldMasterId id="2147483865" r:id="rId9"/>
    <p:sldMasterId id="2147483877" r:id="rId10"/>
    <p:sldMasterId id="2147483891" r:id="rId11"/>
    <p:sldMasterId id="2147483904" r:id="rId12"/>
    <p:sldMasterId id="2147483916" r:id="rId13"/>
    <p:sldMasterId id="2147483930" r:id="rId14"/>
  </p:sldMasterIdLst>
  <p:notesMasterIdLst>
    <p:notesMasterId r:id="rId87"/>
  </p:notesMasterIdLst>
  <p:sldIdLst>
    <p:sldId id="456" r:id="rId15"/>
    <p:sldId id="457" r:id="rId16"/>
    <p:sldId id="257" r:id="rId17"/>
    <p:sldId id="258" r:id="rId18"/>
    <p:sldId id="259" r:id="rId19"/>
    <p:sldId id="260" r:id="rId20"/>
    <p:sldId id="265" r:id="rId21"/>
    <p:sldId id="264" r:id="rId22"/>
    <p:sldId id="266" r:id="rId23"/>
    <p:sldId id="267" r:id="rId24"/>
    <p:sldId id="453" r:id="rId25"/>
    <p:sldId id="454" r:id="rId26"/>
    <p:sldId id="270" r:id="rId27"/>
    <p:sldId id="394" r:id="rId28"/>
    <p:sldId id="272" r:id="rId29"/>
    <p:sldId id="451" r:id="rId30"/>
    <p:sldId id="397" r:id="rId31"/>
    <p:sldId id="396" r:id="rId32"/>
    <p:sldId id="273" r:id="rId33"/>
    <p:sldId id="274" r:id="rId34"/>
    <p:sldId id="275" r:id="rId35"/>
    <p:sldId id="404" r:id="rId36"/>
    <p:sldId id="277" r:id="rId37"/>
    <p:sldId id="278" r:id="rId38"/>
    <p:sldId id="279" r:id="rId39"/>
    <p:sldId id="408" r:id="rId40"/>
    <p:sldId id="447" r:id="rId41"/>
    <p:sldId id="280" r:id="rId42"/>
    <p:sldId id="281" r:id="rId43"/>
    <p:sldId id="282" r:id="rId44"/>
    <p:sldId id="443" r:id="rId45"/>
    <p:sldId id="444" r:id="rId46"/>
    <p:sldId id="445" r:id="rId47"/>
    <p:sldId id="450" r:id="rId48"/>
    <p:sldId id="341" r:id="rId49"/>
    <p:sldId id="342" r:id="rId50"/>
    <p:sldId id="340" r:id="rId51"/>
    <p:sldId id="405" r:id="rId52"/>
    <p:sldId id="344" r:id="rId53"/>
    <p:sldId id="347" r:id="rId54"/>
    <p:sldId id="348" r:id="rId55"/>
    <p:sldId id="386" r:id="rId56"/>
    <p:sldId id="388" r:id="rId57"/>
    <p:sldId id="385" r:id="rId58"/>
    <p:sldId id="387" r:id="rId59"/>
    <p:sldId id="422" r:id="rId60"/>
    <p:sldId id="432" r:id="rId61"/>
    <p:sldId id="441" r:id="rId62"/>
    <p:sldId id="429" r:id="rId63"/>
    <p:sldId id="426" r:id="rId64"/>
    <p:sldId id="439" r:id="rId65"/>
    <p:sldId id="440" r:id="rId66"/>
    <p:sldId id="424" r:id="rId67"/>
    <p:sldId id="449" r:id="rId68"/>
    <p:sldId id="458" r:id="rId69"/>
    <p:sldId id="459" r:id="rId70"/>
    <p:sldId id="410" r:id="rId71"/>
    <p:sldId id="411" r:id="rId72"/>
    <p:sldId id="412" r:id="rId73"/>
    <p:sldId id="413" r:id="rId74"/>
    <p:sldId id="415" r:id="rId75"/>
    <p:sldId id="416" r:id="rId76"/>
    <p:sldId id="417" r:id="rId77"/>
    <p:sldId id="452" r:id="rId78"/>
    <p:sldId id="442" r:id="rId79"/>
    <p:sldId id="418" r:id="rId80"/>
    <p:sldId id="419" r:id="rId81"/>
    <p:sldId id="420" r:id="rId82"/>
    <p:sldId id="421" r:id="rId83"/>
    <p:sldId id="434" r:id="rId84"/>
    <p:sldId id="435" r:id="rId85"/>
    <p:sldId id="437" r:id="rId86"/>
  </p:sldIdLst>
  <p:sldSz cx="12192000" cy="6858000"/>
  <p:notesSz cx="6858000" cy="9144000"/>
  <p:embeddedFontLst>
    <p:embeddedFont>
      <p:font typeface="Times" panose="02020603050405020304" pitchFamily="18" charset="0"/>
      <p:regular r:id="rId88"/>
      <p:bold r:id="rId89"/>
      <p:italic r:id="rId90"/>
      <p:boldItalic r:id="rId91"/>
    </p:embeddedFont>
    <p:embeddedFont>
      <p:font typeface="Cambria Math" panose="02040503050406030204" pitchFamily="18" charset="0"/>
      <p:regular r:id="rId92"/>
    </p:embeddedFont>
    <p:embeddedFont>
      <p:font typeface="PMingLiU" panose="02020500000000000000" pitchFamily="18" charset="-120"/>
      <p:regular r:id="rId93"/>
    </p:embeddedFont>
    <p:embeddedFont>
      <p:font typeface="Gulim" panose="020B0600000101010101" pitchFamily="34" charset="-127"/>
      <p:regular r:id="rId94"/>
    </p:embeddedFont>
    <p:embeddedFont>
      <p:font typeface="Arial Black" panose="020B0A04020102020204" pitchFamily="34" charset="0"/>
      <p:bold r:id="rId95"/>
    </p:embeddedFont>
    <p:embeddedFont>
      <p:font typeface="Cambria" panose="02040503050406030204" pitchFamily="18" charset="0"/>
      <p:regular r:id="rId96"/>
      <p:bold r:id="rId97"/>
      <p:italic r:id="rId98"/>
      <p:boldItalic r:id="rId99"/>
    </p:embeddedFont>
    <p:embeddedFont>
      <p:font typeface="Segoe UI" panose="020B0502040204020203" pitchFamily="34" charset="0"/>
      <p:regular r:id="rId100"/>
      <p:bold r:id="rId101"/>
      <p:italic r:id="rId102"/>
      <p:boldItalic r:id="rId103"/>
    </p:embeddedFont>
    <p:embeddedFont>
      <p:font typeface="Calibri" panose="020F0502020204030204" pitchFamily="34" charset="0"/>
      <p:regular r:id="rId104"/>
      <p:bold r:id="rId105"/>
      <p:italic r:id="rId106"/>
      <p:boldItalic r:id="rId107"/>
    </p:embeddedFont>
    <p:embeddedFont>
      <p:font typeface="Verdana" panose="020B0604030504040204" pitchFamily="34" charset="0"/>
      <p:regular r:id="rId108"/>
      <p:bold r:id="rId109"/>
      <p:italic r:id="rId110"/>
      <p:boldItalic r:id="rId111"/>
    </p:embeddedFont>
    <p:embeddedFont>
      <p:font typeface="Aharoni" panose="020B0604020202020204" charset="0"/>
      <p:bold r:id="rId112"/>
    </p:embeddedFont>
    <p:embeddedFont>
      <p:font typeface="Arial Narrow" panose="020B0606020202030204" pitchFamily="34" charset="0"/>
      <p:regular r:id="rId113"/>
      <p:bold r:id="rId114"/>
      <p:italic r:id="rId115"/>
      <p:boldItalic r:id="rId116"/>
    </p:embeddedFont>
    <p:embeddedFont>
      <p:font typeface="Calibri Light" panose="020F0302020204030204" pitchFamily="34" charset="0"/>
      <p:regular r:id="rId117"/>
      <p:italic r:id="rId118"/>
    </p:embeddedFont>
    <p:embeddedFont>
      <p:font typeface="PMingLiU" panose="02020500000000000000" pitchFamily="18" charset="-120"/>
      <p:regular r:id="rId93"/>
    </p:embeddedFont>
    <p:embeddedFont>
      <p:font typeface="Comic Sans MS" panose="030F0702030302020204" pitchFamily="66" charset="0"/>
      <p:regular r:id="rId119"/>
      <p:bold r:id="rId120"/>
      <p:italic r:id="rId121"/>
      <p:boldItalic r:id="rId122"/>
    </p:embeddedFont>
    <p:embeddedFont>
      <p:font typeface="Batang" panose="02030600000101010101" pitchFamily="18" charset="-127"/>
      <p:regular r:id="rId1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740000"/>
    <a:srgbClr val="FFFFFF"/>
    <a:srgbClr val="B2D5D8"/>
    <a:srgbClr val="A62C9A"/>
    <a:srgbClr val="734566"/>
    <a:srgbClr val="834D84"/>
    <a:srgbClr val="7B607C"/>
    <a:srgbClr val="FDFDFD"/>
    <a:srgbClr val="7075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74" autoAdjust="0"/>
    <p:restoredTop sz="94625" autoAdjust="0"/>
  </p:normalViewPr>
  <p:slideViewPr>
    <p:cSldViewPr snapToGrid="0">
      <p:cViewPr varScale="1">
        <p:scale>
          <a:sx n="82" d="100"/>
          <a:sy n="82" d="100"/>
        </p:scale>
        <p:origin x="864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13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117" Type="http://schemas.openxmlformats.org/officeDocument/2006/relationships/font" Target="fonts/font30.fntdata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84" Type="http://schemas.openxmlformats.org/officeDocument/2006/relationships/slide" Target="slides/slide70.xml"/><Relationship Id="rId89" Type="http://schemas.openxmlformats.org/officeDocument/2006/relationships/font" Target="fonts/font2.fntdata"/><Relationship Id="rId112" Type="http://schemas.openxmlformats.org/officeDocument/2006/relationships/font" Target="fonts/font25.fntdata"/><Relationship Id="rId16" Type="http://schemas.openxmlformats.org/officeDocument/2006/relationships/slide" Target="slides/slide2.xml"/><Relationship Id="rId107" Type="http://schemas.openxmlformats.org/officeDocument/2006/relationships/font" Target="fonts/font20.fntdata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74" Type="http://schemas.openxmlformats.org/officeDocument/2006/relationships/slide" Target="slides/slide60.xml"/><Relationship Id="rId79" Type="http://schemas.openxmlformats.org/officeDocument/2006/relationships/slide" Target="slides/slide65.xml"/><Relationship Id="rId102" Type="http://schemas.openxmlformats.org/officeDocument/2006/relationships/font" Target="fonts/font15.fntdata"/><Relationship Id="rId123" Type="http://schemas.openxmlformats.org/officeDocument/2006/relationships/font" Target="fonts/font36.fntdata"/><Relationship Id="rId5" Type="http://schemas.openxmlformats.org/officeDocument/2006/relationships/slideMaster" Target="slideMasters/slideMaster5.xml"/><Relationship Id="rId90" Type="http://schemas.openxmlformats.org/officeDocument/2006/relationships/font" Target="fonts/font3.fntdata"/><Relationship Id="rId95" Type="http://schemas.openxmlformats.org/officeDocument/2006/relationships/font" Target="fonts/font8.fntdata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77" Type="http://schemas.openxmlformats.org/officeDocument/2006/relationships/slide" Target="slides/slide63.xml"/><Relationship Id="rId100" Type="http://schemas.openxmlformats.org/officeDocument/2006/relationships/font" Target="fonts/font13.fntdata"/><Relationship Id="rId105" Type="http://schemas.openxmlformats.org/officeDocument/2006/relationships/font" Target="fonts/font18.fntdata"/><Relationship Id="rId113" Type="http://schemas.openxmlformats.org/officeDocument/2006/relationships/font" Target="fonts/font26.fntdata"/><Relationship Id="rId118" Type="http://schemas.openxmlformats.org/officeDocument/2006/relationships/font" Target="fonts/font31.fntdata"/><Relationship Id="rId12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80" Type="http://schemas.openxmlformats.org/officeDocument/2006/relationships/slide" Target="slides/slide66.xml"/><Relationship Id="rId85" Type="http://schemas.openxmlformats.org/officeDocument/2006/relationships/slide" Target="slides/slide71.xml"/><Relationship Id="rId93" Type="http://schemas.openxmlformats.org/officeDocument/2006/relationships/font" Target="fonts/font6.fntdata"/><Relationship Id="rId98" Type="http://schemas.openxmlformats.org/officeDocument/2006/relationships/font" Target="fonts/font11.fntdata"/><Relationship Id="rId121" Type="http://schemas.openxmlformats.org/officeDocument/2006/relationships/font" Target="fonts/font34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103" Type="http://schemas.openxmlformats.org/officeDocument/2006/relationships/font" Target="fonts/font16.fntdata"/><Relationship Id="rId108" Type="http://schemas.openxmlformats.org/officeDocument/2006/relationships/font" Target="fonts/font21.fntdata"/><Relationship Id="rId116" Type="http://schemas.openxmlformats.org/officeDocument/2006/relationships/font" Target="fonts/font29.fntdata"/><Relationship Id="rId124" Type="http://schemas.openxmlformats.org/officeDocument/2006/relationships/presProps" Target="presProps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slide" Target="slides/slide56.xml"/><Relationship Id="rId75" Type="http://schemas.openxmlformats.org/officeDocument/2006/relationships/slide" Target="slides/slide61.xml"/><Relationship Id="rId83" Type="http://schemas.openxmlformats.org/officeDocument/2006/relationships/slide" Target="slides/slide69.xml"/><Relationship Id="rId88" Type="http://schemas.openxmlformats.org/officeDocument/2006/relationships/font" Target="fonts/font1.fntdata"/><Relationship Id="rId91" Type="http://schemas.openxmlformats.org/officeDocument/2006/relationships/font" Target="fonts/font4.fntdata"/><Relationship Id="rId96" Type="http://schemas.openxmlformats.org/officeDocument/2006/relationships/font" Target="fonts/font9.fntdata"/><Relationship Id="rId111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6" Type="http://schemas.openxmlformats.org/officeDocument/2006/relationships/font" Target="fonts/font19.fntdata"/><Relationship Id="rId114" Type="http://schemas.openxmlformats.org/officeDocument/2006/relationships/font" Target="fonts/font27.fntdata"/><Relationship Id="rId119" Type="http://schemas.openxmlformats.org/officeDocument/2006/relationships/font" Target="fonts/font32.fntdata"/><Relationship Id="rId12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slide" Target="slides/slide59.xml"/><Relationship Id="rId78" Type="http://schemas.openxmlformats.org/officeDocument/2006/relationships/slide" Target="slides/slide64.xml"/><Relationship Id="rId81" Type="http://schemas.openxmlformats.org/officeDocument/2006/relationships/slide" Target="slides/slide67.xml"/><Relationship Id="rId86" Type="http://schemas.openxmlformats.org/officeDocument/2006/relationships/slide" Target="slides/slide72.xml"/><Relationship Id="rId94" Type="http://schemas.openxmlformats.org/officeDocument/2006/relationships/font" Target="fonts/font7.fntdata"/><Relationship Id="rId99" Type="http://schemas.openxmlformats.org/officeDocument/2006/relationships/font" Target="fonts/font12.fntdata"/><Relationship Id="rId101" Type="http://schemas.openxmlformats.org/officeDocument/2006/relationships/font" Target="fonts/font14.fntdata"/><Relationship Id="rId122" Type="http://schemas.openxmlformats.org/officeDocument/2006/relationships/font" Target="fonts/font35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109" Type="http://schemas.openxmlformats.org/officeDocument/2006/relationships/font" Target="fonts/font22.fntdata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slide" Target="slides/slide62.xml"/><Relationship Id="rId97" Type="http://schemas.openxmlformats.org/officeDocument/2006/relationships/font" Target="fonts/font10.fntdata"/><Relationship Id="rId104" Type="http://schemas.openxmlformats.org/officeDocument/2006/relationships/font" Target="fonts/font17.fntdata"/><Relationship Id="rId120" Type="http://schemas.openxmlformats.org/officeDocument/2006/relationships/font" Target="fonts/font33.fntdata"/><Relationship Id="rId12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92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5.xml"/><Relationship Id="rId24" Type="http://schemas.openxmlformats.org/officeDocument/2006/relationships/slide" Target="slides/slide10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66" Type="http://schemas.openxmlformats.org/officeDocument/2006/relationships/slide" Target="slides/slide52.xml"/><Relationship Id="rId87" Type="http://schemas.openxmlformats.org/officeDocument/2006/relationships/notesMaster" Target="notesMasters/notesMaster1.xml"/><Relationship Id="rId110" Type="http://schemas.openxmlformats.org/officeDocument/2006/relationships/font" Target="fonts/font23.fntdata"/><Relationship Id="rId115" Type="http://schemas.openxmlformats.org/officeDocument/2006/relationships/font" Target="fonts/font28.fntdata"/><Relationship Id="rId61" Type="http://schemas.openxmlformats.org/officeDocument/2006/relationships/slide" Target="slides/slide47.xml"/><Relationship Id="rId82" Type="http://schemas.openxmlformats.org/officeDocument/2006/relationships/slide" Target="slides/slide6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7.wmf"/><Relationship Id="rId1" Type="http://schemas.openxmlformats.org/officeDocument/2006/relationships/image" Target="../media/image6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70.wmf"/><Relationship Id="rId1" Type="http://schemas.openxmlformats.org/officeDocument/2006/relationships/image" Target="../media/image69.wmf"/><Relationship Id="rId4" Type="http://schemas.openxmlformats.org/officeDocument/2006/relationships/image" Target="../media/image72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image" Target="../media/image73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image" Target="../media/image76.wmf"/><Relationship Id="rId1" Type="http://schemas.openxmlformats.org/officeDocument/2006/relationships/image" Target="../media/image75.wmf"/><Relationship Id="rId5" Type="http://schemas.openxmlformats.org/officeDocument/2006/relationships/image" Target="../media/image79.wmf"/><Relationship Id="rId4" Type="http://schemas.openxmlformats.org/officeDocument/2006/relationships/image" Target="../media/image7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80.wmf"/><Relationship Id="rId1" Type="http://schemas.openxmlformats.org/officeDocument/2006/relationships/image" Target="../media/image8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75D14-E8DE-4FEB-8B52-F1DB92698285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700AA4-4AE5-41ED-93F7-F05FE6302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192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18494C-0F5B-4DD2-90B7-B5E890A2DD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31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9020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3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D0B5C6-989D-4DF3-9B40-F2E0DBCF7BF7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3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2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7588" cy="3430588"/>
          </a:xfrm>
          <a:ln/>
        </p:spPr>
      </p:sp>
      <p:sp>
        <p:nvSpPr>
          <p:cNvPr id="282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7194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528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883" indent="-285725" defTabSz="963528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2898" indent="-228580" defTabSz="963528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057" indent="-228580" defTabSz="963528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217" indent="-228580" defTabSz="963528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376" indent="-228580" defTabSz="96352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536" indent="-228580" defTabSz="96352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8694" indent="-228580" defTabSz="96352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5854" indent="-228580" defTabSz="96352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9635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E8C906-4836-479B-B9BA-79BD90ACD86D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6352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34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888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7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87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2A97D5-3F6B-440D-BC00-0054ABF3EC48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217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528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883" indent="-285725" defTabSz="963528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2898" indent="-228580" defTabSz="963528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057" indent="-228580" defTabSz="963528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217" indent="-228580" defTabSz="963528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376" indent="-228580" defTabSz="96352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536" indent="-228580" defTabSz="96352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8694" indent="-228580" defTabSz="96352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5854" indent="-228580" defTabSz="96352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D5E8C906-4836-479B-B9BA-79BD90ACD86D}" type="slidenum">
              <a:rPr lang="en-US" sz="1300">
                <a:solidFill>
                  <a:srgbClr val="000000"/>
                </a:solidFill>
              </a:rPr>
              <a:pPr eaLnBrk="1" hangingPunct="1"/>
              <a:t>49</a:t>
            </a:fld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234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6877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FDB326-7D09-467E-B897-5B7766DD9DE2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611555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65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36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402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788" indent="-285687" defTabSz="963402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2750" indent="-228549" defTabSz="963402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99849" indent="-228549" defTabSz="963402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6950" indent="-228549" defTabSz="963402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049" indent="-228549" defTabSz="96340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150" indent="-228549" defTabSz="96340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8249" indent="-228549" defTabSz="96340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5349" indent="-228549" defTabSz="96340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634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DF1A24-2433-4EBC-9892-925CCDDDE29F}" type="slidenum"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pPr marL="0" marR="0" lvl="0" indent="0" defTabSz="9634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30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361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361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361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361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636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20CE12-1C02-48C6-B0D1-9E07FC0656DB}" type="slidenum">
              <a:rPr kumimoji="0" lang="en-US" altLang="en-US" sz="13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defTabSz="96361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en-US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0281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75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37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528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883" indent="-285725" defTabSz="963528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2898" indent="-228580" defTabSz="963528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057" indent="-228580" defTabSz="963528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217" indent="-228580" defTabSz="963528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376" indent="-228580" defTabSz="96352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536" indent="-228580" defTabSz="96352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8694" indent="-228580" defTabSz="96352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5854" indent="-228580" defTabSz="96352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6352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F2171-5A8F-4CA4-99F8-61EDD02AB3F6}" type="slidenum"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pPr marL="0" marR="0" lvl="0" indent="0" defTabSz="96352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6139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794A2-7DFA-45EA-9D4E-491E57ABD5FC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45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4931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71B9A0-B9B0-4766-A231-2BD8D2BE8F19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56862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18494C-0F5B-4DD2-90B7-B5E890A2DD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31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4875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71B9A0-B9B0-4766-A231-2BD8D2BE8F19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25515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71B9A0-B9B0-4766-A231-2BD8D2BE8F19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589325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71B9A0-B9B0-4766-A231-2BD8D2BE8F19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15472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0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0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3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E5A364-BE46-47C0-9507-06F1337D221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3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3231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3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71B9A0-B9B0-4766-A231-2BD8D2BE8F1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3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177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FA12BF-2877-47CA-B68C-F98A550FA9D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3825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00AA4-4AE5-41ED-93F7-F05FE6302C2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214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EA8271-1E75-4A80-8F53-BAC7590B528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3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EA8271-1E75-4A80-8F53-BAC7590B528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8802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tags" Target="../tags/tag169.xml"/><Relationship Id="rId2" Type="http://schemas.openxmlformats.org/officeDocument/2006/relationships/tags" Target="../tags/tag168.xml"/><Relationship Id="rId1" Type="http://schemas.openxmlformats.org/officeDocument/2006/relationships/tags" Target="../tags/tag167.xml"/><Relationship Id="rId4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tags" Target="../tags/tag172.xml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4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tags" Target="../tags/tag175.xml"/><Relationship Id="rId2" Type="http://schemas.openxmlformats.org/officeDocument/2006/relationships/tags" Target="../tags/tag174.xml"/><Relationship Id="rId1" Type="http://schemas.openxmlformats.org/officeDocument/2006/relationships/tags" Target="../tags/tag173.xml"/><Relationship Id="rId4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tags" Target="../tags/tag178.xml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4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tags" Target="../tags/tag181.xml"/><Relationship Id="rId2" Type="http://schemas.openxmlformats.org/officeDocument/2006/relationships/tags" Target="../tags/tag180.xml"/><Relationship Id="rId1" Type="http://schemas.openxmlformats.org/officeDocument/2006/relationships/tags" Target="../tags/tag179.xml"/><Relationship Id="rId4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tags" Target="../tags/tag184.xml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4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tags" Target="../tags/tag187.xml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4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tags" Target="../tags/tag190.xml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4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tags" Target="../tags/tag193.xml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4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tags" Target="../tags/tag196.xml"/><Relationship Id="rId2" Type="http://schemas.openxmlformats.org/officeDocument/2006/relationships/tags" Target="../tags/tag195.xml"/><Relationship Id="rId1" Type="http://schemas.openxmlformats.org/officeDocument/2006/relationships/tags" Target="../tags/tag194.xml"/><Relationship Id="rId4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tags" Target="../tags/tag199.xml"/><Relationship Id="rId2" Type="http://schemas.openxmlformats.org/officeDocument/2006/relationships/tags" Target="../tags/tag198.xml"/><Relationship Id="rId1" Type="http://schemas.openxmlformats.org/officeDocument/2006/relationships/tags" Target="../tags/tag197.xml"/><Relationship Id="rId4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tags" Target="../tags/tag207.xml"/><Relationship Id="rId2" Type="http://schemas.openxmlformats.org/officeDocument/2006/relationships/tags" Target="../tags/tag206.xml"/><Relationship Id="rId1" Type="http://schemas.openxmlformats.org/officeDocument/2006/relationships/tags" Target="../tags/tag205.xml"/><Relationship Id="rId4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tags" Target="../tags/tag210.xml"/><Relationship Id="rId2" Type="http://schemas.openxmlformats.org/officeDocument/2006/relationships/tags" Target="../tags/tag209.xml"/><Relationship Id="rId1" Type="http://schemas.openxmlformats.org/officeDocument/2006/relationships/tags" Target="../tags/tag208.xml"/><Relationship Id="rId4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tags" Target="../tags/tag213.xml"/><Relationship Id="rId2" Type="http://schemas.openxmlformats.org/officeDocument/2006/relationships/tags" Target="../tags/tag212.xml"/><Relationship Id="rId1" Type="http://schemas.openxmlformats.org/officeDocument/2006/relationships/tags" Target="../tags/tag211.xml"/><Relationship Id="rId4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tags" Target="../tags/tag216.xml"/><Relationship Id="rId2" Type="http://schemas.openxmlformats.org/officeDocument/2006/relationships/tags" Target="../tags/tag215.xml"/><Relationship Id="rId1" Type="http://schemas.openxmlformats.org/officeDocument/2006/relationships/tags" Target="../tags/tag214.xml"/><Relationship Id="rId4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tags" Target="../tags/tag219.xml"/><Relationship Id="rId2" Type="http://schemas.openxmlformats.org/officeDocument/2006/relationships/tags" Target="../tags/tag218.xml"/><Relationship Id="rId1" Type="http://schemas.openxmlformats.org/officeDocument/2006/relationships/tags" Target="../tags/tag217.xml"/><Relationship Id="rId4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tags" Target="../tags/tag222.xml"/><Relationship Id="rId2" Type="http://schemas.openxmlformats.org/officeDocument/2006/relationships/tags" Target="../tags/tag221.xml"/><Relationship Id="rId1" Type="http://schemas.openxmlformats.org/officeDocument/2006/relationships/tags" Target="../tags/tag220.xml"/><Relationship Id="rId4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tags" Target="../tags/tag225.xml"/><Relationship Id="rId2" Type="http://schemas.openxmlformats.org/officeDocument/2006/relationships/tags" Target="../tags/tag224.xml"/><Relationship Id="rId1" Type="http://schemas.openxmlformats.org/officeDocument/2006/relationships/tags" Target="../tags/tag223.xml"/><Relationship Id="rId4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tags" Target="../tags/tag228.xml"/><Relationship Id="rId2" Type="http://schemas.openxmlformats.org/officeDocument/2006/relationships/tags" Target="../tags/tag227.xml"/><Relationship Id="rId1" Type="http://schemas.openxmlformats.org/officeDocument/2006/relationships/tags" Target="../tags/tag226.xml"/><Relationship Id="rId4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tags" Target="../tags/tag231.xml"/><Relationship Id="rId2" Type="http://schemas.openxmlformats.org/officeDocument/2006/relationships/tags" Target="../tags/tag230.xml"/><Relationship Id="rId1" Type="http://schemas.openxmlformats.org/officeDocument/2006/relationships/tags" Target="../tags/tag229.xml"/><Relationship Id="rId4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tags" Target="../tags/tag234.xml"/><Relationship Id="rId2" Type="http://schemas.openxmlformats.org/officeDocument/2006/relationships/tags" Target="../tags/tag233.xml"/><Relationship Id="rId1" Type="http://schemas.openxmlformats.org/officeDocument/2006/relationships/tags" Target="../tags/tag232.xml"/><Relationship Id="rId4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tags" Target="../tags/tag237.xml"/><Relationship Id="rId2" Type="http://schemas.openxmlformats.org/officeDocument/2006/relationships/tags" Target="../tags/tag236.xml"/><Relationship Id="rId1" Type="http://schemas.openxmlformats.org/officeDocument/2006/relationships/tags" Target="../tags/tag235.xml"/><Relationship Id="rId4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tags" Target="../tags/tag245.xml"/><Relationship Id="rId2" Type="http://schemas.openxmlformats.org/officeDocument/2006/relationships/tags" Target="../tags/tag244.xml"/><Relationship Id="rId1" Type="http://schemas.openxmlformats.org/officeDocument/2006/relationships/tags" Target="../tags/tag243.xml"/><Relationship Id="rId4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tags" Target="../tags/tag248.xml"/><Relationship Id="rId2" Type="http://schemas.openxmlformats.org/officeDocument/2006/relationships/tags" Target="../tags/tag247.xml"/><Relationship Id="rId1" Type="http://schemas.openxmlformats.org/officeDocument/2006/relationships/tags" Target="../tags/tag246.xml"/><Relationship Id="rId4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tags" Target="../tags/tag251.xml"/><Relationship Id="rId2" Type="http://schemas.openxmlformats.org/officeDocument/2006/relationships/tags" Target="../tags/tag250.xml"/><Relationship Id="rId1" Type="http://schemas.openxmlformats.org/officeDocument/2006/relationships/tags" Target="../tags/tag249.xml"/><Relationship Id="rId4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tags" Target="../tags/tag254.xml"/><Relationship Id="rId2" Type="http://schemas.openxmlformats.org/officeDocument/2006/relationships/tags" Target="../tags/tag253.xml"/><Relationship Id="rId1" Type="http://schemas.openxmlformats.org/officeDocument/2006/relationships/tags" Target="../tags/tag252.xml"/><Relationship Id="rId4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tags" Target="../tags/tag257.xml"/><Relationship Id="rId2" Type="http://schemas.openxmlformats.org/officeDocument/2006/relationships/tags" Target="../tags/tag256.xml"/><Relationship Id="rId1" Type="http://schemas.openxmlformats.org/officeDocument/2006/relationships/tags" Target="../tags/tag255.xml"/><Relationship Id="rId4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tags" Target="../tags/tag260.xml"/><Relationship Id="rId2" Type="http://schemas.openxmlformats.org/officeDocument/2006/relationships/tags" Target="../tags/tag259.xml"/><Relationship Id="rId1" Type="http://schemas.openxmlformats.org/officeDocument/2006/relationships/tags" Target="../tags/tag258.xml"/><Relationship Id="rId4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tags" Target="../tags/tag263.xml"/><Relationship Id="rId2" Type="http://schemas.openxmlformats.org/officeDocument/2006/relationships/tags" Target="../tags/tag262.xml"/><Relationship Id="rId1" Type="http://schemas.openxmlformats.org/officeDocument/2006/relationships/tags" Target="../tags/tag261.xml"/><Relationship Id="rId4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tags" Target="../tags/tag266.xml"/><Relationship Id="rId2" Type="http://schemas.openxmlformats.org/officeDocument/2006/relationships/tags" Target="../tags/tag265.xml"/><Relationship Id="rId1" Type="http://schemas.openxmlformats.org/officeDocument/2006/relationships/tags" Target="../tags/tag264.xml"/><Relationship Id="rId4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tags" Target="../tags/tag269.xml"/><Relationship Id="rId2" Type="http://schemas.openxmlformats.org/officeDocument/2006/relationships/tags" Target="../tags/tag268.xml"/><Relationship Id="rId1" Type="http://schemas.openxmlformats.org/officeDocument/2006/relationships/tags" Target="../tags/tag267.xml"/><Relationship Id="rId4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tags" Target="../tags/tag272.xml"/><Relationship Id="rId2" Type="http://schemas.openxmlformats.org/officeDocument/2006/relationships/tags" Target="../tags/tag271.xml"/><Relationship Id="rId1" Type="http://schemas.openxmlformats.org/officeDocument/2006/relationships/tags" Target="../tags/tag270.xml"/><Relationship Id="rId4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tags" Target="../tags/tag275.xml"/><Relationship Id="rId2" Type="http://schemas.openxmlformats.org/officeDocument/2006/relationships/tags" Target="../tags/tag274.xml"/><Relationship Id="rId1" Type="http://schemas.openxmlformats.org/officeDocument/2006/relationships/tags" Target="../tags/tag273.xml"/><Relationship Id="rId4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tags" Target="../tags/tag278.xml"/><Relationship Id="rId2" Type="http://schemas.openxmlformats.org/officeDocument/2006/relationships/tags" Target="../tags/tag277.xml"/><Relationship Id="rId1" Type="http://schemas.openxmlformats.org/officeDocument/2006/relationships/tags" Target="../tags/tag276.xml"/><Relationship Id="rId4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tags" Target="../tags/tag286.xml"/><Relationship Id="rId2" Type="http://schemas.openxmlformats.org/officeDocument/2006/relationships/tags" Target="../tags/tag285.xml"/><Relationship Id="rId1" Type="http://schemas.openxmlformats.org/officeDocument/2006/relationships/tags" Target="../tags/tag284.xml"/><Relationship Id="rId4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tags" Target="../tags/tag289.xml"/><Relationship Id="rId2" Type="http://schemas.openxmlformats.org/officeDocument/2006/relationships/tags" Target="../tags/tag288.xml"/><Relationship Id="rId1" Type="http://schemas.openxmlformats.org/officeDocument/2006/relationships/tags" Target="../tags/tag287.xml"/><Relationship Id="rId4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tags" Target="../tags/tag292.xml"/><Relationship Id="rId2" Type="http://schemas.openxmlformats.org/officeDocument/2006/relationships/tags" Target="../tags/tag291.xml"/><Relationship Id="rId1" Type="http://schemas.openxmlformats.org/officeDocument/2006/relationships/tags" Target="../tags/tag290.xml"/><Relationship Id="rId4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tags" Target="../tags/tag295.xml"/><Relationship Id="rId2" Type="http://schemas.openxmlformats.org/officeDocument/2006/relationships/tags" Target="../tags/tag294.xml"/><Relationship Id="rId1" Type="http://schemas.openxmlformats.org/officeDocument/2006/relationships/tags" Target="../tags/tag293.xml"/><Relationship Id="rId4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tags" Target="../tags/tag298.xml"/><Relationship Id="rId2" Type="http://schemas.openxmlformats.org/officeDocument/2006/relationships/tags" Target="../tags/tag297.xml"/><Relationship Id="rId1" Type="http://schemas.openxmlformats.org/officeDocument/2006/relationships/tags" Target="../tags/tag296.xml"/><Relationship Id="rId4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tags" Target="../tags/tag301.xml"/><Relationship Id="rId2" Type="http://schemas.openxmlformats.org/officeDocument/2006/relationships/tags" Target="../tags/tag300.xml"/><Relationship Id="rId1" Type="http://schemas.openxmlformats.org/officeDocument/2006/relationships/tags" Target="../tags/tag299.xml"/><Relationship Id="rId4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tags" Target="../tags/tag304.xml"/><Relationship Id="rId2" Type="http://schemas.openxmlformats.org/officeDocument/2006/relationships/tags" Target="../tags/tag303.xml"/><Relationship Id="rId1" Type="http://schemas.openxmlformats.org/officeDocument/2006/relationships/tags" Target="../tags/tag302.xml"/><Relationship Id="rId4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tags" Target="../tags/tag307.xml"/><Relationship Id="rId2" Type="http://schemas.openxmlformats.org/officeDocument/2006/relationships/tags" Target="../tags/tag306.xml"/><Relationship Id="rId1" Type="http://schemas.openxmlformats.org/officeDocument/2006/relationships/tags" Target="../tags/tag305.xml"/><Relationship Id="rId4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tags" Target="../tags/tag310.xml"/><Relationship Id="rId2" Type="http://schemas.openxmlformats.org/officeDocument/2006/relationships/tags" Target="../tags/tag309.xml"/><Relationship Id="rId1" Type="http://schemas.openxmlformats.org/officeDocument/2006/relationships/tags" Target="../tags/tag308.xml"/><Relationship Id="rId4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tags" Target="../tags/tag313.xml"/><Relationship Id="rId2" Type="http://schemas.openxmlformats.org/officeDocument/2006/relationships/tags" Target="../tags/tag312.xml"/><Relationship Id="rId1" Type="http://schemas.openxmlformats.org/officeDocument/2006/relationships/tags" Target="../tags/tag311.xml"/><Relationship Id="rId4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tags" Target="../tags/tag316.xml"/><Relationship Id="rId2" Type="http://schemas.openxmlformats.org/officeDocument/2006/relationships/tags" Target="../tags/tag315.xml"/><Relationship Id="rId1" Type="http://schemas.openxmlformats.org/officeDocument/2006/relationships/tags" Target="../tags/tag314.xml"/><Relationship Id="rId4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tags" Target="../tags/tag324.xml"/><Relationship Id="rId2" Type="http://schemas.openxmlformats.org/officeDocument/2006/relationships/tags" Target="../tags/tag323.xml"/><Relationship Id="rId1" Type="http://schemas.openxmlformats.org/officeDocument/2006/relationships/tags" Target="../tags/tag322.xml"/><Relationship Id="rId4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tags" Target="../tags/tag327.xml"/><Relationship Id="rId2" Type="http://schemas.openxmlformats.org/officeDocument/2006/relationships/tags" Target="../tags/tag326.xml"/><Relationship Id="rId1" Type="http://schemas.openxmlformats.org/officeDocument/2006/relationships/tags" Target="../tags/tag325.xml"/><Relationship Id="rId4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tags" Target="../tags/tag330.xml"/><Relationship Id="rId2" Type="http://schemas.openxmlformats.org/officeDocument/2006/relationships/tags" Target="../tags/tag329.xml"/><Relationship Id="rId1" Type="http://schemas.openxmlformats.org/officeDocument/2006/relationships/tags" Target="../tags/tag328.xml"/><Relationship Id="rId4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tags" Target="../tags/tag333.xml"/><Relationship Id="rId2" Type="http://schemas.openxmlformats.org/officeDocument/2006/relationships/tags" Target="../tags/tag332.xml"/><Relationship Id="rId1" Type="http://schemas.openxmlformats.org/officeDocument/2006/relationships/tags" Target="../tags/tag331.xml"/><Relationship Id="rId4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tags" Target="../tags/tag336.xml"/><Relationship Id="rId2" Type="http://schemas.openxmlformats.org/officeDocument/2006/relationships/tags" Target="../tags/tag335.xml"/><Relationship Id="rId1" Type="http://schemas.openxmlformats.org/officeDocument/2006/relationships/tags" Target="../tags/tag334.xml"/><Relationship Id="rId4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tags" Target="../tags/tag339.xml"/><Relationship Id="rId2" Type="http://schemas.openxmlformats.org/officeDocument/2006/relationships/tags" Target="../tags/tag338.xml"/><Relationship Id="rId1" Type="http://schemas.openxmlformats.org/officeDocument/2006/relationships/tags" Target="../tags/tag337.xml"/><Relationship Id="rId4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tags" Target="../tags/tag342.xml"/><Relationship Id="rId2" Type="http://schemas.openxmlformats.org/officeDocument/2006/relationships/tags" Target="../tags/tag341.xml"/><Relationship Id="rId1" Type="http://schemas.openxmlformats.org/officeDocument/2006/relationships/tags" Target="../tags/tag340.xml"/><Relationship Id="rId4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tags" Target="../tags/tag345.xml"/><Relationship Id="rId2" Type="http://schemas.openxmlformats.org/officeDocument/2006/relationships/tags" Target="../tags/tag344.xml"/><Relationship Id="rId1" Type="http://schemas.openxmlformats.org/officeDocument/2006/relationships/tags" Target="../tags/tag343.xml"/><Relationship Id="rId4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tags" Target="../tags/tag348.xml"/><Relationship Id="rId2" Type="http://schemas.openxmlformats.org/officeDocument/2006/relationships/tags" Target="../tags/tag347.xml"/><Relationship Id="rId1" Type="http://schemas.openxmlformats.org/officeDocument/2006/relationships/tags" Target="../tags/tag346.xml"/><Relationship Id="rId4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tags" Target="../tags/tag351.xml"/><Relationship Id="rId2" Type="http://schemas.openxmlformats.org/officeDocument/2006/relationships/tags" Target="../tags/tag350.xml"/><Relationship Id="rId1" Type="http://schemas.openxmlformats.org/officeDocument/2006/relationships/tags" Target="../tags/tag349.xml"/><Relationship Id="rId4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tags" Target="../tags/tag354.xml"/><Relationship Id="rId2" Type="http://schemas.openxmlformats.org/officeDocument/2006/relationships/tags" Target="../tags/tag353.xml"/><Relationship Id="rId1" Type="http://schemas.openxmlformats.org/officeDocument/2006/relationships/tags" Target="../tags/tag352.xml"/><Relationship Id="rId4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tags" Target="../tags/tag362.xml"/><Relationship Id="rId2" Type="http://schemas.openxmlformats.org/officeDocument/2006/relationships/tags" Target="../tags/tag361.xml"/><Relationship Id="rId1" Type="http://schemas.openxmlformats.org/officeDocument/2006/relationships/tags" Target="../tags/tag360.xml"/><Relationship Id="rId4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tags" Target="../tags/tag365.xml"/><Relationship Id="rId2" Type="http://schemas.openxmlformats.org/officeDocument/2006/relationships/tags" Target="../tags/tag364.xml"/><Relationship Id="rId1" Type="http://schemas.openxmlformats.org/officeDocument/2006/relationships/tags" Target="../tags/tag363.xml"/><Relationship Id="rId4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tags" Target="../tags/tag368.xml"/><Relationship Id="rId2" Type="http://schemas.openxmlformats.org/officeDocument/2006/relationships/tags" Target="../tags/tag367.xml"/><Relationship Id="rId1" Type="http://schemas.openxmlformats.org/officeDocument/2006/relationships/tags" Target="../tags/tag366.xml"/><Relationship Id="rId4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tags" Target="../tags/tag371.xml"/><Relationship Id="rId2" Type="http://schemas.openxmlformats.org/officeDocument/2006/relationships/tags" Target="../tags/tag370.xml"/><Relationship Id="rId1" Type="http://schemas.openxmlformats.org/officeDocument/2006/relationships/tags" Target="../tags/tag369.xml"/><Relationship Id="rId4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tags" Target="../tags/tag374.xml"/><Relationship Id="rId2" Type="http://schemas.openxmlformats.org/officeDocument/2006/relationships/tags" Target="../tags/tag373.xml"/><Relationship Id="rId1" Type="http://schemas.openxmlformats.org/officeDocument/2006/relationships/tags" Target="../tags/tag372.xml"/><Relationship Id="rId4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tags" Target="../tags/tag377.xml"/><Relationship Id="rId2" Type="http://schemas.openxmlformats.org/officeDocument/2006/relationships/tags" Target="../tags/tag376.xml"/><Relationship Id="rId1" Type="http://schemas.openxmlformats.org/officeDocument/2006/relationships/tags" Target="../tags/tag375.xml"/><Relationship Id="rId4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tags" Target="../tags/tag380.xml"/><Relationship Id="rId2" Type="http://schemas.openxmlformats.org/officeDocument/2006/relationships/tags" Target="../tags/tag379.xml"/><Relationship Id="rId1" Type="http://schemas.openxmlformats.org/officeDocument/2006/relationships/tags" Target="../tags/tag378.xml"/><Relationship Id="rId4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tags" Target="../tags/tag383.xml"/><Relationship Id="rId2" Type="http://schemas.openxmlformats.org/officeDocument/2006/relationships/tags" Target="../tags/tag382.xml"/><Relationship Id="rId1" Type="http://schemas.openxmlformats.org/officeDocument/2006/relationships/tags" Target="../tags/tag381.xml"/><Relationship Id="rId4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tags" Target="../tags/tag386.xml"/><Relationship Id="rId2" Type="http://schemas.openxmlformats.org/officeDocument/2006/relationships/tags" Target="../tags/tag385.xml"/><Relationship Id="rId1" Type="http://schemas.openxmlformats.org/officeDocument/2006/relationships/tags" Target="../tags/tag384.xml"/><Relationship Id="rId4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tags" Target="../tags/tag389.xml"/><Relationship Id="rId2" Type="http://schemas.openxmlformats.org/officeDocument/2006/relationships/tags" Target="../tags/tag388.xml"/><Relationship Id="rId1" Type="http://schemas.openxmlformats.org/officeDocument/2006/relationships/tags" Target="../tags/tag387.xml"/><Relationship Id="rId4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tags" Target="../tags/tag392.xml"/><Relationship Id="rId2" Type="http://schemas.openxmlformats.org/officeDocument/2006/relationships/tags" Target="../tags/tag391.xml"/><Relationship Id="rId1" Type="http://schemas.openxmlformats.org/officeDocument/2006/relationships/tags" Target="../tags/tag390.xml"/><Relationship Id="rId4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tags" Target="../tags/tag395.xml"/><Relationship Id="rId2" Type="http://schemas.openxmlformats.org/officeDocument/2006/relationships/tags" Target="../tags/tag394.xml"/><Relationship Id="rId1" Type="http://schemas.openxmlformats.org/officeDocument/2006/relationships/tags" Target="../tags/tag393.xml"/><Relationship Id="rId4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4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4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4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4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4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4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4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4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4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4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4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4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4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4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4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4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4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4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4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4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4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4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4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4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4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4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4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4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4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4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4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4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4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4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4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tags" Target="../tags/tag131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4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4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tags" Target="../tags/tag137.xml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4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tags" Target="../tags/tag140.xml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4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tags" Target="../tags/tag143.xml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4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tags" Target="../tags/tag146.xml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4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tags" Target="../tags/tag149.xml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4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tags" Target="../tags/tag152.xml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4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tags" Target="../tags/tag155.xml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4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tags" Target="../tags/tag158.xml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4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tags" Target="../tags/tag161.xml"/><Relationship Id="rId2" Type="http://schemas.openxmlformats.org/officeDocument/2006/relationships/tags" Target="../tags/tag160.xml"/><Relationship Id="rId1" Type="http://schemas.openxmlformats.org/officeDocument/2006/relationships/tags" Target="../tags/tag159.xml"/><Relationship Id="rId4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6D9F8-06FF-4973-8A7E-DB52DF0E75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24501-7C96-4E68-839E-3C87DCD55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7673D-229B-4255-A7E9-43A722076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1CFCC-D86E-45AA-BF74-349D0D696377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C8B73-E6DC-43A1-AB7E-B1C1B8817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F0F7F6-BE16-4CFE-BA04-4B91A4812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2DD8B-FE0D-4426-B4CF-DE357D8A5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42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D8AB6-CC2C-4E85-86EF-AF3EA4BAC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6F690B-1A14-4474-A251-F874950B93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18582E-651B-49FB-BA52-51B71364A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1CFCC-D86E-45AA-BF74-349D0D696377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B6B28-48DB-410F-A216-DA1CD449F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98C4C-426A-41DD-A875-DF380E1D4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2DD8B-FE0D-4426-B4CF-DE357D8A5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80805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E8005-456E-47DB-B312-642047C0A5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32145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618BB5-E65D-4720-ACF2-D84D672630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18936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BC5FC-78D8-4AE5-B9D6-1243BCDFFC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83205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8237B-2E3E-41E5-B8D7-02B49C2259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95344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20CF7-E40D-4E56-8C6C-D6FC53FEF8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0601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42B349-3721-4902-8E57-8C2E298326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61403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3849B-F587-4FC4-AB24-8F1D584DA9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14856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5FEB44-84DB-4ACF-8966-A99FEDF1A5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04400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46F0C-4EE1-44CD-A127-2CF75BDFA9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8060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F2CA98-2709-48BD-B44B-ABD8FC3F43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298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23BF0D-05CD-4B8D-83E3-11F7DAE1C7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E1DDA8-1A9B-477C-8A88-6BDC254E33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C1518B-79BC-4B73-90F7-D41C0B937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1CFCC-D86E-45AA-BF74-349D0D696377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FC5D4F-F79B-463F-8F25-13D223C12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F5066-2FCE-4686-87D2-DAC2EDD32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2DD8B-FE0D-4426-B4CF-DE357D8A5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50127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8D099F-B147-4D97-88CA-B46EAB9A48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8118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1DF597-A23F-481D-AB1A-251C9BF8C3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9532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9CD7F-2F72-4552-94BA-F600791427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66078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809B5-CF4F-4D4A-9D3B-3CBA97ACE1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52500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33266-B615-4D8C-B058-39598B6D206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36743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F6B10-FDC6-43C4-92E9-B66F62473D9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89662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34C01-923F-4C55-96AD-9879551E20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81881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4749C-1709-48DE-9E58-D92F177A3D9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02785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1E087-0C6B-441D-83AA-2C049374936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72403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C95CE-4C24-45FF-8076-6B5CFCA321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290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Page </a:t>
            </a:r>
            <a:fld id="{3D36DA07-09F9-414F-97C4-C2D8582000C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231060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ED1831-9D98-4F66-835C-54E9ACC6F1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95322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EB6CE3-D886-4994-B5F4-5D0F6B46A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24808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25118D7-FBA1-493B-9421-3A3F596335F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07322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25118D7-FBA1-493B-9421-3A3F596335F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45593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5A5142-4B92-47D6-BEC1-5F35BFCC01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09022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B9BF4-411F-4206-8906-6D86169568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64603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FDD1DC-830E-44FD-AAE1-F75E0B01F9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52598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1CEC20-432B-4E4C-BDFE-97F881DF167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68683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DC5E9-9845-49E5-8248-2E9BE65F76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14945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FA435D-9BDF-4D63-8C84-157F601AA5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7541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Page </a:t>
            </a:r>
            <a:fld id="{BCB97B99-735E-4A01-9D2E-31FC736B85A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672483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A0B8D54E-0229-453C-BF30-68CF99A66CF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5104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7B7F8DFB-4EA2-4157-A7D0-D02166F3B87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88358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61814F16-6982-443D-98A4-902230C0773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5015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97231-D1EB-44F2-AFF1-1D19A1CF22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94283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C8696-657B-49CA-9DC2-F407B1E1B6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81149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spcBef>
                <a:spcPts val="0"/>
              </a:spcBef>
              <a:defRPr/>
            </a:pPr>
            <a:endParaRPr lang="en-US" sz="180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spcBef>
                <a:spcPts val="0"/>
              </a:spcBef>
              <a:defRPr/>
            </a:pPr>
            <a:endParaRPr lang="en-US" sz="180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1201815-1F02-4095-9708-CD811CD30369}" type="slidenum">
              <a:rPr lang="en-US" smtClean="0">
                <a:solidFill>
                  <a:srgbClr val="333399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33399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38974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2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725" indent="0" algn="ctr">
              <a:buNone/>
              <a:defRPr/>
            </a:lvl2pPr>
            <a:lvl3pPr marL="913453" indent="0" algn="ctr">
              <a:buNone/>
              <a:defRPr/>
            </a:lvl3pPr>
            <a:lvl4pPr marL="1370180" indent="0" algn="ctr">
              <a:buNone/>
              <a:defRPr/>
            </a:lvl4pPr>
            <a:lvl5pPr marL="1826905" indent="0" algn="ctr">
              <a:buNone/>
              <a:defRPr/>
            </a:lvl5pPr>
            <a:lvl6pPr marL="2283632" indent="0" algn="ctr">
              <a:buNone/>
              <a:defRPr/>
            </a:lvl6pPr>
            <a:lvl7pPr marL="2740358" indent="0" algn="ctr">
              <a:buNone/>
              <a:defRPr/>
            </a:lvl7pPr>
            <a:lvl8pPr marL="3197080" indent="0" algn="ctr">
              <a:buNone/>
              <a:defRPr/>
            </a:lvl8pPr>
            <a:lvl9pPr marL="36538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1389A-923B-439E-9719-9D26D9CCB9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46420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DCCCC7-43F8-45B1-98F1-7B7F1932E63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09106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9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25" indent="0">
              <a:buNone/>
              <a:defRPr sz="1800"/>
            </a:lvl2pPr>
            <a:lvl3pPr marL="913453" indent="0">
              <a:buNone/>
              <a:defRPr sz="1600"/>
            </a:lvl3pPr>
            <a:lvl4pPr marL="1370180" indent="0">
              <a:buNone/>
              <a:defRPr sz="1400"/>
            </a:lvl4pPr>
            <a:lvl5pPr marL="1826905" indent="0">
              <a:buNone/>
              <a:defRPr sz="1400"/>
            </a:lvl5pPr>
            <a:lvl6pPr marL="2283632" indent="0">
              <a:buNone/>
              <a:defRPr sz="1400"/>
            </a:lvl6pPr>
            <a:lvl7pPr marL="2740358" indent="0">
              <a:buNone/>
              <a:defRPr sz="1400"/>
            </a:lvl7pPr>
            <a:lvl8pPr marL="3197080" indent="0">
              <a:buNone/>
              <a:defRPr sz="1400"/>
            </a:lvl8pPr>
            <a:lvl9pPr marL="36538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18383-E840-418A-842C-C74F879B2B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0919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951F7-9EF1-49A1-8F82-063AEBE9CC9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310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Page </a:t>
            </a:r>
            <a:fld id="{26314113-E7E8-4D92-8BA1-68C95F44278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731692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25" indent="0">
              <a:buNone/>
              <a:defRPr sz="2000" b="1"/>
            </a:lvl2pPr>
            <a:lvl3pPr marL="913453" indent="0">
              <a:buNone/>
              <a:defRPr sz="1800" b="1"/>
            </a:lvl3pPr>
            <a:lvl4pPr marL="1370180" indent="0">
              <a:buNone/>
              <a:defRPr sz="1600" b="1"/>
            </a:lvl4pPr>
            <a:lvl5pPr marL="1826905" indent="0">
              <a:buNone/>
              <a:defRPr sz="1600" b="1"/>
            </a:lvl5pPr>
            <a:lvl6pPr marL="2283632" indent="0">
              <a:buNone/>
              <a:defRPr sz="1600" b="1"/>
            </a:lvl6pPr>
            <a:lvl7pPr marL="2740358" indent="0">
              <a:buNone/>
              <a:defRPr sz="1600" b="1"/>
            </a:lvl7pPr>
            <a:lvl8pPr marL="3197080" indent="0">
              <a:buNone/>
              <a:defRPr sz="1600" b="1"/>
            </a:lvl8pPr>
            <a:lvl9pPr marL="36538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25" indent="0">
              <a:buNone/>
              <a:defRPr sz="2000" b="1"/>
            </a:lvl2pPr>
            <a:lvl3pPr marL="913453" indent="0">
              <a:buNone/>
              <a:defRPr sz="1800" b="1"/>
            </a:lvl3pPr>
            <a:lvl4pPr marL="1370180" indent="0">
              <a:buNone/>
              <a:defRPr sz="1600" b="1"/>
            </a:lvl4pPr>
            <a:lvl5pPr marL="1826905" indent="0">
              <a:buNone/>
              <a:defRPr sz="1600" b="1"/>
            </a:lvl5pPr>
            <a:lvl6pPr marL="2283632" indent="0">
              <a:buNone/>
              <a:defRPr sz="1600" b="1"/>
            </a:lvl6pPr>
            <a:lvl7pPr marL="2740358" indent="0">
              <a:buNone/>
              <a:defRPr sz="1600" b="1"/>
            </a:lvl7pPr>
            <a:lvl8pPr marL="3197080" indent="0">
              <a:buNone/>
              <a:defRPr sz="1600" b="1"/>
            </a:lvl8pPr>
            <a:lvl9pPr marL="36538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C01856-DC7F-496B-9006-2C5F2008660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22721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A287C-E4CF-4F04-B6FE-9163525483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5659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11D263-606F-4B1E-B1C7-4C57675DDED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57899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9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25" indent="0">
              <a:buNone/>
              <a:defRPr sz="1200"/>
            </a:lvl2pPr>
            <a:lvl3pPr marL="913453" indent="0">
              <a:buNone/>
              <a:defRPr sz="1000"/>
            </a:lvl3pPr>
            <a:lvl4pPr marL="1370180" indent="0">
              <a:buNone/>
              <a:defRPr sz="900"/>
            </a:lvl4pPr>
            <a:lvl5pPr marL="1826905" indent="0">
              <a:buNone/>
              <a:defRPr sz="900"/>
            </a:lvl5pPr>
            <a:lvl6pPr marL="2283632" indent="0">
              <a:buNone/>
              <a:defRPr sz="900"/>
            </a:lvl6pPr>
            <a:lvl7pPr marL="2740358" indent="0">
              <a:buNone/>
              <a:defRPr sz="900"/>
            </a:lvl7pPr>
            <a:lvl8pPr marL="3197080" indent="0">
              <a:buNone/>
              <a:defRPr sz="900"/>
            </a:lvl8pPr>
            <a:lvl9pPr marL="36538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AB5B0-986F-4462-912E-B6C1301022C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99253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725" indent="0">
              <a:buNone/>
              <a:defRPr sz="2800"/>
            </a:lvl2pPr>
            <a:lvl3pPr marL="913453" indent="0">
              <a:buNone/>
              <a:defRPr sz="2400"/>
            </a:lvl3pPr>
            <a:lvl4pPr marL="1370180" indent="0">
              <a:buNone/>
              <a:defRPr sz="2000"/>
            </a:lvl4pPr>
            <a:lvl5pPr marL="1826905" indent="0">
              <a:buNone/>
              <a:defRPr sz="2000"/>
            </a:lvl5pPr>
            <a:lvl6pPr marL="2283632" indent="0">
              <a:buNone/>
              <a:defRPr sz="2000"/>
            </a:lvl6pPr>
            <a:lvl7pPr marL="2740358" indent="0">
              <a:buNone/>
              <a:defRPr sz="2000"/>
            </a:lvl7pPr>
            <a:lvl8pPr marL="3197080" indent="0">
              <a:buNone/>
              <a:defRPr sz="2000"/>
            </a:lvl8pPr>
            <a:lvl9pPr marL="3653809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25" indent="0">
              <a:buNone/>
              <a:defRPr sz="1200"/>
            </a:lvl2pPr>
            <a:lvl3pPr marL="913453" indent="0">
              <a:buNone/>
              <a:defRPr sz="1000"/>
            </a:lvl3pPr>
            <a:lvl4pPr marL="1370180" indent="0">
              <a:buNone/>
              <a:defRPr sz="900"/>
            </a:lvl4pPr>
            <a:lvl5pPr marL="1826905" indent="0">
              <a:buNone/>
              <a:defRPr sz="900"/>
            </a:lvl5pPr>
            <a:lvl6pPr marL="2283632" indent="0">
              <a:buNone/>
              <a:defRPr sz="900"/>
            </a:lvl6pPr>
            <a:lvl7pPr marL="2740358" indent="0">
              <a:buNone/>
              <a:defRPr sz="900"/>
            </a:lvl7pPr>
            <a:lvl8pPr marL="3197080" indent="0">
              <a:buNone/>
              <a:defRPr sz="900"/>
            </a:lvl8pPr>
            <a:lvl9pPr marL="36538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4DF13-EB70-4C76-A452-61B77A8EEF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57060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87177-8DA8-4B22-95D4-5577BF7AC36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30860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232ACA-CE11-41A5-962D-C714236128C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68718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>
                <a:solidFill>
                  <a:srgbClr val="2A2A82"/>
                </a:solidFill>
              </a:defRPr>
            </a:lvl1pPr>
          </a:lstStyle>
          <a:p>
            <a:pPr>
              <a:defRPr/>
            </a:pPr>
            <a:fld id="{92272C08-1EEB-4832-B4D9-7DEF778D628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48104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25118D7-FBA1-493B-9421-3A3F596335FE}" type="slidenum">
              <a:rPr lang="en-US" smtClean="0">
                <a:solidFill>
                  <a:srgbClr val="333399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33399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80873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74163-B5A5-4DD5-8C69-B98C23613D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9563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Page </a:t>
            </a:r>
            <a:fld id="{24AD9B24-1F26-4541-8675-AF0DF252842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427137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E1895-8201-4283-9C42-A401A121A1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17477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9FC888-B1CE-4718-AEA3-FE77C2F8D6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25278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14EFB2-E178-4E19-9164-D3C7EFBD35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2884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 baseline="0">
                <a:solidFill>
                  <a:srgbClr val="200A70"/>
                </a:solidFill>
              </a:defRPr>
            </a:lvl1pPr>
          </a:lstStyle>
          <a:p>
            <a:pPr>
              <a:defRPr/>
            </a:pPr>
            <a:fld id="{E992E85B-D96E-4C64-8DCC-FF1FED9104F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17437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0A433A-BE4E-472D-8EBB-2809C00DBA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84479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59FD27-E0D7-477B-AA85-4BE2BE01C4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90308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90ECC-3D5E-4B73-943A-0DC42EE077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1068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DBA0A2-8747-44BA-B6C1-E39163FCA2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29916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D9D6F-9213-4DE5-841F-F0993A9AE5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61773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625118D7-FBA1-493B-9421-3A3F596335FE}" type="slidenum">
              <a:rPr lang="en-US" smtClean="0">
                <a:solidFill>
                  <a:srgbClr val="333399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33399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7919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Page </a:t>
            </a:r>
            <a:fld id="{6F63CF30-F77F-443C-854E-36A2F4FCB4B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263308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>
                <a:solidFill>
                  <a:srgbClr val="200A70"/>
                </a:solidFill>
              </a:defRPr>
            </a:lvl1pPr>
          </a:lstStyle>
          <a:p>
            <a:pPr>
              <a:defRPr/>
            </a:pPr>
            <a:fld id="{DEAF9126-07EA-47E9-AF33-CB89DE7D87D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99852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72E43-8EDF-46C1-B11A-BCE0797F77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5513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0ADF3-D018-4483-AD27-56F611281A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08342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D18FB-FBC6-46C2-AA1A-0DEB0156A5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64392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94C04-CC75-4FC6-979F-C4B36A9908C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51215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B2AA6-125C-4115-911F-17A3046626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72196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4170F-9685-414B-BBC7-409350DB37F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38327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10E45-6A46-414E-8BAB-05842C748C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06678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4ED69D-7D20-4612-A194-82EE179F19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69495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E68449-A7DB-4687-B10A-ED1739631F8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9456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Page </a:t>
            </a:r>
            <a:fld id="{BB6246E3-BD97-4017-BFAC-DDEF13E1142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632560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26D09-FB0F-4909-9624-546F130BC8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4703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fld id="{887D9D6F-9213-4DE5-841F-F0993A9AE54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5018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Page </a:t>
            </a:r>
            <a:fld id="{77139A39-4D6B-45ED-A4E6-5AA47E6E4FA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30693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Page </a:t>
            </a:r>
            <a:fld id="{9E1BF719-CDC5-45AD-8069-CB6484CB5D2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6056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FA391-DD30-4CE4-9BFB-166525686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50619-0FEA-4B07-BBCD-B6E5DFB985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54CF10-BF34-4F7F-A5B5-BA69CAF6C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1CFCC-D86E-45AA-BF74-349D0D696377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D1F45-BD65-4CB6-AE2A-0D67C894C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F68A67-8822-4E61-AFC1-B223F6F29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2DD8B-FE0D-4426-B4CF-DE357D8A5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7485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Page </a:t>
            </a:r>
            <a:fld id="{60E687B1-32EC-4AE3-A48E-F40C684028B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15743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Page </a:t>
            </a:r>
            <a:fld id="{A9EA898C-11BE-4F1C-8149-46F894C9A90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0148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Page </a:t>
            </a:r>
            <a:fld id="{CFEB1390-849D-40A8-9392-2D92501DE33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29409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457200"/>
            <a:ext cx="10972800" cy="541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CBC983-E890-49EC-AA17-67A3B9FE81F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055865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2CA0DE9-2CE1-4774-9F9C-BAFFD2CCB7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5467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49842F4-58FE-42E3-8950-DE21A7345A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4656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2A1CCA-88AE-4A36-8AE3-61586D790C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724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7DE1164-9530-4556-AB8C-E7F3A4E82D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7473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23BC5D0-5902-42AA-9FEE-85E1470A58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2085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A466B5F-AA5E-457A-98A4-5A39895456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09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17095-8DAF-4221-A436-2ABE7824D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FCFFEE-6303-4A0D-8517-3FF96A43F8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D03641-9135-4B2C-AFE1-359E67E18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1CFCC-D86E-45AA-BF74-349D0D696377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B76F24-C455-4F9C-8E7D-4CE115837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BB035-0ECC-4C26-A89E-1DF7B6C4A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2DD8B-FE0D-4426-B4CF-DE357D8A5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5596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6E1207A-764B-4914-8EA3-A852C8BC74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9394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5F89B66-8879-4A18-AB33-1A0AF1ABD2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6828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5E1F609-8C11-49E9-96EA-43AF4FD999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9409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0D708C6-85A6-4686-9481-8E4BDE77C6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8845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09B21FD-F879-4D8A-8E20-5A95C5E1F8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3540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A1495AC-DA6A-4983-9F61-33B34768E9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3709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2629288-2674-4038-84EB-716B0EB711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5276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3FAD156-8F96-4FAF-9B82-3B167BE3C3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3104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90DD6-A7D4-4E89-9B2D-E9F3E846382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6161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F88E8-437E-471B-9C12-CFB11B7DB3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518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5136A-7CBE-40B2-8F33-5E2A20952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F54EA-D087-42E4-A41A-6CEC378B94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BB895A-4593-4C6E-AFBC-CEB56D384E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36D8C9-FFA2-4074-82D7-C7805A754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1CFCC-D86E-45AA-BF74-349D0D696377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CEB84-E3FD-4020-BA04-9FD30351F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F1BC96-5352-454B-8748-EE4C456C7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2DD8B-FE0D-4426-B4CF-DE357D8A5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868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B24891-60D7-4B3B-8179-E1FC222F6D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4608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B58245-F8E5-41D4-A25D-965747F1CE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8353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340F9-9B0C-48D4-890E-64917E5B52A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8418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28994-27D5-494D-B7B5-3960C89516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0537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D0E57-F9F6-49C2-B5B5-07D2DD65AF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0324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28050-D628-475D-932D-82CE78F6D0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3074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02885-1965-4B04-A44B-3AE7325BA7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1116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A02D5C-3448-4395-A465-00C2FEECDC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6856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3A79B-58EF-4F5A-AC6A-BDCE9A08ED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4110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C3E78E16-9912-40CE-B9C8-0541DF1F2A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550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09F9A-4DD9-4BD2-9A64-C2296DC7F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83039-18F2-445E-A271-E32EF7321A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6FF6AE-3396-4E7B-832C-9AD504FF3E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E79057-F612-422F-99C0-D3A5B668DA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BE86F8-F5A1-443A-A89A-D6AA64E025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A10634-56A8-48BA-BC1F-96871D65B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1CFCC-D86E-45AA-BF74-349D0D696377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D5B9A4-ADA9-451E-9D77-50A3013E9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507188-6562-46BB-8C22-6B27007F6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2DD8B-FE0D-4426-B4CF-DE357D8A5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6243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2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544" indent="0" algn="ctr">
              <a:buNone/>
              <a:defRPr/>
            </a:lvl2pPr>
            <a:lvl3pPr marL="685090" indent="0" algn="ctr">
              <a:buNone/>
              <a:defRPr/>
            </a:lvl3pPr>
            <a:lvl4pPr marL="1027635" indent="0" algn="ctr">
              <a:buNone/>
              <a:defRPr/>
            </a:lvl4pPr>
            <a:lvl5pPr marL="1370179" indent="0" algn="ctr">
              <a:buNone/>
              <a:defRPr/>
            </a:lvl5pPr>
            <a:lvl6pPr marL="1712724" indent="0" algn="ctr">
              <a:buNone/>
              <a:defRPr/>
            </a:lvl6pPr>
            <a:lvl7pPr marL="2055269" indent="0" algn="ctr">
              <a:buNone/>
              <a:defRPr/>
            </a:lvl7pPr>
            <a:lvl8pPr marL="2397810" indent="0" algn="ctr">
              <a:buNone/>
              <a:defRPr/>
            </a:lvl8pPr>
            <a:lvl9pPr marL="274035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1389A-923B-439E-9719-9D26D9CCB9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3397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DCCCC7-43F8-45B1-98F1-7B7F1932E63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8453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1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544" indent="0">
              <a:buNone/>
              <a:defRPr sz="1350"/>
            </a:lvl2pPr>
            <a:lvl3pPr marL="685090" indent="0">
              <a:buNone/>
              <a:defRPr sz="1200"/>
            </a:lvl3pPr>
            <a:lvl4pPr marL="1027635" indent="0">
              <a:buNone/>
              <a:defRPr sz="1050"/>
            </a:lvl4pPr>
            <a:lvl5pPr marL="1370179" indent="0">
              <a:buNone/>
              <a:defRPr sz="1050"/>
            </a:lvl5pPr>
            <a:lvl6pPr marL="1712724" indent="0">
              <a:buNone/>
              <a:defRPr sz="1050"/>
            </a:lvl6pPr>
            <a:lvl7pPr marL="2055269" indent="0">
              <a:buNone/>
              <a:defRPr sz="1050"/>
            </a:lvl7pPr>
            <a:lvl8pPr marL="2397810" indent="0">
              <a:buNone/>
              <a:defRPr sz="1050"/>
            </a:lvl8pPr>
            <a:lvl9pPr marL="2740357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18383-E840-418A-842C-C74F879B2B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1392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951F7-9EF1-49A1-8F82-063AEBE9CC9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4445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544" indent="0">
              <a:buNone/>
              <a:defRPr sz="1500" b="1"/>
            </a:lvl2pPr>
            <a:lvl3pPr marL="685090" indent="0">
              <a:buNone/>
              <a:defRPr sz="1350" b="1"/>
            </a:lvl3pPr>
            <a:lvl4pPr marL="1027635" indent="0">
              <a:buNone/>
              <a:defRPr sz="1200" b="1"/>
            </a:lvl4pPr>
            <a:lvl5pPr marL="1370179" indent="0">
              <a:buNone/>
              <a:defRPr sz="1200" b="1"/>
            </a:lvl5pPr>
            <a:lvl6pPr marL="1712724" indent="0">
              <a:buNone/>
              <a:defRPr sz="1200" b="1"/>
            </a:lvl6pPr>
            <a:lvl7pPr marL="2055269" indent="0">
              <a:buNone/>
              <a:defRPr sz="1200" b="1"/>
            </a:lvl7pPr>
            <a:lvl8pPr marL="2397810" indent="0">
              <a:buNone/>
              <a:defRPr sz="1200" b="1"/>
            </a:lvl8pPr>
            <a:lvl9pPr marL="27403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544" indent="0">
              <a:buNone/>
              <a:defRPr sz="1500" b="1"/>
            </a:lvl2pPr>
            <a:lvl3pPr marL="685090" indent="0">
              <a:buNone/>
              <a:defRPr sz="1350" b="1"/>
            </a:lvl3pPr>
            <a:lvl4pPr marL="1027635" indent="0">
              <a:buNone/>
              <a:defRPr sz="1200" b="1"/>
            </a:lvl4pPr>
            <a:lvl5pPr marL="1370179" indent="0">
              <a:buNone/>
              <a:defRPr sz="1200" b="1"/>
            </a:lvl5pPr>
            <a:lvl6pPr marL="1712724" indent="0">
              <a:buNone/>
              <a:defRPr sz="1200" b="1"/>
            </a:lvl6pPr>
            <a:lvl7pPr marL="2055269" indent="0">
              <a:buNone/>
              <a:defRPr sz="1200" b="1"/>
            </a:lvl7pPr>
            <a:lvl8pPr marL="2397810" indent="0">
              <a:buNone/>
              <a:defRPr sz="1200" b="1"/>
            </a:lvl8pPr>
            <a:lvl9pPr marL="27403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C01856-DC7F-496B-9006-2C5F2008660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7136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A287C-E4CF-4F04-B6FE-9163525483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011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11D263-606F-4B1E-B1C7-4C57675DDED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0427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0" y="27306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544" indent="0">
              <a:buNone/>
              <a:defRPr sz="900"/>
            </a:lvl2pPr>
            <a:lvl3pPr marL="685090" indent="0">
              <a:buNone/>
              <a:defRPr sz="750"/>
            </a:lvl3pPr>
            <a:lvl4pPr marL="1027635" indent="0">
              <a:buNone/>
              <a:defRPr sz="675"/>
            </a:lvl4pPr>
            <a:lvl5pPr marL="1370179" indent="0">
              <a:buNone/>
              <a:defRPr sz="675"/>
            </a:lvl5pPr>
            <a:lvl6pPr marL="1712724" indent="0">
              <a:buNone/>
              <a:defRPr sz="675"/>
            </a:lvl6pPr>
            <a:lvl7pPr marL="2055269" indent="0">
              <a:buNone/>
              <a:defRPr sz="675"/>
            </a:lvl7pPr>
            <a:lvl8pPr marL="2397810" indent="0">
              <a:buNone/>
              <a:defRPr sz="675"/>
            </a:lvl8pPr>
            <a:lvl9pPr marL="2740357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AB5B0-986F-4462-912E-B6C1301022C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4323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544" indent="0">
              <a:buNone/>
              <a:defRPr sz="2100"/>
            </a:lvl2pPr>
            <a:lvl3pPr marL="685090" indent="0">
              <a:buNone/>
              <a:defRPr sz="1800"/>
            </a:lvl3pPr>
            <a:lvl4pPr marL="1027635" indent="0">
              <a:buNone/>
              <a:defRPr sz="1500"/>
            </a:lvl4pPr>
            <a:lvl5pPr marL="1370179" indent="0">
              <a:buNone/>
              <a:defRPr sz="1500"/>
            </a:lvl5pPr>
            <a:lvl6pPr marL="1712724" indent="0">
              <a:buNone/>
              <a:defRPr sz="1500"/>
            </a:lvl6pPr>
            <a:lvl7pPr marL="2055269" indent="0">
              <a:buNone/>
              <a:defRPr sz="1500"/>
            </a:lvl7pPr>
            <a:lvl8pPr marL="2397810" indent="0">
              <a:buNone/>
              <a:defRPr sz="1500"/>
            </a:lvl8pPr>
            <a:lvl9pPr marL="2740357" indent="0">
              <a:buNone/>
              <a:defRPr sz="15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544" indent="0">
              <a:buNone/>
              <a:defRPr sz="900"/>
            </a:lvl2pPr>
            <a:lvl3pPr marL="685090" indent="0">
              <a:buNone/>
              <a:defRPr sz="750"/>
            </a:lvl3pPr>
            <a:lvl4pPr marL="1027635" indent="0">
              <a:buNone/>
              <a:defRPr sz="675"/>
            </a:lvl4pPr>
            <a:lvl5pPr marL="1370179" indent="0">
              <a:buNone/>
              <a:defRPr sz="675"/>
            </a:lvl5pPr>
            <a:lvl6pPr marL="1712724" indent="0">
              <a:buNone/>
              <a:defRPr sz="675"/>
            </a:lvl6pPr>
            <a:lvl7pPr marL="2055269" indent="0">
              <a:buNone/>
              <a:defRPr sz="675"/>
            </a:lvl7pPr>
            <a:lvl8pPr marL="2397810" indent="0">
              <a:buNone/>
              <a:defRPr sz="675"/>
            </a:lvl8pPr>
            <a:lvl9pPr marL="2740357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4DF13-EB70-4C76-A452-61B77A8EEF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0807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87177-8DA8-4B22-95D4-5577BF7AC36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878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56AF4-6B41-40B2-A26E-C284E7B38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B98303-6F76-4691-A4CD-150373FC6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1CFCC-D86E-45AA-BF74-349D0D696377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FF2457-DAE9-4D1F-BE87-BCB742F86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BDA998-4326-43E2-9076-B6E0324FA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2DD8B-FE0D-4426-B4CF-DE357D8A5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967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232ACA-CE11-41A5-962D-C714236128C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5514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D9D6F-9213-4DE5-841F-F0993A9AE5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7912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625118D7-FBA1-493B-9421-3A3F596335FE}" type="slidenum">
              <a:rPr lang="en-US" smtClean="0">
                <a:solidFill>
                  <a:srgbClr val="333399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33399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3872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spcBef>
                <a:spcPts val="0"/>
              </a:spcBef>
              <a:defRPr/>
            </a:pPr>
            <a:endParaRPr lang="en-US" sz="180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spcBef>
                <a:spcPts val="0"/>
              </a:spcBef>
              <a:defRPr/>
            </a:pPr>
            <a:endParaRPr lang="en-US" sz="180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1201815-1F02-4095-9708-CD811CD30369}" type="slidenum">
              <a:rPr lang="en-US" smtClean="0">
                <a:solidFill>
                  <a:srgbClr val="333399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33399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3593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AB09F-9DC3-4866-A377-62FAAC5B6911}" type="datetimeFigureOut">
              <a:rPr lang="zh-TW" altLang="en-US" smtClean="0"/>
              <a:t>2018/3/7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9FA1B-DE14-453E-A0E3-FCCBF9C8F9B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42681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AB09F-9DC3-4866-A377-62FAAC5B6911}" type="datetimeFigureOut">
              <a:rPr lang="zh-TW" altLang="en-US" smtClean="0"/>
              <a:t>2018/3/7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9FA1B-DE14-453E-A0E3-FCCBF9C8F9B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58415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AB09F-9DC3-4866-A377-62FAAC5B6911}" type="datetimeFigureOut">
              <a:rPr lang="zh-TW" altLang="en-US" smtClean="0"/>
              <a:t>2018/3/7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9FA1B-DE14-453E-A0E3-FCCBF9C8F9B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38565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AB09F-9DC3-4866-A377-62FAAC5B6911}" type="datetimeFigureOut">
              <a:rPr lang="zh-TW" altLang="en-US" smtClean="0"/>
              <a:t>2018/3/7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9FA1B-DE14-453E-A0E3-FCCBF9C8F9B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3970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AB09F-9DC3-4866-A377-62FAAC5B6911}" type="datetimeFigureOut">
              <a:rPr lang="zh-TW" altLang="en-US" smtClean="0"/>
              <a:t>2018/3/7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9FA1B-DE14-453E-A0E3-FCCBF9C8F9B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08211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AB09F-9DC3-4866-A377-62FAAC5B6911}" type="datetimeFigureOut">
              <a:rPr lang="zh-TW" altLang="en-US" smtClean="0"/>
              <a:t>2018/3/7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9FA1B-DE14-453E-A0E3-FCCBF9C8F9B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7180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BB1C31-CFA7-4779-8CD5-3CF146D27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1CFCC-D86E-45AA-BF74-349D0D696377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277808-6406-4F8B-89E7-2E36A83E7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95ACA6-9B62-4A69-BB49-7FDFC02FF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2DD8B-FE0D-4426-B4CF-DE357D8A5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5960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AB09F-9DC3-4866-A377-62FAAC5B6911}" type="datetimeFigureOut">
              <a:rPr lang="zh-TW" altLang="en-US" smtClean="0"/>
              <a:t>2018/3/7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9FA1B-DE14-453E-A0E3-FCCBF9C8F9B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47150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AB09F-9DC3-4866-A377-62FAAC5B6911}" type="datetimeFigureOut">
              <a:rPr lang="zh-TW" altLang="en-US" smtClean="0"/>
              <a:t>2018/3/7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9FA1B-DE14-453E-A0E3-FCCBF9C8F9B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93617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AB09F-9DC3-4866-A377-62FAAC5B6911}" type="datetimeFigureOut">
              <a:rPr lang="zh-TW" altLang="en-US" smtClean="0"/>
              <a:t>2018/3/7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9FA1B-DE14-453E-A0E3-FCCBF9C8F9B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74268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AB09F-9DC3-4866-A377-62FAAC5B6911}" type="datetimeFigureOut">
              <a:rPr lang="zh-TW" altLang="en-US" smtClean="0"/>
              <a:t>2018/3/7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9FA1B-DE14-453E-A0E3-FCCBF9C8F9B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46426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AB09F-9DC3-4866-A377-62FAAC5B6911}" type="datetimeFigureOut">
              <a:rPr lang="zh-TW" altLang="en-US" smtClean="0"/>
              <a:t>2018/3/7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9FA1B-DE14-453E-A0E3-FCCBF9C8F9B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93968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2DCBA3-6A34-4EAD-99FF-47E9E0DDC6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8582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1F65D4-41ED-4FF7-8EAC-2F32FA64D2D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9465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467FBE-D1DC-44BF-A896-DC9CA0B5A7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52636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BBAD5-2649-4535-8790-360FBA6629A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712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024704-ACA1-464E-8223-851BCD1AF8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86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311DB-89D9-4A40-9786-3A18077B2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6B75D-788F-4F64-8F45-335704CBD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6B4D8E-24E4-4CD9-B422-6CCC3E7B38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11DA4-78EB-4510-BA29-0E882DCD8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1CFCC-D86E-45AA-BF74-349D0D696377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A96D16-EB64-4BDE-A20A-05AD29AA7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2D1E68-A7AF-4875-8DB7-5F3D653F0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2DD8B-FE0D-4426-B4CF-DE357D8A5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03390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35C9C3-5A33-4EA3-A3FF-D4C32417D5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08273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984FC-7B4B-417F-8041-1B89A1BBEC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97967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19DBF3-998F-48CA-8839-46BD5EB584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8959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9A467-58B9-4505-A596-4EA50CD1388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23285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F1CA05-99E7-4C62-A827-8EF49EFBC2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47323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11C870-904B-4B9C-BB8D-1A59799709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197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E3DAB3FF-076B-4D40-80AC-8BAC75EC90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10175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F9126-07EA-47E9-AF33-CB89DE7D87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18671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72E43-8EDF-46C1-B11A-BCE0797F77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74273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0ADF3-D018-4483-AD27-56F611281A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705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3100D-F48C-46DB-9EDF-8355B0182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3F4A78-96A2-47F0-A3EE-A326A41682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D7C247-44A4-49F6-BC5F-22400B055F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4C5AA2-E071-4E30-8E7E-DD93A93D0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1CFCC-D86E-45AA-BF74-349D0D696377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6E5B39-7A05-4C14-BDFF-F3FEB29BF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21BE34-6A8A-40A0-BC9E-F1394592B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2DD8B-FE0D-4426-B4CF-DE357D8A5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3188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D18FB-FBC6-46C2-AA1A-0DEB0156A5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28403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94C04-CC75-4FC6-979F-C4B36A9908C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73339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B2AA6-125C-4115-911F-17A3046626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88991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4170F-9685-414B-BBC7-409350DB37F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40845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10E45-6A46-414E-8BAB-05842C748C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33228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4ED69D-7D20-4612-A194-82EE179F19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92477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E68449-A7DB-4687-B10A-ED1739631F8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87747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26D09-FB0F-4909-9624-546F130BC8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41574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625118D7-FBA1-493B-9421-3A3F596335FE}" type="slidenum">
              <a:rPr lang="en-US" smtClean="0">
                <a:solidFill>
                  <a:srgbClr val="333399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33399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9405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D9D6F-9213-4DE5-841F-F0993A9AE5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285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18" Type="http://schemas.openxmlformats.org/officeDocument/2006/relationships/tags" Target="../tags/tag203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17" Type="http://schemas.openxmlformats.org/officeDocument/2006/relationships/tags" Target="../tags/tag202.xml"/><Relationship Id="rId2" Type="http://schemas.openxmlformats.org/officeDocument/2006/relationships/slideLayout" Target="../slideLayouts/slideLayout112.xml"/><Relationship Id="rId16" Type="http://schemas.openxmlformats.org/officeDocument/2006/relationships/tags" Target="../tags/tag201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tags" Target="../tags/tag200.xml"/><Relationship Id="rId10" Type="http://schemas.openxmlformats.org/officeDocument/2006/relationships/slideLayout" Target="../slideLayouts/slideLayout120.xml"/><Relationship Id="rId19" Type="http://schemas.openxmlformats.org/officeDocument/2006/relationships/tags" Target="../tags/tag204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theme" Target="../theme/theme11.xml"/><Relationship Id="rId18" Type="http://schemas.openxmlformats.org/officeDocument/2006/relationships/tags" Target="../tags/tag242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17" Type="http://schemas.openxmlformats.org/officeDocument/2006/relationships/tags" Target="../tags/tag241.xml"/><Relationship Id="rId2" Type="http://schemas.openxmlformats.org/officeDocument/2006/relationships/slideLayout" Target="../slideLayouts/slideLayout125.xml"/><Relationship Id="rId16" Type="http://schemas.openxmlformats.org/officeDocument/2006/relationships/tags" Target="../tags/tag240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5" Type="http://schemas.openxmlformats.org/officeDocument/2006/relationships/tags" Target="../tags/tag239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tags" Target="../tags/tag23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tags" Target="../tags/tag279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2.xml"/><Relationship Id="rId17" Type="http://schemas.openxmlformats.org/officeDocument/2006/relationships/tags" Target="../tags/tag283.xml"/><Relationship Id="rId2" Type="http://schemas.openxmlformats.org/officeDocument/2006/relationships/slideLayout" Target="../slideLayouts/slideLayout137.xml"/><Relationship Id="rId16" Type="http://schemas.openxmlformats.org/officeDocument/2006/relationships/tags" Target="../tags/tag282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5" Type="http://schemas.openxmlformats.org/officeDocument/2006/relationships/tags" Target="../tags/tag281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14" Type="http://schemas.openxmlformats.org/officeDocument/2006/relationships/tags" Target="../tags/tag28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slideLayout" Target="../slideLayouts/slideLayout159.xml"/><Relationship Id="rId18" Type="http://schemas.openxmlformats.org/officeDocument/2006/relationships/tags" Target="../tags/tag320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17" Type="http://schemas.openxmlformats.org/officeDocument/2006/relationships/tags" Target="../tags/tag319.xml"/><Relationship Id="rId2" Type="http://schemas.openxmlformats.org/officeDocument/2006/relationships/slideLayout" Target="../slideLayouts/slideLayout148.xml"/><Relationship Id="rId16" Type="http://schemas.openxmlformats.org/officeDocument/2006/relationships/tags" Target="../tags/tag31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5" Type="http://schemas.openxmlformats.org/officeDocument/2006/relationships/tags" Target="../tags/tag317.xml"/><Relationship Id="rId10" Type="http://schemas.openxmlformats.org/officeDocument/2006/relationships/slideLayout" Target="../slideLayouts/slideLayout156.xml"/><Relationship Id="rId19" Type="http://schemas.openxmlformats.org/officeDocument/2006/relationships/tags" Target="../tags/tag321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13" Type="http://schemas.openxmlformats.org/officeDocument/2006/relationships/theme" Target="../theme/theme14.xml"/><Relationship Id="rId18" Type="http://schemas.openxmlformats.org/officeDocument/2006/relationships/tags" Target="../tags/tag359.xml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slideLayout" Target="../slideLayouts/slideLayout171.xml"/><Relationship Id="rId17" Type="http://schemas.openxmlformats.org/officeDocument/2006/relationships/tags" Target="../tags/tag358.xml"/><Relationship Id="rId2" Type="http://schemas.openxmlformats.org/officeDocument/2006/relationships/slideLayout" Target="../slideLayouts/slideLayout161.xml"/><Relationship Id="rId16" Type="http://schemas.openxmlformats.org/officeDocument/2006/relationships/tags" Target="../tags/tag357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5" Type="http://schemas.openxmlformats.org/officeDocument/2006/relationships/tags" Target="../tags/tag356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Relationship Id="rId14" Type="http://schemas.openxmlformats.org/officeDocument/2006/relationships/tags" Target="../tags/tag35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18" Type="http://schemas.openxmlformats.org/officeDocument/2006/relationships/tags" Target="../tags/tag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tags" Target="../tags/tag4.xml"/><Relationship Id="rId2" Type="http://schemas.openxmlformats.org/officeDocument/2006/relationships/slideLayout" Target="../slideLayouts/slideLayout39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ags" Target="../tags/tag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tags" Target="../tags/tag41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tags" Target="../tags/tag40.xml"/><Relationship Id="rId2" Type="http://schemas.openxmlformats.org/officeDocument/2006/relationships/slideLayout" Target="../slideLayouts/slideLayout51.xml"/><Relationship Id="rId16" Type="http://schemas.openxmlformats.org/officeDocument/2006/relationships/tags" Target="../tags/tag39.xml"/><Relationship Id="rId20" Type="http://schemas.openxmlformats.org/officeDocument/2006/relationships/tags" Target="../tags/tag43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9.xml"/><Relationship Id="rId19" Type="http://schemas.openxmlformats.org/officeDocument/2006/relationships/tags" Target="../tags/tag42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theme" Target="../theme/theme7.xml"/><Relationship Id="rId18" Type="http://schemas.openxmlformats.org/officeDocument/2006/relationships/tags" Target="../tags/tag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tags" Target="../tags/tag86.xml"/><Relationship Id="rId2" Type="http://schemas.openxmlformats.org/officeDocument/2006/relationships/slideLayout" Target="../slideLayouts/slideLayout76.xml"/><Relationship Id="rId16" Type="http://schemas.openxmlformats.org/officeDocument/2006/relationships/tags" Target="../tags/tag85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tags" Target="../tags/tag84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tags" Target="../tags/tag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18" Type="http://schemas.openxmlformats.org/officeDocument/2006/relationships/tags" Target="../tags/tag12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tags" Target="../tags/tag123.xml"/><Relationship Id="rId2" Type="http://schemas.openxmlformats.org/officeDocument/2006/relationships/slideLayout" Target="../slideLayouts/slideLayout88.xml"/><Relationship Id="rId16" Type="http://schemas.openxmlformats.org/officeDocument/2006/relationships/tags" Target="../tags/tag122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tags" Target="../tags/tag121.xml"/><Relationship Id="rId10" Type="http://schemas.openxmlformats.org/officeDocument/2006/relationships/slideLayout" Target="../slideLayouts/slideLayout96.xml"/><Relationship Id="rId19" Type="http://schemas.openxmlformats.org/officeDocument/2006/relationships/tags" Target="../tags/tag125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tags" Target="../tags/tag162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9.xml"/><Relationship Id="rId17" Type="http://schemas.openxmlformats.org/officeDocument/2006/relationships/tags" Target="../tags/tag166.xml"/><Relationship Id="rId2" Type="http://schemas.openxmlformats.org/officeDocument/2006/relationships/slideLayout" Target="../slideLayouts/slideLayout101.xml"/><Relationship Id="rId16" Type="http://schemas.openxmlformats.org/officeDocument/2006/relationships/tags" Target="../tags/tag16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tags" Target="../tags/tag16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tags" Target="../tags/tag1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BD400F-C37B-4D64-9349-0248E5C7D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3E5E54-29BE-4B30-8309-008253013B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2C8C3C-8248-4033-9A2B-0A5A8C4965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1CFCC-D86E-45AA-BF74-349D0D696377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5E0E6-0E8A-4B25-82BD-1B60883738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3CEDC1-D8B3-4AF2-9EF1-DC61018647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2DD8B-FE0D-4426-B4CF-DE357D8A5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239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  <p:custDataLst>
              <p:tags r:id="rId15"/>
            </p:custDataLst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  <p:custDataLst>
              <p:tags r:id="rId16"/>
            </p:custDataLst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9076" name="Rectangle 4"/>
          <p:cNvSpPr>
            <a:spLocks noGrp="1" noChangeArrowheads="1"/>
          </p:cNvSpPr>
          <p:nvPr>
            <p:ph type="dt" sz="half" idx="2"/>
            <p:custDataLst>
              <p:tags r:id="rId17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400" dirty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9077" name="Rectangle 5"/>
          <p:cNvSpPr>
            <a:spLocks noGrp="1" noChangeArrowheads="1"/>
          </p:cNvSpPr>
          <p:nvPr>
            <p:ph type="ftr" sz="quarter" idx="3"/>
            <p:custDataLst>
              <p:tags r:id="rId18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 dirty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9078" name="Rectangle 6"/>
          <p:cNvSpPr>
            <a:spLocks noGrp="1" noChangeArrowheads="1"/>
          </p:cNvSpPr>
          <p:nvPr>
            <p:ph type="sldNum" sz="quarter" idx="4"/>
            <p:custDataLst>
              <p:tags r:id="rId19"/>
            </p:custDataLst>
          </p:nvPr>
        </p:nvSpPr>
        <p:spPr bwMode="auto">
          <a:xfrm>
            <a:off x="9347200" y="638175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C12BBB9-BD95-4291-8160-1F74DD34F1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352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  <p:sldLayoutId id="2147483890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  <p:custDataLst>
              <p:tags r:id="rId14"/>
            </p:custDataLst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  <p:custDataLst>
              <p:tags r:id="rId15"/>
            </p:custDataLst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dt" sz="half" idx="2"/>
            <p:custDataLst>
              <p:tags r:id="rId16"/>
            </p:custDataLst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1400" dirty="0">
                <a:solidFill>
                  <a:srgbClr val="000000"/>
                </a:solidFill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ftr" sz="quarter" idx="3"/>
            <p:custDataLst>
              <p:tags r:id="rId17"/>
            </p:custDataLst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defRPr sz="1400" dirty="0">
                <a:solidFill>
                  <a:srgbClr val="000000"/>
                </a:solidFill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42" name="Rectangle 6"/>
          <p:cNvSpPr>
            <a:spLocks noGrp="1" noChangeArrowheads="1"/>
          </p:cNvSpPr>
          <p:nvPr>
            <p:ph type="sldNum" sz="quarter" idx="4"/>
            <p:custDataLst>
              <p:tags r:id="rId18"/>
            </p:custDataLst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400">
                <a:solidFill>
                  <a:srgbClr val="000000"/>
                </a:solidFill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DD8E01BA-A4A9-4529-BA2D-ACD7A76A1B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765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shade val="30000"/>
                <a:satMod val="115000"/>
                <a:alpha val="71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40" tIns="45672" rIns="91340" bIns="4567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40" tIns="45672" rIns="91340" bIns="456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0" tIns="45672" rIns="91340" bIns="45672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1400" dirty="0">
                <a:solidFill>
                  <a:srgbClr val="000000"/>
                </a:solidFill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0" tIns="45672" rIns="91340" bIns="45672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defRPr sz="1400" dirty="0">
                <a:solidFill>
                  <a:srgbClr val="000000"/>
                </a:solidFill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42" name="Rectangle 6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0" tIns="45672" rIns="91340" bIns="45672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400">
                <a:solidFill>
                  <a:srgbClr val="000000"/>
                </a:solidFill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3F657690-D858-4546-831D-ADD5D2DD14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523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672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34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018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690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597025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4225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1995" indent="-2283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68722" indent="-2283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5448" indent="-2283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2174" indent="-2283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3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25" algn="l" defTabSz="913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53" algn="l" defTabSz="913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80" algn="l" defTabSz="913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905" algn="l" defTabSz="913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32" algn="l" defTabSz="913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58" algn="l" defTabSz="913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80" algn="l" defTabSz="913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809" algn="l" defTabSz="913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  <p:custDataLst>
              <p:tags r:id="rId15"/>
            </p:custDataLst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  <p:custDataLst>
              <p:tags r:id="rId16"/>
            </p:custDataLst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dt" sz="half" idx="2"/>
            <p:custDataLst>
              <p:tags r:id="rId17"/>
            </p:custDataLst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1400"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ftr" sz="quarter" idx="3"/>
            <p:custDataLst>
              <p:tags r:id="rId18"/>
            </p:custDataLst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defRPr sz="1400"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1142" name="Rectangle 6"/>
          <p:cNvSpPr>
            <a:spLocks noGrp="1" noChangeArrowheads="1"/>
          </p:cNvSpPr>
          <p:nvPr>
            <p:ph type="sldNum" sz="quarter" idx="4"/>
            <p:custDataLst>
              <p:tags r:id="rId19"/>
            </p:custDataLst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400"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625118D7-FBA1-493B-9421-3A3F596335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96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928" r:id="rId12"/>
    <p:sldLayoutId id="2147483929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  <p:custDataLst>
              <p:tags r:id="rId14"/>
            </p:custDataLst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  <p:custDataLst>
              <p:tags r:id="rId15"/>
            </p:custDataLst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dt" sz="half" idx="2"/>
            <p:custDataLst>
              <p:tags r:id="rId16"/>
            </p:custDataLst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1400" dirty="0">
                <a:solidFill>
                  <a:srgbClr val="000000"/>
                </a:solidFill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ftr" sz="quarter" idx="3"/>
            <p:custDataLst>
              <p:tags r:id="rId17"/>
            </p:custDataLst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defRPr sz="1400" dirty="0">
                <a:solidFill>
                  <a:srgbClr val="000000"/>
                </a:solidFill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42" name="Rectangle 6"/>
          <p:cNvSpPr>
            <a:spLocks noGrp="1" noChangeArrowheads="1"/>
          </p:cNvSpPr>
          <p:nvPr>
            <p:ph type="sldNum" sz="quarter" idx="4"/>
            <p:custDataLst>
              <p:tags r:id="rId18"/>
            </p:custDataLst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400">
                <a:solidFill>
                  <a:srgbClr val="000000"/>
                </a:solidFill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2474A29D-D077-47AE-897C-5DBF64481B1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07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/>
            </a:gs>
            <a:gs pos="100000">
              <a:srgbClr val="57686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r>
              <a:rPr lang="en-US" altLang="en-US"/>
              <a:t>Page </a:t>
            </a:r>
            <a:fld id="{49B74A79-7F0E-4EEB-9B45-83493820945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178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40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710333" y="6199188"/>
            <a:ext cx="148166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40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E4ED7C9E-3135-4DCD-8665-8AD6ADE284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855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6A8486"/>
            </a:gs>
            <a:gs pos="50000">
              <a:srgbClr val="9ABEC1"/>
            </a:gs>
            <a:gs pos="100000">
              <a:srgbClr val="B8E3E6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  <p:custDataLst>
              <p:tags r:id="rId14"/>
            </p:custDataLst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  <p:custDataLst>
              <p:tags r:id="rId15"/>
            </p:custDataLst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59076" name="Rectangle 4"/>
          <p:cNvSpPr>
            <a:spLocks noGrp="1" noChangeArrowheads="1"/>
          </p:cNvSpPr>
          <p:nvPr>
            <p:ph type="dt" sz="half" idx="2"/>
            <p:custDataLst>
              <p:tags r:id="rId16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9077" name="Rectangle 5"/>
          <p:cNvSpPr>
            <a:spLocks noGrp="1" noChangeArrowheads="1"/>
          </p:cNvSpPr>
          <p:nvPr>
            <p:ph type="ftr" sz="quarter" idx="3"/>
            <p:custDataLst>
              <p:tags r:id="rId17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9078" name="Rectangle 6"/>
          <p:cNvSpPr>
            <a:spLocks noGrp="1" noChangeArrowheads="1"/>
          </p:cNvSpPr>
          <p:nvPr>
            <p:ph type="sldNum" sz="quarter" idx="4"/>
            <p:custDataLst>
              <p:tags r:id="rId18"/>
            </p:custDataLst>
          </p:nvPr>
        </p:nvSpPr>
        <p:spPr bwMode="auto">
          <a:xfrm>
            <a:off x="9347200" y="638175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8E7DA0A-ABED-46A2-8D10-20DF964C64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17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shade val="30000"/>
                <a:satMod val="115000"/>
                <a:alpha val="71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  <p:custDataLst>
              <p:tags r:id="rId16"/>
            </p:custDataLst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40" tIns="45672" rIns="91340" bIns="4567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  <p:custDataLst>
              <p:tags r:id="rId17"/>
            </p:custDataLst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40" tIns="45672" rIns="91340" bIns="456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dt" sz="half" idx="2"/>
            <p:custDataLst>
              <p:tags r:id="rId18"/>
            </p:custDataLst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0" tIns="45672" rIns="91340" bIns="45672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1050" dirty="0">
                <a:solidFill>
                  <a:srgbClr val="000000"/>
                </a:solidFill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ftr" sz="quarter" idx="3"/>
            <p:custDataLst>
              <p:tags r:id="rId19"/>
            </p:custDataLst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0" tIns="45672" rIns="91340" bIns="45672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defRPr sz="1050" dirty="0">
                <a:solidFill>
                  <a:srgbClr val="000000"/>
                </a:solidFill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42" name="Rectangle 6"/>
          <p:cNvSpPr>
            <a:spLocks noGrp="1" noChangeArrowheads="1"/>
          </p:cNvSpPr>
          <p:nvPr>
            <p:ph type="sldNum" sz="quarter" idx="4"/>
            <p:custDataLst>
              <p:tags r:id="rId20"/>
            </p:custDataLst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0" tIns="45672" rIns="91340" bIns="45672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050">
                <a:solidFill>
                  <a:srgbClr val="000000"/>
                </a:solidFill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3F657690-D858-4546-831D-ADD5D2DD14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493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836" r:id="rId12"/>
    <p:sldLayoutId id="2147483837" r:id="rId13"/>
    <p:sldLayoutId id="2147483838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5pPr>
      <a:lvl6pPr marL="342544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6pPr>
      <a:lvl7pPr marL="68509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7pPr>
      <a:lvl8pPr marL="1027635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8pPr>
      <a:lvl9pPr marL="1370179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5985" indent="-25598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6022" indent="-213122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6060" indent="-17026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197769" indent="-17026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0669" indent="-17026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3996" indent="-171272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6542" indent="-171272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69086" indent="-171272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1631" indent="-171272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09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544" algn="l" defTabSz="68509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090" algn="l" defTabSz="68509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7635" algn="l" defTabSz="68509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0179" algn="l" defTabSz="68509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2724" algn="l" defTabSz="68509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5269" algn="l" defTabSz="68509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7810" algn="l" defTabSz="68509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0357" algn="l" defTabSz="68509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AB09F-9DC3-4866-A377-62FAAC5B6911}" type="datetimeFigureOut">
              <a:rPr lang="zh-TW" altLang="en-US" smtClean="0"/>
              <a:t>2018/3/7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9FA1B-DE14-453E-A0E3-FCCBF9C8F9B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556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6A8486"/>
            </a:gs>
            <a:gs pos="50000">
              <a:srgbClr val="9ABEC1"/>
            </a:gs>
            <a:gs pos="100000">
              <a:srgbClr val="B8E3E6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  <p:custDataLst>
              <p:tags r:id="rId14"/>
            </p:custDataLst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  <p:custDataLst>
              <p:tags r:id="rId15"/>
            </p:custDataLst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59076" name="Rectangle 4"/>
          <p:cNvSpPr>
            <a:spLocks noGrp="1" noChangeArrowheads="1"/>
          </p:cNvSpPr>
          <p:nvPr>
            <p:ph type="dt" sz="half" idx="2"/>
            <p:custDataLst>
              <p:tags r:id="rId16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9077" name="Rectangle 5"/>
          <p:cNvSpPr>
            <a:spLocks noGrp="1" noChangeArrowheads="1"/>
          </p:cNvSpPr>
          <p:nvPr>
            <p:ph type="ftr" sz="quarter" idx="3"/>
            <p:custDataLst>
              <p:tags r:id="rId17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9078" name="Rectangle 6"/>
          <p:cNvSpPr>
            <a:spLocks noGrp="1" noChangeArrowheads="1"/>
          </p:cNvSpPr>
          <p:nvPr>
            <p:ph type="sldNum" sz="quarter" idx="4"/>
            <p:custDataLst>
              <p:tags r:id="rId18"/>
            </p:custDataLst>
          </p:nvPr>
        </p:nvSpPr>
        <p:spPr bwMode="auto">
          <a:xfrm>
            <a:off x="9347200" y="638175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BADEEC0-F979-4249-8A4A-C6126D39240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0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  <p:custDataLst>
              <p:tags r:id="rId15"/>
            </p:custDataLst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  <p:custDataLst>
              <p:tags r:id="rId16"/>
            </p:custDataLst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dt" sz="half" idx="2"/>
            <p:custDataLst>
              <p:tags r:id="rId17"/>
            </p:custDataLst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1400" dirty="0">
                <a:solidFill>
                  <a:srgbClr val="000000"/>
                </a:solidFill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ftr" sz="quarter" idx="3"/>
            <p:custDataLst>
              <p:tags r:id="rId18"/>
            </p:custDataLst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defRPr sz="1400" dirty="0">
                <a:solidFill>
                  <a:srgbClr val="000000"/>
                </a:solidFill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42" name="Rectangle 6"/>
          <p:cNvSpPr>
            <a:spLocks noGrp="1" noChangeArrowheads="1"/>
          </p:cNvSpPr>
          <p:nvPr>
            <p:ph type="sldNum" sz="quarter" idx="4"/>
            <p:custDataLst>
              <p:tags r:id="rId19"/>
            </p:custDataLst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400">
                <a:solidFill>
                  <a:srgbClr val="000000"/>
                </a:solidFill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2474A29D-D077-47AE-897C-5DBF64481B1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566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1400" dirty="0"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defRPr sz="1400" dirty="0"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1142" name="Rectangle 6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400"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DBEAD2E3-15C2-473D-BBBA-A5B0808E82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984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4.xml"/><Relationship Id="rId1" Type="http://schemas.openxmlformats.org/officeDocument/2006/relationships/themeOverride" Target="../theme/themeOverrid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1.png"/><Relationship Id="rId3" Type="http://schemas.openxmlformats.org/officeDocument/2006/relationships/image" Target="../media/image270.png"/><Relationship Id="rId7" Type="http://schemas.openxmlformats.org/officeDocument/2006/relationships/image" Target="../media/image310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00.png"/><Relationship Id="rId5" Type="http://schemas.openxmlformats.org/officeDocument/2006/relationships/image" Target="../media/image290.pn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NULL"/><Relationship Id="rId1" Type="http://schemas.openxmlformats.org/officeDocument/2006/relationships/slideLayout" Target="../slideLayouts/slideLayout14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34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#_msocom_1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Relationship Id="rId4" Type="http://schemas.openxmlformats.org/officeDocument/2006/relationships/hyperlink" Target="file:///D:\My%20SugarSync\Itinerary\2018%201%20January%20to%20February%20visit%20Jinn-Liang%20Liu\_%20Talks\_anchor_1','_com_1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7.png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0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openxmlformats.org/officeDocument/2006/relationships/tags" Target="../tags/tag398.xml"/><Relationship Id="rId7" Type="http://schemas.openxmlformats.org/officeDocument/2006/relationships/slideLayout" Target="../slideLayouts/slideLayout62.xml"/><Relationship Id="rId2" Type="http://schemas.openxmlformats.org/officeDocument/2006/relationships/tags" Target="../tags/tag397.xml"/><Relationship Id="rId1" Type="http://schemas.openxmlformats.org/officeDocument/2006/relationships/tags" Target="../tags/tag396.xml"/><Relationship Id="rId6" Type="http://schemas.openxmlformats.org/officeDocument/2006/relationships/tags" Target="../tags/tag401.xml"/><Relationship Id="rId5" Type="http://schemas.openxmlformats.org/officeDocument/2006/relationships/tags" Target="../tags/tag400.xml"/><Relationship Id="rId4" Type="http://schemas.openxmlformats.org/officeDocument/2006/relationships/tags" Target="../tags/tag399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tags" Target="../tags/tag404.xml"/><Relationship Id="rId7" Type="http://schemas.openxmlformats.org/officeDocument/2006/relationships/notesSlide" Target="../notesSlides/notesSlide8.xml"/><Relationship Id="rId2" Type="http://schemas.openxmlformats.org/officeDocument/2006/relationships/tags" Target="../tags/tag403.xml"/><Relationship Id="rId1" Type="http://schemas.openxmlformats.org/officeDocument/2006/relationships/tags" Target="../tags/tag402.xml"/><Relationship Id="rId6" Type="http://schemas.openxmlformats.org/officeDocument/2006/relationships/slideLayout" Target="../slideLayouts/slideLayout62.xml"/><Relationship Id="rId5" Type="http://schemas.openxmlformats.org/officeDocument/2006/relationships/tags" Target="../tags/tag406.xml"/><Relationship Id="rId4" Type="http://schemas.openxmlformats.org/officeDocument/2006/relationships/tags" Target="../tags/tag405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tags" Target="../tags/tag414.xml"/><Relationship Id="rId13" Type="http://schemas.openxmlformats.org/officeDocument/2006/relationships/tags" Target="../tags/tag419.xml"/><Relationship Id="rId18" Type="http://schemas.openxmlformats.org/officeDocument/2006/relationships/notesSlide" Target="../notesSlides/notesSlide9.xml"/><Relationship Id="rId3" Type="http://schemas.openxmlformats.org/officeDocument/2006/relationships/tags" Target="../tags/tag409.xml"/><Relationship Id="rId7" Type="http://schemas.openxmlformats.org/officeDocument/2006/relationships/tags" Target="../tags/tag413.xml"/><Relationship Id="rId12" Type="http://schemas.openxmlformats.org/officeDocument/2006/relationships/tags" Target="../tags/tag418.xml"/><Relationship Id="rId17" Type="http://schemas.openxmlformats.org/officeDocument/2006/relationships/slideLayout" Target="../slideLayouts/slideLayout61.xml"/><Relationship Id="rId2" Type="http://schemas.openxmlformats.org/officeDocument/2006/relationships/tags" Target="../tags/tag408.xml"/><Relationship Id="rId16" Type="http://schemas.openxmlformats.org/officeDocument/2006/relationships/tags" Target="../tags/tag422.xml"/><Relationship Id="rId1" Type="http://schemas.openxmlformats.org/officeDocument/2006/relationships/tags" Target="../tags/tag407.xml"/><Relationship Id="rId6" Type="http://schemas.openxmlformats.org/officeDocument/2006/relationships/tags" Target="../tags/tag412.xml"/><Relationship Id="rId11" Type="http://schemas.openxmlformats.org/officeDocument/2006/relationships/tags" Target="../tags/tag417.xml"/><Relationship Id="rId5" Type="http://schemas.openxmlformats.org/officeDocument/2006/relationships/tags" Target="../tags/tag411.xml"/><Relationship Id="rId15" Type="http://schemas.openxmlformats.org/officeDocument/2006/relationships/tags" Target="../tags/tag421.xml"/><Relationship Id="rId10" Type="http://schemas.openxmlformats.org/officeDocument/2006/relationships/tags" Target="../tags/tag416.xml"/><Relationship Id="rId19" Type="http://schemas.openxmlformats.org/officeDocument/2006/relationships/image" Target="../media/image46.jpeg"/><Relationship Id="rId4" Type="http://schemas.openxmlformats.org/officeDocument/2006/relationships/tags" Target="../tags/tag410.xml"/><Relationship Id="rId9" Type="http://schemas.openxmlformats.org/officeDocument/2006/relationships/tags" Target="../tags/tag415.xml"/><Relationship Id="rId14" Type="http://schemas.openxmlformats.org/officeDocument/2006/relationships/tags" Target="../tags/tag42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0.xml"/><Relationship Id="rId1" Type="http://schemas.openxmlformats.org/officeDocument/2006/relationships/tags" Target="../tags/tag423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13" Type="http://schemas.openxmlformats.org/officeDocument/2006/relationships/image" Target="../media/image53.jpeg"/><Relationship Id="rId3" Type="http://schemas.openxmlformats.org/officeDocument/2006/relationships/tags" Target="../tags/tag426.xml"/><Relationship Id="rId7" Type="http://schemas.openxmlformats.org/officeDocument/2006/relationships/slideLayout" Target="../slideLayouts/slideLayout51.xml"/><Relationship Id="rId12" Type="http://schemas.openxmlformats.org/officeDocument/2006/relationships/image" Target="../media/image52.png"/><Relationship Id="rId2" Type="http://schemas.openxmlformats.org/officeDocument/2006/relationships/tags" Target="../tags/tag425.xml"/><Relationship Id="rId1" Type="http://schemas.openxmlformats.org/officeDocument/2006/relationships/tags" Target="../tags/tag424.xml"/><Relationship Id="rId6" Type="http://schemas.openxmlformats.org/officeDocument/2006/relationships/tags" Target="../tags/tag429.xml"/><Relationship Id="rId11" Type="http://schemas.openxmlformats.org/officeDocument/2006/relationships/image" Target="../media/image51.png"/><Relationship Id="rId5" Type="http://schemas.openxmlformats.org/officeDocument/2006/relationships/tags" Target="../tags/tag428.xml"/><Relationship Id="rId10" Type="http://schemas.openxmlformats.org/officeDocument/2006/relationships/image" Target="../media/image50.jpeg"/><Relationship Id="rId4" Type="http://schemas.openxmlformats.org/officeDocument/2006/relationships/tags" Target="../tags/tag427.xml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tags" Target="../tags/tag437.xml"/><Relationship Id="rId3" Type="http://schemas.openxmlformats.org/officeDocument/2006/relationships/tags" Target="../tags/tag432.xml"/><Relationship Id="rId7" Type="http://schemas.openxmlformats.org/officeDocument/2006/relationships/tags" Target="../tags/tag436.xml"/><Relationship Id="rId12" Type="http://schemas.openxmlformats.org/officeDocument/2006/relationships/image" Target="../media/image46.jpeg"/><Relationship Id="rId2" Type="http://schemas.openxmlformats.org/officeDocument/2006/relationships/tags" Target="../tags/tag431.xml"/><Relationship Id="rId1" Type="http://schemas.openxmlformats.org/officeDocument/2006/relationships/tags" Target="../tags/tag430.xml"/><Relationship Id="rId6" Type="http://schemas.openxmlformats.org/officeDocument/2006/relationships/tags" Target="../tags/tag435.xml"/><Relationship Id="rId11" Type="http://schemas.openxmlformats.org/officeDocument/2006/relationships/image" Target="../media/image55.emf"/><Relationship Id="rId5" Type="http://schemas.openxmlformats.org/officeDocument/2006/relationships/tags" Target="../tags/tag434.xml"/><Relationship Id="rId10" Type="http://schemas.openxmlformats.org/officeDocument/2006/relationships/notesSlide" Target="../notesSlides/notesSlide11.xml"/><Relationship Id="rId4" Type="http://schemas.openxmlformats.org/officeDocument/2006/relationships/tags" Target="../tags/tag433.xml"/><Relationship Id="rId9" Type="http://schemas.openxmlformats.org/officeDocument/2006/relationships/slideLayout" Target="../slideLayouts/slideLayout101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tags" Target="../tags/tag445.xml"/><Relationship Id="rId13" Type="http://schemas.openxmlformats.org/officeDocument/2006/relationships/image" Target="../media/image56.emf"/><Relationship Id="rId3" Type="http://schemas.openxmlformats.org/officeDocument/2006/relationships/tags" Target="../tags/tag440.xml"/><Relationship Id="rId7" Type="http://schemas.openxmlformats.org/officeDocument/2006/relationships/tags" Target="../tags/tag444.xml"/><Relationship Id="rId12" Type="http://schemas.openxmlformats.org/officeDocument/2006/relationships/notesSlide" Target="../notesSlides/notesSlide12.xml"/><Relationship Id="rId2" Type="http://schemas.openxmlformats.org/officeDocument/2006/relationships/tags" Target="../tags/tag439.xml"/><Relationship Id="rId1" Type="http://schemas.openxmlformats.org/officeDocument/2006/relationships/tags" Target="../tags/tag438.xml"/><Relationship Id="rId6" Type="http://schemas.openxmlformats.org/officeDocument/2006/relationships/tags" Target="../tags/tag443.xml"/><Relationship Id="rId11" Type="http://schemas.openxmlformats.org/officeDocument/2006/relationships/slideLayout" Target="../slideLayouts/slideLayout100.xml"/><Relationship Id="rId5" Type="http://schemas.openxmlformats.org/officeDocument/2006/relationships/tags" Target="../tags/tag442.xml"/><Relationship Id="rId10" Type="http://schemas.openxmlformats.org/officeDocument/2006/relationships/tags" Target="../tags/tag447.xml"/><Relationship Id="rId4" Type="http://schemas.openxmlformats.org/officeDocument/2006/relationships/tags" Target="../tags/tag441.xml"/><Relationship Id="rId9" Type="http://schemas.openxmlformats.org/officeDocument/2006/relationships/tags" Target="../tags/tag446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tags" Target="../tags/tag455.xml"/><Relationship Id="rId3" Type="http://schemas.openxmlformats.org/officeDocument/2006/relationships/tags" Target="../tags/tag450.xml"/><Relationship Id="rId7" Type="http://schemas.openxmlformats.org/officeDocument/2006/relationships/tags" Target="../tags/tag454.xml"/><Relationship Id="rId12" Type="http://schemas.openxmlformats.org/officeDocument/2006/relationships/image" Target="../media/image46.jpeg"/><Relationship Id="rId2" Type="http://schemas.openxmlformats.org/officeDocument/2006/relationships/tags" Target="../tags/tag449.xml"/><Relationship Id="rId1" Type="http://schemas.openxmlformats.org/officeDocument/2006/relationships/tags" Target="../tags/tag448.xml"/><Relationship Id="rId6" Type="http://schemas.openxmlformats.org/officeDocument/2006/relationships/tags" Target="../tags/tag453.xml"/><Relationship Id="rId11" Type="http://schemas.openxmlformats.org/officeDocument/2006/relationships/image" Target="../media/image55.emf"/><Relationship Id="rId5" Type="http://schemas.openxmlformats.org/officeDocument/2006/relationships/tags" Target="../tags/tag452.xml"/><Relationship Id="rId10" Type="http://schemas.openxmlformats.org/officeDocument/2006/relationships/notesSlide" Target="../notesSlides/notesSlide13.xml"/><Relationship Id="rId4" Type="http://schemas.openxmlformats.org/officeDocument/2006/relationships/tags" Target="../tags/tag451.xml"/><Relationship Id="rId9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3.xml"/><Relationship Id="rId1" Type="http://schemas.openxmlformats.org/officeDocument/2006/relationships/themeOverride" Target="../theme/themeOverride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3.xml"/><Relationship Id="rId5" Type="http://schemas.openxmlformats.org/officeDocument/2006/relationships/image" Target="../media/image45.jpeg"/><Relationship Id="rId4" Type="http://schemas.openxmlformats.org/officeDocument/2006/relationships/image" Target="../media/image6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66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3" Type="http://schemas.openxmlformats.org/officeDocument/2006/relationships/tags" Target="../tags/tag457.xml"/><Relationship Id="rId7" Type="http://schemas.openxmlformats.org/officeDocument/2006/relationships/oleObject" Target="../embeddings/oleObject4.bin"/><Relationship Id="rId2" Type="http://schemas.openxmlformats.org/officeDocument/2006/relationships/tags" Target="../tags/tag45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5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50.xml"/><Relationship Id="rId9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6.xml"/><Relationship Id="rId1" Type="http://schemas.openxmlformats.org/officeDocument/2006/relationships/tags" Target="../tags/tag458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68.wmf"/><Relationship Id="rId3" Type="http://schemas.openxmlformats.org/officeDocument/2006/relationships/tags" Target="../tags/tag460.xml"/><Relationship Id="rId7" Type="http://schemas.openxmlformats.org/officeDocument/2006/relationships/notesSlide" Target="../notesSlides/notesSlide15.xml"/><Relationship Id="rId12" Type="http://schemas.openxmlformats.org/officeDocument/2006/relationships/oleObject" Target="../embeddings/oleObject7.bin"/><Relationship Id="rId2" Type="http://schemas.openxmlformats.org/officeDocument/2006/relationships/tags" Target="../tags/tag459.xml"/><Relationship Id="rId1" Type="http://schemas.openxmlformats.org/officeDocument/2006/relationships/vmlDrawing" Target="../drawings/vmlDrawing3.vml"/><Relationship Id="rId6" Type="http://schemas.openxmlformats.org/officeDocument/2006/relationships/slideLayout" Target="../slideLayouts/slideLayout56.xml"/><Relationship Id="rId11" Type="http://schemas.openxmlformats.org/officeDocument/2006/relationships/image" Target="../media/image67.wmf"/><Relationship Id="rId5" Type="http://schemas.openxmlformats.org/officeDocument/2006/relationships/tags" Target="../tags/tag462.xml"/><Relationship Id="rId10" Type="http://schemas.openxmlformats.org/officeDocument/2006/relationships/oleObject" Target="../embeddings/oleObject6.bin"/><Relationship Id="rId4" Type="http://schemas.openxmlformats.org/officeDocument/2006/relationships/tags" Target="../tags/tag461.xml"/><Relationship Id="rId9" Type="http://schemas.openxmlformats.org/officeDocument/2006/relationships/image" Target="../media/image66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70.wmf"/><Relationship Id="rId2" Type="http://schemas.openxmlformats.org/officeDocument/2006/relationships/slideLayout" Target="../slideLayouts/slideLayout5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72.wmf"/><Relationship Id="rId5" Type="http://schemas.openxmlformats.org/officeDocument/2006/relationships/image" Target="../media/image69.wmf"/><Relationship Id="rId10" Type="http://schemas.openxmlformats.org/officeDocument/2006/relationships/oleObject" Target="../embeddings/oleObject11.bin"/><Relationship Id="rId4" Type="http://schemas.openxmlformats.org/officeDocument/2006/relationships/oleObject" Target="../embeddings/oleObject8.bin"/><Relationship Id="rId9" Type="http://schemas.openxmlformats.org/officeDocument/2006/relationships/image" Target="../media/image71.wmf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tags" Target="../tags/tag469.xml"/><Relationship Id="rId13" Type="http://schemas.openxmlformats.org/officeDocument/2006/relationships/tags" Target="../tags/tag474.xml"/><Relationship Id="rId18" Type="http://schemas.openxmlformats.org/officeDocument/2006/relationships/tags" Target="../tags/tag479.xml"/><Relationship Id="rId26" Type="http://schemas.openxmlformats.org/officeDocument/2006/relationships/image" Target="../media/image74.wmf"/><Relationship Id="rId3" Type="http://schemas.openxmlformats.org/officeDocument/2006/relationships/tags" Target="../tags/tag464.xml"/><Relationship Id="rId21" Type="http://schemas.openxmlformats.org/officeDocument/2006/relationships/slideLayout" Target="../slideLayouts/slideLayout56.xml"/><Relationship Id="rId7" Type="http://schemas.openxmlformats.org/officeDocument/2006/relationships/tags" Target="../tags/tag468.xml"/><Relationship Id="rId12" Type="http://schemas.openxmlformats.org/officeDocument/2006/relationships/tags" Target="../tags/tag473.xml"/><Relationship Id="rId17" Type="http://schemas.openxmlformats.org/officeDocument/2006/relationships/tags" Target="../tags/tag478.xml"/><Relationship Id="rId25" Type="http://schemas.openxmlformats.org/officeDocument/2006/relationships/oleObject" Target="../embeddings/oleObject13.bin"/><Relationship Id="rId2" Type="http://schemas.openxmlformats.org/officeDocument/2006/relationships/tags" Target="../tags/tag463.xml"/><Relationship Id="rId16" Type="http://schemas.openxmlformats.org/officeDocument/2006/relationships/tags" Target="../tags/tag477.xml"/><Relationship Id="rId20" Type="http://schemas.openxmlformats.org/officeDocument/2006/relationships/tags" Target="../tags/tag481.xml"/><Relationship Id="rId1" Type="http://schemas.openxmlformats.org/officeDocument/2006/relationships/vmlDrawing" Target="../drawings/vmlDrawing5.vml"/><Relationship Id="rId6" Type="http://schemas.openxmlformats.org/officeDocument/2006/relationships/tags" Target="../tags/tag467.xml"/><Relationship Id="rId11" Type="http://schemas.openxmlformats.org/officeDocument/2006/relationships/tags" Target="../tags/tag472.xml"/><Relationship Id="rId24" Type="http://schemas.openxmlformats.org/officeDocument/2006/relationships/image" Target="../media/image73.wmf"/><Relationship Id="rId5" Type="http://schemas.openxmlformats.org/officeDocument/2006/relationships/tags" Target="../tags/tag466.xml"/><Relationship Id="rId15" Type="http://schemas.openxmlformats.org/officeDocument/2006/relationships/tags" Target="../tags/tag476.xml"/><Relationship Id="rId23" Type="http://schemas.openxmlformats.org/officeDocument/2006/relationships/oleObject" Target="../embeddings/oleObject12.bin"/><Relationship Id="rId10" Type="http://schemas.openxmlformats.org/officeDocument/2006/relationships/tags" Target="../tags/tag471.xml"/><Relationship Id="rId19" Type="http://schemas.openxmlformats.org/officeDocument/2006/relationships/tags" Target="../tags/tag480.xml"/><Relationship Id="rId4" Type="http://schemas.openxmlformats.org/officeDocument/2006/relationships/tags" Target="../tags/tag465.xml"/><Relationship Id="rId9" Type="http://schemas.openxmlformats.org/officeDocument/2006/relationships/tags" Target="../tags/tag470.xml"/><Relationship Id="rId14" Type="http://schemas.openxmlformats.org/officeDocument/2006/relationships/tags" Target="../tags/tag475.xml"/><Relationship Id="rId22" Type="http://schemas.openxmlformats.org/officeDocument/2006/relationships/notesSlide" Target="../notesSlides/notesSlide17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tags" Target="../tags/tag488.xml"/><Relationship Id="rId13" Type="http://schemas.openxmlformats.org/officeDocument/2006/relationships/tags" Target="../tags/tag493.xml"/><Relationship Id="rId18" Type="http://schemas.openxmlformats.org/officeDocument/2006/relationships/tags" Target="../tags/tag498.xml"/><Relationship Id="rId26" Type="http://schemas.openxmlformats.org/officeDocument/2006/relationships/oleObject" Target="../embeddings/oleObject16.bin"/><Relationship Id="rId3" Type="http://schemas.openxmlformats.org/officeDocument/2006/relationships/tags" Target="../tags/tag483.xml"/><Relationship Id="rId21" Type="http://schemas.openxmlformats.org/officeDocument/2006/relationships/notesSlide" Target="../notesSlides/notesSlide18.xml"/><Relationship Id="rId7" Type="http://schemas.openxmlformats.org/officeDocument/2006/relationships/tags" Target="../tags/tag487.xml"/><Relationship Id="rId12" Type="http://schemas.openxmlformats.org/officeDocument/2006/relationships/tags" Target="../tags/tag492.xml"/><Relationship Id="rId17" Type="http://schemas.openxmlformats.org/officeDocument/2006/relationships/tags" Target="../tags/tag497.xml"/><Relationship Id="rId25" Type="http://schemas.openxmlformats.org/officeDocument/2006/relationships/image" Target="../media/image76.wmf"/><Relationship Id="rId2" Type="http://schemas.openxmlformats.org/officeDocument/2006/relationships/tags" Target="../tags/tag482.xml"/><Relationship Id="rId16" Type="http://schemas.openxmlformats.org/officeDocument/2006/relationships/tags" Target="../tags/tag496.xml"/><Relationship Id="rId20" Type="http://schemas.openxmlformats.org/officeDocument/2006/relationships/slideLayout" Target="../slideLayouts/slideLayout63.xml"/><Relationship Id="rId29" Type="http://schemas.openxmlformats.org/officeDocument/2006/relationships/image" Target="../media/image78.wmf"/><Relationship Id="rId1" Type="http://schemas.openxmlformats.org/officeDocument/2006/relationships/vmlDrawing" Target="../drawings/vmlDrawing6.vml"/><Relationship Id="rId6" Type="http://schemas.openxmlformats.org/officeDocument/2006/relationships/tags" Target="../tags/tag486.xml"/><Relationship Id="rId11" Type="http://schemas.openxmlformats.org/officeDocument/2006/relationships/tags" Target="../tags/tag491.xml"/><Relationship Id="rId24" Type="http://schemas.openxmlformats.org/officeDocument/2006/relationships/oleObject" Target="../embeddings/oleObject15.bin"/><Relationship Id="rId5" Type="http://schemas.openxmlformats.org/officeDocument/2006/relationships/tags" Target="../tags/tag485.xml"/><Relationship Id="rId15" Type="http://schemas.openxmlformats.org/officeDocument/2006/relationships/tags" Target="../tags/tag495.xml"/><Relationship Id="rId23" Type="http://schemas.openxmlformats.org/officeDocument/2006/relationships/image" Target="../media/image75.wmf"/><Relationship Id="rId28" Type="http://schemas.openxmlformats.org/officeDocument/2006/relationships/oleObject" Target="../embeddings/oleObject17.bin"/><Relationship Id="rId10" Type="http://schemas.openxmlformats.org/officeDocument/2006/relationships/tags" Target="../tags/tag490.xml"/><Relationship Id="rId19" Type="http://schemas.openxmlformats.org/officeDocument/2006/relationships/tags" Target="../tags/tag499.xml"/><Relationship Id="rId31" Type="http://schemas.openxmlformats.org/officeDocument/2006/relationships/image" Target="../media/image79.wmf"/><Relationship Id="rId4" Type="http://schemas.openxmlformats.org/officeDocument/2006/relationships/tags" Target="../tags/tag484.xml"/><Relationship Id="rId9" Type="http://schemas.openxmlformats.org/officeDocument/2006/relationships/tags" Target="../tags/tag489.xml"/><Relationship Id="rId14" Type="http://schemas.openxmlformats.org/officeDocument/2006/relationships/tags" Target="../tags/tag494.xml"/><Relationship Id="rId22" Type="http://schemas.openxmlformats.org/officeDocument/2006/relationships/oleObject" Target="../embeddings/oleObject14.bin"/><Relationship Id="rId27" Type="http://schemas.openxmlformats.org/officeDocument/2006/relationships/image" Target="../media/image77.wmf"/><Relationship Id="rId30" Type="http://schemas.openxmlformats.org/officeDocument/2006/relationships/oleObject" Target="../embeddings/oleObject18.bin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3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80.wmf"/><Relationship Id="rId4" Type="http://schemas.openxmlformats.org/officeDocument/2006/relationships/oleObject" Target="../embeddings/oleObject19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80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81.w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82.w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tags" Target="../tags/tag502.xml"/><Relationship Id="rId2" Type="http://schemas.openxmlformats.org/officeDocument/2006/relationships/tags" Target="../tags/tag501.xml"/><Relationship Id="rId1" Type="http://schemas.openxmlformats.org/officeDocument/2006/relationships/tags" Target="../tags/tag500.xml"/><Relationship Id="rId6" Type="http://schemas.openxmlformats.org/officeDocument/2006/relationships/image" Target="../media/image83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12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29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84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D688E05-CE90-4EEE-B0A1-F8777ECAAD0B}" type="slidenum">
              <a:rPr 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4" name="Text Box 2"/>
          <p:cNvSpPr txBox="1">
            <a:spLocks noChangeArrowheads="1"/>
          </p:cNvSpPr>
          <p:nvPr/>
        </p:nvSpPr>
        <p:spPr bwMode="auto">
          <a:xfrm>
            <a:off x="1727201" y="2549128"/>
            <a:ext cx="9144000" cy="4062651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latin typeface="Arial Black" panose="020B0A040201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Life is Different: it is inherited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0000"/>
                </a:solidFill>
              </a:rPr>
              <a:t>Oberwolfach</a:t>
            </a:r>
            <a:r>
              <a:rPr lang="en-US" sz="2400" dirty="0">
                <a:solidFill>
                  <a:srgbClr val="000000"/>
                </a:solidFill>
              </a:rPr>
              <a:t> Workshop, February 2018</a:t>
            </a:r>
            <a:b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Bob Eisenberg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Applied Mathematics</a:t>
            </a:r>
            <a:b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Illinois Institute of Technology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Physiology and Biophysics</a:t>
            </a:r>
            <a:b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Rush University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Chicago USA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4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55" name="Group 3"/>
          <p:cNvGrpSpPr>
            <a:grpSpLocks/>
          </p:cNvGrpSpPr>
          <p:nvPr/>
        </p:nvGrpSpPr>
        <p:grpSpPr bwMode="auto">
          <a:xfrm>
            <a:off x="4386263" y="117476"/>
            <a:ext cx="3225800" cy="1920875"/>
            <a:chOff x="1803" y="74"/>
            <a:chExt cx="2032" cy="1210"/>
          </a:xfrm>
        </p:grpSpPr>
        <p:sp>
          <p:nvSpPr>
            <p:cNvPr id="2056" name="Oval 4"/>
            <p:cNvSpPr>
              <a:spLocks noChangeArrowheads="1"/>
            </p:cNvSpPr>
            <p:nvPr/>
          </p:nvSpPr>
          <p:spPr bwMode="auto">
            <a:xfrm>
              <a:off x="1803" y="74"/>
              <a:ext cx="2032" cy="1210"/>
            </a:xfrm>
            <a:prstGeom prst="ellipse">
              <a:avLst/>
            </a:prstGeom>
            <a:gradFill rotWithShape="1">
              <a:gsLst>
                <a:gs pos="0">
                  <a:srgbClr val="003366">
                    <a:alpha val="0"/>
                  </a:srgbClr>
                </a:gs>
                <a:gs pos="100000">
                  <a:srgbClr val="00182F"/>
                </a:gs>
              </a:gsLst>
              <a:path path="shape">
                <a:fillToRect l="50000" t="50000" r="50000" b="50000"/>
              </a:path>
            </a:gra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2050" name="Object 2"/>
            <p:cNvGraphicFramePr>
              <a:graphicFrameLocks noChangeAspect="1"/>
            </p:cNvGraphicFramePr>
            <p:nvPr/>
          </p:nvGraphicFramePr>
          <p:xfrm>
            <a:off x="3300" y="353"/>
            <a:ext cx="376" cy="5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857" name="Equation" r:id="rId4" imgW="596880" imgH="901440" progId="Equation.DSMT4">
                    <p:embed/>
                  </p:oleObj>
                </mc:Choice>
                <mc:Fallback>
                  <p:oleObj name="Equation" r:id="rId4" imgW="596880" imgH="901440" progId="Equation.DSMT4">
                    <p:embed/>
                    <p:pic>
                      <p:nvPicPr>
                        <p:cNvPr id="205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00" y="353"/>
                          <a:ext cx="376" cy="56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1" name="Object 3"/>
            <p:cNvGraphicFramePr>
              <a:graphicFrameLocks noChangeAspect="1"/>
            </p:cNvGraphicFramePr>
            <p:nvPr/>
          </p:nvGraphicFramePr>
          <p:xfrm>
            <a:off x="2528" y="269"/>
            <a:ext cx="960" cy="7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858" name="Equation" r:id="rId6" imgW="927000" imgH="749160" progId="Equation.DSMT4">
                    <p:embed/>
                  </p:oleObj>
                </mc:Choice>
                <mc:Fallback>
                  <p:oleObj name="Equation" r:id="rId6" imgW="927000" imgH="749160" progId="Equation.DSMT4">
                    <p:embed/>
                    <p:pic>
                      <p:nvPicPr>
                        <p:cNvPr id="2051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28" y="269"/>
                          <a:ext cx="960" cy="77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2" name="Object 4"/>
            <p:cNvGraphicFramePr>
              <a:graphicFrameLocks noChangeAspect="1"/>
            </p:cNvGraphicFramePr>
            <p:nvPr/>
          </p:nvGraphicFramePr>
          <p:xfrm>
            <a:off x="2136" y="353"/>
            <a:ext cx="276" cy="5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859" name="Equation" r:id="rId8" imgW="634680" imgH="1307880" progId="Equation.DSMT4">
                    <p:embed/>
                  </p:oleObj>
                </mc:Choice>
                <mc:Fallback>
                  <p:oleObj name="Equation" r:id="rId8" imgW="634680" imgH="1307880" progId="Equation.DSMT4">
                    <p:embed/>
                    <p:pic>
                      <p:nvPicPr>
                        <p:cNvPr id="2052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36" y="353"/>
                          <a:ext cx="276" cy="56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50559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82F850-1069-4D30-847B-BF14103C36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77139A39-4D6B-45ED-A4E6-5AA47E6E4FA3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A9DF16A-5557-4F7C-B961-437DEA196188}"/>
                  </a:ext>
                </a:extLst>
              </p:cNvPr>
              <p:cNvSpPr txBox="1"/>
              <p:nvPr/>
            </p:nvSpPr>
            <p:spPr>
              <a:xfrm>
                <a:off x="1572479" y="78959"/>
                <a:ext cx="8820043" cy="56015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How can a few thousand atoms </a:t>
                </a:r>
              </a:p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conceivably control 10</a:t>
                </a:r>
                <a:r>
                  <a:rPr lang="en-US" sz="3200" b="1" baseline="30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25 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atoms?</a:t>
                </a:r>
              </a:p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eaLnBrk="0" fontAlgn="base" hangingPunct="0">
                  <a:spcAft>
                    <a:spcPts val="600"/>
                  </a:spcAft>
                  <a:tabLst>
                    <a:tab pos="457200" algn="l"/>
                    <a:tab pos="914400" algn="l"/>
                    <a:tab pos="5486400" algn="r"/>
                  </a:tabLst>
                </a:pPr>
                <a:r>
                  <a:rPr lang="en-US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he thousand atoms of one gene occupy say 10</a:t>
                </a:r>
                <a:r>
                  <a:rPr lang="en-US" b="1" baseline="30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-27 </a:t>
                </a:r>
                <a:r>
                  <a:rPr lang="en-US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lang="en-US" b="1" baseline="30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 eaLnBrk="0" fontAlgn="base" hangingPunct="0">
                  <a:spcAft>
                    <a:spcPts val="600"/>
                  </a:spcAft>
                  <a:tabLst>
                    <a:tab pos="457200" algn="l"/>
                    <a:tab pos="914400" algn="l"/>
                    <a:tab pos="5486400" algn="r"/>
                  </a:tabLst>
                </a:pPr>
                <a:r>
                  <a:rPr lang="en-US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volume of a person might be 1m</a:t>
                </a:r>
                <a:r>
                  <a:rPr lang="en-US" b="1" baseline="30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 </a:t>
                </a:r>
                <a:endParaRPr lang="en-US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eaLnBrk="0" fontAlgn="base" hangingPunct="0">
                  <a:spcAft>
                    <a:spcPts val="600"/>
                  </a:spcAft>
                  <a:tabLst>
                    <a:tab pos="457200" algn="l"/>
                    <a:tab pos="914400" algn="l"/>
                    <a:tab pos="5486400" algn="r"/>
                  </a:tabLst>
                </a:pPr>
                <a:r>
                  <a:rPr lang="en-US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Volume of Canada, USA</a:t>
                </a:r>
                <a:r>
                  <a:rPr lang="en-US" sz="1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𝒐𝒓</m:t>
                    </m:r>
                  </m:oMath>
                </a14:m>
                <a:r>
                  <a:rPr lang="en-US" sz="1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China 1m high is 10</a:t>
                </a:r>
                <a:r>
                  <a:rPr lang="en-US" b="1" baseline="30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13</a:t>
                </a:r>
                <a14:m>
                  <m:oMath xmlns:m="http://schemas.openxmlformats.org/officeDocument/2006/math">
                    <m:r>
                      <a:rPr lang="en-US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lang="en-US" b="1" baseline="30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 </a:t>
                </a:r>
                <a:r>
                  <a:rPr lang="en-US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 eaLnBrk="0" fontAlgn="base" hangingPunct="0">
                  <a:spcAft>
                    <a:spcPts val="600"/>
                  </a:spcAft>
                  <a:tabLst>
                    <a:tab pos="457200" algn="l"/>
                    <a:tab pos="914400" algn="l"/>
                    <a:tab pos="5486400" algn="r"/>
                  </a:tabLst>
                </a:pPr>
                <a:endParaRPr lang="en-US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eaLnBrk="0" fontAlgn="base" hangingPunct="0">
                  <a:spcAft>
                    <a:spcPts val="600"/>
                  </a:spcAft>
                  <a:tabLst>
                    <a:tab pos="457200" algn="l"/>
                    <a:tab pos="914400" algn="l"/>
                    <a:tab pos="5486400" algn="r"/>
                  </a:tabLst>
                </a:pPr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Fraction of space of a gene is about 10</a:t>
                </a:r>
                <a:r>
                  <a:rPr lang="en-US" sz="2800" b="1" baseline="30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-27</a:t>
                </a:r>
                <a:endParaRPr lang="en-US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eaLnBrk="0" fontAlgn="base" hangingPunct="0">
                  <a:spcAft>
                    <a:spcPts val="600"/>
                  </a:spcAft>
                  <a:tabLst>
                    <a:tab pos="457200" algn="l"/>
                    <a:tab pos="914400" algn="l"/>
                    <a:tab pos="5486400" algn="r"/>
                  </a:tabLst>
                </a:pPr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Fraction of Space of One Person in Canada is 10</a:t>
                </a:r>
                <a:r>
                  <a:rPr lang="en-US" sz="2800" b="1" baseline="30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-13</a:t>
                </a:r>
                <a:endPara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eaLnBrk="0" fontAlgn="base" hangingPunct="0">
                  <a:spcAft>
                    <a:spcPts val="600"/>
                  </a:spcAft>
                  <a:tabLst>
                    <a:tab pos="457200" algn="l"/>
                    <a:tab pos="914400" algn="l"/>
                    <a:tab pos="5486400" algn="r"/>
                  </a:tabLst>
                </a:pPr>
                <a:endPara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eaLnBrk="0" fontAlgn="base" hangingPunct="0">
                  <a:spcAft>
                    <a:spcPts val="600"/>
                  </a:spcAft>
                  <a:tabLst>
                    <a:tab pos="457200" algn="l"/>
                    <a:tab pos="914400" algn="l"/>
                    <a:tab pos="5486400" algn="r"/>
                  </a:tabLst>
                </a:pPr>
                <a:r>
                  <a:rPr lang="en-US" sz="40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 m</a:t>
                </a:r>
                <a:r>
                  <a:rPr lang="en-US" sz="4000" b="1" baseline="30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40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has no effect in Canada</a:t>
                </a:r>
              </a:p>
              <a:p>
                <a:pPr algn="ctr" eaLnBrk="0" fontAlgn="base" hangingPunct="0">
                  <a:spcAft>
                    <a:spcPts val="600"/>
                  </a:spcAft>
                  <a:tabLst>
                    <a:tab pos="457200" algn="l"/>
                    <a:tab pos="914400" algn="l"/>
                    <a:tab pos="5486400" algn="r"/>
                  </a:tabLst>
                </a:pPr>
                <a:r>
                  <a:rPr lang="en-US" sz="40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 gene should have no effect</a:t>
                </a:r>
                <a:endParaRPr lang="en-US" sz="4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A9DF16A-5557-4F7C-B961-437DEA1961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479" y="78959"/>
                <a:ext cx="8820043" cy="5601533"/>
              </a:xfrm>
              <a:prstGeom prst="rect">
                <a:avLst/>
              </a:prstGeom>
              <a:blipFill>
                <a:blip r:embed="rId2"/>
                <a:stretch>
                  <a:fillRect l="-898" t="-1415" r="-138" b="-37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471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82F850-1069-4D30-847B-BF14103C36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77139A39-4D6B-45ED-A4E6-5AA47E6E4FA3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9DF16A-5557-4F7C-B961-437DEA196188}"/>
              </a:ext>
            </a:extLst>
          </p:cNvPr>
          <p:cNvSpPr txBox="1"/>
          <p:nvPr/>
        </p:nvSpPr>
        <p:spPr>
          <a:xfrm>
            <a:off x="2064599" y="78959"/>
            <a:ext cx="7835798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a few thousand atoms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conceivably control 10</a:t>
            </a:r>
            <a:r>
              <a:rPr lang="en-US" sz="20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atoms?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5486400" algn="r"/>
              </a:tabLst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Biological Answer: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5486400" algn="r"/>
              </a:tabLs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Structure: a Hierarchy of Devices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5486400" algn="r"/>
              </a:tabLst>
            </a:pP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5486400" algn="r"/>
              </a:tabLst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Answer: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5486400" algn="r"/>
              </a:tabLs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Electrodynamics: Strong and Universal</a:t>
            </a:r>
            <a:b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inside atoms to stars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A9D0FAF-FBD8-4D57-B4BA-ACF4B527D768}"/>
              </a:ext>
            </a:extLst>
          </p:cNvPr>
          <p:cNvGrpSpPr/>
          <p:nvPr/>
        </p:nvGrpSpPr>
        <p:grpSpPr>
          <a:xfrm>
            <a:off x="520174" y="4377407"/>
            <a:ext cx="3220825" cy="1059616"/>
            <a:chOff x="491894" y="4864713"/>
            <a:chExt cx="3220825" cy="1059616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269D8F7D-6128-4E03-8B6B-B4127CB0DCF7}"/>
                </a:ext>
              </a:extLst>
            </p:cNvPr>
            <p:cNvSpPr/>
            <p:nvPr/>
          </p:nvSpPr>
          <p:spPr bwMode="auto">
            <a:xfrm>
              <a:off x="491894" y="4864713"/>
              <a:ext cx="3220825" cy="1059616"/>
            </a:xfrm>
            <a:prstGeom prst="wedgeEllipseCallout">
              <a:avLst>
                <a:gd name="adj1" fmla="val 32151"/>
                <a:gd name="adj2" fmla="val -115633"/>
              </a:avLst>
            </a:prstGeom>
            <a:noFill/>
            <a:ln w="19050" cap="flat" cmpd="sng" algn="ctr">
              <a:solidFill>
                <a:schemeClr val="accent5">
                  <a:lumMod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137160" rIns="91440" bIns="13716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C9A0100-2F1F-438C-8834-A39A5FDCC017}"/>
                </a:ext>
              </a:extLst>
            </p:cNvPr>
            <p:cNvSpPr txBox="1"/>
            <p:nvPr/>
          </p:nvSpPr>
          <p:spPr>
            <a:xfrm>
              <a:off x="1270000" y="4986599"/>
              <a:ext cx="21351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/>
                <a:t>Another talk* another day!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AA6D29C-5BB4-4425-959C-AD8A152F76B8}"/>
              </a:ext>
            </a:extLst>
          </p:cNvPr>
          <p:cNvSpPr/>
          <p:nvPr/>
        </p:nvSpPr>
        <p:spPr>
          <a:xfrm>
            <a:off x="4220985" y="5437023"/>
            <a:ext cx="78801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/>
            <a:r>
              <a:rPr lang="en-US" sz="1200" b="1" dirty="0">
                <a:latin typeface="Segoe UI" panose="020B0502040204020203" pitchFamily="34" charset="0"/>
              </a:rPr>
              <a:t>*Eisenberg, Oriols, and Ferry. 2017. </a:t>
            </a:r>
            <a:r>
              <a:rPr lang="en-US" sz="1200" b="1" u="sng" dirty="0">
                <a:latin typeface="Segoe UI" panose="020B0502040204020203" pitchFamily="34" charset="0"/>
              </a:rPr>
              <a:t>Dynamics of Current, Charge, and Mass</a:t>
            </a:r>
            <a:r>
              <a:rPr lang="en-US" sz="1200" b="1" dirty="0">
                <a:latin typeface="Segoe UI" panose="020B0502040204020203" pitchFamily="34" charset="0"/>
              </a:rPr>
              <a:t>. </a:t>
            </a:r>
            <a:br>
              <a:rPr lang="en-US" sz="1200" b="1" dirty="0">
                <a:latin typeface="Segoe UI" panose="020B0502040204020203" pitchFamily="34" charset="0"/>
              </a:rPr>
            </a:br>
            <a:r>
              <a:rPr lang="en-US" sz="1200" b="1" dirty="0">
                <a:latin typeface="Segoe UI" panose="020B0502040204020203" pitchFamily="34" charset="0"/>
              </a:rPr>
              <a:t>     Molecular Based Mathematical Biology 5:78-115 </a:t>
            </a:r>
            <a:br>
              <a:rPr lang="en-US" sz="1200" b="1" dirty="0">
                <a:latin typeface="Segoe UI" panose="020B0502040204020203" pitchFamily="34" charset="0"/>
              </a:rPr>
            </a:br>
            <a:r>
              <a:rPr lang="en-US" sz="1200" b="1" dirty="0">
                <a:latin typeface="Segoe UI" panose="020B0502040204020203" pitchFamily="34" charset="0"/>
              </a:rPr>
              <a:t>     arXiv https://arxiv.org/abs/1708.07400.</a:t>
            </a:r>
          </a:p>
        </p:txBody>
      </p:sp>
    </p:spTree>
    <p:extLst>
      <p:ext uri="{BB962C8B-B14F-4D97-AF65-F5344CB8AC3E}">
        <p14:creationId xmlns:p14="http://schemas.microsoft.com/office/powerpoint/2010/main" val="2431159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defRPr/>
            </a:pPr>
            <a:fld id="{AF9C49EE-EBC7-4CFF-BA15-BDC3E224A24F}" type="slidenum">
              <a:rPr lang="en-US" sz="1800" kern="0">
                <a:solidFill>
                  <a:sysClr val="windowText" lastClr="000000"/>
                </a:solidFill>
              </a:rPr>
              <a:pPr>
                <a:spcBef>
                  <a:spcPts val="0"/>
                </a:spcBef>
                <a:defRPr/>
              </a:pPr>
              <a:t>12</a:t>
            </a:fld>
            <a:endParaRPr lang="en-US" sz="1800" kern="0" dirty="0">
              <a:solidFill>
                <a:sysClr val="windowText" lastClr="00000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2BE687C-003E-4EEA-B996-E6D830829547}"/>
              </a:ext>
            </a:extLst>
          </p:cNvPr>
          <p:cNvGrpSpPr/>
          <p:nvPr/>
        </p:nvGrpSpPr>
        <p:grpSpPr>
          <a:xfrm>
            <a:off x="2218025" y="298402"/>
            <a:ext cx="8682535" cy="5324535"/>
            <a:chOff x="3273827" y="383244"/>
            <a:chExt cx="8682535" cy="5324535"/>
          </a:xfrm>
        </p:grpSpPr>
        <p:sp>
          <p:nvSpPr>
            <p:cNvPr id="3" name="TextBox 2"/>
            <p:cNvSpPr txBox="1"/>
            <p:nvPr/>
          </p:nvSpPr>
          <p:spPr bwMode="auto">
            <a:xfrm>
              <a:off x="3273827" y="383244"/>
              <a:ext cx="4750025" cy="53245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br>
                <a:rPr lang="en-US" sz="2800" b="1" kern="0" dirty="0">
                  <a:solidFill>
                    <a:srgbClr val="0C04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800" b="1" kern="0" dirty="0">
                  <a:solidFill>
                    <a:srgbClr val="0C04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Everyone knows Biology is made of </a:t>
              </a:r>
              <a:br>
                <a:rPr lang="en-US" sz="2800" b="1" kern="0" dirty="0">
                  <a:solidFill>
                    <a:srgbClr val="0C04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800" b="1" kern="0" dirty="0">
                  <a:solidFill>
                    <a:srgbClr val="0C04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kern="0" dirty="0">
                  <a:solidFill>
                    <a:srgbClr val="0C047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Structures</a:t>
              </a:r>
              <a:br>
                <a:rPr lang="en-US" sz="4000" b="1" kern="0" dirty="0">
                  <a:solidFill>
                    <a:srgbClr val="0C047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</a:br>
              <a:endParaRPr lang="en-US" sz="4000" b="1" kern="0" dirty="0">
                <a:solidFill>
                  <a:srgbClr val="0C047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  <a:p>
              <a:pPr algn="ctr">
                <a:defRPr/>
              </a:pPr>
              <a:r>
                <a:rPr lang="en-US" sz="2800" b="1" kern="0" dirty="0">
                  <a:solidFill>
                    <a:srgbClr val="0C04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Working hypothesis:</a:t>
              </a:r>
            </a:p>
            <a:p>
              <a:pPr algn="ctr">
                <a:defRPr/>
              </a:pPr>
              <a:r>
                <a:rPr lang="en-US" sz="4000" b="1" kern="0" dirty="0">
                  <a:solidFill>
                    <a:srgbClr val="0C047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The Structures make </a:t>
              </a:r>
            </a:p>
            <a:p>
              <a:pPr algn="ctr">
                <a:defRPr/>
              </a:pPr>
              <a:r>
                <a:rPr lang="en-US" sz="4000" b="1" kern="0" dirty="0">
                  <a:solidFill>
                    <a:srgbClr val="0C047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Devices</a:t>
              </a:r>
              <a:br>
                <a:rPr lang="en-US" sz="4000" b="1" kern="0" dirty="0">
                  <a:solidFill>
                    <a:srgbClr val="0C04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800" b="1" kern="0" dirty="0">
                  <a:solidFill>
                    <a:srgbClr val="0C04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that span the scales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7C3796D-6BBB-4926-AC11-66DE2BC22179}"/>
                </a:ext>
              </a:extLst>
            </p:cNvPr>
            <p:cNvGrpSpPr/>
            <p:nvPr/>
          </p:nvGrpSpPr>
          <p:grpSpPr>
            <a:xfrm>
              <a:off x="9039206" y="2480338"/>
              <a:ext cx="2917156" cy="1897325"/>
              <a:chOff x="9039206" y="2480338"/>
              <a:chExt cx="2917156" cy="1897325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34BF0590-32F6-42E8-9190-3DD09B3A038A}"/>
                  </a:ext>
                </a:extLst>
              </p:cNvPr>
              <p:cNvSpPr/>
              <p:nvPr/>
            </p:nvSpPr>
            <p:spPr>
              <a:xfrm rot="1278213">
                <a:off x="9171000" y="2844881"/>
                <a:ext cx="2735044" cy="101566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000" b="0" cap="none" spc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What is a Device?</a:t>
                </a:r>
              </a:p>
              <a:p>
                <a:pPr algn="ctr"/>
                <a:r>
                  <a:rPr lang="en-US" sz="2000" b="0" cap="none" spc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How are they studied?</a:t>
                </a:r>
              </a:p>
              <a:p>
                <a:pPr algn="ctr"/>
                <a:r>
                  <a:rPr lang="en-US" sz="2000" b="0" cap="none" spc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A different talk!</a:t>
                </a:r>
              </a:p>
            </p:txBody>
          </p:sp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B9C1EECD-2793-4B68-A248-CCC90077DE3F}"/>
                  </a:ext>
                </a:extLst>
              </p:cNvPr>
              <p:cNvSpPr/>
              <p:nvPr/>
            </p:nvSpPr>
            <p:spPr bwMode="auto">
              <a:xfrm rot="1397068">
                <a:off x="9039206" y="2480338"/>
                <a:ext cx="2917156" cy="1897325"/>
              </a:xfrm>
              <a:prstGeom prst="cloudCallout">
                <a:avLst>
                  <a:gd name="adj1" fmla="val -96010"/>
                  <a:gd name="adj2" fmla="val 134610"/>
                </a:avLst>
              </a:prstGeom>
              <a:noFill/>
              <a:ln w="25400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137160" rIns="91440" bIns="13716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24157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A8486"/>
            </a:gs>
            <a:gs pos="50000">
              <a:srgbClr val="9ABEC1"/>
            </a:gs>
            <a:gs pos="100000">
              <a:srgbClr val="B8E3E6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defRPr/>
            </a:pPr>
            <a:fld id="{AF9C49EE-EBC7-4CFF-BA15-BDC3E224A24F}" type="slidenum">
              <a:rPr lang="en-US" sz="1800" kern="0">
                <a:solidFill>
                  <a:sysClr val="windowText" lastClr="000000"/>
                </a:solidFill>
              </a:rPr>
              <a:pPr>
                <a:spcBef>
                  <a:spcPts val="0"/>
                </a:spcBef>
                <a:defRPr/>
              </a:pPr>
              <a:t>13</a:t>
            </a:fld>
            <a:endParaRPr lang="en-US" sz="1800" kern="0" dirty="0">
              <a:solidFill>
                <a:sysClr val="windowText" lastClr="000000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AEDFCF1-4775-4E5C-8558-66B9D554257C}"/>
              </a:ext>
            </a:extLst>
          </p:cNvPr>
          <p:cNvCxnSpPr>
            <a:cxnSpLocks/>
          </p:cNvCxnSpPr>
          <p:nvPr/>
        </p:nvCxnSpPr>
        <p:spPr bwMode="auto">
          <a:xfrm>
            <a:off x="3989615" y="2986584"/>
            <a:ext cx="179613" cy="0"/>
          </a:xfrm>
          <a:prstGeom prst="line">
            <a:avLst/>
          </a:prstGeom>
          <a:noFill/>
          <a:ln w="222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221E675-BF72-4625-BA52-644B54343901}"/>
              </a:ext>
            </a:extLst>
          </p:cNvPr>
          <p:cNvCxnSpPr>
            <a:cxnSpLocks/>
          </p:cNvCxnSpPr>
          <p:nvPr/>
        </p:nvCxnSpPr>
        <p:spPr bwMode="auto">
          <a:xfrm>
            <a:off x="4900045" y="2998647"/>
            <a:ext cx="179613" cy="0"/>
          </a:xfrm>
          <a:prstGeom prst="line">
            <a:avLst/>
          </a:prstGeom>
          <a:noFill/>
          <a:ln w="222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43A9C16-5BA8-49B2-A3E3-0F13F6307E1A}"/>
              </a:ext>
            </a:extLst>
          </p:cNvPr>
          <p:cNvCxnSpPr>
            <a:cxnSpLocks/>
          </p:cNvCxnSpPr>
          <p:nvPr/>
        </p:nvCxnSpPr>
        <p:spPr bwMode="auto">
          <a:xfrm>
            <a:off x="6096000" y="2979229"/>
            <a:ext cx="179613" cy="0"/>
          </a:xfrm>
          <a:prstGeom prst="line">
            <a:avLst/>
          </a:prstGeom>
          <a:noFill/>
          <a:ln w="222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68AB659-4EB5-4C61-B790-F897295CC5D8}"/>
              </a:ext>
            </a:extLst>
          </p:cNvPr>
          <p:cNvCxnSpPr>
            <a:cxnSpLocks/>
          </p:cNvCxnSpPr>
          <p:nvPr/>
        </p:nvCxnSpPr>
        <p:spPr bwMode="auto">
          <a:xfrm>
            <a:off x="4484041" y="4569809"/>
            <a:ext cx="179613" cy="0"/>
          </a:xfrm>
          <a:prstGeom prst="line">
            <a:avLst/>
          </a:prstGeom>
          <a:noFill/>
          <a:ln w="222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78FAB53-F843-47A7-A6FD-BC5CB5B46251}"/>
              </a:ext>
            </a:extLst>
          </p:cNvPr>
          <p:cNvCxnSpPr>
            <a:cxnSpLocks/>
          </p:cNvCxnSpPr>
          <p:nvPr/>
        </p:nvCxnSpPr>
        <p:spPr bwMode="auto">
          <a:xfrm>
            <a:off x="5160820" y="4569809"/>
            <a:ext cx="179613" cy="0"/>
          </a:xfrm>
          <a:prstGeom prst="line">
            <a:avLst/>
          </a:prstGeom>
          <a:noFill/>
          <a:ln w="222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1C5335D-0544-4A9B-A940-238AC72FC6F2}"/>
              </a:ext>
            </a:extLst>
          </p:cNvPr>
          <p:cNvCxnSpPr>
            <a:cxnSpLocks/>
          </p:cNvCxnSpPr>
          <p:nvPr/>
        </p:nvCxnSpPr>
        <p:spPr bwMode="auto">
          <a:xfrm>
            <a:off x="8382153" y="2972067"/>
            <a:ext cx="179613" cy="0"/>
          </a:xfrm>
          <a:prstGeom prst="line">
            <a:avLst/>
          </a:prstGeom>
          <a:noFill/>
          <a:ln w="222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BDA904B-EA62-4FD8-8EC9-B963281FD32A}"/>
              </a:ext>
            </a:extLst>
          </p:cNvPr>
          <p:cNvCxnSpPr>
            <a:cxnSpLocks/>
          </p:cNvCxnSpPr>
          <p:nvPr/>
        </p:nvCxnSpPr>
        <p:spPr bwMode="auto">
          <a:xfrm>
            <a:off x="7163184" y="3006444"/>
            <a:ext cx="179613" cy="0"/>
          </a:xfrm>
          <a:prstGeom prst="line">
            <a:avLst/>
          </a:prstGeom>
          <a:noFill/>
          <a:ln w="222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FFA89B4-4272-443B-86F8-D924AD0B2602}"/>
              </a:ext>
            </a:extLst>
          </p:cNvPr>
          <p:cNvCxnSpPr>
            <a:cxnSpLocks/>
          </p:cNvCxnSpPr>
          <p:nvPr/>
        </p:nvCxnSpPr>
        <p:spPr bwMode="auto">
          <a:xfrm>
            <a:off x="3254582" y="4649262"/>
            <a:ext cx="179613" cy="0"/>
          </a:xfrm>
          <a:prstGeom prst="line">
            <a:avLst/>
          </a:prstGeom>
          <a:noFill/>
          <a:ln w="222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67B3F0D-7DF7-4910-84E3-C84241B0F532}"/>
              </a:ext>
            </a:extLst>
          </p:cNvPr>
          <p:cNvCxnSpPr>
            <a:cxnSpLocks/>
          </p:cNvCxnSpPr>
          <p:nvPr/>
        </p:nvCxnSpPr>
        <p:spPr bwMode="auto">
          <a:xfrm>
            <a:off x="6379789" y="4505609"/>
            <a:ext cx="179613" cy="0"/>
          </a:xfrm>
          <a:prstGeom prst="line">
            <a:avLst/>
          </a:prstGeom>
          <a:noFill/>
          <a:ln w="222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849DE5E-21AA-4857-A7A9-30F27702B04A}"/>
              </a:ext>
            </a:extLst>
          </p:cNvPr>
          <p:cNvCxnSpPr>
            <a:cxnSpLocks/>
          </p:cNvCxnSpPr>
          <p:nvPr/>
        </p:nvCxnSpPr>
        <p:spPr bwMode="auto">
          <a:xfrm>
            <a:off x="7079080" y="4505608"/>
            <a:ext cx="256900" cy="1"/>
          </a:xfrm>
          <a:prstGeom prst="line">
            <a:avLst/>
          </a:prstGeom>
          <a:noFill/>
          <a:ln w="222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5CFCA2A-764D-451A-B964-34028E99EA30}"/>
              </a:ext>
            </a:extLst>
          </p:cNvPr>
          <p:cNvCxnSpPr>
            <a:cxnSpLocks/>
          </p:cNvCxnSpPr>
          <p:nvPr/>
        </p:nvCxnSpPr>
        <p:spPr bwMode="auto">
          <a:xfrm>
            <a:off x="8365811" y="4556924"/>
            <a:ext cx="179613" cy="0"/>
          </a:xfrm>
          <a:prstGeom prst="line">
            <a:avLst/>
          </a:prstGeom>
          <a:noFill/>
          <a:ln w="222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6816E0B-B5A0-4EAE-A99B-95BFFA998CFE}"/>
              </a:ext>
            </a:extLst>
          </p:cNvPr>
          <p:cNvCxnSpPr>
            <a:cxnSpLocks/>
          </p:cNvCxnSpPr>
          <p:nvPr/>
        </p:nvCxnSpPr>
        <p:spPr bwMode="auto">
          <a:xfrm>
            <a:off x="2796569" y="3008972"/>
            <a:ext cx="179613" cy="0"/>
          </a:xfrm>
          <a:prstGeom prst="line">
            <a:avLst/>
          </a:prstGeom>
          <a:noFill/>
          <a:ln w="222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2A7A4D-25E3-4BFD-9CDB-AF9C20182EC0}"/>
              </a:ext>
            </a:extLst>
          </p:cNvPr>
          <p:cNvGrpSpPr/>
          <p:nvPr/>
        </p:nvGrpSpPr>
        <p:grpSpPr>
          <a:xfrm>
            <a:off x="1583055" y="85725"/>
            <a:ext cx="8563732" cy="5014437"/>
            <a:chOff x="1571941" y="95298"/>
            <a:chExt cx="8563732" cy="501443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6735870-10C2-49BF-9E94-836146CBD5A3}"/>
                </a:ext>
              </a:extLst>
            </p:cNvPr>
            <p:cNvGrpSpPr/>
            <p:nvPr/>
          </p:nvGrpSpPr>
          <p:grpSpPr>
            <a:xfrm>
              <a:off x="1571941" y="2451288"/>
              <a:ext cx="8563732" cy="2658447"/>
              <a:chOff x="1571941" y="2451288"/>
              <a:chExt cx="8563732" cy="2658447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FD2D4CC9-612D-4783-B428-BE81D2AB3A33}"/>
                  </a:ext>
                </a:extLst>
              </p:cNvPr>
              <p:cNvGrpSpPr/>
              <p:nvPr/>
            </p:nvGrpSpPr>
            <p:grpSpPr>
              <a:xfrm>
                <a:off x="1571941" y="2451288"/>
                <a:ext cx="7753795" cy="1084746"/>
                <a:chOff x="133481" y="3489868"/>
                <a:chExt cx="7753795" cy="1084746"/>
              </a:xfrm>
            </p:grpSpPr>
            <p:sp>
              <p:nvSpPr>
                <p:cNvPr id="4" name="Isosceles Triangle 3">
                  <a:extLst>
                    <a:ext uri="{FF2B5EF4-FFF2-40B4-BE49-F238E27FC236}">
                      <a16:creationId xmlns:a16="http://schemas.microsoft.com/office/drawing/2014/main" id="{C1F3523D-90F0-45D8-817F-3C75A35B3BA6}"/>
                    </a:ext>
                  </a:extLst>
                </p:cNvPr>
                <p:cNvSpPr/>
                <p:nvPr/>
              </p:nvSpPr>
              <p:spPr bwMode="auto">
                <a:xfrm rot="5400000">
                  <a:off x="1503984" y="3524584"/>
                  <a:ext cx="1060704" cy="1039356"/>
                </a:xfrm>
                <a:prstGeom prst="triangle">
                  <a:avLst/>
                </a:prstGeom>
                <a:noFill/>
                <a:ln w="25400" cap="flat" cmpd="sng" algn="ctr">
                  <a:solidFill>
                    <a:srgbClr val="00206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137160" rIns="91440" bIns="13716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1" name="Isosceles Triangle 50">
                  <a:extLst>
                    <a:ext uri="{FF2B5EF4-FFF2-40B4-BE49-F238E27FC236}">
                      <a16:creationId xmlns:a16="http://schemas.microsoft.com/office/drawing/2014/main" id="{E24B9248-1E61-4445-8FBA-DD971154D749}"/>
                    </a:ext>
                  </a:extLst>
                </p:cNvPr>
                <p:cNvSpPr/>
                <p:nvPr/>
              </p:nvSpPr>
              <p:spPr bwMode="auto">
                <a:xfrm rot="5400000">
                  <a:off x="3609885" y="3517229"/>
                  <a:ext cx="1060704" cy="1039356"/>
                </a:xfrm>
                <a:prstGeom prst="triangle">
                  <a:avLst/>
                </a:prstGeom>
                <a:noFill/>
                <a:ln w="25400" cap="flat" cmpd="sng" algn="ctr">
                  <a:solidFill>
                    <a:srgbClr val="00206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137160" rIns="91440" bIns="13716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en-US" sz="1600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2" name="Isosceles Triangle 51">
                  <a:extLst>
                    <a:ext uri="{FF2B5EF4-FFF2-40B4-BE49-F238E27FC236}">
                      <a16:creationId xmlns:a16="http://schemas.microsoft.com/office/drawing/2014/main" id="{73913037-53BF-4826-B2C6-389CEE2AD943}"/>
                    </a:ext>
                  </a:extLst>
                </p:cNvPr>
                <p:cNvSpPr/>
                <p:nvPr/>
              </p:nvSpPr>
              <p:spPr bwMode="auto">
                <a:xfrm rot="5400000">
                  <a:off x="5882549" y="3500542"/>
                  <a:ext cx="1060704" cy="1039356"/>
                </a:xfrm>
                <a:prstGeom prst="triangle">
                  <a:avLst/>
                </a:prstGeom>
                <a:noFill/>
                <a:ln w="25400" cap="flat" cmpd="sng" algn="ctr">
                  <a:solidFill>
                    <a:srgbClr val="00206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137160" rIns="91440" bIns="13716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C14ACA9A-EC98-48C8-AB81-D4F359D0D9EF}"/>
                    </a:ext>
                  </a:extLst>
                </p:cNvPr>
                <p:cNvSpPr txBox="1"/>
                <p:nvPr/>
              </p:nvSpPr>
              <p:spPr>
                <a:xfrm>
                  <a:off x="133481" y="3694643"/>
                  <a:ext cx="166343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dirty="0">
                      <a:solidFill>
                        <a:srgbClr val="002060"/>
                      </a:solidFill>
                      <a:latin typeface="Arial Black" panose="020B0A04020102020204" pitchFamily="34" charset="0"/>
                      <a:cs typeface="Arial" panose="020B0604020202020204" pitchFamily="34" charset="0"/>
                    </a:rPr>
                    <a:t>ATOM </a:t>
                  </a:r>
                  <a:br>
                    <a:rPr lang="en-US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</a:br>
                  <a:r>
                    <a:rPr lang="en-US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10</a:t>
                  </a:r>
                  <a:r>
                    <a:rPr lang="en-US" baseline="300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-10 </a:t>
                  </a:r>
                  <a:r>
                    <a:rPr lang="en-US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</a:t>
                  </a:r>
                </a:p>
              </p:txBody>
            </p: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155341BC-4012-4700-A880-A37575B7505D}"/>
                    </a:ext>
                  </a:extLst>
                </p:cNvPr>
                <p:cNvSpPr txBox="1"/>
                <p:nvPr/>
              </p:nvSpPr>
              <p:spPr>
                <a:xfrm>
                  <a:off x="2242400" y="3689430"/>
                  <a:ext cx="166343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Molecule </a:t>
                  </a:r>
                  <a:br>
                    <a:rPr lang="en-US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</a:br>
                  <a:r>
                    <a:rPr lang="en-US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10</a:t>
                  </a:r>
                  <a:r>
                    <a:rPr lang="en-US" baseline="300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-8 </a:t>
                  </a:r>
                  <a:r>
                    <a:rPr lang="en-US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</a:t>
                  </a:r>
                </a:p>
              </p:txBody>
            </p: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C14E535A-27BD-4D14-8075-15B65E4682FC}"/>
                    </a:ext>
                  </a:extLst>
                </p:cNvPr>
                <p:cNvSpPr txBox="1"/>
                <p:nvPr/>
              </p:nvSpPr>
              <p:spPr>
                <a:xfrm>
                  <a:off x="4482832" y="3657033"/>
                  <a:ext cx="166343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Organelle </a:t>
                  </a:r>
                </a:p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10</a:t>
                  </a:r>
                  <a:r>
                    <a:rPr lang="en-US" baseline="300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-6</a:t>
                  </a:r>
                  <a:r>
                    <a:rPr lang="en-US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</a:t>
                  </a:r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495BE077-DACB-48B0-A697-095EC7568A37}"/>
                    </a:ext>
                  </a:extLst>
                </p:cNvPr>
                <p:cNvSpPr txBox="1"/>
                <p:nvPr/>
              </p:nvSpPr>
              <p:spPr>
                <a:xfrm>
                  <a:off x="6943693" y="3711571"/>
                  <a:ext cx="94358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Cell </a:t>
                  </a:r>
                  <a:br>
                    <a:rPr lang="en-US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</a:br>
                  <a:r>
                    <a:rPr lang="en-US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10</a:t>
                  </a:r>
                  <a:r>
                    <a:rPr lang="en-US" baseline="300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-5</a:t>
                  </a:r>
                  <a:r>
                    <a:rPr lang="en-US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</a:t>
                  </a:r>
                </a:p>
              </p:txBody>
            </p: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F8DF74ED-F79E-4BC5-8987-884A8CBD185F}"/>
                  </a:ext>
                </a:extLst>
              </p:cNvPr>
              <p:cNvGrpSpPr/>
              <p:nvPr/>
            </p:nvGrpSpPr>
            <p:grpSpPr>
              <a:xfrm>
                <a:off x="2181270" y="3994355"/>
                <a:ext cx="7954403" cy="1115380"/>
                <a:chOff x="211055" y="3478502"/>
                <a:chExt cx="7563328" cy="1115380"/>
              </a:xfrm>
            </p:grpSpPr>
            <p:sp>
              <p:nvSpPr>
                <p:cNvPr id="59" name="Isosceles Triangle 58">
                  <a:extLst>
                    <a:ext uri="{FF2B5EF4-FFF2-40B4-BE49-F238E27FC236}">
                      <a16:creationId xmlns:a16="http://schemas.microsoft.com/office/drawing/2014/main" id="{C8FFE96A-D72F-485C-B8AC-7A0224227F05}"/>
                    </a:ext>
                  </a:extLst>
                </p:cNvPr>
                <p:cNvSpPr/>
                <p:nvPr/>
              </p:nvSpPr>
              <p:spPr bwMode="auto">
                <a:xfrm rot="5400000">
                  <a:off x="1361182" y="3569402"/>
                  <a:ext cx="1060704" cy="988256"/>
                </a:xfrm>
                <a:prstGeom prst="triangle">
                  <a:avLst/>
                </a:prstGeom>
                <a:noFill/>
                <a:ln w="25400" cap="flat" cmpd="sng" algn="ctr">
                  <a:solidFill>
                    <a:srgbClr val="00206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137160" rIns="91440" bIns="13716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0" name="Isosceles Triangle 59">
                  <a:extLst>
                    <a:ext uri="{FF2B5EF4-FFF2-40B4-BE49-F238E27FC236}">
                      <a16:creationId xmlns:a16="http://schemas.microsoft.com/office/drawing/2014/main" id="{1DAAC434-1643-48B0-A64C-EBF5C13D84BC}"/>
                    </a:ext>
                  </a:extLst>
                </p:cNvPr>
                <p:cNvSpPr/>
                <p:nvPr/>
              </p:nvSpPr>
              <p:spPr bwMode="auto">
                <a:xfrm rot="5400000">
                  <a:off x="3168878" y="3514726"/>
                  <a:ext cx="1060704" cy="988256"/>
                </a:xfrm>
                <a:prstGeom prst="triangle">
                  <a:avLst/>
                </a:prstGeom>
                <a:noFill/>
                <a:ln w="25400" cap="flat" cmpd="sng" algn="ctr">
                  <a:solidFill>
                    <a:srgbClr val="00206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137160" rIns="91440" bIns="13716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en-US" sz="1600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1" name="Isosceles Triangle 60">
                  <a:extLst>
                    <a:ext uri="{FF2B5EF4-FFF2-40B4-BE49-F238E27FC236}">
                      <a16:creationId xmlns:a16="http://schemas.microsoft.com/office/drawing/2014/main" id="{34B775BB-8488-4D99-8DAB-05C5D771AFA3}"/>
                    </a:ext>
                  </a:extLst>
                </p:cNvPr>
                <p:cNvSpPr/>
                <p:nvPr/>
              </p:nvSpPr>
              <p:spPr bwMode="auto">
                <a:xfrm rot="5400000">
                  <a:off x="5082594" y="3559828"/>
                  <a:ext cx="1060704" cy="988256"/>
                </a:xfrm>
                <a:prstGeom prst="triangle">
                  <a:avLst/>
                </a:prstGeom>
                <a:noFill/>
                <a:ln w="25400" cap="flat" cmpd="sng" algn="ctr">
                  <a:solidFill>
                    <a:srgbClr val="00206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137160" rIns="91440" bIns="13716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EB6B5DCD-B863-4D90-BA5B-15D3FC81E593}"/>
                    </a:ext>
                  </a:extLst>
                </p:cNvPr>
                <p:cNvSpPr txBox="1"/>
                <p:nvPr/>
              </p:nvSpPr>
              <p:spPr>
                <a:xfrm>
                  <a:off x="211055" y="3766199"/>
                  <a:ext cx="166343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Cell </a:t>
                  </a:r>
                  <a:br>
                    <a:rPr lang="en-US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</a:br>
                  <a:r>
                    <a:rPr lang="en-US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10</a:t>
                  </a:r>
                  <a:r>
                    <a:rPr lang="en-US" baseline="300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-5</a:t>
                  </a:r>
                  <a:r>
                    <a:rPr lang="en-US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</a:t>
                  </a:r>
                </a:p>
              </p:txBody>
            </p: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AB4C660B-2F7B-4499-8432-BF9AF997BB7B}"/>
                    </a:ext>
                  </a:extLst>
                </p:cNvPr>
                <p:cNvSpPr txBox="1"/>
                <p:nvPr/>
              </p:nvSpPr>
              <p:spPr>
                <a:xfrm>
                  <a:off x="1955143" y="3729670"/>
                  <a:ext cx="166343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Tissue </a:t>
                  </a:r>
                  <a:br>
                    <a:rPr lang="en-US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</a:br>
                  <a:r>
                    <a:rPr lang="en-US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10</a:t>
                  </a:r>
                  <a:r>
                    <a:rPr lang="en-US" baseline="300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-3 </a:t>
                  </a:r>
                  <a:r>
                    <a:rPr lang="en-US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</a:t>
                  </a: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2AE892A2-A70A-4617-A1F4-64072A558C85}"/>
                    </a:ext>
                  </a:extLst>
                </p:cNvPr>
                <p:cNvSpPr txBox="1"/>
                <p:nvPr/>
              </p:nvSpPr>
              <p:spPr>
                <a:xfrm>
                  <a:off x="3709027" y="3666590"/>
                  <a:ext cx="166343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Organ</a:t>
                  </a:r>
                  <a:br>
                    <a:rPr lang="en-US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</a:br>
                  <a:r>
                    <a:rPr lang="en-US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10</a:t>
                  </a:r>
                  <a:r>
                    <a:rPr lang="en-US" baseline="300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-1 </a:t>
                  </a:r>
                  <a:r>
                    <a:rPr lang="en-US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</a:t>
                  </a:r>
                </a:p>
              </p:txBody>
            </p: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462B4FA0-A8E7-4609-BE7B-367E5894419E}"/>
                    </a:ext>
                  </a:extLst>
                </p:cNvPr>
                <p:cNvSpPr txBox="1"/>
                <p:nvPr/>
              </p:nvSpPr>
              <p:spPr>
                <a:xfrm>
                  <a:off x="6268608" y="3820598"/>
                  <a:ext cx="1505775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b="1" dirty="0">
                      <a:solidFill>
                        <a:srgbClr val="002060"/>
                      </a:solidFill>
                      <a:latin typeface="Arial Black" panose="020B0A04020102020204" pitchFamily="34" charset="0"/>
                      <a:cs typeface="Arial" panose="020B0604020202020204" pitchFamily="34" charset="0"/>
                    </a:rPr>
                    <a:t>ORGANISM</a:t>
                  </a:r>
                  <a:br>
                    <a:rPr lang="en-US" b="1" u="sng" dirty="0">
                      <a:solidFill>
                        <a:srgbClr val="002060"/>
                      </a:solidFill>
                      <a:latin typeface="Arial Black" panose="020B0A04020102020204" pitchFamily="34" charset="0"/>
                      <a:cs typeface="Arial" panose="020B0604020202020204" pitchFamily="34" charset="0"/>
                    </a:rPr>
                  </a:br>
                  <a:r>
                    <a:rPr lang="en-US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 m</a:t>
                  </a:r>
                </a:p>
              </p:txBody>
            </p:sp>
          </p:grpSp>
        </p:grpSp>
        <p:sp>
          <p:nvSpPr>
            <p:cNvPr id="3" name="TextBox 2"/>
            <p:cNvSpPr txBox="1"/>
            <p:nvPr/>
          </p:nvSpPr>
          <p:spPr bwMode="auto">
            <a:xfrm>
              <a:off x="3118306" y="95298"/>
              <a:ext cx="4750025" cy="18466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600" b="1" i="1" kern="0" dirty="0">
                  <a:solidFill>
                    <a:srgbClr val="0C04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Answer:</a:t>
              </a:r>
              <a:br>
                <a:rPr lang="en-US" sz="2800" b="1" kern="0" dirty="0">
                  <a:solidFill>
                    <a:srgbClr val="0C04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800" b="1" kern="0" dirty="0">
                  <a:solidFill>
                    <a:srgbClr val="0C04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Biology is made of </a:t>
              </a:r>
              <a:br>
                <a:rPr lang="en-US" sz="2800" b="1" kern="0" dirty="0">
                  <a:solidFill>
                    <a:srgbClr val="0C04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4000" b="1" kern="0" dirty="0">
                  <a:solidFill>
                    <a:srgbClr val="0C047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Devices</a:t>
              </a:r>
              <a:br>
                <a:rPr lang="en-US" sz="4000" b="1" kern="0" dirty="0">
                  <a:solidFill>
                    <a:srgbClr val="0C04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800" b="1" kern="0" dirty="0">
                  <a:solidFill>
                    <a:srgbClr val="0C04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they span the scales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13982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82F850-1069-4D30-847B-BF14103C36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77139A39-4D6B-45ED-A4E6-5AA47E6E4FA3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9DF16A-5557-4F7C-B961-437DEA196188}"/>
              </a:ext>
            </a:extLst>
          </p:cNvPr>
          <p:cNvSpPr txBox="1"/>
          <p:nvPr/>
        </p:nvSpPr>
        <p:spPr>
          <a:xfrm>
            <a:off x="2580967" y="850341"/>
            <a:ext cx="71753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a few thousand atoms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conceivably control 10</a:t>
            </a:r>
            <a:r>
              <a:rPr lang="en-US" sz="36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atoms?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Aft>
                <a:spcPts val="600"/>
              </a:spcAft>
              <a:tabLst>
                <a:tab pos="457200" algn="l"/>
                <a:tab pos="914400" algn="l"/>
                <a:tab pos="5486400" algn="r"/>
              </a:tabLst>
              <a:defRPr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E13182-4D41-484A-A79E-CDB1EFFF26FE}"/>
              </a:ext>
            </a:extLst>
          </p:cNvPr>
          <p:cNvSpPr txBox="1"/>
          <p:nvPr/>
        </p:nvSpPr>
        <p:spPr>
          <a:xfrm>
            <a:off x="2904893" y="2670620"/>
            <a:ext cx="56480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ANSWER:</a:t>
            </a:r>
            <a:br>
              <a:rPr lang="en-US" sz="3600" b="1" dirty="0">
                <a:solidFill>
                  <a:srgbClr val="C00000"/>
                </a:solidFill>
              </a:rPr>
            </a:br>
            <a:r>
              <a:rPr lang="en-US" sz="3600" b="1" dirty="0">
                <a:solidFill>
                  <a:srgbClr val="C00000"/>
                </a:solidFill>
              </a:rPr>
              <a:t>by forming  a </a:t>
            </a:r>
          </a:p>
          <a:p>
            <a:pPr algn="ctr"/>
            <a:r>
              <a:rPr lang="en-US" sz="3600" b="1" dirty="0">
                <a:solidFill>
                  <a:srgbClr val="C00000"/>
                </a:solidFill>
              </a:rPr>
              <a:t>HIERARCHY of DEVICES</a:t>
            </a:r>
          </a:p>
        </p:txBody>
      </p:sp>
    </p:spTree>
    <p:extLst>
      <p:ext uri="{BB962C8B-B14F-4D97-AF65-F5344CB8AC3E}">
        <p14:creationId xmlns:p14="http://schemas.microsoft.com/office/powerpoint/2010/main" val="961755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82F850-1069-4D30-847B-BF14103C36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r>
              <a:rPr lang="en-US" altLang="en-US" dirty="0">
                <a:solidFill>
                  <a:srgbClr val="000000"/>
                </a:solidFill>
              </a:rPr>
              <a:t>Page </a:t>
            </a:r>
            <a:fld id="{77139A39-4D6B-45ED-A4E6-5AA47E6E4FA3}" type="slidenum">
              <a:rPr lang="en-US" alt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15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9DF16A-5557-4F7C-B961-437DEA196188}"/>
              </a:ext>
            </a:extLst>
          </p:cNvPr>
          <p:cNvSpPr txBox="1"/>
          <p:nvPr/>
        </p:nvSpPr>
        <p:spPr>
          <a:xfrm>
            <a:off x="1731141" y="291791"/>
            <a:ext cx="8150673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Kind of Averaging </a:t>
            </a:r>
            <a:b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Device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4D15F2-14EA-432F-862C-961C20E76A79}"/>
              </a:ext>
            </a:extLst>
          </p:cNvPr>
          <p:cNvSpPr txBox="1"/>
          <p:nvPr/>
        </p:nvSpPr>
        <p:spPr>
          <a:xfrm>
            <a:off x="1324588" y="1817581"/>
            <a:ext cx="91262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Definition of a Device</a:t>
            </a:r>
            <a:br>
              <a:rPr lang="en-US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 is </a:t>
            </a:r>
            <a:r>
              <a:rPr lang="en-US" sz="36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Perfectly Correlated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Input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Averaging in a Device Creates a Perfectly Correlated* Replica of the Input</a:t>
            </a:r>
            <a:endParaRPr lang="en-US" sz="32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2592D00-F21F-41B1-9610-EA52355C0C1B}"/>
                  </a:ext>
                </a:extLst>
              </p:cNvPr>
              <p:cNvSpPr/>
              <p:nvPr/>
            </p:nvSpPr>
            <p:spPr>
              <a:xfrm>
                <a:off x="1576634" y="3332369"/>
                <a:ext cx="8305180" cy="16534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d>
                        <m:d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en-US" sz="28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〈"/>
                          <m:endChr m:val="〉"/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  <m:d>
                            <m:dPr>
                              <m:ctrlPr>
                                <a:rPr lang="en-US" sz="2800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sz="2800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800" b="1" i="1" dirty="0">
                  <a:solidFill>
                    <a:srgbClr val="002060"/>
                  </a:solidFill>
                  <a:latin typeface="Cambria Math" panose="02040503050406030204" pitchFamily="18" charset="0"/>
                </a:endParaRPr>
              </a:p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nary>
                        <m:naryPr>
                          <m:limLoc m:val="undOvr"/>
                          <m:grow m:val="on"/>
                          <m:subHide m:val="on"/>
                          <m:supHide m:val="on"/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2800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e>
                            <m:sup>
                              <m:r>
                                <a:rPr lang="en-US" sz="2800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p>
                          </m:sSup>
                          <m: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𝑾</m:t>
                          </m:r>
                          <m: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2800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sz="2800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2592D00-F21F-41B1-9610-EA52355C0C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6634" y="3332369"/>
                <a:ext cx="8305180" cy="165340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F4B2D7D3-D2FC-4FCE-B96B-B9A287DD6EC0}"/>
              </a:ext>
            </a:extLst>
          </p:cNvPr>
          <p:cNvGrpSpPr/>
          <p:nvPr/>
        </p:nvGrpSpPr>
        <p:grpSpPr>
          <a:xfrm>
            <a:off x="1819159" y="3429000"/>
            <a:ext cx="1288917" cy="607979"/>
            <a:chOff x="1799615" y="4085143"/>
            <a:chExt cx="1288917" cy="607979"/>
          </a:xfrm>
        </p:grpSpPr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7C14CE92-1EAD-4BE1-A3B5-FD4E03F45434}"/>
                </a:ext>
              </a:extLst>
            </p:cNvPr>
            <p:cNvSpPr/>
            <p:nvPr/>
          </p:nvSpPr>
          <p:spPr bwMode="auto">
            <a:xfrm>
              <a:off x="1799615" y="4085143"/>
              <a:ext cx="1162455" cy="607979"/>
            </a:xfrm>
            <a:prstGeom prst="wedgeEllipseCallout">
              <a:avLst>
                <a:gd name="adj1" fmla="val 107826"/>
                <a:gd name="adj2" fmla="val 81341"/>
              </a:avLst>
            </a:prstGeom>
            <a:blipFill>
              <a:blip r:embed="rId3"/>
              <a:tile tx="0" ty="0" sx="100000" sy="100000" flip="none" algn="tl"/>
            </a:blipFill>
            <a:ln w="254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137160" rIns="91440" bIns="13716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487021E-10D0-4C33-88AB-64F82343E96C}"/>
                </a:ext>
              </a:extLst>
            </p:cNvPr>
            <p:cNvSpPr txBox="1"/>
            <p:nvPr/>
          </p:nvSpPr>
          <p:spPr>
            <a:xfrm>
              <a:off x="1847175" y="4204466"/>
              <a:ext cx="12413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dirty="0">
                  <a:solidFill>
                    <a:srgbClr val="002060"/>
                  </a:solidFill>
                </a:rPr>
                <a:t>Not</a:t>
              </a:r>
              <a:r>
                <a:rPr lang="en-US" i="1" dirty="0">
                  <a:solidFill>
                    <a:srgbClr val="002060"/>
                  </a:solidFill>
                </a:rPr>
                <a:t> </a:t>
              </a:r>
              <a:r>
                <a:rPr lang="en-US" sz="1600" i="1" dirty="0">
                  <a:solidFill>
                    <a:srgbClr val="002060"/>
                  </a:solidFill>
                </a:rPr>
                <a:t>equal</a:t>
              </a:r>
              <a:endParaRPr lang="en-US" i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63C8CCBB-5226-4D1B-9F8F-5EC12CB5AA7C}"/>
              </a:ext>
            </a:extLst>
          </p:cNvPr>
          <p:cNvSpPr/>
          <p:nvPr/>
        </p:nvSpPr>
        <p:spPr bwMode="auto">
          <a:xfrm>
            <a:off x="10088260" y="302793"/>
            <a:ext cx="1423707" cy="1323439"/>
          </a:xfrm>
          <a:prstGeom prst="wedgeEllipseCallout">
            <a:avLst>
              <a:gd name="adj1" fmla="val -218936"/>
              <a:gd name="adj2" fmla="val 105298"/>
            </a:avLst>
          </a:prstGeom>
          <a:blipFill>
            <a:blip r:embed="rId3"/>
            <a:tile tx="0" ty="0" sx="100000" sy="100000" flip="none" algn="tl"/>
          </a:blipFill>
          <a:ln w="127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137160" rIns="91440" bIns="13716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5290E8-65BE-4972-BA90-E96C4CAA3379}"/>
              </a:ext>
            </a:extLst>
          </p:cNvPr>
          <p:cNvSpPr txBox="1"/>
          <p:nvPr/>
        </p:nvSpPr>
        <p:spPr>
          <a:xfrm>
            <a:off x="10270610" y="549013"/>
            <a:ext cx="1241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002060"/>
                </a:solidFill>
              </a:rPr>
              <a:t>Precise </a:t>
            </a:r>
            <a:br>
              <a:rPr lang="en-US" sz="1600" b="1" i="1" dirty="0">
                <a:solidFill>
                  <a:srgbClr val="002060"/>
                </a:solidFill>
              </a:rPr>
            </a:br>
            <a:r>
              <a:rPr lang="en-US" sz="1600" b="1" i="1" dirty="0">
                <a:solidFill>
                  <a:srgbClr val="002060"/>
                </a:solidFill>
              </a:rPr>
              <a:t>stochastic definition</a:t>
            </a:r>
            <a:endParaRPr lang="en-US" i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FFD31B7-07B5-4735-A310-7CBB02A8C476}"/>
                  </a:ext>
                </a:extLst>
              </p:cNvPr>
              <p:cNvSpPr txBox="1"/>
              <p:nvPr/>
            </p:nvSpPr>
            <p:spPr>
              <a:xfrm>
                <a:off x="2726050" y="5318129"/>
                <a:ext cx="6234127" cy="1412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accent6">
                        <a:lumMod val="50000"/>
                      </a:schemeClr>
                    </a:solidFill>
                  </a:rPr>
                  <a:t>*Coherence function of Device = 1.0</a:t>
                </a:r>
              </a:p>
              <a:p>
                <a:pPr algn="ctr"/>
                <a:r>
                  <a:rPr lang="en-US" sz="1400" b="1" dirty="0">
                    <a:solidFill>
                      <a:schemeClr val="accent6">
                        <a:lumMod val="50000"/>
                      </a:schemeClr>
                    </a:solidFill>
                  </a:rPr>
                  <a:t>Coherence function in general =</a:t>
                </a:r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⟨"/>
                            <m:endChr m:val="⟩"/>
                            <m:ctrlPr>
                              <a:rPr lang="en-US" b="1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1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e>
                              <m:sub>
                                <m:r>
                                  <a:rPr lang="en-US" b="1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𝒙𝒚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b="1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𝒇</m:t>
                                </m:r>
                              </m:e>
                            </m:d>
                          </m:e>
                        </m:d>
                      </m:num>
                      <m:den>
                        <m:d>
                          <m:dPr>
                            <m:begChr m:val="⟨"/>
                            <m:endChr m:val="⟩"/>
                            <m:ctrlPr>
                              <a:rPr lang="en-US" b="1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1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e>
                              <m:sub>
                                <m:r>
                                  <a:rPr lang="en-US" b="1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en-US" b="1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b="1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𝒇</m:t>
                                </m:r>
                              </m:e>
                            </m:d>
                          </m:e>
                        </m:d>
                        <m:d>
                          <m:dPr>
                            <m:begChr m:val="⟨"/>
                            <m:endChr m:val="⟩"/>
                            <m:ctrlPr>
                              <a:rPr lang="en-US" b="1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1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e>
                              <m:sub>
                                <m:r>
                                  <a:rPr lang="en-US" b="1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  <m:r>
                                  <a:rPr lang="en-US" b="1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b="1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𝒇</m:t>
                                </m:r>
                              </m:e>
                            </m:d>
                          </m:e>
                        </m:d>
                      </m:den>
                    </m:f>
                    <m:r>
                      <a:rPr lang="en-US" b="1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; </m:t>
                    </m:r>
                  </m:oMath>
                </a14:m>
                <a:br>
                  <a:rPr lang="en-US" b="1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sz="16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𝒙𝒚</m:t>
                        </m:r>
                      </m:sub>
                    </m:sSub>
                    <m:sSub>
                      <m:sSubPr>
                        <m:ctrlPr>
                          <a:rPr lang="en-US" sz="1600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; </m:t>
                        </m:r>
                        <m:r>
                          <a:rPr lang="en-US" sz="16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sz="16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𝒛𝒛</m:t>
                        </m:r>
                      </m:sub>
                    </m:sSub>
                  </m:oMath>
                </a14:m>
                <a:r>
                  <a:rPr lang="en-US" sz="1600" b="1" dirty="0"/>
                  <a:t> </a:t>
                </a:r>
                <a:r>
                  <a:rPr lang="en-US" sz="1400" b="1" dirty="0"/>
                  <a:t>= cross, self-power</a:t>
                </a:r>
                <a:r>
                  <a:rPr lang="en-US" sz="1400" b="1" baseline="30000" dirty="0"/>
                  <a:t> </a:t>
                </a:r>
                <a:r>
                  <a:rPr lang="en-US" sz="1400" b="1" dirty="0"/>
                  <a:t>spectral densi</a:t>
                </a:r>
                <a:r>
                  <a:rPr lang="en-US" sz="1600" b="1" dirty="0"/>
                  <a:t>ty</a:t>
                </a:r>
                <a:br>
                  <a:rPr lang="en-US" sz="1600" b="1" dirty="0"/>
                </a:b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</m:e>
                    </m:d>
                    <m:r>
                      <a:rPr lang="en-US" b="1" i="1" dirty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b="1" dirty="0"/>
                  <a:t>  </a:t>
                </a:r>
                <a:r>
                  <a:rPr lang="en-US" sz="1400" b="1" dirty="0"/>
                  <a:t>estimator of </a:t>
                </a:r>
                <a:endParaRPr lang="en-US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FFD31B7-07B5-4735-A310-7CBB02A8C4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6050" y="5318129"/>
                <a:ext cx="6234127" cy="1412310"/>
              </a:xfrm>
              <a:prstGeom prst="rect">
                <a:avLst/>
              </a:prstGeom>
              <a:blipFill>
                <a:blip r:embed="rId4"/>
                <a:stretch>
                  <a:fillRect t="-4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0305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0D7630-8527-47D1-8A61-3B1A431682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57343" y="5842453"/>
            <a:ext cx="28448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77139A39-4D6B-45ED-A4E6-5AA47E6E4FA3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F5F2C60-8B65-4A42-833A-2C0593D46957}"/>
              </a:ext>
            </a:extLst>
          </p:cNvPr>
          <p:cNvGrpSpPr/>
          <p:nvPr/>
        </p:nvGrpSpPr>
        <p:grpSpPr>
          <a:xfrm>
            <a:off x="1402410" y="2383972"/>
            <a:ext cx="9275211" cy="4396424"/>
            <a:chOff x="847725" y="1556030"/>
            <a:chExt cx="10382250" cy="4076700"/>
          </a:xfrm>
        </p:grpSpPr>
        <p:pic>
          <p:nvPicPr>
            <p:cNvPr id="4" name="Picture 3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062016A1-E8FC-4110-B270-ED2D3841A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725" y="1556030"/>
              <a:ext cx="10382250" cy="40767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CB56929-8FFD-4D14-AE89-ACAE54ED15F7}"/>
                </a:ext>
              </a:extLst>
            </p:cNvPr>
            <p:cNvSpPr/>
            <p:nvPr/>
          </p:nvSpPr>
          <p:spPr bwMode="auto">
            <a:xfrm>
              <a:off x="11136086" y="1787979"/>
              <a:ext cx="93698" cy="762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137160" rIns="91440" bIns="13716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 useBgFill="1">
          <p:nvSpPr>
            <p:cNvPr id="6" name="Rectangle 5">
              <a:extLst>
                <a:ext uri="{FF2B5EF4-FFF2-40B4-BE49-F238E27FC236}">
                  <a16:creationId xmlns:a16="http://schemas.microsoft.com/office/drawing/2014/main" id="{F33DA3AA-D3FA-45F0-919A-3603BBD872EA}"/>
                </a:ext>
              </a:extLst>
            </p:cNvPr>
            <p:cNvSpPr/>
            <p:nvPr/>
          </p:nvSpPr>
          <p:spPr bwMode="auto">
            <a:xfrm rot="2280834">
              <a:off x="11073493" y="1975757"/>
              <a:ext cx="125186" cy="45719"/>
            </a:xfrm>
            <a:prstGeom prst="rect">
              <a:avLst/>
            </a:prstGeom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137160" rIns="91440" bIns="13716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5B058F5-94AD-42C0-AC0E-45FCE31F2FC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32185" y="1998616"/>
              <a:ext cx="334107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573185B-DB3F-43DD-B6EC-7412FA34278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67718" y="1999523"/>
              <a:ext cx="165086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22B8DA8-E47F-4F09-9821-97008F40A79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104195" y="1998616"/>
              <a:ext cx="165086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AE38B60-47D8-4F7C-B392-2C042F567A3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08614" y="1998616"/>
              <a:ext cx="236876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FFDE3CA-4BF8-4B1D-A456-09D543D9007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20683" y="1998616"/>
              <a:ext cx="165086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FACA470-EF3A-4F87-8F14-2F891B115EB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233558" y="1998616"/>
              <a:ext cx="312181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96E524D-4D12-41D2-81D2-5ED9BA85F07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311243" y="1998616"/>
              <a:ext cx="174171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13A0ABE-C230-4CDE-B9B1-8DF7524E6F3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579428" y="1998616"/>
              <a:ext cx="489858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8FA5841-C132-4EC5-8340-691A242DABC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570295" y="3835581"/>
              <a:ext cx="312181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C09F53C-ED24-4DD1-BB0C-3DD227D1D7E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343901" y="3808366"/>
              <a:ext cx="312181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D5D6F1E-2FDE-4852-BC2E-4252C815222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274379" y="3828504"/>
              <a:ext cx="312181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3E7B88B-79E4-41C2-B7C1-EB0DF5BE181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38850" y="3806105"/>
              <a:ext cx="312181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FDC97CC-C989-49CB-A858-9372F37F856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738007" y="3806105"/>
              <a:ext cx="531274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2FCD000-5CB7-4153-877F-2CC3E3E454D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672443" y="3828504"/>
              <a:ext cx="229195" cy="7077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7EBE66B-1BDD-4A27-8A66-E78208BA243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08614" y="3806105"/>
              <a:ext cx="394607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BB69708-3345-4BDD-AFF5-4F9E4BCEC8E8}"/>
              </a:ext>
            </a:extLst>
          </p:cNvPr>
          <p:cNvSpPr txBox="1"/>
          <p:nvPr/>
        </p:nvSpPr>
        <p:spPr>
          <a:xfrm>
            <a:off x="3873894" y="41459"/>
            <a:ext cx="454810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Structural Complexity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 characteristic of life,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so daunting to mathematicians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is the</a:t>
            </a:r>
          </a:p>
          <a:p>
            <a:pPr algn="ctr"/>
            <a:r>
              <a:rPr lang="en-US" sz="2800" dirty="0">
                <a:latin typeface="Arial Black" panose="020B0A04020102020204" pitchFamily="34" charset="0"/>
              </a:rPr>
              <a:t>Hierarchy of Devices</a:t>
            </a:r>
          </a:p>
        </p:txBody>
      </p:sp>
    </p:spTree>
    <p:extLst>
      <p:ext uri="{BB962C8B-B14F-4D97-AF65-F5344CB8AC3E}">
        <p14:creationId xmlns:p14="http://schemas.microsoft.com/office/powerpoint/2010/main" val="7974709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C71EFB-77C0-4358-A4C7-9CE6ABF80F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77139A39-4D6B-45ED-A4E6-5AA47E6E4FA3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6786" name="Picture 2" descr="Related image">
            <a:extLst>
              <a:ext uri="{FF2B5EF4-FFF2-40B4-BE49-F238E27FC236}">
                <a16:creationId xmlns:a16="http://schemas.microsoft.com/office/drawing/2014/main" id="{A028165B-8CB1-4FFA-87F1-F83894453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54" y="1342428"/>
            <a:ext cx="7974295" cy="521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DA5D76-D367-4D77-8271-56556088E01F}"/>
              </a:ext>
            </a:extLst>
          </p:cNvPr>
          <p:cNvSpPr txBox="1"/>
          <p:nvPr/>
        </p:nvSpPr>
        <p:spPr bwMode="auto">
          <a:xfrm>
            <a:off x="7584624" y="2564832"/>
            <a:ext cx="5506171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Biology is made of </a:t>
            </a:r>
            <a:br>
              <a:rPr lang="en-US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kern="0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Devices</a:t>
            </a:r>
            <a:br>
              <a:rPr lang="en-US" sz="28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they are Multiscale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C0B121-20C1-4228-95B8-6BD381727F90}"/>
              </a:ext>
            </a:extLst>
          </p:cNvPr>
          <p:cNvSpPr txBox="1"/>
          <p:nvPr/>
        </p:nvSpPr>
        <p:spPr>
          <a:xfrm>
            <a:off x="1746144" y="0"/>
            <a:ext cx="3770121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 Black" panose="020B0A04020102020204" pitchFamily="34" charset="0"/>
              </a:rPr>
              <a:t>Structural Complexity</a:t>
            </a:r>
            <a:br>
              <a:rPr lang="en-US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en-US" dirty="0">
                <a:solidFill>
                  <a:srgbClr val="002060"/>
                </a:solidFill>
                <a:latin typeface="Arial Black" panose="020B0A04020102020204" pitchFamily="34" charset="0"/>
              </a:rPr>
              <a:t>of Life</a:t>
            </a:r>
          </a:p>
          <a:p>
            <a:pPr algn="ctr"/>
            <a:r>
              <a:rPr lang="en-US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Arial Black" panose="020B0A04020102020204" pitchFamily="34" charset="0"/>
              </a:rPr>
              <a:t>Hierarchy of Devices</a:t>
            </a:r>
            <a:endParaRPr lang="en-US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4637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65C9B-60E1-4553-908C-4E5F38F117C9}" type="slidenum">
              <a:rPr lang="en-US" altLang="en-US" smtClean="0">
                <a:solidFill>
                  <a:srgbClr val="000000"/>
                </a:solidFill>
              </a:rPr>
              <a:pPr/>
              <a:t>18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2050" name="Picture 2" descr="C:\Users\Bob Eisenberg\Documents\Talk\Animal Cell WONDERFU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609600"/>
            <a:ext cx="6719399" cy="57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2EDEFA-DAB5-44CD-B35F-E2F13833825F}"/>
              </a:ext>
            </a:extLst>
          </p:cNvPr>
          <p:cNvSpPr txBox="1"/>
          <p:nvPr/>
        </p:nvSpPr>
        <p:spPr>
          <a:xfrm>
            <a:off x="740229" y="2788728"/>
            <a:ext cx="304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One Cell </a:t>
            </a:r>
            <a:br>
              <a:rPr lang="en-US" sz="3600" b="1" dirty="0"/>
            </a:br>
            <a:r>
              <a:rPr lang="en-US" sz="2400" b="1" dirty="0"/>
              <a:t>contains many </a:t>
            </a:r>
            <a:br>
              <a:rPr lang="en-US" sz="3600" b="1" dirty="0"/>
            </a:br>
            <a:r>
              <a:rPr lang="en-US" sz="3600" b="1" dirty="0"/>
              <a:t>Devices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4BDF3C-9565-4D10-BAB0-989D06632E32}"/>
              </a:ext>
            </a:extLst>
          </p:cNvPr>
          <p:cNvSpPr txBox="1"/>
          <p:nvPr/>
        </p:nvSpPr>
        <p:spPr>
          <a:xfrm>
            <a:off x="-251927" y="919067"/>
            <a:ext cx="481981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Structural Complexity of Life</a:t>
            </a:r>
          </a:p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is the</a:t>
            </a:r>
          </a:p>
          <a:p>
            <a:pPr algn="ctr"/>
            <a:r>
              <a:rPr lang="en-US" dirty="0">
                <a:latin typeface="Arial Black" panose="020B0A04020102020204" pitchFamily="34" charset="0"/>
              </a:rPr>
              <a:t>Hierarchy of Devices</a:t>
            </a:r>
          </a:p>
        </p:txBody>
      </p:sp>
    </p:spTree>
    <p:extLst>
      <p:ext uri="{BB962C8B-B14F-4D97-AF65-F5344CB8AC3E}">
        <p14:creationId xmlns:p14="http://schemas.microsoft.com/office/powerpoint/2010/main" val="25329442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4E1D97-6AD7-4E2C-A862-CFC2696161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75096" y="6381750"/>
            <a:ext cx="516903" cy="476250"/>
          </a:xfrm>
        </p:spPr>
        <p:txBody>
          <a:bodyPr/>
          <a:lstStyle/>
          <a:p>
            <a:pPr fontAlgn="base">
              <a:spcAft>
                <a:spcPct val="0"/>
              </a:spcAft>
              <a:defRPr/>
            </a:pPr>
            <a:fld id="{C3E78E16-9912-40CE-B9C8-0541DF1F2A59}" type="slidenum">
              <a:rPr lang="en-US" smtClean="0">
                <a:solidFill>
                  <a:srgbClr val="333399">
                    <a:lumMod val="50000"/>
                  </a:srgbClr>
                </a:solidFill>
              </a:rPr>
              <a:pPr fontAlgn="base">
                <a:spcAft>
                  <a:spcPct val="0"/>
                </a:spcAft>
                <a:defRPr/>
              </a:pPr>
              <a:t>19</a:t>
            </a:fld>
            <a:endParaRPr lang="en-US" dirty="0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0C2937-C156-4E51-84DF-93892CB2007F}"/>
              </a:ext>
            </a:extLst>
          </p:cNvPr>
          <p:cNvSpPr txBox="1"/>
          <p:nvPr/>
        </p:nvSpPr>
        <p:spPr>
          <a:xfrm>
            <a:off x="1453296" y="578339"/>
            <a:ext cx="940693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Biological System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Nerve Cell is a Hierarchy of Devices</a:t>
            </a:r>
            <a:br>
              <a:rPr lang="en-US" sz="4000" b="1" dirty="0">
                <a:solidFill>
                  <a:srgbClr val="A62C9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rgbClr val="002060"/>
                </a:solidFill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Cell Body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000" b="1" dirty="0">
                <a:solidFill>
                  <a:srgbClr val="A62C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Dendrites,</a:t>
            </a:r>
            <a:r>
              <a:rPr lang="en-US" sz="2000" b="1" dirty="0">
                <a:solidFill>
                  <a:srgbClr val="A62C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002060"/>
                </a:solidFill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Axon,</a:t>
            </a:r>
            <a:r>
              <a:rPr lang="en-US" sz="2000" b="1" dirty="0">
                <a:solidFill>
                  <a:srgbClr val="A62C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Terminals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8834" name="Picture 2" descr="http://pediaa.com/wp-content/uploads/2017/09/Difference-Between-Myelinated-and-Unmyelinated-Nerve-Fibers-2.png">
            <a:extLst>
              <a:ext uri="{FF2B5EF4-FFF2-40B4-BE49-F238E27FC236}">
                <a16:creationId xmlns:a16="http://schemas.microsoft.com/office/drawing/2014/main" id="{EE15C1ED-3220-4014-A038-D9431916E0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09"/>
          <a:stretch/>
        </p:blipFill>
        <p:spPr bwMode="auto">
          <a:xfrm>
            <a:off x="1833052" y="2060590"/>
            <a:ext cx="3073599" cy="422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7CDC35-64F3-400D-92FB-3D197AB56930}"/>
              </a:ext>
            </a:extLst>
          </p:cNvPr>
          <p:cNvSpPr txBox="1"/>
          <p:nvPr/>
        </p:nvSpPr>
        <p:spPr>
          <a:xfrm>
            <a:off x="5134207" y="209007"/>
            <a:ext cx="1923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C6DA037-9B63-4217-B030-94E9051DDABA}"/>
              </a:ext>
            </a:extLst>
          </p:cNvPr>
          <p:cNvGrpSpPr/>
          <p:nvPr/>
        </p:nvGrpSpPr>
        <p:grpSpPr>
          <a:xfrm>
            <a:off x="9347200" y="3999768"/>
            <a:ext cx="2116318" cy="2347334"/>
            <a:chOff x="9347200" y="3999768"/>
            <a:chExt cx="2116318" cy="2347334"/>
          </a:xfrm>
        </p:grpSpPr>
        <p:pic>
          <p:nvPicPr>
            <p:cNvPr id="6" name="Picture 5" descr="A person wearing a suit and tie&#10;&#10;Description generated with very high confidence">
              <a:extLst>
                <a:ext uri="{FF2B5EF4-FFF2-40B4-BE49-F238E27FC236}">
                  <a16:creationId xmlns:a16="http://schemas.microsoft.com/office/drawing/2014/main" id="{0E744D33-F0F4-4257-8366-205466494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7200" y="3999768"/>
              <a:ext cx="1816769" cy="171155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A4E6883-6A2C-424C-995C-7ABFFF580AC4}"/>
                </a:ext>
              </a:extLst>
            </p:cNvPr>
            <p:cNvSpPr txBox="1"/>
            <p:nvPr/>
          </p:nvSpPr>
          <p:spPr>
            <a:xfrm>
              <a:off x="9347200" y="5823882"/>
              <a:ext cx="21163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Bob, I would not put it that way…..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23D70F1-85C4-4AFE-910D-367BCB4F8B73}"/>
              </a:ext>
            </a:extLst>
          </p:cNvPr>
          <p:cNvGrpSpPr/>
          <p:nvPr/>
        </p:nvGrpSpPr>
        <p:grpSpPr>
          <a:xfrm>
            <a:off x="5382705" y="2217296"/>
            <a:ext cx="3784862" cy="3080288"/>
            <a:chOff x="5382705" y="2217296"/>
            <a:chExt cx="3784862" cy="3080288"/>
          </a:xfrm>
        </p:grpSpPr>
        <p:pic>
          <p:nvPicPr>
            <p:cNvPr id="8" name="Picture 7" descr="A person wearing a suit and tie&#10;&#10;Description generated with very high confidence">
              <a:extLst>
                <a:ext uri="{FF2B5EF4-FFF2-40B4-BE49-F238E27FC236}">
                  <a16:creationId xmlns:a16="http://schemas.microsoft.com/office/drawing/2014/main" id="{D40BFDD9-B2F2-4035-9669-FF31B8EAB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9673" y="2217296"/>
              <a:ext cx="3231211" cy="242340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F73E0D-09F0-4320-8F93-E937E0D03F9C}"/>
                </a:ext>
              </a:extLst>
            </p:cNvPr>
            <p:cNvSpPr txBox="1"/>
            <p:nvPr/>
          </p:nvSpPr>
          <p:spPr>
            <a:xfrm>
              <a:off x="5382705" y="4774364"/>
              <a:ext cx="37848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Andrew Huxley </a:t>
              </a:r>
              <a:r>
                <a:rPr lang="en-US" sz="1400" dirty="0"/>
                <a:t>with his mentor			</a:t>
              </a:r>
              <a:r>
                <a:rPr lang="en-US" sz="1400" b="1" dirty="0"/>
                <a:t>Alan Hodgkin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1623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F51347-B8CF-4A2F-BADC-8F48B4137D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Page </a:t>
            </a:r>
            <a:fld id="{77139A39-4D6B-45ED-A4E6-5AA47E6E4FA3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CDA71CC-A7A4-476A-950C-F5BDACAF43F6}"/>
              </a:ext>
            </a:extLst>
          </p:cNvPr>
          <p:cNvSpPr/>
          <p:nvPr/>
        </p:nvSpPr>
        <p:spPr>
          <a:xfrm>
            <a:off x="3124200" y="228600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ja-JP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7A9845-3D48-40A9-8E7B-FF32118BED7F}"/>
              </a:ext>
            </a:extLst>
          </p:cNvPr>
          <p:cNvSpPr txBox="1"/>
          <p:nvPr/>
        </p:nvSpPr>
        <p:spPr>
          <a:xfrm>
            <a:off x="1090125" y="716231"/>
            <a:ext cx="9840685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Oberwolfach</a:t>
            </a:r>
            <a:r>
              <a:rPr lang="en-US" sz="2400" dirty="0"/>
              <a:t> Workshop 1809</a:t>
            </a:r>
          </a:p>
          <a:p>
            <a:pPr algn="ctr"/>
            <a:r>
              <a:rPr lang="en-US" sz="2800" b="1" i="1" dirty="0"/>
              <a:t>The Mathematics of Mechanobiology and Cell Signaling</a:t>
            </a:r>
          </a:p>
          <a:p>
            <a:pPr algn="ctr"/>
            <a:r>
              <a:rPr lang="en-US" sz="2400" dirty="0"/>
              <a:t>25 February – 3 March 2018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Organizers: </a:t>
            </a:r>
          </a:p>
          <a:p>
            <a:pPr algn="ctr"/>
            <a:r>
              <a:rPr lang="en-US" sz="2400" dirty="0"/>
              <a:t>Davide Ambrosi, Milano Italy</a:t>
            </a:r>
          </a:p>
          <a:p>
            <a:pPr algn="ctr"/>
            <a:r>
              <a:rPr lang="en-US" sz="2400" dirty="0"/>
              <a:t>Chun Liu, State College PA USA</a:t>
            </a:r>
          </a:p>
          <a:p>
            <a:pPr algn="ctr"/>
            <a:r>
              <a:rPr lang="en-US" sz="2400" dirty="0"/>
              <a:t>Matthias Röger, Dortmund Germany</a:t>
            </a:r>
          </a:p>
          <a:p>
            <a:pPr algn="ctr"/>
            <a:r>
              <a:rPr lang="en-US" sz="2400" dirty="0"/>
              <a:t>Angela Stevens, Münster Germany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at the </a:t>
            </a:r>
            <a:r>
              <a:rPr lang="en-US" sz="2400" dirty="0" err="1"/>
              <a:t>Mathematisches</a:t>
            </a:r>
            <a:r>
              <a:rPr lang="en-US" sz="2400" dirty="0"/>
              <a:t> </a:t>
            </a:r>
            <a:r>
              <a:rPr lang="en-US" sz="2400" dirty="0" err="1"/>
              <a:t>Forschungsinstitut</a:t>
            </a:r>
            <a:r>
              <a:rPr lang="en-US" sz="2400" dirty="0"/>
              <a:t> </a:t>
            </a:r>
            <a:r>
              <a:rPr lang="en-US" sz="2400" dirty="0" err="1"/>
              <a:t>Oberwolfach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668928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0AE890-B978-481A-AA02-802A5485B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30FD0E57-F9F6-49C2-B5B5-07D2DD65AF45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20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CD8A7C-F7F6-4ED7-8DF6-6E20CEC9DA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247" y="871660"/>
            <a:ext cx="4401617" cy="574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3415E3-764C-492D-81E7-47DC876039DF}"/>
              </a:ext>
            </a:extLst>
          </p:cNvPr>
          <p:cNvSpPr txBox="1"/>
          <p:nvPr/>
        </p:nvSpPr>
        <p:spPr>
          <a:xfrm>
            <a:off x="1038225" y="156033"/>
            <a:ext cx="8524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Nerve Signal is the propagating ‘Action Potential’, </a:t>
            </a:r>
            <a:b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000000"/>
                </a:solidFill>
                <a:cs typeface="Arial" panose="020B0604020202020204" pitchFamily="34" charset="0"/>
              </a:rPr>
              <a:t>a waveform in x and 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5C581B-85EF-46AB-B6CF-7D1075F2BE52}"/>
              </a:ext>
            </a:extLst>
          </p:cNvPr>
          <p:cNvSpPr txBox="1"/>
          <p:nvPr/>
        </p:nvSpPr>
        <p:spPr>
          <a:xfrm>
            <a:off x="8115006" y="1205747"/>
            <a:ext cx="325784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Purely Local Theory is Impossible because the phenomena involves centimeter scales, as well as Angstroms.</a:t>
            </a:r>
          </a:p>
          <a:p>
            <a:pPr algn="ctr"/>
            <a:endParaRPr lang="en-US" sz="1400" b="1" dirty="0"/>
          </a:p>
          <a:p>
            <a:pPr algn="ctr"/>
            <a:endParaRPr lang="en-US" sz="1400" b="1" dirty="0"/>
          </a:p>
          <a:p>
            <a:pPr algn="ctr"/>
            <a:endParaRPr lang="en-US" sz="1400" b="1" dirty="0"/>
          </a:p>
          <a:p>
            <a:pPr algn="ctr"/>
            <a:r>
              <a:rPr lang="en-US" sz="1400" b="1" dirty="0"/>
              <a:t>All atom Molecular Dynamics</a:t>
            </a:r>
            <a:br>
              <a:rPr lang="en-US" sz="1400" b="1" dirty="0"/>
            </a:br>
            <a:r>
              <a:rPr lang="en-US" sz="1400" b="1" dirty="0"/>
              <a:t> is impossible because ~10</a:t>
            </a:r>
            <a:r>
              <a:rPr lang="en-US" sz="1400" b="1" baseline="30000" dirty="0"/>
              <a:t>23 </a:t>
            </a:r>
            <a:r>
              <a:rPr lang="en-US" sz="1400" b="1" dirty="0"/>
              <a:t>atoms are involved</a:t>
            </a:r>
          </a:p>
          <a:p>
            <a:pPr algn="ctr"/>
            <a:endParaRPr lang="en-US" sz="1400" b="1" dirty="0"/>
          </a:p>
          <a:p>
            <a:pPr algn="ctr"/>
            <a:endParaRPr lang="en-US" sz="1400" b="1" dirty="0"/>
          </a:p>
          <a:p>
            <a:pPr algn="ctr"/>
            <a:endParaRPr lang="en-US" sz="1400" b="1" dirty="0"/>
          </a:p>
          <a:p>
            <a:pPr algn="ctr"/>
            <a:endParaRPr lang="en-US" sz="1400" b="1" dirty="0"/>
          </a:p>
          <a:p>
            <a:pPr algn="ctr"/>
            <a:r>
              <a:rPr lang="en-US" sz="1400" b="1" dirty="0"/>
              <a:t>Atomic Properties of the Voltage Sensor are coupled to the macroscopic electric field a centimeter away. The electric field controls the sensor; the sensor controls the electric field. </a:t>
            </a:r>
            <a:br>
              <a:rPr lang="en-US" sz="1400" b="1" dirty="0"/>
            </a:br>
            <a:r>
              <a:rPr lang="en-US" sz="1400" b="1" dirty="0"/>
              <a:t>That is how propagation works!</a:t>
            </a:r>
          </a:p>
        </p:txBody>
      </p:sp>
    </p:spTree>
    <p:extLst>
      <p:ext uri="{BB962C8B-B14F-4D97-AF65-F5344CB8AC3E}">
        <p14:creationId xmlns:p14="http://schemas.microsoft.com/office/powerpoint/2010/main" val="29125505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Page </a:t>
            </a:r>
            <a:fld id="{A75094AC-2589-4DC0-A0B8-D43EDCC11086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264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64154" y="307975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4000" dirty="0"/>
              <a:t>Channels are Source of Signal</a:t>
            </a:r>
          </a:p>
        </p:txBody>
      </p:sp>
      <p:pic>
        <p:nvPicPr>
          <p:cNvPr id="112644" name="Picture 4" descr="3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2600325"/>
            <a:ext cx="64262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26115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2209BE-B01A-4953-9D49-0AE3A64008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Page </a:t>
            </a:r>
            <a:fld id="{BCB97B99-735E-4A01-9D2E-31FC736B85AD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  <p:pic>
        <p:nvPicPr>
          <p:cNvPr id="8" name="Picture 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8CA844B1-000C-4C8C-B90D-03743AB0F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7" y="314325"/>
            <a:ext cx="10182225" cy="622935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EBAE61-7938-458D-93A1-59ABE1834899}"/>
              </a:ext>
            </a:extLst>
          </p:cNvPr>
          <p:cNvCxnSpPr/>
          <p:nvPr/>
        </p:nvCxnSpPr>
        <p:spPr>
          <a:xfrm>
            <a:off x="2743200" y="2797629"/>
            <a:ext cx="12790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513112F-5812-49D8-AA08-88AFEE2C040F}"/>
              </a:ext>
            </a:extLst>
          </p:cNvPr>
          <p:cNvCxnSpPr/>
          <p:nvPr/>
        </p:nvCxnSpPr>
        <p:spPr>
          <a:xfrm>
            <a:off x="3614057" y="2797629"/>
            <a:ext cx="12790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607B10-00FC-4EEE-AB25-77A21271C2EA}"/>
              </a:ext>
            </a:extLst>
          </p:cNvPr>
          <p:cNvCxnSpPr>
            <a:cxnSpLocks/>
          </p:cNvCxnSpPr>
          <p:nvPr/>
        </p:nvCxnSpPr>
        <p:spPr>
          <a:xfrm>
            <a:off x="5181600" y="2797629"/>
            <a:ext cx="8436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2F65141-DD35-419A-A190-E62162EFEE60}"/>
              </a:ext>
            </a:extLst>
          </p:cNvPr>
          <p:cNvCxnSpPr>
            <a:cxnSpLocks/>
          </p:cNvCxnSpPr>
          <p:nvPr/>
        </p:nvCxnSpPr>
        <p:spPr>
          <a:xfrm>
            <a:off x="5998029" y="2797629"/>
            <a:ext cx="21227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1139940-C9CA-4EAF-8F2D-BEDEEE68EC05}"/>
              </a:ext>
            </a:extLst>
          </p:cNvPr>
          <p:cNvCxnSpPr>
            <a:cxnSpLocks/>
          </p:cNvCxnSpPr>
          <p:nvPr/>
        </p:nvCxnSpPr>
        <p:spPr>
          <a:xfrm>
            <a:off x="7287986" y="2797629"/>
            <a:ext cx="25581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2509320-CEA1-4F0B-97D8-673B62492604}"/>
              </a:ext>
            </a:extLst>
          </p:cNvPr>
          <p:cNvCxnSpPr>
            <a:cxnSpLocks/>
          </p:cNvCxnSpPr>
          <p:nvPr/>
        </p:nvCxnSpPr>
        <p:spPr>
          <a:xfrm>
            <a:off x="8275864" y="2797629"/>
            <a:ext cx="16600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CD58219-B7CF-4275-9055-DA8D09C7400B}"/>
              </a:ext>
            </a:extLst>
          </p:cNvPr>
          <p:cNvCxnSpPr>
            <a:cxnSpLocks/>
          </p:cNvCxnSpPr>
          <p:nvPr/>
        </p:nvCxnSpPr>
        <p:spPr>
          <a:xfrm>
            <a:off x="9552214" y="2811237"/>
            <a:ext cx="47625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AC4311D-CB0E-4813-8E00-688668AF9E3E}"/>
              </a:ext>
            </a:extLst>
          </p:cNvPr>
          <p:cNvCxnSpPr>
            <a:cxnSpLocks/>
          </p:cNvCxnSpPr>
          <p:nvPr/>
        </p:nvCxnSpPr>
        <p:spPr>
          <a:xfrm>
            <a:off x="9386206" y="4593772"/>
            <a:ext cx="47625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D8EB19E-C3C7-45A4-93B7-4378F3ACC876}"/>
              </a:ext>
            </a:extLst>
          </p:cNvPr>
          <p:cNvCxnSpPr>
            <a:cxnSpLocks/>
          </p:cNvCxnSpPr>
          <p:nvPr/>
        </p:nvCxnSpPr>
        <p:spPr>
          <a:xfrm>
            <a:off x="5998029" y="4618264"/>
            <a:ext cx="33745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5EE2371-C6F3-4454-9630-AFE6D094BA37}"/>
              </a:ext>
            </a:extLst>
          </p:cNvPr>
          <p:cNvCxnSpPr>
            <a:cxnSpLocks/>
          </p:cNvCxnSpPr>
          <p:nvPr/>
        </p:nvCxnSpPr>
        <p:spPr>
          <a:xfrm>
            <a:off x="7206344" y="4610100"/>
            <a:ext cx="33745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E8171E2-D482-412F-BDCD-4A761CC17E4E}"/>
              </a:ext>
            </a:extLst>
          </p:cNvPr>
          <p:cNvCxnSpPr>
            <a:cxnSpLocks/>
          </p:cNvCxnSpPr>
          <p:nvPr/>
        </p:nvCxnSpPr>
        <p:spPr>
          <a:xfrm>
            <a:off x="8247290" y="4618264"/>
            <a:ext cx="33745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06168B1-FAA5-4296-8456-CF19FB76D8B3}"/>
              </a:ext>
            </a:extLst>
          </p:cNvPr>
          <p:cNvCxnSpPr>
            <a:cxnSpLocks/>
          </p:cNvCxnSpPr>
          <p:nvPr/>
        </p:nvCxnSpPr>
        <p:spPr>
          <a:xfrm>
            <a:off x="4928507" y="4634593"/>
            <a:ext cx="33745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7C1FF0A-6673-47CD-AB64-9F0C2C4A5057}"/>
              </a:ext>
            </a:extLst>
          </p:cNvPr>
          <p:cNvCxnSpPr>
            <a:cxnSpLocks/>
          </p:cNvCxnSpPr>
          <p:nvPr/>
        </p:nvCxnSpPr>
        <p:spPr>
          <a:xfrm>
            <a:off x="3563033" y="4607379"/>
            <a:ext cx="268738" cy="272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EF25389-6617-4786-B09B-6DF075252847}"/>
              </a:ext>
            </a:extLst>
          </p:cNvPr>
          <p:cNvCxnSpPr>
            <a:cxnSpLocks/>
          </p:cNvCxnSpPr>
          <p:nvPr/>
        </p:nvCxnSpPr>
        <p:spPr>
          <a:xfrm>
            <a:off x="2533650" y="4634593"/>
            <a:ext cx="33745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96503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158659-24B9-4AA5-A38A-423920D84A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77139A39-4D6B-45ED-A4E6-5AA47E6E4FA3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FA43BE-D26A-4775-B27B-237CA5A2D061}"/>
              </a:ext>
            </a:extLst>
          </p:cNvPr>
          <p:cNvSpPr txBox="1"/>
          <p:nvPr/>
        </p:nvSpPr>
        <p:spPr>
          <a:xfrm>
            <a:off x="3415324" y="777631"/>
            <a:ext cx="5361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333399">
                    <a:lumMod val="75000"/>
                  </a:srgb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Start with Voltage Sensor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9EF95A3-15FD-4313-AD90-ACC58A1187F3}"/>
              </a:ext>
            </a:extLst>
          </p:cNvPr>
          <p:cNvGrpSpPr/>
          <p:nvPr/>
        </p:nvGrpSpPr>
        <p:grpSpPr>
          <a:xfrm>
            <a:off x="3679508" y="1803351"/>
            <a:ext cx="4460923" cy="3138882"/>
            <a:chOff x="2092277" y="2941487"/>
            <a:chExt cx="4460923" cy="313888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EC66D74-E437-464E-859E-90C678A83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92277" y="2941487"/>
              <a:ext cx="4460923" cy="3138882"/>
            </a:xfrm>
            <a:prstGeom prst="rect">
              <a:avLst/>
            </a:prstGeom>
          </p:spPr>
        </p:pic>
        <p:sp>
          <p:nvSpPr>
            <p:cNvPr id="5" name="Arrow: Up 4">
              <a:extLst>
                <a:ext uri="{FF2B5EF4-FFF2-40B4-BE49-F238E27FC236}">
                  <a16:creationId xmlns:a16="http://schemas.microsoft.com/office/drawing/2014/main" id="{8A303DD4-8B2C-4B96-8007-F5E58CB0D7BE}"/>
                </a:ext>
              </a:extLst>
            </p:cNvPr>
            <p:cNvSpPr/>
            <p:nvPr/>
          </p:nvSpPr>
          <p:spPr>
            <a:xfrm rot="10800000">
              <a:off x="5180689" y="2981526"/>
              <a:ext cx="291829" cy="2825611"/>
            </a:xfrm>
            <a:prstGeom prst="upArrow">
              <a:avLst>
                <a:gd name="adj1" fmla="val 50000"/>
                <a:gd name="adj2" fmla="val 145652"/>
              </a:avLst>
            </a:prstGeom>
            <a:blipFill>
              <a:blip r:embed="rId3"/>
              <a:tile tx="0" ty="0" sx="100000" sy="100000" flip="none" algn="tl"/>
            </a:blip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30405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C8ED7D-496C-4C15-B1B6-7D3C44C91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5F11D263-606F-4B1E-B1C7-4C57675DDEDC}" type="slidenum">
              <a:rPr lang="en-US"/>
              <a:pPr defTabSz="685800">
                <a:defRPr/>
              </a:pPr>
              <a:t>24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74FEDC-5CE7-4178-A34F-00E96DF9FFDC}"/>
              </a:ext>
            </a:extLst>
          </p:cNvPr>
          <p:cNvSpPr/>
          <p:nvPr/>
        </p:nvSpPr>
        <p:spPr>
          <a:xfrm>
            <a:off x="1865644" y="5161003"/>
            <a:ext cx="8573756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1050" dirty="0">
                <a:solidFill>
                  <a:srgbClr val="000000"/>
                </a:solidFill>
                <a:latin typeface="Segoe UI" panose="020B0502040204020203" pitchFamily="34" charset="0"/>
                <a:cs typeface="Arial"/>
              </a:rPr>
              <a:t>Vargas, E., </a:t>
            </a:r>
            <a:r>
              <a:rPr lang="en-US" sz="1050" dirty="0" err="1">
                <a:solidFill>
                  <a:srgbClr val="000000"/>
                </a:solidFill>
                <a:latin typeface="Segoe UI" panose="020B0502040204020203" pitchFamily="34" charset="0"/>
                <a:cs typeface="Arial"/>
              </a:rPr>
              <a:t>Yarov-Yarovoy</a:t>
            </a:r>
            <a:r>
              <a:rPr lang="en-US" sz="1050" dirty="0">
                <a:solidFill>
                  <a:srgbClr val="000000"/>
                </a:solidFill>
                <a:latin typeface="Segoe UI" panose="020B0502040204020203" pitchFamily="34" charset="0"/>
                <a:cs typeface="Arial"/>
              </a:rPr>
              <a:t>, V., Khalili-</a:t>
            </a:r>
            <a:r>
              <a:rPr lang="en-US" sz="1050" dirty="0" err="1">
                <a:solidFill>
                  <a:srgbClr val="000000"/>
                </a:solidFill>
                <a:latin typeface="Segoe UI" panose="020B0502040204020203" pitchFamily="34" charset="0"/>
                <a:cs typeface="Arial"/>
              </a:rPr>
              <a:t>Araghi</a:t>
            </a:r>
            <a:r>
              <a:rPr lang="en-US" sz="1050" dirty="0">
                <a:solidFill>
                  <a:srgbClr val="000000"/>
                </a:solidFill>
                <a:latin typeface="Segoe UI" panose="020B0502040204020203" pitchFamily="34" charset="0"/>
                <a:cs typeface="Arial"/>
              </a:rPr>
              <a:t>, F., Catterall, W. A., Klein, M. L., Tarek, M., Lindahl, E., Schulten, K., Perozo, E., Bezanilla, F. &amp; Roux, B.</a:t>
            </a:r>
            <a:br>
              <a:rPr lang="en-US" sz="1050" dirty="0">
                <a:solidFill>
                  <a:srgbClr val="000000"/>
                </a:solidFill>
                <a:latin typeface="Segoe UI" panose="020B0502040204020203" pitchFamily="34" charset="0"/>
                <a:cs typeface="Arial"/>
              </a:rPr>
            </a:br>
            <a:r>
              <a:rPr lang="en-US" sz="1050" dirty="0">
                <a:solidFill>
                  <a:srgbClr val="000000"/>
                </a:solidFill>
                <a:latin typeface="Segoe UI" panose="020B0502040204020203" pitchFamily="34" charset="0"/>
                <a:cs typeface="Arial"/>
              </a:rPr>
              <a:t> </a:t>
            </a:r>
            <a:r>
              <a:rPr lang="en-US" sz="1050" b="1" dirty="0">
                <a:solidFill>
                  <a:srgbClr val="000000"/>
                </a:solidFill>
                <a:latin typeface="Segoe UI" panose="020B0502040204020203" pitchFamily="34" charset="0"/>
                <a:cs typeface="Arial"/>
              </a:rPr>
              <a:t>An emerging consensus</a:t>
            </a:r>
            <a:r>
              <a:rPr lang="en-US" sz="1050" dirty="0">
                <a:solidFill>
                  <a:srgbClr val="000000"/>
                </a:solidFill>
                <a:latin typeface="Segoe UI" panose="020B0502040204020203" pitchFamily="34" charset="0"/>
                <a:cs typeface="Arial"/>
              </a:rPr>
              <a:t> on voltage-dependent gating from computational modeling and molecular dynamics simulations. </a:t>
            </a:r>
            <a:br>
              <a:rPr lang="en-US" sz="1050" dirty="0">
                <a:solidFill>
                  <a:srgbClr val="000000"/>
                </a:solidFill>
                <a:latin typeface="Segoe UI" panose="020B0502040204020203" pitchFamily="34" charset="0"/>
                <a:cs typeface="Arial"/>
              </a:rPr>
            </a:br>
            <a:r>
              <a:rPr lang="en-US" sz="1050" i="1" dirty="0">
                <a:solidFill>
                  <a:srgbClr val="000000"/>
                </a:solidFill>
                <a:latin typeface="Segoe UI" panose="020B0502040204020203" pitchFamily="34" charset="0"/>
                <a:cs typeface="Arial"/>
              </a:rPr>
              <a:t>The Journal of General Physiology </a:t>
            </a:r>
            <a:r>
              <a:rPr lang="en-US" sz="1050" b="1" i="1" dirty="0">
                <a:solidFill>
                  <a:srgbClr val="000000"/>
                </a:solidFill>
                <a:latin typeface="Segoe UI" panose="020B0502040204020203" pitchFamily="34" charset="0"/>
                <a:cs typeface="Arial"/>
              </a:rPr>
              <a:t>140, 587-594 (2012).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5EF76C-9710-458C-BE47-787D2A1DF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644" y="970792"/>
            <a:ext cx="8424640" cy="39551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7C8923-C116-4897-8496-6E503DB40422}"/>
              </a:ext>
            </a:extLst>
          </p:cNvPr>
          <p:cNvSpPr txBox="1"/>
          <p:nvPr/>
        </p:nvSpPr>
        <p:spPr>
          <a:xfrm>
            <a:off x="7313461" y="1173773"/>
            <a:ext cx="3278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Emerging Consensus ….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2E985E-8E83-4394-B0FC-13C9BF9EE9AF}"/>
              </a:ext>
            </a:extLst>
          </p:cNvPr>
          <p:cNvSpPr txBox="1"/>
          <p:nvPr/>
        </p:nvSpPr>
        <p:spPr>
          <a:xfrm>
            <a:off x="3207834" y="91144"/>
            <a:ext cx="57763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Voltage Sensor Structure </a:t>
            </a:r>
            <a:br>
              <a:rPr lang="en-US" b="1" dirty="0"/>
            </a:br>
            <a:r>
              <a:rPr lang="en-US" b="1" dirty="0"/>
              <a:t>(NOT conduction channel)</a:t>
            </a:r>
          </a:p>
        </p:txBody>
      </p:sp>
    </p:spTree>
    <p:extLst>
      <p:ext uri="{BB962C8B-B14F-4D97-AF65-F5344CB8AC3E}">
        <p14:creationId xmlns:p14="http://schemas.microsoft.com/office/powerpoint/2010/main" val="37344780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C8ED7D-496C-4C15-B1B6-7D3C44C91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5F11D263-606F-4B1E-B1C7-4C57675DDEDC}" type="slidenum">
              <a:rPr lang="en-US"/>
              <a:pPr defTabSz="685800">
                <a:defRPr/>
              </a:pPr>
              <a:t>25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74FEDC-5CE7-4178-A34F-00E96DF9FFDC}"/>
              </a:ext>
            </a:extLst>
          </p:cNvPr>
          <p:cNvSpPr/>
          <p:nvPr/>
        </p:nvSpPr>
        <p:spPr>
          <a:xfrm>
            <a:off x="1865644" y="5161003"/>
            <a:ext cx="8573756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srgbClr val="000000"/>
                </a:solidFill>
                <a:latin typeface="Segoe UI" panose="020B0502040204020203" pitchFamily="34" charset="0"/>
                <a:cs typeface="Arial"/>
              </a:rPr>
              <a:t>Vargas, E., </a:t>
            </a:r>
            <a:r>
              <a:rPr lang="en-US" sz="1050" dirty="0" err="1">
                <a:solidFill>
                  <a:srgbClr val="000000"/>
                </a:solidFill>
                <a:latin typeface="Segoe UI" panose="020B0502040204020203" pitchFamily="34" charset="0"/>
                <a:cs typeface="Arial"/>
              </a:rPr>
              <a:t>Yarov-Yarovoy</a:t>
            </a:r>
            <a:r>
              <a:rPr lang="en-US" sz="1050" dirty="0">
                <a:solidFill>
                  <a:srgbClr val="000000"/>
                </a:solidFill>
                <a:latin typeface="Segoe UI" panose="020B0502040204020203" pitchFamily="34" charset="0"/>
                <a:cs typeface="Arial"/>
              </a:rPr>
              <a:t>, V., Khalili-</a:t>
            </a:r>
            <a:r>
              <a:rPr lang="en-US" sz="1050" dirty="0" err="1">
                <a:solidFill>
                  <a:srgbClr val="000000"/>
                </a:solidFill>
                <a:latin typeface="Segoe UI" panose="020B0502040204020203" pitchFamily="34" charset="0"/>
                <a:cs typeface="Arial"/>
              </a:rPr>
              <a:t>Araghi</a:t>
            </a:r>
            <a:r>
              <a:rPr lang="en-US" sz="1050" dirty="0">
                <a:solidFill>
                  <a:srgbClr val="000000"/>
                </a:solidFill>
                <a:latin typeface="Segoe UI" panose="020B0502040204020203" pitchFamily="34" charset="0"/>
                <a:cs typeface="Arial"/>
              </a:rPr>
              <a:t>, F., Catterall, W. A., Klein, M. L., Tarek, M., Lindahl, E., Schulten, K., Perozo, E., Bezanilla, F. &amp; Roux, B.</a:t>
            </a:r>
            <a:br>
              <a:rPr lang="en-US" sz="1050" dirty="0">
                <a:solidFill>
                  <a:srgbClr val="000000"/>
                </a:solidFill>
                <a:latin typeface="Segoe UI" panose="020B0502040204020203" pitchFamily="34" charset="0"/>
                <a:cs typeface="Arial"/>
              </a:rPr>
            </a:br>
            <a:r>
              <a:rPr lang="en-US" sz="1050" dirty="0">
                <a:solidFill>
                  <a:srgbClr val="000000"/>
                </a:solidFill>
                <a:latin typeface="Segoe UI" panose="020B0502040204020203" pitchFamily="34" charset="0"/>
                <a:cs typeface="Arial"/>
              </a:rPr>
              <a:t> </a:t>
            </a:r>
            <a:r>
              <a:rPr lang="en-US" sz="1050" b="1" dirty="0">
                <a:solidFill>
                  <a:srgbClr val="000000"/>
                </a:solidFill>
                <a:latin typeface="Segoe UI" panose="020B0502040204020203" pitchFamily="34" charset="0"/>
                <a:cs typeface="Arial"/>
              </a:rPr>
              <a:t>An emerging consensus</a:t>
            </a:r>
            <a:r>
              <a:rPr lang="en-US" sz="1050" dirty="0">
                <a:solidFill>
                  <a:srgbClr val="000000"/>
                </a:solidFill>
                <a:latin typeface="Segoe UI" panose="020B0502040204020203" pitchFamily="34" charset="0"/>
                <a:cs typeface="Arial"/>
              </a:rPr>
              <a:t> on voltage-dependent gating from computational modeling and molecular dynamics simulations. </a:t>
            </a:r>
            <a:br>
              <a:rPr lang="en-US" sz="1050" dirty="0">
                <a:solidFill>
                  <a:srgbClr val="000000"/>
                </a:solidFill>
                <a:latin typeface="Segoe UI" panose="020B0502040204020203" pitchFamily="34" charset="0"/>
                <a:cs typeface="Arial"/>
              </a:rPr>
            </a:br>
            <a:r>
              <a:rPr lang="en-US" sz="1050" i="1" dirty="0">
                <a:solidFill>
                  <a:srgbClr val="000000"/>
                </a:solidFill>
                <a:latin typeface="Segoe UI" panose="020B0502040204020203" pitchFamily="34" charset="0"/>
                <a:cs typeface="Arial"/>
              </a:rPr>
              <a:t>The Journal of General Physiology </a:t>
            </a:r>
            <a:r>
              <a:rPr lang="en-US" sz="1050" b="1" i="1" dirty="0">
                <a:solidFill>
                  <a:srgbClr val="000000"/>
                </a:solidFill>
                <a:latin typeface="Segoe UI" panose="020B0502040204020203" pitchFamily="34" charset="0"/>
                <a:cs typeface="Arial"/>
              </a:rPr>
              <a:t>140, 587-594 (2012).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7C8923-C116-4897-8496-6E503DB40422}"/>
              </a:ext>
            </a:extLst>
          </p:cNvPr>
          <p:cNvSpPr txBox="1"/>
          <p:nvPr/>
        </p:nvSpPr>
        <p:spPr>
          <a:xfrm>
            <a:off x="4447400" y="1165147"/>
            <a:ext cx="3278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Emerging Consensus ….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58A3B9-D04A-4E2B-A139-298A02E94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644" y="1710639"/>
            <a:ext cx="8441786" cy="29091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EF563E-866B-4069-BBA2-C9B6DF9B27B9}"/>
              </a:ext>
            </a:extLst>
          </p:cNvPr>
          <p:cNvSpPr txBox="1"/>
          <p:nvPr/>
        </p:nvSpPr>
        <p:spPr>
          <a:xfrm>
            <a:off x="2961268" y="285499"/>
            <a:ext cx="57763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Voltage Sensor Structure </a:t>
            </a:r>
            <a:br>
              <a:rPr lang="en-US" b="1" dirty="0"/>
            </a:br>
            <a:r>
              <a:rPr lang="en-US" b="1" dirty="0"/>
              <a:t>(NOT conduction channel)</a:t>
            </a:r>
          </a:p>
        </p:txBody>
      </p:sp>
    </p:spTree>
    <p:extLst>
      <p:ext uri="{BB962C8B-B14F-4D97-AF65-F5344CB8AC3E}">
        <p14:creationId xmlns:p14="http://schemas.microsoft.com/office/powerpoint/2010/main" val="28354200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50000">
              <a:schemeClr val="accent1">
                <a:shade val="67500"/>
                <a:satMod val="115000"/>
                <a:alpha val="74000"/>
              </a:schemeClr>
            </a:gs>
            <a:gs pos="100000">
              <a:schemeClr val="accent1">
                <a:shade val="100000"/>
                <a:satMod val="115000"/>
                <a:alpha val="57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0E6735-92D8-49A0-9F27-EB2ED3DF4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1D263-606F-4B1E-B1C7-4C57675DDEDC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B1BAC6-6EC3-4CB7-8784-82C886E9F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8600"/>
            <a:ext cx="6243503" cy="1219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610044-493C-4FAB-B4BB-F2B13157E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632" y="1717431"/>
            <a:ext cx="3785712" cy="4953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CA88FA-3447-4190-B03E-BF3C7CBDC2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650631"/>
            <a:ext cx="4624405" cy="6019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2AEECD-3D68-45C9-BCF2-4BA7AAF811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1905000"/>
            <a:ext cx="1567901" cy="204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6957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68F81C-0916-466C-9283-2148D868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1D263-606F-4B1E-B1C7-4C57675DDEDC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9DDE685-13F6-4031-846E-8DDFDA1AFD63}"/>
              </a:ext>
            </a:extLst>
          </p:cNvPr>
          <p:cNvGrpSpPr/>
          <p:nvPr/>
        </p:nvGrpSpPr>
        <p:grpSpPr>
          <a:xfrm>
            <a:off x="7199769" y="986790"/>
            <a:ext cx="4717011" cy="3794939"/>
            <a:chOff x="7887511" y="681990"/>
            <a:chExt cx="4717011" cy="37949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676ECC81-471A-40B7-A0A9-8ACD9C401958}"/>
                    </a:ext>
                  </a:extLst>
                </p:cNvPr>
                <p:cNvSpPr txBox="1"/>
                <p:nvPr/>
              </p:nvSpPr>
              <p:spPr>
                <a:xfrm>
                  <a:off x="8155072" y="681990"/>
                  <a:ext cx="3691746" cy="11921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/>
                    <a:t>Physiologists</a:t>
                  </a:r>
                  <a:r>
                    <a:rPr lang="en-US" sz="1200" b="1" baseline="30000" dirty="0"/>
                    <a:t>§ </a:t>
                  </a:r>
                  <a:br>
                    <a:rPr lang="en-US" sz="700" b="1" dirty="0"/>
                  </a:br>
                  <a:r>
                    <a:rPr lang="en-US" sz="1200" b="1" u="sng" dirty="0"/>
                    <a:t>Mistakenly</a:t>
                  </a:r>
                  <a:r>
                    <a:rPr lang="en-US" sz="1200" b="1" dirty="0"/>
                    <a:t> call a Saturating distribution</a:t>
                  </a:r>
                  <a:br>
                    <a:rPr lang="en-US" sz="1200" b="1" dirty="0"/>
                  </a:br>
                  <a:r>
                    <a:rPr lang="en-US" sz="1200" b="1" dirty="0"/>
                    <a:t> ‘Boltzmann’</a:t>
                  </a:r>
                </a:p>
                <a:p>
                  <a:pPr algn="ctr"/>
                  <a:r>
                    <a:rPr lang="es-ES" sz="1100" b="1" kern="0" dirty="0" err="1">
                      <a:solidFill>
                        <a:prstClr val="black"/>
                      </a:solidFill>
                      <a:latin typeface="Calibri"/>
                    </a:rPr>
                    <a:t>e.g</a:t>
                  </a:r>
                  <a:r>
                    <a:rPr lang="es-ES" sz="1100" b="1" kern="0" dirty="0">
                      <a:solidFill>
                        <a:prstClr val="black"/>
                      </a:solidFill>
                      <a:latin typeface="Calibri"/>
                    </a:rPr>
                    <a:t>., Bezanilla, Villalba-</a:t>
                  </a:r>
                  <a:r>
                    <a:rPr lang="es-ES" sz="1100" b="1" kern="0" dirty="0" err="1">
                      <a:solidFill>
                        <a:prstClr val="black"/>
                      </a:solidFill>
                      <a:latin typeface="Calibri"/>
                    </a:rPr>
                    <a:t>Galea</a:t>
                  </a:r>
                  <a:r>
                    <a:rPr lang="es-ES" sz="1100" b="1" kern="0" dirty="0">
                      <a:solidFill>
                        <a:prstClr val="black"/>
                      </a:solidFill>
                      <a:latin typeface="Calibri"/>
                    </a:rPr>
                    <a:t> </a:t>
                  </a:r>
                  <a:r>
                    <a:rPr lang="en-US" sz="1100" b="1" kern="0" dirty="0">
                      <a:solidFill>
                        <a:prstClr val="black"/>
                      </a:solidFill>
                      <a:latin typeface="Calibri"/>
                    </a:rPr>
                    <a:t> J. Gen. </a:t>
                  </a:r>
                  <a:r>
                    <a:rPr lang="en-US" sz="1100" b="1" kern="0" dirty="0" err="1">
                      <a:solidFill>
                        <a:prstClr val="black"/>
                      </a:solidFill>
                      <a:latin typeface="Calibri"/>
                    </a:rPr>
                    <a:t>Physiol</a:t>
                  </a:r>
                  <a:r>
                    <a:rPr lang="en-US" sz="1100" b="1" kern="0" dirty="0">
                      <a:solidFill>
                        <a:prstClr val="black"/>
                      </a:solidFill>
                      <a:latin typeface="Calibri"/>
                    </a:rPr>
                    <a:t> (2013) 142: 575</a:t>
                  </a:r>
                  <a:br>
                    <a:rPr lang="en-US" sz="1100" b="1" kern="0" dirty="0">
                      <a:solidFill>
                        <a:prstClr val="black"/>
                      </a:solidFill>
                      <a:latin typeface="Calibri"/>
                    </a:rPr>
                  </a:b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100" b="1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  <m:d>
                          <m:dPr>
                            <m:ctrlPr>
                              <a:rPr lang="en-US" sz="1100" b="1" i="1" kern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100" b="1" i="1" kern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</m:d>
                        <m:r>
                          <a:rPr lang="en-US" sz="1100" b="1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100" b="1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100" b="1" i="1" kern="0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100" b="1" i="1" kern="0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e>
                              <m:sub>
                                <m:r>
                                  <a:rPr lang="en-US" sz="1100" b="1" i="1" kern="0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𝒎𝒂𝒙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1100" b="1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1100" b="1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1100" b="1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𝒆𝒙𝒑</m:t>
                            </m:r>
                            <m:d>
                              <m:dPr>
                                <m:ctrlPr>
                                  <a:rPr lang="en-US" sz="1100" b="1" i="1" kern="0" dirty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type m:val="lin"/>
                                    <m:ctrlPr>
                                      <a:rPr lang="en-US" sz="1100" b="1" i="1" kern="0" dirty="0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100" b="1" i="1" kern="0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100" b="1" i="1" kern="0" dirty="0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1100" b="1" i="1" kern="0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𝑸</m:t>
                                        </m:r>
                                      </m:e>
                                      <m:sub>
                                        <m:r>
                                          <a:rPr lang="en-US" sz="1100" b="1" i="1" kern="0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𝒎𝒂𝒙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1100" b="1" i="1" kern="0" dirty="0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100" b="1" i="1" kern="0" dirty="0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𝑽</m:t>
                                        </m:r>
                                        <m:r>
                                          <a:rPr lang="en-US" sz="1100" b="1" i="1" kern="0" dirty="0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100" b="1" i="1" kern="0" dirty="0" smtClean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100" b="1" i="1" kern="0" dirty="0" smtClean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𝑽</m:t>
                                            </m:r>
                                          </m:e>
                                          <m:sub>
                                            <m:f>
                                              <m:fPr>
                                                <m:type m:val="lin"/>
                                                <m:ctrlPr>
                                                  <a:rPr lang="en-US" sz="1100" b="1" i="1" kern="0" dirty="0" smtClean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r>
                                                  <a:rPr lang="en-US" sz="1100" b="1" i="1" kern="0" dirty="0" smtClean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𝟏</m:t>
                                                </m:r>
                                              </m:num>
                                              <m:den>
                                                <m:r>
                                                  <a:rPr lang="en-US" sz="1100" b="1" i="1" kern="0" dirty="0" smtClean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𝟐</m:t>
                                                </m:r>
                                              </m:den>
                                            </m:f>
                                          </m:sub>
                                        </m:sSub>
                                      </m:e>
                                    </m:d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1100" b="1" i="1" kern="0" dirty="0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100" b="1" i="1" kern="0" dirty="0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𝒌</m:t>
                                        </m:r>
                                      </m:e>
                                      <m:sub>
                                        <m:r>
                                          <a:rPr lang="en-US" sz="1100" b="1" i="1" kern="0" dirty="0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𝑩</m:t>
                                        </m:r>
                                      </m:sub>
                                    </m:sSub>
                                    <m:r>
                                      <a:rPr lang="en-US" sz="1100" b="1" i="1" kern="0" dirty="0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den>
                                </m:f>
                              </m:e>
                            </m:d>
                          </m:den>
                        </m:f>
                      </m:oMath>
                    </m:oMathPara>
                  </a14:m>
                  <a:br>
                    <a:rPr lang="en-US" sz="1100" b="1" kern="0" dirty="0">
                      <a:solidFill>
                        <a:prstClr val="black"/>
                      </a:solidFill>
                      <a:latin typeface="Calibri"/>
                    </a:rPr>
                  </a:br>
                  <a:endParaRPr lang="en-US" sz="900" b="1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676ECC81-471A-40B7-A0A9-8ACD9C4019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55072" y="681990"/>
                  <a:ext cx="3691746" cy="1192186"/>
                </a:xfrm>
                <a:prstGeom prst="rect">
                  <a:avLst/>
                </a:prstGeom>
                <a:blipFill>
                  <a:blip r:embed="rId2"/>
                  <a:stretch>
                    <a:fillRect t="-1026" b="-2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913A2E4D-8310-467E-B874-8B02E1606A1E}"/>
                    </a:ext>
                  </a:extLst>
                </p:cNvPr>
                <p:cNvSpPr txBox="1"/>
                <p:nvPr/>
              </p:nvSpPr>
              <p:spPr>
                <a:xfrm>
                  <a:off x="7887511" y="2160910"/>
                  <a:ext cx="4717011" cy="23160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latin typeface="Arial Black" panose="020B0A04020102020204" pitchFamily="34" charset="0"/>
                    </a:rPr>
                    <a:t>Physicists: Saturation     Fermi distribution</a:t>
                  </a:r>
                </a:p>
                <a:p>
                  <a:endParaRPr lang="en-US" sz="1200" b="1" dirty="0"/>
                </a:p>
                <a:p>
                  <a:pPr algn="ctr"/>
                  <a:r>
                    <a:rPr lang="en-US" sz="1200" b="1" dirty="0"/>
                    <a:t>Boltzmann* distribution does NOT saturate. </a:t>
                  </a:r>
                  <a:br>
                    <a:rPr lang="en-US" sz="1200" b="1" dirty="0"/>
                  </a:br>
                  <a:r>
                    <a:rPr lang="en-US" sz="800" b="1" dirty="0"/>
                    <a:t>Boltzmann is exponential, like</a:t>
                  </a:r>
                  <a14:m>
                    <m:oMath xmlns:m="http://schemas.openxmlformats.org/officeDocument/2006/math">
                      <m:r>
                        <a:rPr lang="en-US" sz="800" b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800" b="1" dirty="0">
                          <a:latin typeface="Cambria Math" panose="02040503050406030204" pitchFamily="18" charset="0"/>
                        </a:rPr>
                        <m:t>𝒆𝒙𝒑</m:t>
                      </m:r>
                      <m:d>
                        <m:dPr>
                          <m:ctrlPr>
                            <a:rPr lang="en-US" sz="800" b="1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lin"/>
                              <m:ctrlPr>
                                <a:rPr lang="en-US" sz="800" b="1" i="1" dirty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800" b="1" dirty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800" b="1" dirty="0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800" b="1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800" b="1" dirty="0"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e>
                                <m:sub>
                                  <m:r>
                                    <a:rPr lang="en-US" sz="800" b="1" dirty="0"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sub>
                              </m:sSub>
                              <m:r>
                                <a:rPr lang="en-US" sz="800" b="1" dirty="0"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den>
                          </m:f>
                        </m:e>
                      </m:d>
                    </m:oMath>
                  </a14:m>
                  <a:r>
                    <a:rPr lang="en-US" sz="800" b="1" dirty="0"/>
                    <a:t>.</a:t>
                  </a:r>
                </a:p>
                <a:p>
                  <a:pPr algn="ctr"/>
                  <a:br>
                    <a:rPr lang="en-US" sz="1050" b="1" dirty="0"/>
                  </a:br>
                  <a:r>
                    <a:rPr lang="en-US" sz="1200" b="1" dirty="0"/>
                    <a:t>*</a:t>
                  </a:r>
                  <a:r>
                    <a:rPr lang="en-US" sz="1000" b="1" dirty="0"/>
                    <a:t>Boltzmann (</a:t>
                  </a:r>
                  <a:r>
                    <a:rPr lang="en-US" sz="900" b="1" dirty="0">
                      <a:solidFill>
                        <a:prstClr val="black"/>
                      </a:solidFill>
                      <a:latin typeface="Arial Black" panose="020B0A04020102020204" pitchFamily="34" charset="0"/>
                    </a:rPr>
                    <a:t>1904) </a:t>
                  </a:r>
                  <a:r>
                    <a:rPr lang="en-US" sz="1100" b="1" i="1" dirty="0">
                      <a:solidFill>
                        <a:prstClr val="black"/>
                      </a:solidFill>
                      <a:latin typeface="Calibri"/>
                    </a:rPr>
                    <a:t>Lectures on Gas Theory, </a:t>
                  </a:r>
                  <a:r>
                    <a:rPr lang="en-US" sz="1100" b="1" u="sng" dirty="0">
                      <a:solidFill>
                        <a:prstClr val="black"/>
                      </a:solidFill>
                      <a:latin typeface="Arial Black" panose="020B0A04020102020204" pitchFamily="34" charset="0"/>
                    </a:rPr>
                    <a:t>Berkeley</a:t>
                  </a:r>
                  <a:endParaRPr lang="en-US" sz="1100" b="1" i="1" dirty="0">
                    <a:solidFill>
                      <a:prstClr val="black"/>
                    </a:solidFill>
                    <a:latin typeface="Calibri"/>
                  </a:endParaRPr>
                </a:p>
                <a:p>
                  <a:pPr algn="ctr"/>
                  <a:endParaRPr lang="en-US" sz="1100" b="1" i="1" dirty="0">
                    <a:solidFill>
                      <a:prstClr val="black"/>
                    </a:solidFill>
                    <a:latin typeface="Calibri"/>
                  </a:endParaRPr>
                </a:p>
                <a:p>
                  <a:pPr algn="ctr"/>
                  <a:endParaRPr lang="en-US" sz="1100" b="1" i="1" dirty="0">
                    <a:solidFill>
                      <a:prstClr val="black"/>
                    </a:solidFill>
                    <a:latin typeface="Calibri"/>
                  </a:endParaRPr>
                </a:p>
                <a:p>
                  <a:pPr algn="ctr"/>
                  <a:endParaRPr lang="en-US" sz="1100" b="1" i="1" dirty="0">
                    <a:solidFill>
                      <a:prstClr val="black"/>
                    </a:solidFill>
                    <a:latin typeface="Calibri"/>
                  </a:endParaRPr>
                </a:p>
                <a:p>
                  <a:pPr algn="ctr"/>
                  <a:endParaRPr lang="en-US" sz="1100" b="1" i="1" dirty="0">
                    <a:solidFill>
                      <a:prstClr val="black"/>
                    </a:solidFill>
                    <a:latin typeface="Calibri"/>
                  </a:endParaRPr>
                </a:p>
                <a:p>
                  <a:pPr algn="ctr"/>
                  <a:r>
                    <a:rPr lang="en-US" sz="1100" b="1" baseline="30000" dirty="0">
                      <a:latin typeface="Arial Black" panose="020B0A04020102020204" pitchFamily="34" charset="0"/>
                    </a:rPr>
                    <a:t>§ </a:t>
                  </a:r>
                  <a:r>
                    <a:rPr lang="en-US" sz="1000" b="1" dirty="0"/>
                    <a:t>p.503 of Hodgkin and Huxley. 1952.</a:t>
                  </a:r>
                  <a:br>
                    <a:rPr lang="en-US" sz="1000" b="1" dirty="0"/>
                  </a:br>
                  <a:r>
                    <a:rPr lang="en-US" sz="1000" b="1" dirty="0"/>
                    <a:t> ‘Quantitative description ...’ J. Physiol. 117:500-544.</a:t>
                  </a:r>
                </a:p>
                <a:p>
                  <a:pPr algn="ctr"/>
                  <a:endParaRPr lang="en-US" sz="1200" b="1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913A2E4D-8310-467E-B874-8B02E1606A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87511" y="2160910"/>
                  <a:ext cx="4717011" cy="2316019"/>
                </a:xfrm>
                <a:prstGeom prst="rect">
                  <a:avLst/>
                </a:prstGeom>
                <a:blipFill>
                  <a:blip r:embed="rId3"/>
                  <a:stretch>
                    <a:fillRect l="-388" t="-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E2EA118-F896-4F47-9D15-5328D8069EB6}"/>
              </a:ext>
            </a:extLst>
          </p:cNvPr>
          <p:cNvGrpSpPr/>
          <p:nvPr/>
        </p:nvGrpSpPr>
        <p:grpSpPr>
          <a:xfrm>
            <a:off x="610553" y="254917"/>
            <a:ext cx="7219731" cy="6009034"/>
            <a:chOff x="1296353" y="246081"/>
            <a:chExt cx="7219731" cy="60090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2DED04A-E4B3-4757-B575-B6CAE3FA0366}"/>
                </a:ext>
              </a:extLst>
            </p:cNvPr>
            <p:cNvSpPr/>
            <p:nvPr/>
          </p:nvSpPr>
          <p:spPr>
            <a:xfrm>
              <a:off x="1501260" y="5993505"/>
              <a:ext cx="7014824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/>
              <a:r>
                <a:rPr lang="en-US" sz="1100" b="1" dirty="0">
                  <a:latin typeface="Segoe UI" panose="020B0502040204020203" pitchFamily="34" charset="0"/>
                </a:rPr>
                <a:t>Bezanilla. How membrane proteins sense voltage </a:t>
              </a:r>
              <a:r>
                <a:rPr lang="en-US" sz="1100" b="1" i="1" dirty="0">
                  <a:latin typeface="Segoe UI" panose="020B0502040204020203" pitchFamily="34" charset="0"/>
                </a:rPr>
                <a:t>Nature Rev </a:t>
              </a:r>
              <a:r>
                <a:rPr lang="en-US" sz="1100" b="1" i="1" dirty="0" err="1">
                  <a:latin typeface="Segoe UI" panose="020B0502040204020203" pitchFamily="34" charset="0"/>
                </a:rPr>
                <a:t>Mol</a:t>
              </a:r>
              <a:r>
                <a:rPr lang="en-US" sz="1100" b="1" i="1" dirty="0">
                  <a:latin typeface="Segoe UI" panose="020B0502040204020203" pitchFamily="34" charset="0"/>
                </a:rPr>
                <a:t> Cell </a:t>
              </a:r>
              <a:r>
                <a:rPr lang="en-US" sz="1100" b="1" i="1" dirty="0" err="1">
                  <a:latin typeface="Segoe UI" panose="020B0502040204020203" pitchFamily="34" charset="0"/>
                </a:rPr>
                <a:t>Biol</a:t>
              </a:r>
              <a:r>
                <a:rPr lang="en-US" sz="1100" b="1" i="1" dirty="0">
                  <a:latin typeface="Segoe UI" panose="020B0502040204020203" pitchFamily="34" charset="0"/>
                </a:rPr>
                <a:t> (2008) 9, 323</a:t>
              </a:r>
              <a:endParaRPr lang="en-US" sz="1100" b="1" dirty="0">
                <a:latin typeface="Segoe UI" panose="020B0502040204020203" pitchFamily="34" charset="0"/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3CCCE03-B568-4F5A-8883-04DF7226B28B}"/>
                </a:ext>
              </a:extLst>
            </p:cNvPr>
            <p:cNvGrpSpPr/>
            <p:nvPr/>
          </p:nvGrpSpPr>
          <p:grpSpPr>
            <a:xfrm>
              <a:off x="1296353" y="246081"/>
              <a:ext cx="6248400" cy="5699120"/>
              <a:chOff x="1205642" y="182920"/>
              <a:chExt cx="6690940" cy="6241321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4A360191-631D-4A83-A4B4-2E99822A30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05642" y="182920"/>
                <a:ext cx="6690940" cy="6241321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4566C17-D1BB-4417-97EA-2C8A6B39ABB3}"/>
                  </a:ext>
                </a:extLst>
              </p:cNvPr>
              <p:cNvSpPr txBox="1"/>
              <p:nvPr/>
            </p:nvSpPr>
            <p:spPr>
              <a:xfrm>
                <a:off x="1715928" y="3905643"/>
                <a:ext cx="1778696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Fermi </a:t>
                </a:r>
                <a:r>
                  <a:rPr lang="en-US" sz="1400" dirty="0"/>
                  <a:t>Distribution</a:t>
                </a:r>
              </a:p>
              <a:p>
                <a:r>
                  <a:rPr lang="en-US" sz="1100" b="1" i="1" dirty="0">
                    <a:solidFill>
                      <a:srgbClr val="C00000"/>
                    </a:solidFill>
                    <a:latin typeface="Arial Black" panose="020B0A04020102020204" pitchFamily="34" charset="0"/>
                  </a:rPr>
                  <a:t>not Boltzmann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7B022EA-EE08-4AA5-A2D7-6159F49B10E9}"/>
                  </a:ext>
                </a:extLst>
              </p:cNvPr>
              <p:cNvSpPr txBox="1"/>
              <p:nvPr/>
            </p:nvSpPr>
            <p:spPr>
              <a:xfrm>
                <a:off x="3252147" y="1983737"/>
                <a:ext cx="667609" cy="1853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" b="1" dirty="0">
                    <a:solidFill>
                      <a:srgbClr val="00487E"/>
                    </a:solidFill>
                  </a:rPr>
                  <a:t>Arginines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8AC981C7-8ABC-43B3-BAAF-7DAB1CFB797E}"/>
                      </a:ext>
                    </a:extLst>
                  </p:cNvPr>
                  <p:cNvSpPr txBox="1"/>
                  <p:nvPr/>
                </p:nvSpPr>
                <p:spPr>
                  <a:xfrm>
                    <a:off x="3040708" y="2325404"/>
                    <a:ext cx="1024523" cy="26964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500" b="1" dirty="0">
                        <a:solidFill>
                          <a:srgbClr val="BC351A"/>
                        </a:solidFill>
                      </a:rPr>
                      <a:t>Internal Dissolved Ions</a:t>
                    </a: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500" b="1" i="1">
                                  <a:solidFill>
                                    <a:srgbClr val="BC351A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500" b="1" i="1">
                                  <a:solidFill>
                                    <a:srgbClr val="BC351A"/>
                                  </a:solidFill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p>
                              <m:r>
                                <a:rPr lang="en-US" sz="500" b="1" i="1">
                                  <a:solidFill>
                                    <a:srgbClr val="BC351A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500" b="1" i="1">
                              <a:solidFill>
                                <a:srgbClr val="BC351A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sz="500" b="1" i="1">
                                  <a:solidFill>
                                    <a:srgbClr val="BC351A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500" b="1" i="1" smtClean="0">
                                  <a:solidFill>
                                    <a:srgbClr val="BC351A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sz="500" b="1" i="1">
                                  <a:solidFill>
                                    <a:srgbClr val="BC351A"/>
                                  </a:solidFill>
                                  <a:latin typeface="Cambria Math" panose="02040503050406030204" pitchFamily="18" charset="0"/>
                                </a:rPr>
                                <m:t>𝒐𝒓𝒈𝒂𝒏𝒊𝒄𝒔</m:t>
                              </m:r>
                            </m:e>
                            <m:sup>
                              <m:r>
                                <a:rPr lang="en-US" sz="500" b="1" i="1">
                                  <a:solidFill>
                                    <a:srgbClr val="BC351A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US" sz="500" b="1" dirty="0">
                      <a:solidFill>
                        <a:srgbClr val="00487E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8AC981C7-8ABC-43B3-BAAF-7DAB1CFB797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40708" y="2325404"/>
                    <a:ext cx="1024523" cy="269646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66F0E406-5E43-40E8-A1EE-6E9527DF9D1C}"/>
                      </a:ext>
                    </a:extLst>
                  </p:cNvPr>
                  <p:cNvSpPr txBox="1"/>
                  <p:nvPr/>
                </p:nvSpPr>
                <p:spPr>
                  <a:xfrm>
                    <a:off x="6294120" y="1325880"/>
                    <a:ext cx="1097280" cy="160020"/>
                  </a:xfrm>
                  <a:prstGeom prst="rect">
                    <a:avLst/>
                  </a:prstGeom>
                  <a:solidFill>
                    <a:srgbClr val="DBDDE4">
                      <a:alpha val="30000"/>
                    </a:srgbClr>
                  </a:solidFill>
                </p:spPr>
                <p:txBody>
                  <a:bodyPr wrap="square" lIns="0" tIns="0" rIns="0" bIns="0" rtlCol="0">
                    <a:noAutofit/>
                  </a:bodyPr>
                  <a:lstStyle/>
                  <a:p>
                    <a:pPr algn="ctr"/>
                    <a:r>
                      <a:rPr lang="en-US" sz="600" b="1" dirty="0">
                        <a:solidFill>
                          <a:srgbClr val="BC351A"/>
                        </a:solidFill>
                      </a:rPr>
                      <a:t>External  Dissolved   Ions</a:t>
                    </a: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600" b="1" i="1" smtClean="0">
                                  <a:solidFill>
                                    <a:srgbClr val="BC351A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600" b="1" i="1" smtClean="0">
                                  <a:solidFill>
                                    <a:srgbClr val="BC351A"/>
                                  </a:solidFill>
                                  <a:latin typeface="Cambria Math" panose="02040503050406030204" pitchFamily="18" charset="0"/>
                                </a:rPr>
                                <m:t>𝑵𝒂</m:t>
                              </m:r>
                            </m:e>
                            <m:sup>
                              <m:r>
                                <a:rPr lang="en-US" sz="600" b="1" i="1" smtClean="0">
                                  <a:solidFill>
                                    <a:srgbClr val="BC351A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600" b="1" i="1" smtClean="0">
                              <a:solidFill>
                                <a:srgbClr val="BC351A"/>
                              </a:solidFill>
                              <a:latin typeface="Cambria Math" panose="02040503050406030204" pitchFamily="18" charset="0"/>
                            </a:rPr>
                            <m:t>                          </m:t>
                          </m:r>
                          <m:sSup>
                            <m:sSupPr>
                              <m:ctrlPr>
                                <a:rPr lang="en-US" sz="600" b="1" i="1" smtClean="0">
                                  <a:solidFill>
                                    <a:srgbClr val="BC351A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600" b="1" i="1" smtClean="0">
                                  <a:solidFill>
                                    <a:srgbClr val="BC351A"/>
                                  </a:solidFill>
                                  <a:latin typeface="Cambria Math" panose="02040503050406030204" pitchFamily="18" charset="0"/>
                                </a:rPr>
                                <m:t>𝑪𝒍</m:t>
                              </m:r>
                            </m:e>
                            <m:sup>
                              <m:r>
                                <a:rPr lang="en-US" sz="600" b="1" i="1" smtClean="0">
                                  <a:solidFill>
                                    <a:srgbClr val="BC351A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US" sz="500" b="1" dirty="0">
                      <a:solidFill>
                        <a:srgbClr val="00487E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66F0E406-5E43-40E8-A1EE-6E9527DF9D1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94120" y="1325880"/>
                    <a:ext cx="1097280" cy="160020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190" t="-20833" b="-375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523EECD3-CBB8-4AD6-9321-BBB5BB60BB31}"/>
                      </a:ext>
                    </a:extLst>
                  </p:cNvPr>
                  <p:cNvSpPr txBox="1"/>
                  <p:nvPr/>
                </p:nvSpPr>
                <p:spPr>
                  <a:xfrm>
                    <a:off x="6563579" y="2325402"/>
                    <a:ext cx="469681" cy="155559"/>
                  </a:xfrm>
                  <a:prstGeom prst="rect">
                    <a:avLst/>
                  </a:prstGeom>
                  <a:solidFill>
                    <a:srgbClr val="DBDDE4">
                      <a:alpha val="30000"/>
                    </a:srgbClr>
                  </a:solidFill>
                </p:spPr>
                <p:txBody>
                  <a:bodyPr wrap="square" lIns="0" tIns="0" rIns="0" bIns="0" rtlCol="0">
                    <a:noAutofit/>
                  </a:bodyPr>
                  <a:lstStyle/>
                  <a:p>
                    <a:pPr algn="ctr"/>
                    <a:r>
                      <a:rPr lang="en-US" sz="500" b="1" dirty="0">
                        <a:solidFill>
                          <a:srgbClr val="BC351A"/>
                        </a:solidFill>
                      </a:rPr>
                      <a:t>Dissolved Ions</a:t>
                    </a: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00" b="1" i="1" smtClean="0">
                              <a:solidFill>
                                <a:srgbClr val="BC351A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500" b="1" i="1" smtClean="0">
                                  <a:solidFill>
                                    <a:srgbClr val="BC351A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500" b="1" i="1" smtClean="0">
                                  <a:solidFill>
                                    <a:srgbClr val="BC351A"/>
                                  </a:solidFill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p>
                              <m:r>
                                <a:rPr lang="en-US" sz="500" b="1" i="1" smtClean="0">
                                  <a:solidFill>
                                    <a:srgbClr val="BC351A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500" b="1" i="1" smtClean="0">
                              <a:solidFill>
                                <a:srgbClr val="BC351A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sz="500" b="1" i="1" smtClean="0">
                                  <a:solidFill>
                                    <a:srgbClr val="BC351A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500" b="1" i="1" smtClean="0">
                                  <a:solidFill>
                                    <a:srgbClr val="BC351A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a:rPr lang="en-US" sz="500" b="1" i="1">
                                  <a:solidFill>
                                    <a:srgbClr val="BC351A"/>
                                  </a:solidFill>
                                  <a:latin typeface="Cambria Math" panose="02040503050406030204" pitchFamily="18" charset="0"/>
                                </a:rPr>
                                <m:t>𝒐𝒓𝒈𝒂𝒏𝒊𝒄𝒔</m:t>
                              </m:r>
                            </m:e>
                            <m:sup>
                              <m:r>
                                <a:rPr lang="en-US" sz="500" b="1" i="1" smtClean="0">
                                  <a:solidFill>
                                    <a:srgbClr val="BC351A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US" sz="500" b="1" dirty="0">
                      <a:solidFill>
                        <a:srgbClr val="00487E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523EECD3-CBB8-4AD6-9321-BBB5BB60BB3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63579" y="2325402"/>
                    <a:ext cx="469681" cy="15555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2778" t="-17391" r="-12500" b="-8260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E3DC1627-E129-4C78-9A0E-C434ED6C1E7A}"/>
                      </a:ext>
                    </a:extLst>
                  </p:cNvPr>
                  <p:cNvSpPr txBox="1"/>
                  <p:nvPr/>
                </p:nvSpPr>
                <p:spPr>
                  <a:xfrm>
                    <a:off x="2562225" y="1261110"/>
                    <a:ext cx="1764030" cy="160020"/>
                  </a:xfrm>
                  <a:prstGeom prst="rect">
                    <a:avLst/>
                  </a:prstGeom>
                  <a:solidFill>
                    <a:srgbClr val="DBDDE4">
                      <a:alpha val="30000"/>
                    </a:srgbClr>
                  </a:solidFill>
                </p:spPr>
                <p:txBody>
                  <a:bodyPr wrap="square" lIns="0" tIns="0" rIns="0" bIns="0" rtlCol="0">
                    <a:noAutofit/>
                  </a:bodyPr>
                  <a:lstStyle/>
                  <a:p>
                    <a:pPr algn="ctr"/>
                    <a:r>
                      <a:rPr lang="en-US" sz="600" b="1" dirty="0">
                        <a:solidFill>
                          <a:srgbClr val="BC351A"/>
                        </a:solidFill>
                      </a:rPr>
                      <a:t>External      Dissolved        Ions</a:t>
                    </a:r>
                  </a:p>
                  <a:p>
                    <a:pPr algn="ctr"/>
                    <a:endParaRPr lang="en-US" sz="600" b="1" dirty="0">
                      <a:solidFill>
                        <a:srgbClr val="BC351A"/>
                      </a:solidFill>
                    </a:endParaRP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600" b="1" i="1">
                                  <a:solidFill>
                                    <a:srgbClr val="BC351A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600" b="1" i="1">
                                  <a:solidFill>
                                    <a:srgbClr val="BC351A"/>
                                  </a:solidFill>
                                  <a:latin typeface="Cambria Math" panose="02040503050406030204" pitchFamily="18" charset="0"/>
                                </a:rPr>
                                <m:t>𝑵𝒂</m:t>
                              </m:r>
                            </m:e>
                            <m:sup>
                              <m:r>
                                <a:rPr lang="en-US" sz="600" b="1" i="1">
                                  <a:solidFill>
                                    <a:srgbClr val="BC351A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600" b="1" i="1" smtClean="0">
                              <a:solidFill>
                                <a:srgbClr val="BC351A"/>
                              </a:solidFill>
                              <a:latin typeface="Cambria Math" panose="02040503050406030204" pitchFamily="18" charset="0"/>
                            </a:rPr>
                            <m:t>          </m:t>
                          </m:r>
                          <m:r>
                            <a:rPr lang="en-US" sz="600" b="1" i="1">
                              <a:solidFill>
                                <a:srgbClr val="BC351A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  <m:sSup>
                            <m:sSupPr>
                              <m:ctrlPr>
                                <a:rPr lang="en-US" sz="600" b="1" i="1" smtClean="0">
                                  <a:solidFill>
                                    <a:srgbClr val="BC351A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600" b="1" i="1" smtClean="0">
                                  <a:solidFill>
                                    <a:srgbClr val="BC351A"/>
                                  </a:solidFill>
                                  <a:latin typeface="Cambria Math" panose="02040503050406030204" pitchFamily="18" charset="0"/>
                                </a:rPr>
                                <m:t>𝒍</m:t>
                              </m:r>
                            </m:e>
                            <m:sup>
                              <m:r>
                                <a:rPr lang="en-US" sz="600" b="1" i="1" smtClean="0">
                                  <a:solidFill>
                                    <a:srgbClr val="BC351A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US" sz="500" b="1" dirty="0">
                      <a:solidFill>
                        <a:srgbClr val="00487E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E3DC1627-E129-4C78-9A0E-C434ED6C1E7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62225" y="1261110"/>
                    <a:ext cx="1764030" cy="160020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t="-20833" b="-10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4AAD6E1-9E8A-45EC-8059-A01572E9200B}"/>
                  </a:ext>
                </a:extLst>
              </p:cNvPr>
              <p:cNvSpPr txBox="1"/>
              <p:nvPr/>
            </p:nvSpPr>
            <p:spPr>
              <a:xfrm>
                <a:off x="4549083" y="2257991"/>
                <a:ext cx="1204744" cy="4044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u="sng" dirty="0"/>
                  <a:t>Voltage Clamp</a:t>
                </a:r>
              </a:p>
              <a:p>
                <a:pPr algn="ctr"/>
                <a:r>
                  <a:rPr lang="en-US" sz="900" dirty="0"/>
                  <a:t> = Test Potential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BE11BCA-3A5B-492E-A837-0BD7127B1BD8}"/>
                  </a:ext>
                </a:extLst>
              </p:cNvPr>
              <p:cNvSpPr txBox="1"/>
              <p:nvPr/>
            </p:nvSpPr>
            <p:spPr>
              <a:xfrm>
                <a:off x="1481186" y="1297334"/>
                <a:ext cx="951548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u="sng" dirty="0"/>
                  <a:t>Voltage </a:t>
                </a:r>
                <a:br>
                  <a:rPr lang="en-US" sz="900" u="sng" dirty="0"/>
                </a:br>
                <a:r>
                  <a:rPr lang="en-US" sz="900" u="sng" dirty="0"/>
                  <a:t>Clamp</a:t>
                </a:r>
                <a:br>
                  <a:rPr lang="en-US" sz="900" dirty="0"/>
                </a:br>
                <a:r>
                  <a:rPr lang="en-US" sz="900" dirty="0"/>
                  <a:t>    =0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B69357C8-876F-4B44-BA9C-E032BCC3C17E}"/>
                  </a:ext>
                </a:extLst>
              </p:cNvPr>
              <p:cNvSpPr txBox="1"/>
              <p:nvPr/>
            </p:nvSpPr>
            <p:spPr>
              <a:xfrm>
                <a:off x="1215577" y="2187621"/>
                <a:ext cx="10847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Holding Potential</a:t>
                </a:r>
                <a:br>
                  <a:rPr lang="en-US" sz="900" dirty="0"/>
                </a:br>
                <a:r>
                  <a:rPr lang="en-US" sz="900" dirty="0"/>
                  <a:t>   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06095A90-68C3-4B91-9E24-0E125E0BFCC6}"/>
                      </a:ext>
                    </a:extLst>
                  </p:cNvPr>
                  <p:cNvSpPr txBox="1"/>
                  <p:nvPr/>
                </p:nvSpPr>
                <p:spPr>
                  <a:xfrm>
                    <a:off x="4719113" y="1125676"/>
                    <a:ext cx="1441155" cy="370763"/>
                  </a:xfrm>
                  <a:prstGeom prst="rect">
                    <a:avLst/>
                  </a:prstGeom>
                  <a:solidFill>
                    <a:srgbClr val="EEECE0">
                      <a:alpha val="60000"/>
                    </a:srgbClr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en-US" sz="700" b="1" dirty="0"/>
                      <a:t>      Current 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9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900" b="1" i="0" smtClean="0">
                                <a:latin typeface="Cambria Math" panose="02040503050406030204" pitchFamily="18" charset="0"/>
                              </a:rPr>
                              <m:t>𝐈</m:t>
                            </m:r>
                          </m:e>
                          <m:sub>
                            <m:r>
                              <a:rPr lang="en-US" sz="900" b="1" i="0" smtClean="0">
                                <a:latin typeface="Cambria Math" panose="02040503050406030204" pitchFamily="18" charset="0"/>
                              </a:rPr>
                              <m:t>𝐦</m:t>
                            </m:r>
                          </m:sub>
                        </m:sSub>
                      </m:oMath>
                    </a14:m>
                    <a:br>
                      <a:rPr lang="en-US" sz="700" b="1" dirty="0"/>
                    </a:br>
                    <a:r>
                      <a:rPr lang="en-US" sz="600" b="1" dirty="0"/>
                      <a:t>to maintain test potential</a:t>
                    </a:r>
                    <a:br>
                      <a:rPr lang="en-US" sz="700" b="1" dirty="0"/>
                    </a:br>
                    <a:r>
                      <a:rPr lang="en-US" sz="700" b="1" dirty="0"/>
                      <a:t>    </a:t>
                    </a:r>
                  </a:p>
                </p:txBody>
              </p:sp>
            </mc:Choice>
            <mc:Fallback xmlns=""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06095A90-68C3-4B91-9E24-0E125E0BFCC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19113" y="1125676"/>
                    <a:ext cx="1441155" cy="370763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3620" t="-357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9724E2A-6DA5-40CD-98A0-500E13E3AB69}"/>
                  </a:ext>
                </a:extLst>
              </p:cNvPr>
              <p:cNvSpPr txBox="1"/>
              <p:nvPr/>
            </p:nvSpPr>
            <p:spPr>
              <a:xfrm>
                <a:off x="4860130" y="5401513"/>
                <a:ext cx="641510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Holding </a:t>
                </a:r>
                <a:br>
                  <a:rPr lang="en-US" sz="900" dirty="0"/>
                </a:br>
                <a:r>
                  <a:rPr lang="en-US" sz="900" dirty="0"/>
                  <a:t>Potential</a:t>
                </a:r>
                <a:br>
                  <a:rPr lang="en-US" sz="900" dirty="0"/>
                </a:br>
                <a:r>
                  <a:rPr lang="en-US" sz="900" dirty="0"/>
                  <a:t>   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1D91C98-6141-45C1-8963-AE1A31512EDB}"/>
                  </a:ext>
                </a:extLst>
              </p:cNvPr>
              <p:cNvSpPr txBox="1"/>
              <p:nvPr/>
            </p:nvSpPr>
            <p:spPr>
              <a:xfrm>
                <a:off x="5713652" y="5032181"/>
                <a:ext cx="10847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Test Potentials</a:t>
                </a:r>
                <a:br>
                  <a:rPr lang="en-US" sz="900" dirty="0"/>
                </a:br>
                <a:r>
                  <a:rPr lang="en-US" sz="900" dirty="0"/>
                  <a:t>   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4CF7E3E-461D-439C-A421-B6180D0F12AB}"/>
                  </a:ext>
                </a:extLst>
              </p:cNvPr>
              <p:cNvSpPr txBox="1"/>
              <p:nvPr/>
            </p:nvSpPr>
            <p:spPr>
              <a:xfrm>
                <a:off x="2301656" y="5162997"/>
                <a:ext cx="641510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srgbClr val="AC4600"/>
                    </a:solidFill>
                  </a:rPr>
                  <a:t>Holding </a:t>
                </a:r>
                <a:br>
                  <a:rPr lang="en-US" sz="900" dirty="0">
                    <a:solidFill>
                      <a:srgbClr val="AC4600"/>
                    </a:solidFill>
                  </a:rPr>
                </a:br>
                <a:r>
                  <a:rPr lang="en-US" sz="900" dirty="0">
                    <a:solidFill>
                      <a:srgbClr val="AC4600"/>
                    </a:solidFill>
                  </a:rPr>
                  <a:t>Potential</a:t>
                </a:r>
                <a:br>
                  <a:rPr lang="en-US" sz="900" dirty="0">
                    <a:solidFill>
                      <a:srgbClr val="AC4600"/>
                    </a:solidFill>
                  </a:rPr>
                </a:br>
                <a:r>
                  <a:rPr lang="en-US" sz="900" dirty="0"/>
                  <a:t>   </a:t>
                </a:r>
              </a:p>
            </p:txBody>
          </p:sp>
          <p:sp>
            <p:nvSpPr>
              <p:cNvPr id="51" name="Right Brace 50">
                <a:extLst>
                  <a:ext uri="{FF2B5EF4-FFF2-40B4-BE49-F238E27FC236}">
                    <a16:creationId xmlns:a16="http://schemas.microsoft.com/office/drawing/2014/main" id="{7F5E289E-753A-4AEC-B835-DD56D2DA7E6D}"/>
                  </a:ext>
                </a:extLst>
              </p:cNvPr>
              <p:cNvSpPr/>
              <p:nvPr/>
            </p:nvSpPr>
            <p:spPr bwMode="auto">
              <a:xfrm>
                <a:off x="4117719" y="3760832"/>
                <a:ext cx="133268" cy="1402165"/>
              </a:xfrm>
              <a:prstGeom prst="rightBrace">
                <a:avLst/>
              </a:prstGeom>
              <a:noFill/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137160" rIns="91440" bIns="13716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52" name="Right Brace 51">
                <a:extLst>
                  <a:ext uri="{FF2B5EF4-FFF2-40B4-BE49-F238E27FC236}">
                    <a16:creationId xmlns:a16="http://schemas.microsoft.com/office/drawing/2014/main" id="{6BD4026B-E433-4B4B-88F1-C179C7DADA70}"/>
                  </a:ext>
                </a:extLst>
              </p:cNvPr>
              <p:cNvSpPr/>
              <p:nvPr/>
            </p:nvSpPr>
            <p:spPr bwMode="auto">
              <a:xfrm rot="10800000" flipH="1">
                <a:off x="3958266" y="3822383"/>
                <a:ext cx="265176" cy="1664208"/>
              </a:xfrm>
              <a:prstGeom prst="rightBrace">
                <a:avLst>
                  <a:gd name="adj1" fmla="val 8333"/>
                  <a:gd name="adj2" fmla="val 51691"/>
                </a:avLst>
              </a:prstGeom>
              <a:noFill/>
              <a:ln w="13970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137160" rIns="91440" bIns="13716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rgbClr val="002060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F5A9492-9B2F-4356-B586-A57C209A1FEA}"/>
                  </a:ext>
                </a:extLst>
              </p:cNvPr>
              <p:cNvSpPr txBox="1"/>
              <p:nvPr/>
            </p:nvSpPr>
            <p:spPr>
              <a:xfrm>
                <a:off x="4282807" y="4482553"/>
                <a:ext cx="723307" cy="461665"/>
              </a:xfrm>
              <a:prstGeom prst="rect">
                <a:avLst/>
              </a:prstGeom>
              <a:solidFill>
                <a:srgbClr val="EEECE0">
                  <a:alpha val="60000"/>
                </a:srgb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000" dirty="0">
                    <a:solidFill>
                      <a:srgbClr val="002060"/>
                    </a:solidFill>
                  </a:rPr>
                  <a:t>Test Potentials</a:t>
                </a:r>
                <a:br>
                  <a:rPr lang="en-US" sz="1000" dirty="0">
                    <a:solidFill>
                      <a:srgbClr val="002060"/>
                    </a:solidFill>
                  </a:rPr>
                </a:br>
                <a:r>
                  <a:rPr lang="en-US" sz="900" dirty="0"/>
                  <a:t>   </a:t>
                </a:r>
              </a:p>
            </p:txBody>
          </p: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936996D3-B94B-4C26-9407-CB9220CB8B3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678406" y="6371341"/>
                <a:ext cx="994812" cy="0"/>
              </a:xfrm>
              <a:prstGeom prst="line">
                <a:avLst/>
              </a:prstGeom>
              <a:noFill/>
              <a:ln w="15875" cap="flat" cmpd="sng" algn="ctr">
                <a:solidFill>
                  <a:schemeClr val="tx1">
                    <a:lumMod val="85000"/>
                    <a:lumOff val="15000"/>
                    <a:alpha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6AB50ED0-F883-43B2-9949-42A1BC3B2C99}"/>
                      </a:ext>
                    </a:extLst>
                  </p:cNvPr>
                  <p:cNvSpPr/>
                  <p:nvPr/>
                </p:nvSpPr>
                <p:spPr>
                  <a:xfrm>
                    <a:off x="7404735" y="4059234"/>
                    <a:ext cx="228600" cy="276999"/>
                  </a:xfrm>
                  <a:prstGeom prst="rect">
                    <a:avLst/>
                  </a:prstGeom>
                  <a:solidFill>
                    <a:srgbClr val="EEECE0"/>
                  </a:solidFill>
                </p:spPr>
                <p:txBody>
                  <a:bodyPr wrap="square" lIns="0" tIns="0" rIns="0" bIns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𝐈</m:t>
                              </m:r>
                            </m:e>
                            <m:sub>
                              <m:r>
                                <a:rPr lang="en-US" b="1" i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𝐦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6AB50ED0-F883-43B2-9949-42A1BC3B2C9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04735" y="4059234"/>
                    <a:ext cx="228600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40000" r="-34286" b="-2381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3" name="Arrow: Right 2">
            <a:extLst>
              <a:ext uri="{FF2B5EF4-FFF2-40B4-BE49-F238E27FC236}">
                <a16:creationId xmlns:a16="http://schemas.microsoft.com/office/drawing/2014/main" id="{045C2145-8ECA-4631-A871-3A2CC22DB37E}"/>
              </a:ext>
            </a:extLst>
          </p:cNvPr>
          <p:cNvSpPr/>
          <p:nvPr/>
        </p:nvSpPr>
        <p:spPr bwMode="auto">
          <a:xfrm>
            <a:off x="9446895" y="2567940"/>
            <a:ext cx="207645" cy="122873"/>
          </a:xfrm>
          <a:prstGeom prst="rightArrow">
            <a:avLst>
              <a:gd name="adj1" fmla="val 27496"/>
              <a:gd name="adj2" fmla="val 43009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137160" rIns="91440" bIns="13716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7659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94450"/>
            <a:ext cx="5829300" cy="1102519"/>
          </a:xfrm>
        </p:spPr>
        <p:txBody>
          <a:bodyPr/>
          <a:lstStyle/>
          <a:p>
            <a:r>
              <a:rPr lang="en-US" sz="2400" i="1" dirty="0"/>
              <a:t>Perhaps the first</a:t>
            </a:r>
            <a:br>
              <a:rPr lang="en-US" sz="2400" dirty="0"/>
            </a:br>
            <a:r>
              <a:rPr lang="en-US" sz="2400" b="1" dirty="0"/>
              <a:t>Consistent Model of a Protein Machine</a:t>
            </a:r>
            <a:br>
              <a:rPr lang="en-US" sz="2400" b="1" dirty="0"/>
            </a:br>
            <a:r>
              <a:rPr lang="en-US" sz="1800" b="1" dirty="0"/>
              <a:t>made by a conformation change</a:t>
            </a:r>
            <a:endParaRPr lang="en-US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23746" y="6296799"/>
            <a:ext cx="1905000" cy="457200"/>
          </a:xfrm>
        </p:spPr>
        <p:txBody>
          <a:bodyPr/>
          <a:lstStyle/>
          <a:p>
            <a:pPr defTabSz="685800" fontAlgn="base">
              <a:spcAft>
                <a:spcPct val="0"/>
              </a:spcAft>
              <a:defRPr/>
            </a:pPr>
            <a:fld id="{9071389A-923B-439E-9719-9D26D9CCB9ED}" type="slidenum">
              <a:rPr lang="en-US"/>
              <a:pPr defTabSz="685800" fontAlgn="base">
                <a:spcAft>
                  <a:spcPct val="0"/>
                </a:spcAft>
                <a:defRPr/>
              </a:pPr>
              <a:t>28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775" y="4656961"/>
            <a:ext cx="1216556" cy="1369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6802" y="1406437"/>
            <a:ext cx="1896496" cy="24690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33942" y="3921201"/>
            <a:ext cx="21330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Francisco Bezanilla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44328" y="6092419"/>
            <a:ext cx="2133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 Liu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柳  春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60589" y="6030792"/>
            <a:ext cx="21330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Allen Tzyy-Leng Horng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497907" y="6242939"/>
            <a:ext cx="985508" cy="274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200" b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洪子倫</a:t>
            </a:r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559" y="4656961"/>
            <a:ext cx="1716415" cy="136969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630965" y="6103101"/>
            <a:ext cx="11834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Bob Eisenberg</a:t>
            </a:r>
          </a:p>
        </p:txBody>
      </p:sp>
      <p:pic>
        <p:nvPicPr>
          <p:cNvPr id="5" name="Picture 2" descr="Image result for Allen Tzyy Horng">
            <a:extLst>
              <a:ext uri="{FF2B5EF4-FFF2-40B4-BE49-F238E27FC236}">
                <a16:creationId xmlns:a16="http://schemas.microsoft.com/office/drawing/2014/main" id="{E42FBB16-71A8-43DA-AC50-99416CAB3A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2" t="-48483" r="10768" b="47640"/>
          <a:stretch/>
        </p:blipFill>
        <p:spPr bwMode="auto">
          <a:xfrm>
            <a:off x="3200400" y="3391932"/>
            <a:ext cx="1405442" cy="262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9760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353" y="2301835"/>
            <a:ext cx="5161598" cy="3200471"/>
          </a:xfrm>
          <a:prstGeom prst="rect">
            <a:avLst/>
          </a:prstGeom>
        </p:spPr>
      </p:pic>
      <p:sp>
        <p:nvSpPr>
          <p:cNvPr id="3" name="TextBox 8"/>
          <p:cNvSpPr txBox="1"/>
          <p:nvPr/>
        </p:nvSpPr>
        <p:spPr>
          <a:xfrm>
            <a:off x="3167061" y="5595938"/>
            <a:ext cx="62722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500" b="1" dirty="0">
                <a:solidFill>
                  <a:srgbClr val="1F497D"/>
                </a:solidFill>
                <a:latin typeface="Calibri"/>
                <a:cs typeface="Arial" panose="020B0604020202020204" pitchFamily="34" charset="0"/>
              </a:rPr>
              <a:t>Figure 1. </a:t>
            </a:r>
            <a:r>
              <a:rPr lang="en-US" sz="15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Geometric configuration of the </a:t>
            </a:r>
            <a:r>
              <a:rPr lang="en-US" sz="1500" dirty="0">
                <a:solidFill>
                  <a:srgbClr val="FF0000"/>
                </a:solidFill>
                <a:latin typeface="Calibri"/>
                <a:cs typeface="Arial" panose="020B0604020202020204" pitchFamily="34" charset="0"/>
              </a:rPr>
              <a:t>reduced</a:t>
            </a:r>
            <a:r>
              <a:rPr lang="en-US" sz="15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mechanical model. </a:t>
            </a:r>
            <a:br>
              <a:rPr lang="en-US" sz="15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</a:br>
            <a:r>
              <a:rPr lang="en-US" sz="15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V</a:t>
            </a:r>
            <a:r>
              <a:rPr lang="en-US" sz="1500" dirty="0">
                <a:solidFill>
                  <a:prstClr val="black"/>
                </a:solidFill>
                <a:cs typeface="Arial" panose="020B0604020202020204" pitchFamily="34" charset="0"/>
              </a:rPr>
              <a:t>oltage sensor works by charge injection through a fluid dielectric of side chains, attachments </a:t>
            </a:r>
            <a:r>
              <a:rPr lang="en-US" sz="15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of arginines to the S4 segment.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3889595" y="2078849"/>
            <a:ext cx="392415" cy="12644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 defTabSz="685800">
              <a:defRPr/>
            </a:pPr>
            <a:r>
              <a:rPr kumimoji="1" lang="en-US" altLang="zh-TW" sz="1350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  <a:cs typeface="Arial" panose="020B0604020202020204" pitchFamily="34" charset="0"/>
              </a:rPr>
              <a:t>intracellular</a:t>
            </a:r>
            <a:endParaRPr kumimoji="1" lang="zh-TW" altLang="en-US" sz="1350" dirty="0">
              <a:solidFill>
                <a:prstClr val="black"/>
              </a:solidFill>
              <a:latin typeface="Calibri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7886040" y="2078850"/>
            <a:ext cx="392415" cy="97839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 defTabSz="685800">
              <a:defRPr/>
            </a:pPr>
            <a:r>
              <a:rPr kumimoji="1" lang="en-US" altLang="zh-TW" sz="1350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  <a:cs typeface="Arial" panose="020B0604020202020204" pitchFamily="34" charset="0"/>
              </a:rPr>
              <a:t>extracellular</a:t>
            </a:r>
            <a:endParaRPr kumimoji="1" lang="zh-TW" altLang="en-US" sz="1350" dirty="0">
              <a:solidFill>
                <a:prstClr val="black"/>
              </a:solidFill>
              <a:latin typeface="Calibri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62B410-40A3-482C-B8D9-9BD77CE348BD}"/>
              </a:ext>
            </a:extLst>
          </p:cNvPr>
          <p:cNvSpPr/>
          <p:nvPr/>
        </p:nvSpPr>
        <p:spPr>
          <a:xfrm>
            <a:off x="4137470" y="202674"/>
            <a:ext cx="3709542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/>
              <a:t>Voltage Sensor </a:t>
            </a:r>
            <a:br>
              <a:rPr lang="en-US" sz="2800" b="1" dirty="0"/>
            </a:br>
            <a:r>
              <a:rPr lang="en-US" sz="2400" b="1" dirty="0"/>
              <a:t>works by </a:t>
            </a:r>
            <a:br>
              <a:rPr lang="en-US" sz="2800" b="1" dirty="0"/>
            </a:br>
            <a:r>
              <a:rPr lang="en-US" sz="2800" b="1" dirty="0"/>
              <a:t>Charge Injection </a:t>
            </a:r>
            <a:br>
              <a:rPr lang="en-US" sz="2800" b="1" dirty="0"/>
            </a:br>
            <a:r>
              <a:rPr lang="en-US" sz="1600" b="1" dirty="0"/>
              <a:t>through a fluid dielectric of side chains,</a:t>
            </a:r>
          </a:p>
          <a:p>
            <a:pPr algn="ctr"/>
            <a:r>
              <a:rPr lang="en-US" sz="1600" b="1" i="1" dirty="0"/>
              <a:t>not yet fully known. More work needed!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3893230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D688E05-CE90-4EEE-B0A1-F8777ECAAD0B}" type="slidenum">
              <a:rPr 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4" name="Text Box 2"/>
          <p:cNvSpPr txBox="1">
            <a:spLocks noChangeArrowheads="1"/>
          </p:cNvSpPr>
          <p:nvPr/>
        </p:nvSpPr>
        <p:spPr bwMode="auto">
          <a:xfrm>
            <a:off x="1600200" y="533400"/>
            <a:ext cx="9144000" cy="5109091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Thanks to Chun Liu</a:t>
            </a:r>
            <a:b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</a:br>
            <a:r>
              <a:rPr lang="ja-JP" altLang="en-US" sz="2800" b="1" dirty="0">
                <a:solidFill>
                  <a:schemeClr val="accent6">
                    <a:lumMod val="50000"/>
                  </a:schemeClr>
                </a:solidFill>
                <a:ea typeface="Batang" panose="02030600000101010101" pitchFamily="18" charset="-127"/>
                <a:cs typeface="Arial" panose="020B0604020202020204" pitchFamily="34" charset="0"/>
              </a:rPr>
              <a:t>柳 春</a:t>
            </a:r>
            <a:endParaRPr lang="en-US" altLang="ja-JP" sz="2800" b="1" dirty="0">
              <a:solidFill>
                <a:schemeClr val="accent6">
                  <a:lumMod val="50000"/>
                </a:schemeClr>
              </a:solidFill>
              <a:ea typeface="Batang" panose="02030600000101010101" pitchFamily="18" charset="-127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3200" b="1" dirty="0">
              <a:solidFill>
                <a:srgbClr val="DAEDEF">
                  <a:lumMod val="25000"/>
                </a:srgbClr>
              </a:solidFill>
              <a:latin typeface="Arial Black" panose="020B0A04020102020204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3200" b="1" dirty="0">
              <a:solidFill>
                <a:srgbClr val="DAEDEF">
                  <a:lumMod val="25000"/>
                </a:srgbClr>
              </a:solidFill>
              <a:latin typeface="Arial Black" panose="020B0A04020102020204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3200" b="1" dirty="0">
              <a:solidFill>
                <a:srgbClr val="DAEDEF">
                  <a:lumMod val="25000"/>
                </a:srgbClr>
              </a:solidFill>
              <a:latin typeface="Arial Black" panose="020B0A04020102020204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 very special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Friendship</a:t>
            </a:r>
            <a:br>
              <a:rPr lang="en-US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br>
              <a:rPr lang="en-US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Collaboration!</a:t>
            </a:r>
          </a:p>
        </p:txBody>
      </p:sp>
      <p:pic>
        <p:nvPicPr>
          <p:cNvPr id="3" name="Picture 2" descr="A person wearing glasses and smiling at the camera&#10;&#10;Description generated with very high confidence">
            <a:extLst>
              <a:ext uri="{FF2B5EF4-FFF2-40B4-BE49-F238E27FC236}">
                <a16:creationId xmlns:a16="http://schemas.microsoft.com/office/drawing/2014/main" id="{F5795B77-3CF4-4CB6-83EB-EFE9F51E67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676400"/>
            <a:ext cx="1857245" cy="209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7534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C5BAD2-29A0-46DA-B8AE-05F45769C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5F11D263-606F-4B1E-B1C7-4C57675DDEDC}" type="slidenum">
              <a:rPr lang="en-US"/>
              <a:pPr defTabSz="685800">
                <a:defRPr/>
              </a:pPr>
              <a:t>30</a:t>
            </a:fld>
            <a:endParaRPr lang="en-US" dirty="0"/>
          </a:p>
        </p:txBody>
      </p:sp>
      <p:pic>
        <p:nvPicPr>
          <p:cNvPr id="3" name="圖片 3">
            <a:extLst>
              <a:ext uri="{FF2B5EF4-FFF2-40B4-BE49-F238E27FC236}">
                <a16:creationId xmlns:a16="http://schemas.microsoft.com/office/drawing/2014/main" id="{C2E50FE1-3EA8-46C6-A4C8-561E95DB0B6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86" y="1183902"/>
            <a:ext cx="6156105" cy="37793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87ADBA6-21E9-4A23-9ABD-F7190E8C3200}"/>
              </a:ext>
            </a:extLst>
          </p:cNvPr>
          <p:cNvSpPr/>
          <p:nvPr/>
        </p:nvSpPr>
        <p:spPr bwMode="auto">
          <a:xfrm>
            <a:off x="3084007" y="2530301"/>
            <a:ext cx="1944356" cy="392415"/>
          </a:xfrm>
          <a:prstGeom prst="rect">
            <a:avLst/>
          </a:prstGeom>
          <a:solidFill>
            <a:srgbClr val="FFC000">
              <a:alpha val="5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102870" rIns="68580" bIns="10287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69B3A3-3B7A-4D1D-B3AB-EF27A14194E6}"/>
              </a:ext>
            </a:extLst>
          </p:cNvPr>
          <p:cNvSpPr/>
          <p:nvPr/>
        </p:nvSpPr>
        <p:spPr bwMode="auto">
          <a:xfrm>
            <a:off x="5918836" y="2530301"/>
            <a:ext cx="1936883" cy="392415"/>
          </a:xfrm>
          <a:prstGeom prst="rect">
            <a:avLst/>
          </a:prstGeom>
          <a:solidFill>
            <a:srgbClr val="FFC000">
              <a:alpha val="5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102870" rIns="68580" bIns="10287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844383-85BB-4764-8A63-DE84DB241DE8}"/>
              </a:ext>
            </a:extLst>
          </p:cNvPr>
          <p:cNvSpPr/>
          <p:nvPr/>
        </p:nvSpPr>
        <p:spPr bwMode="auto">
          <a:xfrm>
            <a:off x="5028363" y="2940369"/>
            <a:ext cx="890472" cy="392415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102870" rIns="68580" bIns="10287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145D41-069E-4D84-BCC5-AC209DF60B13}"/>
              </a:ext>
            </a:extLst>
          </p:cNvPr>
          <p:cNvSpPr/>
          <p:nvPr/>
        </p:nvSpPr>
        <p:spPr bwMode="auto">
          <a:xfrm>
            <a:off x="5028363" y="2940369"/>
            <a:ext cx="890472" cy="392415"/>
          </a:xfrm>
          <a:prstGeom prst="rect">
            <a:avLst/>
          </a:prstGeom>
          <a:solidFill>
            <a:srgbClr val="FF6600">
              <a:alpha val="4980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102870" rIns="68580" bIns="10287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8574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D58A6F-7823-4A86-BD69-BDBD56C37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4749C-1709-48DE-9E58-D92F177A3D9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0F6FDE-5321-4E92-B340-211B4B5AC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672" y="2471894"/>
            <a:ext cx="8912887" cy="17204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E3E463-7E51-482E-8219-2091CC544284}"/>
              </a:ext>
            </a:extLst>
          </p:cNvPr>
          <p:cNvSpPr txBox="1"/>
          <p:nvPr/>
        </p:nvSpPr>
        <p:spPr>
          <a:xfrm>
            <a:off x="381000" y="282465"/>
            <a:ext cx="1129284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Variational Formulation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EnVarA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because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‘Everything’ interacts with ‘Everything Else’</a:t>
            </a:r>
            <a:b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through the </a:t>
            </a:r>
            <a:r>
              <a:rPr kumimoji="0" lang="en-US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electri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c field and often through steric interactions of Pauli exclusion principle</a:t>
            </a:r>
            <a:endParaRPr kumimoji="0" lang="en-US" b="1" i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8B543CF-36BA-4FC5-A01B-D3D2DAB6A5C6}"/>
                  </a:ext>
                </a:extLst>
              </p:cNvPr>
              <p:cNvSpPr txBox="1"/>
              <p:nvPr/>
            </p:nvSpPr>
            <p:spPr>
              <a:xfrm>
                <a:off x="1145512" y="5148261"/>
                <a:ext cx="10741688" cy="957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D2D8A">
                        <a:lumMod val="50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Poisson Equation and Transport equation are DERIVED, not assumed from variations like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2D2D8A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PMingLiU" panose="02020500000000000000" pitchFamily="18" charset="-12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2D2D8A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PMingLiU" panose="02020500000000000000" pitchFamily="18" charset="-120"/>
                            <a:cs typeface="Times New Roman" panose="02020603050405020304" pitchFamily="18" charset="0"/>
                          </a:rPr>
                          <m:t>𝛿</m:t>
                        </m:r>
                        <m:r>
                          <a:rPr kumimoji="0" lang="en-US" sz="24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2D2D8A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PMingLiU" panose="02020500000000000000" pitchFamily="18" charset="-120"/>
                            <a:cs typeface="Times New Roman" panose="02020603050405020304" pitchFamily="18" charset="0"/>
                          </a:rPr>
                          <m:t>𝐸</m:t>
                        </m:r>
                      </m:num>
                      <m:den>
                        <m:r>
                          <a:rPr kumimoji="0" lang="en-US" sz="24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2D2D8A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PMingLiU" panose="02020500000000000000" pitchFamily="18" charset="-120"/>
                            <a:cs typeface="Times New Roman" panose="02020603050405020304" pitchFamily="18" charset="0"/>
                          </a:rPr>
                          <m:t>𝛿𝜙</m:t>
                        </m:r>
                      </m:den>
                    </m:f>
                    <m:r>
                      <a:rPr kumimoji="0" lang="en-US" sz="24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2D2D8A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rPr>
                      <m:t>=0,</m:t>
                    </m:r>
                  </m:oMath>
                </a14:m>
                <a:br>
                  <a:rPr kumimoji="0" lang="en-US" sz="1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2D2D8A">
                        <a:lumMod val="50000"/>
                      </a:srgbClr>
                    </a:solidFill>
                    <a:effectLst/>
                    <a:uLnTx/>
                    <a:uFillTx/>
                    <a:latin typeface="Arial"/>
                    <a:ea typeface="PMingLiU" panose="02020500000000000000" pitchFamily="18" charset="-120"/>
                    <a:cs typeface="Times New Roman" panose="02020603050405020304" pitchFamily="18" charset="0"/>
                  </a:rPr>
                </a:br>
                <a:r>
                  <a:rPr kumimoji="0" lang="en-US" sz="1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2D2D8A">
                        <a:lumMod val="50000"/>
                      </a:srgbClr>
                    </a:solidFill>
                    <a:effectLst/>
                    <a:uLnTx/>
                    <a:uFillTx/>
                    <a:latin typeface="Arial"/>
                    <a:ea typeface="PMingLiU" panose="02020500000000000000" pitchFamily="18" charset="-120"/>
                    <a:cs typeface="Times New Roman" panose="02020603050405020304" pitchFamily="18" charset="0"/>
                  </a:rPr>
                  <a:t>so cross terms are always consistent, i.e., satisfy all equations with one set of parameters.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D2D8A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8B543CF-36BA-4FC5-A01B-D3D2DAB6A5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5512" y="5148261"/>
                <a:ext cx="10741688" cy="957313"/>
              </a:xfrm>
              <a:prstGeom prst="rect">
                <a:avLst/>
              </a:prstGeom>
              <a:blipFill>
                <a:blip r:embed="rId3"/>
                <a:stretch>
                  <a:fillRect l="-511" b="-9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84369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448A23-B864-4F4F-8D9E-AD599FEC0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DED3D8-F9D3-4C4A-ADB9-89C15D050853}"/>
              </a:ext>
            </a:extLst>
          </p:cNvPr>
          <p:cNvSpPr txBox="1"/>
          <p:nvPr/>
        </p:nvSpPr>
        <p:spPr>
          <a:xfrm>
            <a:off x="3064747" y="261257"/>
            <a:ext cx="5998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Defining Laws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Charge Creates Electric Field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410A9B0-D4ED-42CA-A46C-449DEADC685C}"/>
                  </a:ext>
                </a:extLst>
              </p:cNvPr>
              <p:cNvSpPr/>
              <p:nvPr/>
            </p:nvSpPr>
            <p:spPr>
              <a:xfrm>
                <a:off x="2659464" y="1650872"/>
                <a:ext cx="6096000" cy="87126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𝐴</m:t>
                          </m:r>
                        </m:den>
                      </m:f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𝑑𝑧</m:t>
                          </m:r>
                        </m:den>
                      </m:f>
                      <m:d>
                        <m:d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Γ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𝐴</m:t>
                          </m:r>
                          <m:f>
                            <m:f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fPr>
                            <m:nu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  <a:cs typeface="Times New Roman" panose="02020603050405020304" pitchFamily="18" charset="0"/>
                                </a:rPr>
                                <m:t>𝜙</m:t>
                              </m:r>
                            </m:num>
                            <m:den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  <a:cs typeface="Times New Roman" panose="02020603050405020304" pitchFamily="18" charset="0"/>
                                </a:rPr>
                                <m:t>𝑑𝑧</m:t>
                              </m:r>
                            </m:den>
                          </m:f>
                        </m:e>
                      </m:d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naryPr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𝑖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=1</m:t>
                          </m:r>
                        </m:sub>
                        <m:sup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  <a:cs typeface="Times New Roman" panose="020206030504050203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m:t>,          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m:t>𝑖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m:t>Na</m:t>
                      </m:r>
                      <m:r>
                        <m:rPr>
                          <m:nor/>
                        </m:rP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m:t>Cl</m:t>
                      </m:r>
                      <m:r>
                        <m:rPr>
                          <m:nor/>
                        </m:rP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m:t>, 1, 2, 3, 4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410A9B0-D4ED-42CA-A46C-449DEADC68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9464" y="1650872"/>
                <a:ext cx="6096000" cy="87126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B12C3AA-0A55-4924-A792-3600C889FC6F}"/>
              </a:ext>
            </a:extLst>
          </p:cNvPr>
          <p:cNvSpPr txBox="1"/>
          <p:nvPr/>
        </p:nvSpPr>
        <p:spPr>
          <a:xfrm>
            <a:off x="3929268" y="3247774"/>
            <a:ext cx="3838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Transport of Mass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99F6E58-BFE5-411D-9AF1-6E82455BB409}"/>
                  </a:ext>
                </a:extLst>
              </p:cNvPr>
              <p:cNvSpPr txBox="1"/>
              <p:nvPr/>
            </p:nvSpPr>
            <p:spPr>
              <a:xfrm>
                <a:off x="3234701" y="4335865"/>
                <a:ext cx="6772899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PMingLiU" panose="02020500000000000000" pitchFamily="18" charset="-12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PMingLiU" panose="02020500000000000000" pitchFamily="18" charset="-120"/>
                            <a:cs typeface="Times New Roman" panose="020206030504050203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PMingLiU" panose="02020500000000000000" pitchFamily="18" charset="-12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PMingLiU" panose="02020500000000000000" pitchFamily="18" charset="-12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PMingLiU" panose="02020500000000000000" pitchFamily="18" charset="-12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r>
                          <a:rPr lang="en-US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PMingLiU" panose="02020500000000000000" pitchFamily="18" charset="-120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PMingLiU" panose="02020500000000000000" pitchFamily="18" charset="-120"/>
                            <a:cs typeface="Times New Roman" panose="020206030504050203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24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PMingLiU" panose="02020500000000000000" pitchFamily="18" charset="-120"/>
                            <a:cs typeface="Times New Roman" panose="020206030504050203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2400" i="1" dirty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PMingLiU" panose="02020500000000000000" pitchFamily="18" charset="-12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 dirty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PMingLiU" panose="02020500000000000000" pitchFamily="18" charset="-12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i="1" dirty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PMingLiU" panose="02020500000000000000" pitchFamily="18" charset="-12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den>
                        </m:f>
                      </m:e>
                    </m:box>
                    <m:d>
                      <m:dPr>
                        <m:ctrlPr>
                          <a:rPr lang="en-US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PMingLiU" panose="02020500000000000000" pitchFamily="18" charset="-12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PMingLiU" panose="02020500000000000000" pitchFamily="18" charset="-12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PMingLiU" panose="02020500000000000000" pitchFamily="18" charset="-120"/>
                                <a:cs typeface="Times New Roman" panose="02020603050405020304" pitchFamily="18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PMingLiU" panose="02020500000000000000" pitchFamily="18" charset="-120"/>
                                <a:cs typeface="Times New Roman" panose="02020603050405020304" pitchFamily="18" charset="0"/>
                              </a:rPr>
                              <m:t>𝜕</m:t>
                            </m:r>
                            <m:r>
                              <a:rPr lang="en-US" sz="2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PMingLiU" panose="02020500000000000000" pitchFamily="18" charset="-120"/>
                                <a:cs typeface="Times New Roman" panose="02020603050405020304" pitchFamily="18" charset="0"/>
                              </a:rPr>
                              <m:t>𝑧</m:t>
                            </m:r>
                          </m:den>
                        </m:f>
                      </m:e>
                    </m:d>
                    <m:d>
                      <m:dPr>
                        <m:ctrlPr>
                          <a:rPr lang="en-US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PMingLiU" panose="02020500000000000000" pitchFamily="18" charset="-12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PMingLiU" panose="02020500000000000000" pitchFamily="18" charset="-120"/>
                            <a:cs typeface="Times New Roman" panose="02020603050405020304" pitchFamily="18" charset="0"/>
                          </a:rPr>
                          <m:t>𝐴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PMingLiU" panose="02020500000000000000" pitchFamily="18" charset="-12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PMingLiU" panose="02020500000000000000" pitchFamily="18" charset="-120"/>
                                <a:cs typeface="Times New Roman" panose="020206030504050203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PMingLiU" panose="02020500000000000000" pitchFamily="18" charset="-12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2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i="1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,   </a:t>
                </a: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Na, Cl, 1,2,3,4     </a:t>
                </a:r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99F6E58-BFE5-411D-9AF1-6E82455BB4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4701" y="4335865"/>
                <a:ext cx="6772899" cy="645048"/>
              </a:xfrm>
              <a:prstGeom prst="rect">
                <a:avLst/>
              </a:prstGeom>
              <a:blipFill>
                <a:blip r:embed="rId3"/>
                <a:stretch>
                  <a:fillRect b="-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22521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448A23-B864-4F4F-8D9E-AD599FEC0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11D263-606F-4B1E-B1C7-4C57675DDED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2D2D8A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D2D8A">
                  <a:lumMod val="75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8AE65AF-FDEE-48F7-9285-9B86255BC9C2}"/>
              </a:ext>
            </a:extLst>
          </p:cNvPr>
          <p:cNvGrpSpPr/>
          <p:nvPr/>
        </p:nvGrpSpPr>
        <p:grpSpPr>
          <a:xfrm>
            <a:off x="1371600" y="1066800"/>
            <a:ext cx="9706707" cy="4223455"/>
            <a:chOff x="920437" y="1273750"/>
            <a:chExt cx="9706707" cy="422345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63BDABD4-7119-4332-B462-25DB3C0EF562}"/>
                    </a:ext>
                  </a:extLst>
                </p:cNvPr>
                <p:cNvSpPr/>
                <p:nvPr/>
              </p:nvSpPr>
              <p:spPr>
                <a:xfrm>
                  <a:off x="920437" y="1273750"/>
                  <a:ext cx="9706707" cy="178510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45720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chemeClr val="accent6">
                          <a:lumMod val="50000"/>
                        </a:schemeClr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PMingLiU" panose="02020500000000000000" pitchFamily="18" charset="-120"/>
                      <a:cs typeface="Times New Roman" panose="02020603050405020304" pitchFamily="18" charset="0"/>
                    </a:rPr>
                    <a:t> </a:t>
                  </a:r>
                  <a:endParaRPr kumimoji="0" lang="en-US" sz="1600" b="0" i="0" u="none" strike="noStrike" kern="1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chemeClr val="accent6">
                          <a:lumMod val="50000"/>
                        </a:schemeClr>
                      </a:solidFill>
                      <a:effectLst/>
                      <a:uLnTx/>
                      <a:uFillTx/>
                      <a:latin typeface="Arial"/>
                      <a:ea typeface="PMingLiU" panose="02020500000000000000" pitchFamily="18" charset="-120"/>
                      <a:cs typeface="Times New Roman" panose="02020603050405020304" pitchFamily="18" charset="0"/>
                    </a:rPr>
                    <a:t>	    </a:t>
                  </a:r>
                  <a14:m>
                    <m:oMath xmlns:m="http://schemas.openxmlformats.org/officeDocument/2006/math">
                      <m:r>
                        <a:rPr kumimoji="0" lang="en-US" sz="24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m:t>       </m:t>
                      </m:r>
                      <m:r>
                        <a:rPr kumimoji="0" lang="en-US" sz="2400" b="0" i="1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kumimoji="0" lang="en-US" sz="2400" b="1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0" lang="en-US" sz="2400" b="1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𝑽</m:t>
                          </m:r>
                        </m:e>
                        <m:sub>
                          <m:r>
                            <a:rPr kumimoji="0" lang="en-US" sz="2400" b="1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𝒊</m:t>
                          </m:r>
                        </m:sub>
                      </m:sSub>
                      <m:d>
                        <m:dPr>
                          <m:ctrlPr>
                            <a:rPr kumimoji="0" lang="en-US" sz="2400" b="1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en-US" sz="2400" b="1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𝒛</m:t>
                          </m:r>
                          <m:r>
                            <a:rPr kumimoji="0" lang="en-US" sz="2400" b="1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kumimoji="0" lang="en-US" sz="2400" b="1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𝒕</m:t>
                          </m:r>
                        </m:e>
                      </m:d>
                      <m:r>
                        <a:rPr kumimoji="0" lang="en-US" sz="2400" b="1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0" lang="en-US" sz="2400" b="1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m:t>𝑲</m:t>
                      </m:r>
                      <m:sSup>
                        <m:sSupPr>
                          <m:ctrlPr>
                            <a:rPr kumimoji="0" lang="en-US" sz="2400" b="1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2400" b="1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kumimoji="0" lang="en-US" sz="2400" b="1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𝒛</m:t>
                          </m:r>
                          <m:r>
                            <a:rPr kumimoji="0" lang="en-US" sz="2400" b="1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kumimoji="0" lang="en-US" sz="2400" b="1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2400" b="1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PMingLiU" panose="02020500000000000000" pitchFamily="18" charset="-12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1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PMingLiU" panose="02020500000000000000" pitchFamily="18" charset="-120"/>
                                      <a:cs typeface="Times New Roman" panose="02020603050405020304" pitchFamily="18" charset="0"/>
                                    </a:rPr>
                                    <m:t>𝒛</m:t>
                                  </m:r>
                                </m:e>
                                <m:sub>
                                  <m:r>
                                    <a:rPr kumimoji="0" lang="en-US" sz="2400" b="1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PMingLiU" panose="02020500000000000000" pitchFamily="18" charset="-120"/>
                                      <a:cs typeface="Times New Roman" panose="020206030504050203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  <m:r>
                                <a:rPr kumimoji="0" lang="en-US" sz="2400" b="1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en-US" sz="2400" b="1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PMingLiU" panose="02020500000000000000" pitchFamily="18" charset="-12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1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PMingLiU" panose="02020500000000000000" pitchFamily="18" charset="-120"/>
                                      <a:cs typeface="Times New Roman" panose="02020603050405020304" pitchFamily="18" charset="0"/>
                                    </a:rPr>
                                    <m:t>𝒁</m:t>
                                  </m:r>
                                </m:e>
                                <m:sub>
                                  <m:r>
                                    <a:rPr kumimoji="0" lang="en-US" sz="2400" b="1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PMingLiU" panose="02020500000000000000" pitchFamily="18" charset="-120"/>
                                      <a:cs typeface="Times New Roman" panose="02020603050405020304" pitchFamily="18" charset="0"/>
                                    </a:rPr>
                                    <m:t>𝑺</m:t>
                                  </m:r>
                                  <m:r>
                                    <a:rPr kumimoji="0" lang="en-US" sz="2400" b="1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PMingLiU" panose="02020500000000000000" pitchFamily="18" charset="-120"/>
                                      <a:cs typeface="Times New Roman" panose="02020603050405020304" pitchFamily="18" charset="0"/>
                                    </a:rPr>
                                    <m:t>𝟒</m:t>
                                  </m:r>
                                </m:sub>
                              </m:sSub>
                              <m:r>
                                <a:rPr kumimoji="0" lang="en-US" sz="2400" b="1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kumimoji="0" lang="en-US" sz="2400" b="1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  <a:cs typeface="Times New Roman" panose="02020603050405020304" pitchFamily="18" charset="0"/>
                                </a:rPr>
                                <m:t>𝒕</m:t>
                              </m:r>
                              <m:r>
                                <a:rPr kumimoji="0" lang="en-US" sz="2400" b="1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d>
                          <m:r>
                            <a:rPr kumimoji="0" lang="en-US" sz="2400" b="1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kumimoji="0" lang="en-US" sz="2400" b="1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kumimoji="0" lang="en-US" sz="2400" b="1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m:t>,</m:t>
                      </m:r>
                    </m:oMath>
                  </a14:m>
                  <a:r>
                    <a:rPr kumimoji="0" lang="en-US" sz="2400" b="1" i="0" u="none" strike="noStrike" kern="100" cap="none" spc="0" normalizeH="0" baseline="0" noProof="0" dirty="0">
                      <a:ln>
                        <a:noFill/>
                      </a:ln>
                      <a:solidFill>
                        <a:schemeClr val="accent6">
                          <a:lumMod val="50000"/>
                        </a:schemeClr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PMingLiU" panose="02020500000000000000" pitchFamily="18" charset="-120"/>
                      <a:cs typeface="Times New Roman" panose="02020603050405020304" pitchFamily="18" charset="0"/>
                    </a:rPr>
                    <a:t>       </a:t>
                  </a:r>
                  <a:r>
                    <a:rPr kumimoji="0" lang="en-US" sz="1600" b="1" i="0" u="none" strike="noStrike" kern="100" cap="none" spc="0" normalizeH="0" baseline="0" noProof="0" dirty="0">
                      <a:ln>
                        <a:noFill/>
                      </a:ln>
                      <a:solidFill>
                        <a:schemeClr val="accent6">
                          <a:lumMod val="50000"/>
                        </a:schemeClr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PMingLiU" panose="02020500000000000000" pitchFamily="18" charset="-120"/>
                      <a:cs typeface="Times New Roman" panose="02020603050405020304" pitchFamily="18" charset="0"/>
                    </a:rPr>
                    <a:t>        </a:t>
                  </a:r>
                  <a:r>
                    <a:rPr kumimoji="0" lang="en-US" sz="1800" b="1" i="0" u="none" strike="noStrike" kern="100" cap="none" spc="0" normalizeH="0" baseline="0" noProof="0" dirty="0">
                      <a:ln>
                        <a:noFill/>
                      </a:ln>
                      <a:solidFill>
                        <a:schemeClr val="accent6">
                          <a:lumMod val="50000"/>
                        </a:schemeClr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PMingLiU" panose="02020500000000000000" pitchFamily="18" charset="-120"/>
                      <a:cs typeface="Times New Roman" panose="02020603050405020304" pitchFamily="18" charset="0"/>
                    </a:rPr>
                    <a:t>  	</a:t>
                  </a:r>
                  <a:r>
                    <a:rPr kumimoji="0" lang="en-US" sz="18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chemeClr val="accent6">
                          <a:lumMod val="50000"/>
                        </a:schemeClr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PMingLiU" panose="02020500000000000000" pitchFamily="18" charset="-120"/>
                      <a:cs typeface="Times New Roman" panose="02020603050405020304" pitchFamily="18" charset="0"/>
                    </a:rPr>
                    <a:t>			</a:t>
                  </a:r>
                  <a:endParaRPr kumimoji="0" lang="en-US" sz="1600" b="0" i="0" u="none" strike="noStrike" kern="1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accent6">
                          <a:lumMod val="50000"/>
                        </a:schemeClr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PMingLiU" panose="02020500000000000000" pitchFamily="18" charset="-120"/>
                      <a:cs typeface="Times New Roman" panose="02020603050405020304" pitchFamily="18" charset="0"/>
                    </a:rPr>
                    <a:t>where 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accent6">
                          <a:lumMod val="50000"/>
                        </a:schemeClr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PMingLiU" panose="02020500000000000000" pitchFamily="18" charset="-120"/>
                      <a:cs typeface="Times New Roman" panose="02020603050405020304" pitchFamily="18" charset="0"/>
                    </a:rPr>
                    <a:t>K</a:t>
                  </a: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accent6">
                          <a:lumMod val="50000"/>
                        </a:schemeClr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PMingLiU" panose="02020500000000000000" pitchFamily="18" charset="-120"/>
                      <a:cs typeface="Times New Roman" panose="02020603050405020304" pitchFamily="18" charset="0"/>
                    </a:rPr>
                    <a:t> is the spring constant, </a:t>
                  </a:r>
                  <a:r>
                    <a:rPr kumimoji="0" lang="en-US" sz="1800" b="0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chemeClr val="accent6">
                          <a:lumMod val="50000"/>
                        </a:schemeClr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PMingLiU" panose="02020500000000000000" pitchFamily="18" charset="-120"/>
                      <a:cs typeface="Times New Roman" panose="02020603050405020304" pitchFamily="18" charset="0"/>
                    </a:rPr>
                    <a:t>z</a:t>
                  </a:r>
                  <a:r>
                    <a:rPr kumimoji="0" lang="en-US" sz="1800" b="0" i="1" u="none" strike="noStrike" kern="1200" cap="none" spc="0" normalizeH="0" baseline="-25000" noProof="0" dirty="0" err="1">
                      <a:ln>
                        <a:noFill/>
                      </a:ln>
                      <a:solidFill>
                        <a:schemeClr val="accent6">
                          <a:lumMod val="50000"/>
                        </a:schemeClr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PMingLiU" panose="02020500000000000000" pitchFamily="18" charset="-120"/>
                      <a:cs typeface="Times New Roman" panose="02020603050405020304" pitchFamily="18" charset="0"/>
                    </a:rPr>
                    <a:t>i</a:t>
                  </a: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accent6">
                          <a:lumMod val="50000"/>
                        </a:schemeClr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PMingLiU" panose="02020500000000000000" pitchFamily="18" charset="-120"/>
                      <a:cs typeface="Times New Roman" panose="02020603050405020304" pitchFamily="18" charset="0"/>
                    </a:rPr>
                    <a:t> is the fixed anchoring position of the spring for each arginine 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accent6">
                          <a:lumMod val="50000"/>
                        </a:schemeClr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PMingLiU" panose="02020500000000000000" pitchFamily="18" charset="-120"/>
                      <a:cs typeface="Times New Roman" panose="02020603050405020304" pitchFamily="18" charset="0"/>
                    </a:rPr>
                    <a:t>c</a:t>
                  </a:r>
                  <a:r>
                    <a:rPr kumimoji="0" lang="en-US" sz="1800" b="0" i="1" u="none" strike="noStrike" kern="1200" cap="none" spc="0" normalizeH="0" baseline="-25000" noProof="0" dirty="0">
                      <a:ln>
                        <a:noFill/>
                      </a:ln>
                      <a:solidFill>
                        <a:schemeClr val="accent6">
                          <a:lumMod val="50000"/>
                        </a:schemeClr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PMingLiU" panose="02020500000000000000" pitchFamily="18" charset="-120"/>
                      <a:cs typeface="Times New Roman" panose="02020603050405020304" pitchFamily="18" charset="0"/>
                    </a:rPr>
                    <a:t>i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accent6">
                          <a:lumMod val="50000"/>
                        </a:schemeClr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PMingLiU" panose="02020500000000000000" pitchFamily="18" charset="-12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accent6">
                          <a:lumMod val="50000"/>
                        </a:schemeClr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PMingLiU" panose="02020500000000000000" pitchFamily="18" charset="-120"/>
                      <a:cs typeface="Times New Roman" panose="02020603050405020304" pitchFamily="18" charset="0"/>
                    </a:rPr>
                    <a:t>on </a:t>
                  </a: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accent6">
                          <a:lumMod val="50000"/>
                        </a:scheme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PMingLiU" panose="02020500000000000000" pitchFamily="18" charset="-120"/>
                      <a:cs typeface="Times New Roman" panose="02020603050405020304" pitchFamily="18" charset="0"/>
                    </a:rPr>
                    <a:t>S4</a:t>
                  </a: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accent6">
                          <a:lumMod val="50000"/>
                        </a:schemeClr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PMingLiU" panose="02020500000000000000" pitchFamily="18" charset="-120"/>
                      <a:cs typeface="Times New Roman" panose="02020603050405020304" pitchFamily="18" charset="0"/>
                    </a:rPr>
                    <a:t>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𝑍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𝑆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4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accent6">
                          <a:lumMod val="50000"/>
                        </a:schemeClr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PMingLiU" panose="02020500000000000000" pitchFamily="18" charset="-120"/>
                      <a:cs typeface="Times New Roman" panose="02020603050405020304" pitchFamily="18" charset="0"/>
                    </a:rPr>
                    <a:t> is the center-of-mass 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accent6">
                          <a:lumMod val="50000"/>
                        </a:schemeClr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PMingLiU" panose="02020500000000000000" pitchFamily="18" charset="-120"/>
                      <a:cs typeface="Times New Roman" panose="02020603050405020304" pitchFamily="18" charset="0"/>
                    </a:rPr>
                    <a:t>z</a:t>
                  </a: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accent6">
                          <a:lumMod val="50000"/>
                        </a:schemeClr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PMingLiU" panose="02020500000000000000" pitchFamily="18" charset="-120"/>
                      <a:cs typeface="Times New Roman" panose="02020603050405020304" pitchFamily="18" charset="0"/>
                    </a:rPr>
                    <a:t> position of </a:t>
                  </a: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accent6">
                          <a:lumMod val="50000"/>
                        </a:scheme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PMingLiU" panose="02020500000000000000" pitchFamily="18" charset="-120"/>
                      <a:cs typeface="Times New Roman" panose="02020603050405020304" pitchFamily="18" charset="0"/>
                    </a:rPr>
                    <a:t>S4</a:t>
                  </a: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accent6">
                          <a:lumMod val="50000"/>
                        </a:schemeClr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PMingLiU" panose="02020500000000000000" pitchFamily="18" charset="-120"/>
                      <a:cs typeface="Times New Roman" panose="02020603050405020304" pitchFamily="18" charset="0"/>
                    </a:rPr>
                    <a:t> by treating </a:t>
                  </a: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accent6">
                          <a:lumMod val="50000"/>
                        </a:scheme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PMingLiU" panose="02020500000000000000" pitchFamily="18" charset="-120"/>
                      <a:cs typeface="Times New Roman" panose="02020603050405020304" pitchFamily="18" charset="0"/>
                    </a:rPr>
                    <a:t>S4</a:t>
                  </a: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accent6">
                          <a:lumMod val="50000"/>
                        </a:schemeClr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PMingLiU" panose="02020500000000000000" pitchFamily="18" charset="-120"/>
                      <a:cs typeface="Times New Roman" panose="02020603050405020304" pitchFamily="18" charset="0"/>
                    </a:rPr>
                    <a:t> as a rigid body.</a:t>
                  </a: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63BDABD4-7119-4332-B462-25DB3C0EF56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0437" y="1273750"/>
                  <a:ext cx="9706707" cy="1785104"/>
                </a:xfrm>
                <a:prstGeom prst="rect">
                  <a:avLst/>
                </a:prstGeom>
                <a:blipFill>
                  <a:blip r:embed="rId2"/>
                  <a:stretch>
                    <a:fillRect l="-503" b="-13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1CDDEFB-4540-4524-85DC-4194E0F7D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010552" y="4338763"/>
              <a:ext cx="9310124" cy="115844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B20534B4-F74A-46EF-B195-52178F7F02D7}"/>
                    </a:ext>
                  </a:extLst>
                </p:cNvPr>
                <p:cNvSpPr/>
                <p:nvPr/>
              </p:nvSpPr>
              <p:spPr>
                <a:xfrm>
                  <a:off x="1911211" y="3544884"/>
                  <a:ext cx="7725157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rgbClr val="2D2D8A">
                          <a:lumMod val="75000"/>
                        </a:srgbClr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PMingLiU" panose="02020500000000000000" pitchFamily="18" charset="-12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𝑍</m:t>
                          </m:r>
                        </m:e>
                        <m:sub>
                          <m:r>
                            <a:rPr kumimoji="0" lang="en-US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𝑆</m:t>
                          </m:r>
                          <m:r>
                            <a:rPr kumimoji="0" lang="en-US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4</m:t>
                          </m:r>
                        </m:sub>
                      </m:sSub>
                      <m:r>
                        <a:rPr kumimoji="0" lang="en-US" sz="18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kumimoji="0" lang="en-US" sz="18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kumimoji="0" lang="en-US" sz="18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kumimoji="0" lang="en-US" sz="18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chemeClr val="accent6">
                          <a:lumMod val="50000"/>
                        </a:schemeClr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PMingLiU" panose="02020500000000000000" pitchFamily="18" charset="-120"/>
                      <a:cs typeface="Times New Roman" panose="02020603050405020304" pitchFamily="18" charset="0"/>
                    </a:rPr>
                    <a:t> follows the motion of equation based on spring-mass system:</a:t>
                  </a:r>
                  <a:endParaRPr kumimoji="0" lang="en-US" sz="16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2D2D8A">
                        <a:lumMod val="7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B20534B4-F74A-46EF-B195-52178F7F02D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11211" y="3544884"/>
                  <a:ext cx="7725157" cy="369332"/>
                </a:xfrm>
                <a:prstGeom prst="rect">
                  <a:avLst/>
                </a:prstGeom>
                <a:blipFill>
                  <a:blip r:embed="rId4"/>
                  <a:stretch>
                    <a:fillRect t="-11667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A8450F9-6FDC-48FB-AE65-4BACEF00B003}"/>
              </a:ext>
            </a:extLst>
          </p:cNvPr>
          <p:cNvSpPr txBox="1"/>
          <p:nvPr/>
        </p:nvSpPr>
        <p:spPr>
          <a:xfrm>
            <a:off x="1901172" y="508800"/>
            <a:ext cx="7920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Conformation Change of Arginines is Described by an Elastic System</a:t>
            </a:r>
          </a:p>
        </p:txBody>
      </p:sp>
    </p:spTree>
    <p:extLst>
      <p:ext uri="{BB962C8B-B14F-4D97-AF65-F5344CB8AC3E}">
        <p14:creationId xmlns:p14="http://schemas.microsoft.com/office/powerpoint/2010/main" val="16359311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4382B3-E2B4-4CD9-BB6A-2A72DAB9A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69"/>
            <a:ext cx="12241763" cy="687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3601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7971E6-D451-4532-AB80-2D2961618C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Page </a:t>
            </a:r>
            <a:fld id="{77139A39-4D6B-45ED-A4E6-5AA47E6E4FA3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771AD3-A214-401C-A4E3-F9ED06933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5F82133-5B14-44DD-9CB8-637223F03D1D}"/>
              </a:ext>
            </a:extLst>
          </p:cNvPr>
          <p:cNvGrpSpPr/>
          <p:nvPr/>
        </p:nvGrpSpPr>
        <p:grpSpPr>
          <a:xfrm>
            <a:off x="2104784" y="1121174"/>
            <a:ext cx="8287231" cy="5174577"/>
            <a:chOff x="2348798" y="427333"/>
            <a:chExt cx="8287231" cy="5174577"/>
          </a:xfrm>
        </p:grpSpPr>
        <p:pic>
          <p:nvPicPr>
            <p:cNvPr id="14337" name="圖片 6">
              <a:extLst>
                <a:ext uri="{FF2B5EF4-FFF2-40B4-BE49-F238E27FC236}">
                  <a16:creationId xmlns:a16="http://schemas.microsoft.com/office/drawing/2014/main" id="{8F45A694-32CB-4D24-9DAC-C8F155699E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8798" y="427333"/>
              <a:ext cx="8287231" cy="3994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20D8EF0-4F32-4ECF-9924-45C6FBDED3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0627" y="4632414"/>
              <a:ext cx="5863571" cy="969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</a:tabLst>
              </a:pPr>
              <a:r>
                <a:rPr kumimoji="0" lang="en-US" altLang="zh-TW" sz="13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新細明體" panose="02020500000000000000" pitchFamily="18" charset="-120"/>
                  <a:cs typeface="Times New Roman" panose="02020603050405020304" pitchFamily="18" charset="0"/>
                </a:rPr>
                <a:t>Figure 9. (a) Time courses of subtracted gating current </a:t>
              </a:r>
              <a:r>
                <a:rPr kumimoji="0" lang="en-US" altLang="zh-TW" sz="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新細明體" panose="02020500000000000000" pitchFamily="18" charset="-120"/>
                  <a:cs typeface="Times New Roman" panose="02020603050405020304" pitchFamily="18" charset="0"/>
                  <a:hlinkClick r:id="rId3"/>
                  <a:hlinkMouseOver r:id="rId4"/>
                </a:rPr>
                <a:t>[</a:t>
              </a:r>
              <a:r>
                <a:rPr kumimoji="0" lang="en-US" altLang="zh-TW" sz="800" b="0" i="0" u="none" strike="noStrike" cap="none" normalizeH="0" baseline="0" dirty="0" bmk="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新細明體" panose="02020500000000000000" pitchFamily="18" charset="-120"/>
                  <a:cs typeface="Times New Roman" panose="02020603050405020304" pitchFamily="18" charset="0"/>
                  <a:hlinkClick r:id="rId3"/>
                  <a:hlinkMouseOver r:id="rId4"/>
                </a:rPr>
                <a:t>A1]</a:t>
              </a:r>
              <a:r>
                <a:rPr kumimoji="0" lang="en-US" altLang="zh-TW" sz="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新細明體" panose="02020500000000000000" pitchFamily="18" charset="-120"/>
                  <a:cs typeface="Times New Roman" panose="02020603050405020304" pitchFamily="18" charset="0"/>
                </a:rPr>
                <a:t> </a:t>
              </a:r>
              <a:r>
                <a:rPr kumimoji="0" lang="en-US" altLang="zh-TW" sz="13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新細明體" panose="02020500000000000000" pitchFamily="18" charset="-120"/>
                  <a:cs typeface="Times New Roman" panose="02020603050405020304" pitchFamily="18" charset="0"/>
                </a:rPr>
                <a:t>with voltage rising from -90mV to </a:t>
              </a:r>
              <a:r>
                <a:rPr kumimoji="0" lang="en-US" altLang="zh-TW" sz="1300" b="0" i="1" u="none" strike="noStrike" cap="none" normalizeH="0" baseline="0" dirty="0" bmk="OLE_LINK126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新細明體" panose="02020500000000000000" pitchFamily="18" charset="-120"/>
                  <a:cs typeface="Times New Roman" panose="02020603050405020304" pitchFamily="18" charset="0"/>
                </a:rPr>
                <a:t>V</a:t>
              </a:r>
              <a:r>
                <a:rPr kumimoji="0" lang="en-US" altLang="zh-TW" sz="1300" b="0" i="0" u="none" strike="noStrike" cap="none" normalizeH="0" baseline="-3000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新細明體" panose="02020500000000000000" pitchFamily="18" charset="-120"/>
                  <a:cs typeface="Times New Roman" panose="02020603050405020304" pitchFamily="18" charset="0"/>
                </a:rPr>
                <a:t> </a:t>
              </a:r>
              <a:r>
                <a:rPr kumimoji="0" lang="en-US" altLang="zh-TW" sz="13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新細明體" panose="02020500000000000000" pitchFamily="18" charset="-120"/>
                  <a:cs typeface="Times New Roman" panose="02020603050405020304" pitchFamily="18" charset="0"/>
                </a:rPr>
                <a:t>mV at </a:t>
              </a:r>
              <a:r>
                <a:rPr kumimoji="0" lang="en-US" altLang="zh-TW" sz="13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新細明體" panose="02020500000000000000" pitchFamily="18" charset="-120"/>
                  <a:cs typeface="Times New Roman" panose="02020603050405020304" pitchFamily="18" charset="0"/>
                </a:rPr>
                <a:t>t</a:t>
              </a:r>
              <a:r>
                <a:rPr kumimoji="0" lang="en-US" altLang="zh-TW" sz="13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新細明體" panose="02020500000000000000" pitchFamily="18" charset="-120"/>
                  <a:cs typeface="Times New Roman" panose="02020603050405020304" pitchFamily="18" charset="0"/>
                </a:rPr>
                <a:t>=10, holds on till </a:t>
              </a:r>
              <a:r>
                <a:rPr kumimoji="0" lang="en-US" altLang="zh-TW" sz="13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新細明體" panose="02020500000000000000" pitchFamily="18" charset="-120"/>
                  <a:cs typeface="Times New Roman" panose="02020603050405020304" pitchFamily="18" charset="0"/>
                </a:rPr>
                <a:t>t</a:t>
              </a:r>
              <a:r>
                <a:rPr kumimoji="0" lang="en-US" altLang="zh-TW" sz="13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新細明體" panose="02020500000000000000" pitchFamily="18" charset="-120"/>
                  <a:cs typeface="Times New Roman" panose="02020603050405020304" pitchFamily="18" charset="0"/>
                </a:rPr>
                <a:t>=150, and drops back to -90mV, where </a:t>
              </a:r>
              <a:r>
                <a:rPr kumimoji="0" lang="en-US" altLang="zh-TW" sz="1300" b="0" i="1" u="none" strike="noStrike" cap="none" normalizeH="0" baseline="0" dirty="0" bmk="OLE_LINK128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新細明體" panose="02020500000000000000" pitchFamily="18" charset="-120"/>
                  <a:cs typeface="Times New Roman" panose="02020603050405020304" pitchFamily="18" charset="0"/>
                </a:rPr>
                <a:t>V</a:t>
              </a:r>
              <a:r>
                <a:rPr kumimoji="0" lang="en-US" altLang="zh-TW" sz="13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新細明體" panose="02020500000000000000" pitchFamily="18" charset="-120"/>
                  <a:cs typeface="Times New Roman" panose="02020603050405020304" pitchFamily="18" charset="0"/>
                </a:rPr>
                <a:t>=-62, -50, … -8 mV. (b) </a:t>
              </a:r>
              <a:r>
                <a:rPr kumimoji="0" lang="en-US" altLang="zh-TW" sz="13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新細明體" panose="02020500000000000000" pitchFamily="18" charset="-120"/>
                  <a:cs typeface="Times New Roman" panose="02020603050405020304" pitchFamily="18" charset="0"/>
                </a:rPr>
                <a:t>τ2</a:t>
              </a:r>
              <a:r>
                <a:rPr kumimoji="0" lang="en-US" altLang="zh-TW" sz="13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新細明體" panose="02020500000000000000" pitchFamily="18" charset="-120"/>
                  <a:cs typeface="Times New Roman" panose="02020603050405020304" pitchFamily="18" charset="0"/>
                </a:rPr>
                <a:t> versus </a:t>
              </a:r>
              <a:r>
                <a:rPr kumimoji="0" lang="en-US" altLang="zh-TW" sz="13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新細明體" panose="02020500000000000000" pitchFamily="18" charset="-120"/>
                  <a:cs typeface="Times New Roman" panose="02020603050405020304" pitchFamily="18" charset="0"/>
                </a:rPr>
                <a:t>V</a:t>
              </a:r>
              <a:r>
                <a:rPr kumimoji="0" lang="en-US" altLang="zh-TW" sz="13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新細明體" panose="02020500000000000000" pitchFamily="18" charset="-120"/>
                  <a:cs typeface="Times New Roman" panose="02020603050405020304" pitchFamily="18" charset="0"/>
                </a:rPr>
                <a:t> compared with experiment [7].</a:t>
              </a:r>
              <a:endParaRPr kumimoji="0" lang="en-US" altLang="zh-TW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</a:tabLst>
              </a:pPr>
              <a:endParaRPr kumimoji="0" lang="en-US" altLang="zh-TW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C6EE9601-1D67-4BBA-B51A-61A0A663B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3270478"/>
            <a:ext cx="20710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 </a:t>
            </a:r>
            <a:endParaRPr kumimoji="0" lang="en-US" altLang="zh-TW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9C9A6C-BE56-494D-8FA4-1C1D51FD7573}"/>
              </a:ext>
            </a:extLst>
          </p:cNvPr>
          <p:cNvSpPr txBox="1"/>
          <p:nvPr/>
        </p:nvSpPr>
        <p:spPr>
          <a:xfrm>
            <a:off x="4268732" y="326243"/>
            <a:ext cx="3947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Fitting Data</a:t>
            </a:r>
          </a:p>
        </p:txBody>
      </p:sp>
    </p:spTree>
    <p:extLst>
      <p:ext uri="{BB962C8B-B14F-4D97-AF65-F5344CB8AC3E}">
        <p14:creationId xmlns:p14="http://schemas.microsoft.com/office/powerpoint/2010/main" val="37667640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DA70FF-D7DB-403A-8E2B-CF1FE7FD9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Page </a:t>
            </a:r>
            <a:fld id="{77139A39-4D6B-45ED-A4E6-5AA47E6E4FA3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17C93F-FDBC-4284-8558-EE79D5189446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0" y="-45719"/>
            <a:ext cx="485688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6C3D65-2471-41AA-829C-6D111BA2D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4316" y="5551483"/>
            <a:ext cx="631349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kumimoji="0" lang="en-US" altLang="zh-TW" sz="1300" b="0" i="0" u="none" strike="noStrike" cap="none" normalizeH="0" baseline="0" dirty="0" bmk="OLE_LINK26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Figure 3. (a) QV curve and comparison with [7]. Steady-state distributions for Na, Cl and arginines at (b) </a:t>
            </a:r>
            <a:r>
              <a:rPr kumimoji="0" lang="en-US" altLang="zh-TW" sz="1300" b="0" i="1" u="none" strike="noStrike" cap="none" normalizeH="0" baseline="0" dirty="0" bmk="OLE_LINK26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V</a:t>
            </a:r>
            <a:r>
              <a:rPr kumimoji="0" lang="en-US" altLang="zh-TW" sz="1300" b="0" i="0" u="none" strike="noStrike" cap="none" normalizeH="0" baseline="0" dirty="0" bmk="OLE_LINK26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=-90mV, (c) </a:t>
            </a:r>
            <a:r>
              <a:rPr kumimoji="0" lang="en-US" altLang="zh-TW" sz="1300" b="0" i="1" u="none" strike="noStrike" cap="none" normalizeH="0" baseline="0" dirty="0" bmk="OLE_LINK26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V</a:t>
            </a:r>
            <a:r>
              <a:rPr kumimoji="0" lang="en-US" altLang="zh-TW" sz="1300" b="0" i="0" u="none" strike="noStrike" cap="none" normalizeH="0" baseline="0" dirty="0" bmk="OLE_LINK26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=-48mV, (d) </a:t>
            </a:r>
            <a:r>
              <a:rPr kumimoji="0" lang="en-US" altLang="zh-TW" sz="1300" b="0" i="1" u="none" strike="noStrike" cap="none" normalizeH="0" baseline="0" dirty="0" bmk="OLE_LINK26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V</a:t>
            </a:r>
            <a:r>
              <a:rPr kumimoji="0" lang="en-US" altLang="zh-TW" sz="1300" b="0" i="0" u="none" strike="noStrike" cap="none" normalizeH="0" baseline="0" dirty="0" bmk="OLE_LINK26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=-8mV. </a:t>
            </a:r>
            <a:endParaRPr kumimoji="0" lang="en-US" altLang="zh-TW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圖片 8">
            <a:extLst>
              <a:ext uri="{FF2B5EF4-FFF2-40B4-BE49-F238E27FC236}">
                <a16:creationId xmlns:a16="http://schemas.microsoft.com/office/drawing/2014/main" id="{285FCAD9-637B-401E-86D6-AC6762DB74E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844" y="1129924"/>
            <a:ext cx="7540707" cy="41605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B9E315-F627-49B3-8229-75991FDDB398}"/>
              </a:ext>
            </a:extLst>
          </p:cNvPr>
          <p:cNvSpPr txBox="1"/>
          <p:nvPr/>
        </p:nvSpPr>
        <p:spPr>
          <a:xfrm>
            <a:off x="4268732" y="326243"/>
            <a:ext cx="3947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Fitting Data</a:t>
            </a:r>
          </a:p>
        </p:txBody>
      </p:sp>
    </p:spTree>
    <p:extLst>
      <p:ext uri="{BB962C8B-B14F-4D97-AF65-F5344CB8AC3E}">
        <p14:creationId xmlns:p14="http://schemas.microsoft.com/office/powerpoint/2010/main" val="10476763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5CE6CF-C292-4187-A606-4139578DA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1D263-606F-4B1E-B1C7-4C57675DDEDC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609DEFF-31E4-4693-B967-CBCEE9138921}"/>
              </a:ext>
            </a:extLst>
          </p:cNvPr>
          <p:cNvSpPr/>
          <p:nvPr/>
        </p:nvSpPr>
        <p:spPr bwMode="auto">
          <a:xfrm>
            <a:off x="2363821" y="2762655"/>
            <a:ext cx="914400" cy="914400"/>
          </a:xfrm>
          <a:prstGeom prst="ellipse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137160" rIns="91440" bIns="13716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6C2CB4B-581B-4D58-92FA-BB05448D0211}"/>
              </a:ext>
            </a:extLst>
          </p:cNvPr>
          <p:cNvGrpSpPr/>
          <p:nvPr/>
        </p:nvGrpSpPr>
        <p:grpSpPr>
          <a:xfrm>
            <a:off x="685800" y="228600"/>
            <a:ext cx="6763802" cy="5922157"/>
            <a:chOff x="3164243" y="326243"/>
            <a:chExt cx="6763802" cy="5922157"/>
          </a:xfrm>
        </p:grpSpPr>
        <p:pic>
          <p:nvPicPr>
            <p:cNvPr id="3" name="arginine_biasplot_dispcurrent_movie_m90_m50">
              <a:hlinkClick r:id="" action="ppaction://media"/>
              <a:extLst>
                <a:ext uri="{FF2B5EF4-FFF2-40B4-BE49-F238E27FC236}">
                  <a16:creationId xmlns:a16="http://schemas.microsoft.com/office/drawing/2014/main" id="{F57A8191-8363-4F97-A83F-3B347657B77B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4"/>
            <a:srcRect l="13397" r="14053"/>
            <a:stretch/>
          </p:blipFill>
          <p:spPr>
            <a:xfrm>
              <a:off x="3164243" y="1024480"/>
              <a:ext cx="6763802" cy="522392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F3BE882-61A8-4F84-AB11-473F895E3A38}"/>
                </a:ext>
              </a:extLst>
            </p:cNvPr>
            <p:cNvSpPr txBox="1"/>
            <p:nvPr/>
          </p:nvSpPr>
          <p:spPr>
            <a:xfrm>
              <a:off x="7934566" y="2044328"/>
              <a:ext cx="7981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Ions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5405A80-BBAE-445D-A18B-CC3FE9991ADF}"/>
                </a:ext>
              </a:extLst>
            </p:cNvPr>
            <p:cNvSpPr txBox="1"/>
            <p:nvPr/>
          </p:nvSpPr>
          <p:spPr>
            <a:xfrm>
              <a:off x="5357855" y="4987191"/>
              <a:ext cx="9849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C00000"/>
                  </a:solidFill>
                  <a:cs typeface="Arial" panose="020B0604020202020204" pitchFamily="34" charset="0"/>
                </a:rPr>
                <a:t>Electric Field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0D1FDCB-DD7A-4B0E-9BEA-D9723A4C9132}"/>
                </a:ext>
              </a:extLst>
            </p:cNvPr>
            <p:cNvSpPr txBox="1"/>
            <p:nvPr/>
          </p:nvSpPr>
          <p:spPr>
            <a:xfrm>
              <a:off x="4268732" y="326243"/>
              <a:ext cx="39470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Current is Conserved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97683684-80C6-482E-8771-721BA17079E4}"/>
                    </a:ext>
                  </a:extLst>
                </p:cNvPr>
                <p:cNvSpPr txBox="1"/>
                <p:nvPr/>
              </p:nvSpPr>
              <p:spPr>
                <a:xfrm>
                  <a:off x="7139302" y="5068860"/>
                  <a:ext cx="2269670" cy="461665"/>
                </a:xfrm>
                <a:prstGeom prst="rect">
                  <a:avLst/>
                </a:prstGeom>
                <a:noFill/>
              </p:spPr>
              <p:txBody>
                <a:bodyPr wrap="square" lIns="0" rIns="0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C00000"/>
                      </a:solidFill>
                      <a:latin typeface="Arial Black" panose="020B0A04020102020204" pitchFamily="34" charset="0"/>
                      <a:cs typeface="Arial" panose="020B0604020202020204" pitchFamily="34" charset="0"/>
                    </a:rPr>
                    <a:t>OUTPUT</a:t>
                  </a:r>
                  <a:br>
                    <a:rPr lang="en-US" sz="1200" b="1" dirty="0">
                      <a:solidFill>
                        <a:srgbClr val="C00000"/>
                      </a:solidFill>
                      <a:cs typeface="Arial" panose="020B0604020202020204" pitchFamily="34" charset="0"/>
                    </a:rPr>
                  </a:br>
                  <a:r>
                    <a:rPr lang="en-US" sz="1200" b="1" dirty="0">
                      <a:solidFill>
                        <a:srgbClr val="C00000"/>
                      </a:solidFill>
                      <a:cs typeface="Arial" panose="020B0604020202020204" pitchFamily="34" charset="0"/>
                    </a:rPr>
                    <a:t>Current including </a:t>
                  </a:r>
                  <a14:m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sz="1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2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𝜺</m:t>
                              </m:r>
                            </m:e>
                            <m:sub>
                              <m:r>
                                <a:rPr lang="en-US" sz="12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𝟎</m:t>
                              </m:r>
                            </m:sub>
                          </m:sSub>
                          <m:r>
                            <a:rPr lang="en-US" sz="1200" b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𝝏</m:t>
                          </m:r>
                          <m:r>
                            <a:rPr lang="en-US" sz="1200" b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𝑬</m:t>
                          </m:r>
                        </m:num>
                        <m:den>
                          <m:r>
                            <a:rPr lang="en-US" sz="1200" b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𝝏</m:t>
                          </m:r>
                          <m:r>
                            <a:rPr lang="en-US" sz="1200" b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𝒕</m:t>
                          </m:r>
                          <m:r>
                            <a:rPr lang="en-US" sz="1200" b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  </m:t>
                          </m:r>
                        </m:den>
                      </m:f>
                    </m:oMath>
                  </a14:m>
                  <a:endParaRPr lang="en-US" sz="1400" b="1" dirty="0">
                    <a:solidFill>
                      <a:srgbClr val="C00000"/>
                    </a:solidFill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97683684-80C6-482E-8771-721BA17079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39302" y="5068860"/>
                  <a:ext cx="2269670" cy="461665"/>
                </a:xfrm>
                <a:prstGeom prst="rect">
                  <a:avLst/>
                </a:prstGeom>
                <a:blipFill>
                  <a:blip r:embed="rId5"/>
                  <a:stretch>
                    <a:fillRect t="-15789" r="-3763" b="-881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5132F18-A4A5-4A54-B98A-5DEB0C67AF7D}"/>
                </a:ext>
              </a:extLst>
            </p:cNvPr>
            <p:cNvGrpSpPr/>
            <p:nvPr/>
          </p:nvGrpSpPr>
          <p:grpSpPr>
            <a:xfrm>
              <a:off x="5496146" y="1397997"/>
              <a:ext cx="904654" cy="1282866"/>
              <a:chOff x="5496146" y="1397997"/>
              <a:chExt cx="904654" cy="1282866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A9B414F-98DB-4C70-BC00-A1B615FA7E51}"/>
                  </a:ext>
                </a:extLst>
              </p:cNvPr>
              <p:cNvSpPr txBox="1"/>
              <p:nvPr/>
            </p:nvSpPr>
            <p:spPr>
              <a:xfrm>
                <a:off x="5496146" y="1397997"/>
                <a:ext cx="90465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>
                    <a:solidFill>
                      <a:srgbClr val="C00000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INPUT</a:t>
                </a:r>
                <a:endParaRPr lang="en-US" sz="12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Voltage Clamp</a:t>
                </a:r>
              </a:p>
            </p:txBody>
          </p:sp>
          <p:cxnSp>
            <p:nvCxnSpPr>
              <p:cNvPr id="9" name="Connector: Elbow 8">
                <a:extLst>
                  <a:ext uri="{FF2B5EF4-FFF2-40B4-BE49-F238E27FC236}">
                    <a16:creationId xmlns:a16="http://schemas.microsoft.com/office/drawing/2014/main" id="{B5102D6F-B30E-4D26-8279-71933A76454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630636" y="2130879"/>
                <a:ext cx="525235" cy="168730"/>
              </a:xfrm>
              <a:prstGeom prst="bentConnector3">
                <a:avLst>
                  <a:gd name="adj1" fmla="val 34974"/>
                </a:avLst>
              </a:prstGeom>
              <a:ln w="1905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3E562F2-9FB3-4720-A339-F1BEF151B5B4}"/>
                  </a:ext>
                </a:extLst>
              </p:cNvPr>
              <p:cNvSpPr txBox="1"/>
              <p:nvPr/>
            </p:nvSpPr>
            <p:spPr>
              <a:xfrm>
                <a:off x="5701393" y="2373086"/>
                <a:ext cx="4544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i="1" dirty="0">
                    <a:solidFill>
                      <a:srgbClr val="C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</a:t>
                </a:r>
              </a:p>
            </p:txBody>
          </p:sp>
        </p:grp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D54D1FA-62E0-4CBC-A30E-4BFB5FA58946}"/>
                </a:ext>
              </a:extLst>
            </p:cNvPr>
            <p:cNvCxnSpPr/>
            <p:nvPr/>
          </p:nvCxnSpPr>
          <p:spPr bwMode="auto">
            <a:xfrm>
              <a:off x="5905499" y="2539094"/>
              <a:ext cx="274864" cy="0"/>
            </a:xfrm>
            <a:prstGeom prst="straightConnector1">
              <a:avLst/>
            </a:prstGeom>
            <a:noFill/>
            <a:ln w="158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7FB38FF-2FBF-4B42-A954-946532657CB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120640" y="3125017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137160" rIns="91440" bIns="13716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32C9E37-5832-4F99-BFBE-2AFAB369A3B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120640" y="1375137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137160" rIns="91440" bIns="13716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3C84B13-497C-472D-8F82-76F0D8831D1C}"/>
                </a:ext>
              </a:extLst>
            </p:cNvPr>
            <p:cNvCxnSpPr>
              <a:cxnSpLocks/>
              <a:endCxn id="11" idx="4"/>
            </p:cNvCxnSpPr>
            <p:nvPr/>
          </p:nvCxnSpPr>
          <p:spPr bwMode="auto">
            <a:xfrm>
              <a:off x="5140628" y="1397996"/>
              <a:ext cx="2872" cy="177274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/>
            </a:ln>
            <a:effectLst/>
          </p:spPr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AC8DE63-3FEE-4A20-B3E1-F7FCEE2AF0AA}"/>
              </a:ext>
            </a:extLst>
          </p:cNvPr>
          <p:cNvGrpSpPr/>
          <p:nvPr/>
        </p:nvGrpSpPr>
        <p:grpSpPr>
          <a:xfrm>
            <a:off x="7693769" y="556737"/>
            <a:ext cx="4246535" cy="2493496"/>
            <a:chOff x="7762434" y="706904"/>
            <a:chExt cx="4246535" cy="225833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48A244E-2FA6-4EA1-ACC2-D3151B0E9D71}"/>
                </a:ext>
              </a:extLst>
            </p:cNvPr>
            <p:cNvSpPr/>
            <p:nvPr/>
          </p:nvSpPr>
          <p:spPr>
            <a:xfrm>
              <a:off x="7912237" y="1241016"/>
              <a:ext cx="3460465" cy="144950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400" b="0" cap="none" spc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Conservation of Current is an </a:t>
              </a:r>
              <a:br>
                <a:rPr lang="en-US" sz="1400" b="0" cap="none" spc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</a:br>
              <a:r>
                <a:rPr lang="en-US" sz="1400" b="1" cap="none" spc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Important Constraint</a:t>
              </a:r>
              <a:r>
                <a:rPr lang="en-US" sz="1400" b="0" cap="none" spc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</a:t>
              </a:r>
            </a:p>
            <a:p>
              <a:pPr algn="ctr"/>
              <a:r>
                <a:rPr lang="en-US" sz="1400" b="0" cap="none" spc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Rate Models of Chemical Kinetics;</a:t>
              </a:r>
              <a:br>
                <a:rPr lang="en-US" sz="1400" b="0" cap="none" spc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</a:br>
              <a:r>
                <a:rPr lang="en-US" sz="1400" b="0" cap="none" spc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Molecular Dynamics </a:t>
              </a:r>
              <a:br>
                <a:rPr lang="en-US" sz="1400" b="0" cap="none" spc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</a:br>
              <a:r>
                <a:rPr lang="en-US" sz="1400" b="0" cap="none" spc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do </a:t>
              </a:r>
              <a:r>
                <a:rPr lang="en-US" sz="1400" b="1" cap="none" spc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not </a:t>
              </a:r>
              <a:r>
                <a:rPr lang="en-US" sz="1400" b="0" cap="none" spc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conserve current</a:t>
              </a:r>
            </a:p>
            <a:p>
              <a:pPr algn="ctr"/>
              <a:endParaRPr lang="en-US" sz="1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ctr"/>
              <a:r>
                <a:rPr lang="en-US" sz="1400" b="1" cap="none" spc="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A different talk</a:t>
              </a:r>
            </a:p>
          </p:txBody>
        </p:sp>
        <p:sp>
          <p:nvSpPr>
            <p:cNvPr id="21" name="Thought Bubble: Cloud 20">
              <a:extLst>
                <a:ext uri="{FF2B5EF4-FFF2-40B4-BE49-F238E27FC236}">
                  <a16:creationId xmlns:a16="http://schemas.microsoft.com/office/drawing/2014/main" id="{B94979A9-B361-4358-959D-45AA7607DF7B}"/>
                </a:ext>
              </a:extLst>
            </p:cNvPr>
            <p:cNvSpPr/>
            <p:nvPr/>
          </p:nvSpPr>
          <p:spPr bwMode="auto">
            <a:xfrm rot="20907295">
              <a:off x="7762434" y="706904"/>
              <a:ext cx="4246535" cy="2258334"/>
            </a:xfrm>
            <a:prstGeom prst="cloudCallout">
              <a:avLst>
                <a:gd name="adj1" fmla="val -85419"/>
                <a:gd name="adj2" fmla="val 42048"/>
              </a:avLst>
            </a:prstGeom>
            <a:noFill/>
            <a:ln w="254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137160" rIns="91440" bIns="13716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61187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5693303-420C-4FEB-95D3-75C53B802493}"/>
              </a:ext>
            </a:extLst>
          </p:cNvPr>
          <p:cNvSpPr/>
          <p:nvPr/>
        </p:nvSpPr>
        <p:spPr bwMode="auto">
          <a:xfrm>
            <a:off x="3669187" y="2646818"/>
            <a:ext cx="1512413" cy="301622"/>
          </a:xfrm>
          <a:prstGeom prst="roundRect">
            <a:avLst/>
          </a:prstGeom>
          <a:solidFill>
            <a:srgbClr val="FF0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137160" rIns="91440" bIns="13716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8" name="Picture 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8CA844B1-000C-4C8C-B90D-03743AB0F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08" y="314325"/>
            <a:ext cx="10182225" cy="622935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2209BE-B01A-4953-9D49-0AE3A64008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Page </a:t>
            </a:r>
            <a:fld id="{BCB97B99-735E-4A01-9D2E-31FC736B85AD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EBAE61-7938-458D-93A1-59ABE1834899}"/>
              </a:ext>
            </a:extLst>
          </p:cNvPr>
          <p:cNvCxnSpPr/>
          <p:nvPr/>
        </p:nvCxnSpPr>
        <p:spPr>
          <a:xfrm>
            <a:off x="2743200" y="2797629"/>
            <a:ext cx="12790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513112F-5812-49D8-AA08-88AFEE2C040F}"/>
              </a:ext>
            </a:extLst>
          </p:cNvPr>
          <p:cNvCxnSpPr/>
          <p:nvPr/>
        </p:nvCxnSpPr>
        <p:spPr>
          <a:xfrm>
            <a:off x="3614057" y="2797629"/>
            <a:ext cx="12790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607B10-00FC-4EEE-AB25-77A21271C2EA}"/>
              </a:ext>
            </a:extLst>
          </p:cNvPr>
          <p:cNvCxnSpPr>
            <a:cxnSpLocks/>
          </p:cNvCxnSpPr>
          <p:nvPr/>
        </p:nvCxnSpPr>
        <p:spPr>
          <a:xfrm>
            <a:off x="5181600" y="2797629"/>
            <a:ext cx="8436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2F65141-DD35-419A-A190-E62162EFEE60}"/>
              </a:ext>
            </a:extLst>
          </p:cNvPr>
          <p:cNvCxnSpPr>
            <a:cxnSpLocks/>
          </p:cNvCxnSpPr>
          <p:nvPr/>
        </p:nvCxnSpPr>
        <p:spPr>
          <a:xfrm>
            <a:off x="5998029" y="2797629"/>
            <a:ext cx="21227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1139940-C9CA-4EAF-8F2D-BEDEEE68EC05}"/>
              </a:ext>
            </a:extLst>
          </p:cNvPr>
          <p:cNvCxnSpPr>
            <a:cxnSpLocks/>
          </p:cNvCxnSpPr>
          <p:nvPr/>
        </p:nvCxnSpPr>
        <p:spPr>
          <a:xfrm>
            <a:off x="7287986" y="2797629"/>
            <a:ext cx="25581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2509320-CEA1-4F0B-97D8-673B62492604}"/>
              </a:ext>
            </a:extLst>
          </p:cNvPr>
          <p:cNvCxnSpPr>
            <a:cxnSpLocks/>
          </p:cNvCxnSpPr>
          <p:nvPr/>
        </p:nvCxnSpPr>
        <p:spPr>
          <a:xfrm>
            <a:off x="8275864" y="2797629"/>
            <a:ext cx="16600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CD58219-B7CF-4275-9055-DA8D09C7400B}"/>
              </a:ext>
            </a:extLst>
          </p:cNvPr>
          <p:cNvCxnSpPr>
            <a:cxnSpLocks/>
          </p:cNvCxnSpPr>
          <p:nvPr/>
        </p:nvCxnSpPr>
        <p:spPr>
          <a:xfrm>
            <a:off x="9552214" y="2811237"/>
            <a:ext cx="47625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AC4311D-CB0E-4813-8E00-688668AF9E3E}"/>
              </a:ext>
            </a:extLst>
          </p:cNvPr>
          <p:cNvCxnSpPr>
            <a:cxnSpLocks/>
          </p:cNvCxnSpPr>
          <p:nvPr/>
        </p:nvCxnSpPr>
        <p:spPr>
          <a:xfrm>
            <a:off x="9386206" y="4593772"/>
            <a:ext cx="47625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D8EB19E-C3C7-45A4-93B7-4378F3ACC876}"/>
              </a:ext>
            </a:extLst>
          </p:cNvPr>
          <p:cNvCxnSpPr>
            <a:cxnSpLocks/>
          </p:cNvCxnSpPr>
          <p:nvPr/>
        </p:nvCxnSpPr>
        <p:spPr>
          <a:xfrm>
            <a:off x="5998029" y="4618264"/>
            <a:ext cx="33745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5EE2371-C6F3-4454-9630-AFE6D094BA37}"/>
              </a:ext>
            </a:extLst>
          </p:cNvPr>
          <p:cNvCxnSpPr>
            <a:cxnSpLocks/>
          </p:cNvCxnSpPr>
          <p:nvPr/>
        </p:nvCxnSpPr>
        <p:spPr>
          <a:xfrm>
            <a:off x="7206344" y="4610100"/>
            <a:ext cx="33745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E8171E2-D482-412F-BDCD-4A761CC17E4E}"/>
              </a:ext>
            </a:extLst>
          </p:cNvPr>
          <p:cNvCxnSpPr>
            <a:cxnSpLocks/>
          </p:cNvCxnSpPr>
          <p:nvPr/>
        </p:nvCxnSpPr>
        <p:spPr>
          <a:xfrm>
            <a:off x="8247290" y="4618264"/>
            <a:ext cx="33745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06168B1-FAA5-4296-8456-CF19FB76D8B3}"/>
              </a:ext>
            </a:extLst>
          </p:cNvPr>
          <p:cNvCxnSpPr>
            <a:cxnSpLocks/>
          </p:cNvCxnSpPr>
          <p:nvPr/>
        </p:nvCxnSpPr>
        <p:spPr>
          <a:xfrm>
            <a:off x="4928507" y="4634593"/>
            <a:ext cx="33745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7C1FF0A-6673-47CD-AB64-9F0C2C4A5057}"/>
              </a:ext>
            </a:extLst>
          </p:cNvPr>
          <p:cNvCxnSpPr>
            <a:cxnSpLocks/>
          </p:cNvCxnSpPr>
          <p:nvPr/>
        </p:nvCxnSpPr>
        <p:spPr>
          <a:xfrm>
            <a:off x="3563033" y="4607379"/>
            <a:ext cx="268738" cy="272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EF25389-6617-4786-B09B-6DF075252847}"/>
              </a:ext>
            </a:extLst>
          </p:cNvPr>
          <p:cNvCxnSpPr>
            <a:cxnSpLocks/>
          </p:cNvCxnSpPr>
          <p:nvPr/>
        </p:nvCxnSpPr>
        <p:spPr>
          <a:xfrm>
            <a:off x="2533650" y="4634593"/>
            <a:ext cx="33745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D7D39A0-5558-4323-B5E7-D77D437B3B28}"/>
              </a:ext>
            </a:extLst>
          </p:cNvPr>
          <p:cNvSpPr/>
          <p:nvPr/>
        </p:nvSpPr>
        <p:spPr bwMode="auto">
          <a:xfrm>
            <a:off x="2071991" y="812260"/>
            <a:ext cx="744166" cy="286964"/>
          </a:xfrm>
          <a:prstGeom prst="round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137160" rIns="91440" bIns="13716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2D37C0B-4128-497B-A7EA-3E4A904E8B8C}"/>
              </a:ext>
            </a:extLst>
          </p:cNvPr>
          <p:cNvSpPr/>
          <p:nvPr/>
        </p:nvSpPr>
        <p:spPr bwMode="auto">
          <a:xfrm>
            <a:off x="569068" y="661481"/>
            <a:ext cx="841443" cy="359923"/>
          </a:xfrm>
          <a:prstGeom prst="round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137160" rIns="91440" bIns="13716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 useBgFill="1">
        <p:nvSpPr>
          <p:cNvPr id="22" name="TextBox 21">
            <a:extLst>
              <a:ext uri="{FF2B5EF4-FFF2-40B4-BE49-F238E27FC236}">
                <a16:creationId xmlns:a16="http://schemas.microsoft.com/office/drawing/2014/main" id="{5E97215B-DF94-4E2D-A881-DFABEB44612A}"/>
              </a:ext>
            </a:extLst>
          </p:cNvPr>
          <p:cNvSpPr txBox="1"/>
          <p:nvPr/>
        </p:nvSpPr>
        <p:spPr>
          <a:xfrm>
            <a:off x="2428674" y="350759"/>
            <a:ext cx="8762618" cy="132343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Black" panose="020B0A04020102020204" pitchFamily="34" charset="0"/>
              </a:rPr>
              <a:t>Nerve Signaling </a:t>
            </a:r>
            <a:br>
              <a:rPr lang="en-US" sz="3200" dirty="0">
                <a:latin typeface="Arial Black" panose="020B0A04020102020204" pitchFamily="34" charset="0"/>
              </a:rPr>
            </a:br>
            <a:r>
              <a:rPr lang="en-US" sz="1600" b="1" dirty="0">
                <a:latin typeface="Arial Black" panose="020B0A04020102020204" pitchFamily="34" charset="0"/>
              </a:rPr>
              <a:t>is a </a:t>
            </a:r>
            <a:br>
              <a:rPr lang="en-US" sz="3200" dirty="0">
                <a:latin typeface="Arial Black" panose="020B0A04020102020204" pitchFamily="34" charset="0"/>
              </a:rPr>
            </a:br>
            <a:r>
              <a:rPr lang="en-US" sz="3200" dirty="0">
                <a:latin typeface="Arial Black" panose="020B0A04020102020204" pitchFamily="34" charset="0"/>
              </a:rPr>
              <a:t>Hierarchy of Devices</a:t>
            </a:r>
          </a:p>
        </p:txBody>
      </p:sp>
    </p:spTree>
    <p:extLst>
      <p:ext uri="{BB962C8B-B14F-4D97-AF65-F5344CB8AC3E}">
        <p14:creationId xmlns:p14="http://schemas.microsoft.com/office/powerpoint/2010/main" val="35065756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Page </a:t>
            </a:r>
            <a:fld id="{A75094AC-2589-4DC0-A0B8-D43EDCC11086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264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64154" y="307975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4000" dirty="0"/>
              <a:t>Channels are Source of Signal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51E4106E-7901-4645-AA42-C61A72A6B6DC}"/>
              </a:ext>
            </a:extLst>
          </p:cNvPr>
          <p:cNvSpPr/>
          <p:nvPr/>
        </p:nvSpPr>
        <p:spPr bwMode="auto">
          <a:xfrm>
            <a:off x="7871192" y="3368117"/>
            <a:ext cx="188394" cy="2315867"/>
          </a:xfrm>
          <a:prstGeom prst="downArrow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137160" rIns="91440" bIns="13716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9C41E1B-6DEC-4D0A-AD70-EE830673DFE1}"/>
              </a:ext>
            </a:extLst>
          </p:cNvPr>
          <p:cNvGrpSpPr/>
          <p:nvPr/>
        </p:nvGrpSpPr>
        <p:grpSpPr>
          <a:xfrm>
            <a:off x="3265854" y="1353341"/>
            <a:ext cx="6426200" cy="3378200"/>
            <a:chOff x="3265854" y="1353341"/>
            <a:chExt cx="6426200" cy="3378200"/>
          </a:xfrm>
        </p:grpSpPr>
        <p:pic>
          <p:nvPicPr>
            <p:cNvPr id="112644" name="Picture 4" descr="3-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5854" y="1353341"/>
              <a:ext cx="6426200" cy="337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Arrow: Down 2">
              <a:extLst>
                <a:ext uri="{FF2B5EF4-FFF2-40B4-BE49-F238E27FC236}">
                  <a16:creationId xmlns:a16="http://schemas.microsoft.com/office/drawing/2014/main" id="{7A90DA83-A7FF-4B06-A59B-5315BC7F3036}"/>
                </a:ext>
              </a:extLst>
            </p:cNvPr>
            <p:cNvSpPr/>
            <p:nvPr/>
          </p:nvSpPr>
          <p:spPr bwMode="auto">
            <a:xfrm>
              <a:off x="7488980" y="1579401"/>
              <a:ext cx="355995" cy="2926080"/>
            </a:xfrm>
            <a:prstGeom prst="downArrow">
              <a:avLst>
                <a:gd name="adj1" fmla="val 41170"/>
                <a:gd name="adj2" fmla="val 50000"/>
              </a:avLst>
            </a:prstGeom>
            <a:blipFill>
              <a:blip r:embed="rId4"/>
              <a:tile tx="0" ty="0" sx="100000" sy="100000" flip="none" algn="tl"/>
            </a:blipFill>
            <a:ln w="25400" cap="flat" cmpd="sng" algn="ctr">
              <a:solidFill>
                <a:schemeClr val="accent5">
                  <a:lumMod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137160" rIns="91440" bIns="13716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4915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Page </a:t>
            </a:r>
            <a:fld id="{A1D97B7D-408C-40DD-8442-DBB24863D723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2278626" y="469491"/>
            <a:ext cx="7772400" cy="1470025"/>
          </a:xfrm>
          <a:solidFill>
            <a:srgbClr val="FFFFFF">
              <a:alpha val="0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4400" b="1" dirty="0"/>
              <a:t>Life is special because it is inherited from a tiny number of atoms</a:t>
            </a:r>
          </a:p>
        </p:txBody>
      </p:sp>
      <p:sp>
        <p:nvSpPr>
          <p:cNvPr id="30724" name="Rectangle 5"/>
          <p:cNvSpPr>
            <a:spLocks noChangeArrowheads="1"/>
          </p:cNvSpPr>
          <p:nvPr/>
        </p:nvSpPr>
        <p:spPr bwMode="auto">
          <a:xfrm>
            <a:off x="2735826" y="3212690"/>
            <a:ext cx="6705600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C00000"/>
                </a:solidFill>
              </a:rPr>
              <a:t>And the central question of biology is </a:t>
            </a:r>
            <a:br>
              <a:rPr lang="en-US" altLang="en-US" sz="2400" b="1" dirty="0">
                <a:solidFill>
                  <a:srgbClr val="C00000"/>
                </a:solidFill>
              </a:rPr>
            </a:br>
            <a:r>
              <a:rPr lang="en-US" altLang="en-US" sz="3600" b="1" dirty="0">
                <a:solidFill>
                  <a:srgbClr val="C00000"/>
                </a:solidFill>
              </a:rPr>
              <a:t>How is this possible</a:t>
            </a:r>
            <a:r>
              <a:rPr lang="en-US" altLang="en-US" sz="2400" b="1" dirty="0">
                <a:solidFill>
                  <a:srgbClr val="C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62033597"/>
      </p:ext>
    </p:extLst>
  </p:cSld>
  <p:clrMapOvr>
    <a:masterClrMapping/>
  </p:clrMapOvr>
  <p:transition advTm="4296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0CEA8D-4E77-4363-AA50-A3B5E2CCE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FD0E57-F9F6-49C2-B5B5-07D2DD65AF45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8" name="Picture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028EB75-C7A5-4BD1-9A88-3BCFCD186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803" y="45950"/>
            <a:ext cx="5682258" cy="396086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6B54755-A93D-4787-AE8D-A8BFDA07ACD0}"/>
              </a:ext>
            </a:extLst>
          </p:cNvPr>
          <p:cNvGrpSpPr/>
          <p:nvPr/>
        </p:nvGrpSpPr>
        <p:grpSpPr>
          <a:xfrm>
            <a:off x="139831" y="4419600"/>
            <a:ext cx="4597138" cy="2225185"/>
            <a:chOff x="444631" y="3784611"/>
            <a:chExt cx="4597138" cy="177386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CD06E58-25EC-489D-9A0A-977A0075CD2E}"/>
                </a:ext>
              </a:extLst>
            </p:cNvPr>
            <p:cNvSpPr txBox="1"/>
            <p:nvPr/>
          </p:nvSpPr>
          <p:spPr>
            <a:xfrm>
              <a:off x="762000" y="4037292"/>
              <a:ext cx="3962400" cy="1521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Classical cable theory of transmission lines, telegrapher’s equations, </a:t>
              </a:r>
              <a:r>
                <a:rPr lang="en-US" sz="1200" b="1" dirty="0">
                  <a:solidFill>
                    <a:srgbClr val="740000"/>
                  </a:solidFill>
                  <a:latin typeface="Arial Black" panose="020B0A04020102020204" pitchFamily="34" charset="0"/>
                </a:rPr>
                <a:t>Kelvin, Hodgkin, Noble,</a:t>
              </a:r>
              <a:br>
                <a:rPr lang="en-US" sz="1200" b="1" dirty="0">
                  <a:solidFill>
                    <a:srgbClr val="740000"/>
                  </a:solidFill>
                  <a:latin typeface="Arial Black" panose="020B0A04020102020204" pitchFamily="34" charset="0"/>
                </a:rPr>
              </a:br>
              <a:r>
                <a:rPr lang="en-US" sz="1200" b="1" dirty="0"/>
                <a:t>including 3D-cable theory, ~10 papers, e.g.,</a:t>
              </a:r>
              <a:r>
                <a:rPr lang="en-US" sz="800" b="1" dirty="0"/>
                <a:t> </a:t>
              </a:r>
              <a:br>
                <a:rPr lang="en-US" sz="800" b="1" dirty="0"/>
              </a:br>
              <a:br>
                <a:rPr lang="en-US" sz="800" b="1" dirty="0"/>
              </a:br>
              <a:r>
                <a:rPr lang="en-US" sz="1000" b="1" dirty="0"/>
                <a:t>Eisenberg and Johnson. 1970. Three dimensional electrical field problems in physiology. Prog. Biophys. Mol. Biol. 20:1-65 </a:t>
              </a:r>
            </a:p>
            <a:p>
              <a:pPr algn="ctr"/>
              <a:r>
                <a:rPr lang="en-US" sz="1000" b="1" dirty="0"/>
                <a:t>Barcilon, Cole, Eisenberg. 1971. Singular Perturbation …  SIAM J. Appl. Math. 21:339-354.</a:t>
              </a:r>
            </a:p>
            <a:p>
              <a:pPr algn="ctr"/>
              <a:endParaRPr lang="en-US" sz="1000" b="1" dirty="0"/>
            </a:p>
            <a:p>
              <a:pPr algn="ctr"/>
              <a:r>
                <a:rPr lang="en-US" sz="1200" b="1" i="1" dirty="0">
                  <a:solidFill>
                    <a:srgbClr val="C00000"/>
                  </a:solidFill>
                </a:rPr>
                <a:t>Another talk, another time!</a:t>
              </a:r>
            </a:p>
            <a:p>
              <a:endParaRPr lang="en-US" sz="1200" b="1" dirty="0"/>
            </a:p>
          </p:txBody>
        </p:sp>
        <p:sp>
          <p:nvSpPr>
            <p:cNvPr id="5" name="Speech Bubble: Oval 4">
              <a:extLst>
                <a:ext uri="{FF2B5EF4-FFF2-40B4-BE49-F238E27FC236}">
                  <a16:creationId xmlns:a16="http://schemas.microsoft.com/office/drawing/2014/main" id="{B8F96C70-525E-44D2-9C32-E3370DB33A0B}"/>
                </a:ext>
              </a:extLst>
            </p:cNvPr>
            <p:cNvSpPr/>
            <p:nvPr/>
          </p:nvSpPr>
          <p:spPr bwMode="auto">
            <a:xfrm>
              <a:off x="444631" y="3784611"/>
              <a:ext cx="4597138" cy="1682601"/>
            </a:xfrm>
            <a:prstGeom prst="wedgeEllipseCallout">
              <a:avLst>
                <a:gd name="adj1" fmla="val 73119"/>
                <a:gd name="adj2" fmla="val -10519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137160" rIns="91440" bIns="13716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52A34-CF61-4F34-925A-53C82377D228}"/>
              </a:ext>
            </a:extLst>
          </p:cNvPr>
          <p:cNvGrpSpPr/>
          <p:nvPr/>
        </p:nvGrpSpPr>
        <p:grpSpPr>
          <a:xfrm>
            <a:off x="6096000" y="4358794"/>
            <a:ext cx="4310392" cy="1471585"/>
            <a:chOff x="6096000" y="4358794"/>
            <a:chExt cx="4310392" cy="1471585"/>
          </a:xfrm>
        </p:grpSpPr>
        <p:pic>
          <p:nvPicPr>
            <p:cNvPr id="4" name="Picture 3" descr="A close up of a sign&#10;&#10;Description generated with very high confidence">
              <a:extLst>
                <a:ext uri="{FF2B5EF4-FFF2-40B4-BE49-F238E27FC236}">
                  <a16:creationId xmlns:a16="http://schemas.microsoft.com/office/drawing/2014/main" id="{099AB581-74E1-4297-A90D-F1AA019FA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4419600"/>
              <a:ext cx="2475378" cy="141077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3CDE09B-2FC7-40CC-8150-42A96096F819}"/>
                </a:ext>
              </a:extLst>
            </p:cNvPr>
            <p:cNvSpPr txBox="1"/>
            <p:nvPr/>
          </p:nvSpPr>
          <p:spPr>
            <a:xfrm>
              <a:off x="6096000" y="4358794"/>
              <a:ext cx="37543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Channels + lipid capacitanc</a:t>
              </a:r>
              <a:r>
                <a:rPr lang="en-US" sz="1200" dirty="0"/>
                <a:t>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53416FF-71A4-4749-9E4A-E3A531FF6075}"/>
                </a:ext>
              </a:extLst>
            </p:cNvPr>
            <p:cNvSpPr txBox="1"/>
            <p:nvPr/>
          </p:nvSpPr>
          <p:spPr>
            <a:xfrm>
              <a:off x="6652011" y="5080996"/>
              <a:ext cx="37543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Poisson Equation 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637377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50452-8365-4873-A647-39856B1591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4665" y="1160892"/>
            <a:ext cx="10363200" cy="1470025"/>
          </a:xfrm>
        </p:spPr>
        <p:txBody>
          <a:bodyPr/>
          <a:lstStyle/>
          <a:p>
            <a:r>
              <a:rPr lang="en-US" sz="3600" b="1" dirty="0">
                <a:solidFill>
                  <a:srgbClr val="002060"/>
                </a:solidFill>
              </a:rPr>
              <a:t>How do ions move through channels?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B3DC6D6B-9813-4CD0-AE87-4FB7E52C618D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1617431" y="3429000"/>
                <a:ext cx="8534400" cy="175260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sz="140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US" sz="1400" dirty="0">
                    <a:solidFill>
                      <a:srgbClr val="002060"/>
                    </a:solidFill>
                  </a:rPr>
                  <a:t>75 papers since 1986</a:t>
                </a:r>
              </a:p>
            </p:txBody>
          </p:sp>
        </mc:Choice>
        <mc:Fallback xmlns="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B3DC6D6B-9813-4CD0-AE87-4FB7E52C618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1617431" y="3429000"/>
                <a:ext cx="8534400" cy="1752600"/>
              </a:xfrm>
              <a:blipFill>
                <a:blip r:embed="rId2"/>
                <a:stretch>
                  <a:fillRect t="-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71EE2D-D53F-479E-8815-533D110EB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71389A-923B-439E-9719-9D26D9CCB9ED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8297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Number Placeholder 5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8077200" y="62484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43B0E51A-E87F-4375-8402-040F8505A599}" type="slidenum">
              <a:rPr lang="en-US" sz="1400">
                <a:solidFill>
                  <a:srgbClr val="000000"/>
                </a:solidFill>
                <a:latin typeface="Times" pitchFamily="18" charset="0"/>
              </a:rPr>
              <a:pPr/>
              <a:t>42</a:t>
            </a:fld>
            <a:endParaRPr lang="en-US" sz="1400" dirty="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136195" name="Text Box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789114" y="4338638"/>
            <a:ext cx="85566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4400" b="1" u="sng">
              <a:solidFill>
                <a:srgbClr val="000099"/>
              </a:solidFill>
              <a:ea typeface="Gulim" pitchFamily="34" charset="-127"/>
            </a:endParaRPr>
          </a:p>
        </p:txBody>
      </p:sp>
      <p:cxnSp>
        <p:nvCxnSpPr>
          <p:cNvPr id="136196" name="Straight Arrow Connector 10"/>
          <p:cNvCxnSpPr>
            <a:cxnSpLocks noChangeShapeType="1"/>
          </p:cNvCxnSpPr>
          <p:nvPr>
            <p:custDataLst>
              <p:tags r:id="rId4"/>
            </p:custDataLst>
          </p:nvPr>
        </p:nvCxnSpPr>
        <p:spPr bwMode="auto">
          <a:xfrm>
            <a:off x="5276850" y="4895850"/>
            <a:ext cx="914400" cy="914400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cxnSp>
        <p:nvCxnSpPr>
          <p:cNvPr id="136198" name="Straight Arrow Connector 14"/>
          <p:cNvCxnSpPr>
            <a:cxnSpLocks noChangeShapeType="1"/>
          </p:cNvCxnSpPr>
          <p:nvPr>
            <p:custDataLst>
              <p:tags r:id="rId5"/>
            </p:custDataLst>
          </p:nvPr>
        </p:nvCxnSpPr>
        <p:spPr bwMode="auto">
          <a:xfrm flipV="1">
            <a:off x="1914525" y="5100638"/>
            <a:ext cx="381000" cy="252412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grpSp>
        <p:nvGrpSpPr>
          <p:cNvPr id="136199" name="Group 9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1735138" y="325038"/>
            <a:ext cx="8912225" cy="2497993"/>
            <a:chOff x="211137" y="877917"/>
            <a:chExt cx="8912225" cy="2500552"/>
          </a:xfrm>
        </p:grpSpPr>
        <p:sp>
          <p:nvSpPr>
            <p:cNvPr id="136202" name="Text Box 3"/>
            <p:cNvSpPr txBox="1">
              <a:spLocks noChangeArrowheads="1"/>
            </p:cNvSpPr>
            <p:nvPr/>
          </p:nvSpPr>
          <p:spPr bwMode="auto">
            <a:xfrm>
              <a:off x="211137" y="877917"/>
              <a:ext cx="8912225" cy="831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2400" i="1" dirty="0">
                  <a:solidFill>
                    <a:srgbClr val="19066A"/>
                  </a:solidFill>
                  <a:ea typeface="Gulim" pitchFamily="34" charset="-127"/>
                </a:rPr>
                <a:t>Working Hypothesis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2400" i="1" dirty="0">
                  <a:solidFill>
                    <a:srgbClr val="19066A"/>
                  </a:solidFill>
                  <a:ea typeface="Gulim" pitchFamily="34" charset="-127"/>
                </a:rPr>
                <a:t>bio-speak:</a:t>
              </a:r>
              <a:endParaRPr lang="en-US" altLang="ko-KR" i="1" dirty="0">
                <a:solidFill>
                  <a:srgbClr val="19066A"/>
                </a:solidFill>
                <a:ea typeface="Gulim" pitchFamily="34" charset="-127"/>
              </a:endParaRPr>
            </a:p>
          </p:txBody>
        </p:sp>
        <p:sp>
          <p:nvSpPr>
            <p:cNvPr id="136203" name="Rectangle 4"/>
            <p:cNvSpPr>
              <a:spLocks noChangeArrowheads="1"/>
            </p:cNvSpPr>
            <p:nvPr/>
          </p:nvSpPr>
          <p:spPr bwMode="auto">
            <a:xfrm>
              <a:off x="265113" y="2176910"/>
              <a:ext cx="8591550" cy="1201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2800" b="1" dirty="0">
                  <a:solidFill>
                    <a:srgbClr val="19066A"/>
                  </a:solidFill>
                  <a:ea typeface="Gulim" pitchFamily="34" charset="-127"/>
                </a:rPr>
                <a:t>Crucial Biological Adaptation is</a:t>
              </a:r>
              <a:endParaRPr lang="en-US" altLang="ko-KR" sz="1600" dirty="0">
                <a:solidFill>
                  <a:srgbClr val="19066A"/>
                </a:solidFill>
                <a:ea typeface="Gulim" pitchFamily="34" charset="-127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4400" b="1" u="sng" dirty="0">
                  <a:solidFill>
                    <a:srgbClr val="19066A"/>
                  </a:solidFill>
                  <a:ea typeface="Gulim" pitchFamily="34" charset="-127"/>
                </a:rPr>
                <a:t>Crowded Ions </a:t>
              </a:r>
              <a:r>
                <a:rPr lang="en-US" altLang="ko-KR" sz="3200" i="1" u="sng" dirty="0">
                  <a:solidFill>
                    <a:srgbClr val="19066A"/>
                  </a:solidFill>
                  <a:ea typeface="Gulim" pitchFamily="34" charset="-127"/>
                </a:rPr>
                <a:t>and</a:t>
              </a:r>
              <a:r>
                <a:rPr lang="en-US" altLang="ko-KR" sz="4400" b="1" u="sng" dirty="0">
                  <a:solidFill>
                    <a:srgbClr val="19066A"/>
                  </a:solidFill>
                  <a:ea typeface="Gulim" pitchFamily="34" charset="-127"/>
                </a:rPr>
                <a:t> Side Chains</a:t>
              </a:r>
              <a:endParaRPr lang="en-US" sz="3200" b="1" u="sng" dirty="0">
                <a:solidFill>
                  <a:srgbClr val="19066A"/>
                </a:solidFill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2224088" y="3392996"/>
            <a:ext cx="7686675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Biology occurs in concentrated &gt;0.3 M mixtures of spherical charges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</a:rPr>
              <a:t>NOT IDEAL AT ALL </a:t>
            </a:r>
            <a:br>
              <a:rPr lang="en-US" sz="2400" dirty="0">
                <a:solidFill>
                  <a:srgbClr val="002060"/>
                </a:solidFill>
              </a:rPr>
            </a:br>
            <a:r>
              <a:rPr lang="en-US" sz="2400" dirty="0">
                <a:solidFill>
                  <a:srgbClr val="002060"/>
                </a:solidFill>
              </a:rPr>
              <a:t>Poisson Boltzmann does NOT fit data!!</a:t>
            </a:r>
            <a:br>
              <a:rPr lang="en-US" sz="2400" dirty="0">
                <a:solidFill>
                  <a:srgbClr val="002060"/>
                </a:solidFill>
              </a:rPr>
            </a:br>
            <a:r>
              <a:rPr lang="en-US" i="1" dirty="0">
                <a:solidFill>
                  <a:srgbClr val="002060"/>
                </a:solidFill>
              </a:rPr>
              <a:t>Solutions are extraordinarily concentrated &gt;10M where</a:t>
            </a:r>
            <a:br>
              <a:rPr lang="en-US" i="1" dirty="0">
                <a:solidFill>
                  <a:srgbClr val="002060"/>
                </a:solidFill>
              </a:rPr>
            </a:br>
            <a:r>
              <a:rPr lang="en-US" i="1" dirty="0">
                <a:solidFill>
                  <a:srgbClr val="002060"/>
                </a:solidFill>
              </a:rPr>
              <a:t> they are most important</a:t>
            </a:r>
            <a:r>
              <a:rPr lang="en-US" i="1">
                <a:solidFill>
                  <a:srgbClr val="002060"/>
                </a:solidFill>
              </a:rPr>
              <a:t>, near </a:t>
            </a:r>
            <a:r>
              <a:rPr lang="en-US" i="1" dirty="0">
                <a:solidFill>
                  <a:srgbClr val="002060"/>
                </a:solidFill>
              </a:rPr>
              <a:t>DNA, enzyme active sites, and channels and </a:t>
            </a:r>
            <a:br>
              <a:rPr lang="en-US" i="1" dirty="0">
                <a:solidFill>
                  <a:srgbClr val="002060"/>
                </a:solidFill>
              </a:rPr>
            </a:br>
            <a:r>
              <a:rPr lang="en-US" i="1" dirty="0">
                <a:solidFill>
                  <a:srgbClr val="002060"/>
                </a:solidFill>
              </a:rPr>
              <a:t>electrodes of batteries and electrochemical cells. </a:t>
            </a:r>
            <a:br>
              <a:rPr lang="en-US" i="1" dirty="0">
                <a:solidFill>
                  <a:srgbClr val="002060"/>
                </a:solidFill>
              </a:rPr>
            </a:br>
            <a:r>
              <a:rPr lang="en-US" sz="1200" i="1" dirty="0">
                <a:solidFill>
                  <a:srgbClr val="002060"/>
                </a:solidFill>
                <a:latin typeface="Arial Black" panose="020B0A04020102020204" pitchFamily="34" charset="0"/>
              </a:rPr>
              <a:t>Solid NaCl is 37M</a:t>
            </a:r>
            <a:endParaRPr lang="en-US" sz="2400" i="1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36947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D2C0A8F-C46E-45A0-9016-D745F9049845}"/>
              </a:ext>
            </a:extLst>
          </p:cNvPr>
          <p:cNvSpPr/>
          <p:nvPr/>
        </p:nvSpPr>
        <p:spPr bwMode="auto">
          <a:xfrm>
            <a:off x="4892040" y="1371600"/>
            <a:ext cx="762000" cy="365760"/>
          </a:xfrm>
          <a:prstGeom prst="ellipse">
            <a:avLst/>
          </a:prstGeom>
          <a:blipFill>
            <a:blip r:embed="rId8"/>
            <a:tile tx="0" ty="0" sx="100000" sy="100000" flip="none" algn="tl"/>
          </a:blipFill>
          <a:ln w="9525"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137160" rIns="91440" bIns="13716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6194" name="Slide Number Placeholder 5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8077200" y="62484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43B0E51A-E87F-4375-8402-040F8505A599}" type="slidenum">
              <a:rPr lang="en-US" sz="1400">
                <a:solidFill>
                  <a:srgbClr val="000000"/>
                </a:solidFill>
                <a:latin typeface="Times" pitchFamily="18" charset="0"/>
              </a:rPr>
              <a:pPr/>
              <a:t>43</a:t>
            </a:fld>
            <a:endParaRPr lang="en-US" sz="1400" dirty="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136195" name="Text Box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789114" y="4338638"/>
            <a:ext cx="85566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4400" b="1" u="sng">
              <a:solidFill>
                <a:srgbClr val="000099"/>
              </a:solidFill>
              <a:ea typeface="Gulim" pitchFamily="34" charset="-127"/>
            </a:endParaRPr>
          </a:p>
        </p:txBody>
      </p:sp>
      <p:cxnSp>
        <p:nvCxnSpPr>
          <p:cNvPr id="136196" name="Straight Arrow Connector 10"/>
          <p:cNvCxnSpPr>
            <a:cxnSpLocks noChangeShapeType="1"/>
          </p:cNvCxnSpPr>
          <p:nvPr>
            <p:custDataLst>
              <p:tags r:id="rId4"/>
            </p:custDataLst>
          </p:nvPr>
        </p:nvCxnSpPr>
        <p:spPr bwMode="auto">
          <a:xfrm>
            <a:off x="5276850" y="4895850"/>
            <a:ext cx="914400" cy="914400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cxnSp>
        <p:nvCxnSpPr>
          <p:cNvPr id="136198" name="Straight Arrow Connector 14"/>
          <p:cNvCxnSpPr>
            <a:cxnSpLocks noChangeShapeType="1"/>
          </p:cNvCxnSpPr>
          <p:nvPr>
            <p:custDataLst>
              <p:tags r:id="rId5"/>
            </p:custDataLst>
          </p:nvPr>
        </p:nvCxnSpPr>
        <p:spPr bwMode="auto">
          <a:xfrm flipV="1">
            <a:off x="1914525" y="5100638"/>
            <a:ext cx="381000" cy="252412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sp>
        <p:nvSpPr>
          <p:cNvPr id="5" name="Rectangle 4"/>
          <p:cNvSpPr/>
          <p:nvPr/>
        </p:nvSpPr>
        <p:spPr>
          <a:xfrm>
            <a:off x="1914525" y="512435"/>
            <a:ext cx="8667702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br>
              <a:rPr lang="en-US" sz="2400" dirty="0">
                <a:solidFill>
                  <a:srgbClr val="002060"/>
                </a:solidFill>
              </a:rPr>
            </a:br>
            <a:r>
              <a:rPr lang="en-US" sz="3200" b="1" dirty="0">
                <a:solidFill>
                  <a:srgbClr val="002060"/>
                </a:solidFill>
              </a:rPr>
              <a:t>Solutions are Extraordinarily Concentrated </a:t>
            </a:r>
            <a:br>
              <a:rPr lang="en-US" sz="3600" b="1" dirty="0">
                <a:solidFill>
                  <a:srgbClr val="002060"/>
                </a:solidFill>
              </a:rPr>
            </a:br>
            <a:r>
              <a:rPr lang="en-US" b="1" dirty="0">
                <a:solidFill>
                  <a:srgbClr val="002060"/>
                </a:solidFill>
              </a:rPr>
              <a:t>&gt;10M </a:t>
            </a:r>
            <a:r>
              <a:rPr lang="en-US" dirty="0">
                <a:solidFill>
                  <a:srgbClr val="002060"/>
                </a:solidFill>
              </a:rPr>
              <a:t>Solid </a:t>
            </a:r>
            <a:r>
              <a:rPr lang="en-US" dirty="0" err="1">
                <a:solidFill>
                  <a:srgbClr val="002060"/>
                </a:solidFill>
              </a:rPr>
              <a:t>NaCl</a:t>
            </a:r>
            <a:r>
              <a:rPr lang="en-US" dirty="0">
                <a:solidFill>
                  <a:srgbClr val="002060"/>
                </a:solidFill>
              </a:rPr>
              <a:t> is 37M</a:t>
            </a:r>
            <a:br>
              <a:rPr lang="en-US" sz="2800" b="1" dirty="0">
                <a:solidFill>
                  <a:srgbClr val="002060"/>
                </a:solidFill>
              </a:rPr>
            </a:br>
            <a:r>
              <a:rPr lang="en-US" sz="2800" b="1" dirty="0">
                <a:solidFill>
                  <a:srgbClr val="002060"/>
                </a:solidFill>
              </a:rPr>
              <a:t>where they are most important,</a:t>
            </a:r>
          </a:p>
          <a:p>
            <a:pPr algn="ctr"/>
            <a:endParaRPr lang="en-US" sz="2800" b="1" dirty="0">
              <a:solidFill>
                <a:srgbClr val="002060"/>
              </a:solidFill>
            </a:endParaRPr>
          </a:p>
          <a:p>
            <a:pPr algn="ctr"/>
            <a:endParaRPr lang="en-US" b="1" dirty="0">
              <a:solidFill>
                <a:srgbClr val="002060"/>
              </a:solidFill>
            </a:endParaRPr>
          </a:p>
          <a:p>
            <a:pPr algn="ctr"/>
            <a:r>
              <a:rPr lang="en-US" sz="2800" dirty="0">
                <a:solidFill>
                  <a:srgbClr val="002060"/>
                </a:solidFill>
              </a:rPr>
              <a:t>DNA, </a:t>
            </a:r>
            <a:br>
              <a:rPr lang="en-US" sz="2800" dirty="0">
                <a:solidFill>
                  <a:srgbClr val="002060"/>
                </a:solidFill>
              </a:rPr>
            </a:br>
            <a:r>
              <a:rPr lang="en-US" sz="2800" dirty="0">
                <a:solidFill>
                  <a:srgbClr val="002060"/>
                </a:solidFill>
              </a:rPr>
              <a:t>enzyme active sites, </a:t>
            </a:r>
            <a:br>
              <a:rPr lang="en-US" sz="2800" dirty="0">
                <a:solidFill>
                  <a:srgbClr val="002060"/>
                </a:solidFill>
              </a:rPr>
            </a:br>
            <a:r>
              <a:rPr lang="en-US" sz="2800" dirty="0">
                <a:solidFill>
                  <a:srgbClr val="002060"/>
                </a:solidFill>
              </a:rPr>
              <a:t>channels and </a:t>
            </a:r>
            <a:br>
              <a:rPr lang="en-US" sz="2800" dirty="0">
                <a:solidFill>
                  <a:srgbClr val="002060"/>
                </a:solidFill>
              </a:rPr>
            </a:br>
            <a:r>
              <a:rPr lang="en-US" sz="2800" dirty="0">
                <a:solidFill>
                  <a:srgbClr val="002060"/>
                </a:solidFill>
              </a:rPr>
              <a:t>electrodes </a:t>
            </a:r>
            <a:br>
              <a:rPr lang="en-US" sz="2800" dirty="0">
                <a:solidFill>
                  <a:srgbClr val="002060"/>
                </a:solidFill>
              </a:rPr>
            </a:br>
            <a:r>
              <a:rPr lang="en-US" sz="1400" b="1" dirty="0">
                <a:solidFill>
                  <a:srgbClr val="002060"/>
                </a:solidFill>
              </a:rPr>
              <a:t>of batteries and electrochemical cells</a:t>
            </a:r>
          </a:p>
          <a:p>
            <a:pPr algn="ctr"/>
            <a:r>
              <a:rPr lang="en-US" sz="1400" b="1" dirty="0">
                <a:solidFill>
                  <a:srgbClr val="002060"/>
                </a:solidFill>
              </a:rPr>
              <a:t> </a:t>
            </a:r>
            <a:br>
              <a:rPr lang="en-US" sz="2800" dirty="0">
                <a:solidFill>
                  <a:srgbClr val="002060"/>
                </a:solidFill>
              </a:rPr>
            </a:br>
            <a:endParaRPr lang="en-US" sz="3600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86325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Oval 25"/>
          <p:cNvSpPr>
            <a:spLocks noChangeAspect="1" noChangeArrowheads="1"/>
          </p:cNvSpPr>
          <p:nvPr>
            <p:custDataLst>
              <p:tags r:id="rId2"/>
            </p:custDataLst>
          </p:nvPr>
        </p:nvSpPr>
        <p:spPr bwMode="auto">
          <a:xfrm>
            <a:off x="6480176" y="3651251"/>
            <a:ext cx="531813" cy="506413"/>
          </a:xfrm>
          <a:prstGeom prst="ellipse">
            <a:avLst/>
          </a:prstGeom>
          <a:gradFill rotWithShape="1">
            <a:gsLst>
              <a:gs pos="0">
                <a:srgbClr val="00BC00">
                  <a:alpha val="29000"/>
                </a:srgbClr>
              </a:gs>
              <a:gs pos="100000">
                <a:srgbClr val="006C00"/>
              </a:gs>
            </a:gsLst>
            <a:path path="shape">
              <a:fillToRect l="50000" t="50000" r="50000" b="50000"/>
            </a:path>
          </a:gra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50000"/>
              </a:spcBef>
              <a:defRPr/>
            </a:pPr>
            <a:endParaRPr lang="en-US" kern="0" dirty="0">
              <a:solidFill>
                <a:sysClr val="windowText" lastClr="000000"/>
              </a:solidFill>
            </a:endParaRPr>
          </a:p>
        </p:txBody>
      </p:sp>
      <p:grpSp>
        <p:nvGrpSpPr>
          <p:cNvPr id="137219" name="Group 5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1524001" y="558800"/>
            <a:ext cx="9629775" cy="6127750"/>
            <a:chOff x="0" y="550863"/>
            <a:chExt cx="9629775" cy="6127750"/>
          </a:xfrm>
        </p:grpSpPr>
        <p:grpSp>
          <p:nvGrpSpPr>
            <p:cNvPr id="137249" name="Group 62"/>
            <p:cNvGrpSpPr>
              <a:grpSpLocks/>
            </p:cNvGrpSpPr>
            <p:nvPr/>
          </p:nvGrpSpPr>
          <p:grpSpPr bwMode="auto">
            <a:xfrm>
              <a:off x="0" y="550863"/>
              <a:ext cx="9629775" cy="6127750"/>
              <a:chOff x="0" y="220"/>
              <a:chExt cx="6066" cy="3860"/>
            </a:xfrm>
          </p:grpSpPr>
          <p:grpSp>
            <p:nvGrpSpPr>
              <p:cNvPr id="137262" name="Group 24"/>
              <p:cNvGrpSpPr>
                <a:grpSpLocks/>
              </p:cNvGrpSpPr>
              <p:nvPr/>
            </p:nvGrpSpPr>
            <p:grpSpPr bwMode="auto">
              <a:xfrm>
                <a:off x="0" y="220"/>
                <a:ext cx="6066" cy="3860"/>
                <a:chOff x="0" y="220"/>
                <a:chExt cx="6066" cy="3860"/>
              </a:xfrm>
            </p:grpSpPr>
            <p:grpSp>
              <p:nvGrpSpPr>
                <p:cNvPr id="137272" name="Group 4"/>
                <p:cNvGrpSpPr>
                  <a:grpSpLocks/>
                </p:cNvGrpSpPr>
                <p:nvPr/>
              </p:nvGrpSpPr>
              <p:grpSpPr bwMode="auto">
                <a:xfrm>
                  <a:off x="0" y="220"/>
                  <a:ext cx="6066" cy="3860"/>
                  <a:chOff x="-163" y="220"/>
                  <a:chExt cx="6066" cy="3860"/>
                </a:xfrm>
              </p:grpSpPr>
              <p:pic>
                <p:nvPicPr>
                  <p:cNvPr id="137274" name="Picture 7" descr="Another Constriction Zone BPS_2002_BB"/>
                  <p:cNvPicPr>
                    <a:picLocks noChangeAspect="1" noChangeArrowheads="1"/>
                  </p:cNvPicPr>
                  <p:nvPr/>
                </p:nvPicPr>
                <p:blipFill>
                  <a:blip r:embed="rId1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468" y="921"/>
                    <a:ext cx="2849" cy="264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2982" name="Text Box 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163" y="220"/>
                    <a:ext cx="6066" cy="63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en-US" altLang="ko-KR" sz="3200" b="1" dirty="0">
                        <a:solidFill>
                          <a:srgbClr val="19066A"/>
                        </a:solidFill>
                        <a:ea typeface="Gulim" pitchFamily="34" charset="-127"/>
                      </a:rPr>
                      <a:t>Active Sites</a:t>
                    </a:r>
                    <a:r>
                      <a:rPr lang="en-US" altLang="ko-KR" sz="3200" dirty="0">
                        <a:solidFill>
                          <a:srgbClr val="19066A"/>
                        </a:solidFill>
                        <a:ea typeface="Gulim" pitchFamily="34" charset="-127"/>
                      </a:rPr>
                      <a:t> of Proteins are </a:t>
                    </a:r>
                    <a:r>
                      <a:rPr lang="en-US" altLang="ko-KR" sz="3200" b="1" i="1" u="sng" dirty="0">
                        <a:solidFill>
                          <a:srgbClr val="19066A"/>
                        </a:solidFill>
                        <a:ea typeface="Gulim" pitchFamily="34" charset="-127"/>
                      </a:rPr>
                      <a:t>Very</a:t>
                    </a:r>
                    <a:r>
                      <a:rPr lang="en-US" altLang="ko-KR" sz="3200" b="1" u="sng" dirty="0">
                        <a:solidFill>
                          <a:srgbClr val="19066A"/>
                        </a:solidFill>
                        <a:ea typeface="Gulim" pitchFamily="34" charset="-127"/>
                      </a:rPr>
                      <a:t> Charged</a:t>
                    </a:r>
                    <a:r>
                      <a:rPr lang="en-US" altLang="ko-KR" sz="3200" b="1" dirty="0">
                        <a:solidFill>
                          <a:srgbClr val="19066A"/>
                        </a:solidFill>
                        <a:ea typeface="Gulim" pitchFamily="34" charset="-127"/>
                      </a:rPr>
                      <a:t> </a:t>
                    </a:r>
                  </a:p>
                  <a:p>
                    <a:pPr>
                      <a:defRPr/>
                    </a:pPr>
                    <a:r>
                      <a:rPr lang="en-US" altLang="ko-KR" sz="2800" dirty="0">
                        <a:solidFill>
                          <a:srgbClr val="19066A"/>
                        </a:solidFill>
                        <a:ea typeface="Gulim" pitchFamily="34" charset="-127"/>
                      </a:rPr>
                      <a:t>    7 charges ~ </a:t>
                    </a:r>
                    <a:r>
                      <a:rPr lang="en-US" altLang="ko-KR" sz="2800" b="1" u="sng" dirty="0">
                        <a:solidFill>
                          <a:srgbClr val="990000"/>
                        </a:solidFill>
                        <a:ea typeface="Gulim" pitchFamily="34" charset="-127"/>
                      </a:rPr>
                      <a:t>20</a:t>
                    </a:r>
                    <a:r>
                      <a:rPr lang="en-US" altLang="ko-KR" sz="1050" b="1" u="sng" dirty="0">
                        <a:solidFill>
                          <a:srgbClr val="990000"/>
                        </a:solidFill>
                        <a:ea typeface="Gulim" pitchFamily="34" charset="-127"/>
                      </a:rPr>
                      <a:t> </a:t>
                    </a:r>
                    <a:r>
                      <a:rPr lang="en-US" altLang="ko-KR" sz="2800" b="1" u="sng" dirty="0">
                        <a:solidFill>
                          <a:srgbClr val="990000"/>
                        </a:solidFill>
                        <a:ea typeface="Gulim" pitchFamily="34" charset="-127"/>
                      </a:rPr>
                      <a:t>M net charge</a:t>
                    </a:r>
                  </a:p>
                </p:txBody>
              </p:sp>
              <p:sp>
                <p:nvSpPr>
                  <p:cNvPr id="137276" name="Text Box 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21" y="3557"/>
                    <a:ext cx="2934" cy="52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16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marL="742950" indent="-285750" eaLnBrk="0" hangingPunct="0">
                      <a:defRPr sz="16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marL="1143000" indent="-228600" eaLnBrk="0" hangingPunct="0">
                      <a:defRPr sz="16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marL="1600200" indent="-228600" eaLnBrk="0" hangingPunct="0">
                      <a:defRPr sz="16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marL="2057400" indent="-228600" eaLnBrk="0" hangingPunct="0">
                      <a:defRPr sz="16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algn="ctr" eaLnBrk="1" hangingPunct="1"/>
                    <a:r>
                      <a:rPr lang="en-US">
                        <a:solidFill>
                          <a:srgbClr val="19066A"/>
                        </a:solidFill>
                        <a:ea typeface="Gulim" pitchFamily="34" charset="-127"/>
                      </a:rPr>
                      <a:t>Selectivity Filters and Gates of Ion Channels </a:t>
                    </a:r>
                  </a:p>
                  <a:p>
                    <a:pPr algn="ctr" eaLnBrk="1" hangingPunct="1"/>
                    <a:r>
                      <a:rPr lang="en-US">
                        <a:solidFill>
                          <a:srgbClr val="19066A"/>
                        </a:solidFill>
                        <a:ea typeface="Gulim" pitchFamily="34" charset="-127"/>
                      </a:rPr>
                      <a:t>are </a:t>
                    </a:r>
                  </a:p>
                  <a:p>
                    <a:pPr algn="ctr" eaLnBrk="1" hangingPunct="1"/>
                    <a:r>
                      <a:rPr lang="en-US" b="1">
                        <a:solidFill>
                          <a:srgbClr val="19066A"/>
                        </a:solidFill>
                        <a:ea typeface="Gulim" pitchFamily="34" charset="-127"/>
                      </a:rPr>
                      <a:t>Active Sites</a:t>
                    </a:r>
                  </a:p>
                </p:txBody>
              </p:sp>
            </p:grpSp>
            <p:sp>
              <p:nvSpPr>
                <p:cNvPr id="137273" name="Rectangle 10"/>
                <p:cNvSpPr>
                  <a:spLocks noChangeArrowheads="1"/>
                </p:cNvSpPr>
                <p:nvPr/>
              </p:nvSpPr>
              <p:spPr bwMode="auto">
                <a:xfrm>
                  <a:off x="3315" y="540"/>
                  <a:ext cx="1666" cy="3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 eaLnBrk="0" hangingPunct="0"/>
                  <a:r>
                    <a:rPr lang="en-US" sz="2900" b="1">
                      <a:solidFill>
                        <a:srgbClr val="990000"/>
                      </a:solidFill>
                    </a:rPr>
                    <a:t>= 1.2×10</a:t>
                  </a:r>
                  <a:r>
                    <a:rPr lang="en-US" sz="3300" b="1" baseline="30000">
                      <a:solidFill>
                        <a:srgbClr val="990000"/>
                      </a:solidFill>
                    </a:rPr>
                    <a:t>22</a:t>
                  </a:r>
                  <a:r>
                    <a:rPr lang="en-US" sz="2900" b="1">
                      <a:solidFill>
                        <a:srgbClr val="990000"/>
                      </a:solidFill>
                    </a:rPr>
                    <a:t> cm</a:t>
                  </a:r>
                  <a:r>
                    <a:rPr lang="en-US" sz="3300" b="1" baseline="30000">
                      <a:solidFill>
                        <a:srgbClr val="990000"/>
                      </a:solidFill>
                    </a:rPr>
                    <a:t>-3</a:t>
                  </a:r>
                  <a:endParaRPr lang="en-US" sz="2000">
                    <a:solidFill>
                      <a:srgbClr val="99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37263" name="Text Box 11"/>
              <p:cNvSpPr txBox="1">
                <a:spLocks noChangeArrowheads="1"/>
              </p:cNvSpPr>
              <p:nvPr/>
            </p:nvSpPr>
            <p:spPr bwMode="auto">
              <a:xfrm>
                <a:off x="3139" y="2398"/>
                <a:ext cx="352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2800" b="1">
                    <a:solidFill>
                      <a:srgbClr val="FFFFFF"/>
                    </a:solidFill>
                  </a:rPr>
                  <a:t>-</a:t>
                </a:r>
              </a:p>
            </p:txBody>
          </p:sp>
          <p:sp>
            <p:nvSpPr>
              <p:cNvPr id="137264" name="Text Box 14"/>
              <p:cNvSpPr txBox="1">
                <a:spLocks noChangeArrowheads="1"/>
              </p:cNvSpPr>
              <p:nvPr/>
            </p:nvSpPr>
            <p:spPr bwMode="auto">
              <a:xfrm>
                <a:off x="2922" y="1926"/>
                <a:ext cx="352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2800" b="1">
                    <a:solidFill>
                      <a:srgbClr val="FFFFFF"/>
                    </a:solidFill>
                  </a:rPr>
                  <a:t>+</a:t>
                </a:r>
              </a:p>
            </p:txBody>
          </p:sp>
          <p:sp>
            <p:nvSpPr>
              <p:cNvPr id="137265" name="Text Box 15"/>
              <p:cNvSpPr txBox="1">
                <a:spLocks noChangeArrowheads="1"/>
              </p:cNvSpPr>
              <p:nvPr/>
            </p:nvSpPr>
            <p:spPr bwMode="auto">
              <a:xfrm>
                <a:off x="3153" y="1846"/>
                <a:ext cx="352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2800" b="1">
                    <a:solidFill>
                      <a:srgbClr val="FFFFFF"/>
                    </a:solidFill>
                  </a:rPr>
                  <a:t>+</a:t>
                </a:r>
              </a:p>
            </p:txBody>
          </p:sp>
          <p:sp>
            <p:nvSpPr>
              <p:cNvPr id="137266" name="Text Box 16"/>
              <p:cNvSpPr txBox="1">
                <a:spLocks noChangeArrowheads="1"/>
              </p:cNvSpPr>
              <p:nvPr/>
            </p:nvSpPr>
            <p:spPr bwMode="auto">
              <a:xfrm>
                <a:off x="3358" y="1821"/>
                <a:ext cx="352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2800" b="1">
                    <a:solidFill>
                      <a:srgbClr val="FFFFFF"/>
                    </a:solidFill>
                  </a:rPr>
                  <a:t>+</a:t>
                </a:r>
              </a:p>
            </p:txBody>
          </p:sp>
          <p:sp>
            <p:nvSpPr>
              <p:cNvPr id="137267" name="Text Box 17"/>
              <p:cNvSpPr txBox="1">
                <a:spLocks noChangeArrowheads="1"/>
              </p:cNvSpPr>
              <p:nvPr/>
            </p:nvSpPr>
            <p:spPr bwMode="auto">
              <a:xfrm>
                <a:off x="3616" y="1866"/>
                <a:ext cx="352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2800" b="1">
                    <a:solidFill>
                      <a:srgbClr val="FFFFFF"/>
                    </a:solidFill>
                  </a:rPr>
                  <a:t>+</a:t>
                </a:r>
              </a:p>
            </p:txBody>
          </p:sp>
          <p:sp>
            <p:nvSpPr>
              <p:cNvPr id="137268" name="Text Box 18"/>
              <p:cNvSpPr txBox="1">
                <a:spLocks noChangeArrowheads="1"/>
              </p:cNvSpPr>
              <p:nvPr/>
            </p:nvSpPr>
            <p:spPr bwMode="auto">
              <a:xfrm>
                <a:off x="3209" y="1587"/>
                <a:ext cx="352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2800" b="1">
                    <a:solidFill>
                      <a:srgbClr val="FFFFFF"/>
                    </a:solidFill>
                  </a:rPr>
                  <a:t>+</a:t>
                </a:r>
              </a:p>
            </p:txBody>
          </p:sp>
          <p:sp>
            <p:nvSpPr>
              <p:cNvPr id="137269" name="Text Box 19"/>
              <p:cNvSpPr txBox="1">
                <a:spLocks noChangeArrowheads="1"/>
              </p:cNvSpPr>
              <p:nvPr/>
            </p:nvSpPr>
            <p:spPr bwMode="auto">
              <a:xfrm>
                <a:off x="3421" y="2651"/>
                <a:ext cx="352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2800" b="1">
                    <a:solidFill>
                      <a:srgbClr val="FFFFFF"/>
                    </a:solidFill>
                  </a:rPr>
                  <a:t>-</a:t>
                </a:r>
              </a:p>
            </p:txBody>
          </p:sp>
          <p:sp>
            <p:nvSpPr>
              <p:cNvPr id="137270" name="Text Box 20"/>
              <p:cNvSpPr txBox="1">
                <a:spLocks noChangeArrowheads="1"/>
              </p:cNvSpPr>
              <p:nvPr/>
            </p:nvSpPr>
            <p:spPr bwMode="auto">
              <a:xfrm>
                <a:off x="3670" y="2490"/>
                <a:ext cx="352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2800" b="1">
                    <a:solidFill>
                      <a:srgbClr val="FFFFFF"/>
                    </a:solidFill>
                  </a:rPr>
                  <a:t>-</a:t>
                </a:r>
              </a:p>
            </p:txBody>
          </p:sp>
          <p:sp>
            <p:nvSpPr>
              <p:cNvPr id="137271" name="Text Box 21"/>
              <p:cNvSpPr txBox="1">
                <a:spLocks noChangeArrowheads="1"/>
              </p:cNvSpPr>
              <p:nvPr/>
            </p:nvSpPr>
            <p:spPr bwMode="auto">
              <a:xfrm>
                <a:off x="3627" y="2348"/>
                <a:ext cx="341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2800" b="1">
                    <a:solidFill>
                      <a:srgbClr val="FFFFFF"/>
                    </a:solidFill>
                  </a:rPr>
                  <a:t>-</a:t>
                </a:r>
              </a:p>
            </p:txBody>
          </p:sp>
        </p:grpSp>
        <p:grpSp>
          <p:nvGrpSpPr>
            <p:cNvPr id="137250" name="Group 44"/>
            <p:cNvGrpSpPr>
              <a:grpSpLocks noChangeAspect="1"/>
            </p:cNvGrpSpPr>
            <p:nvPr/>
          </p:nvGrpSpPr>
          <p:grpSpPr bwMode="auto">
            <a:xfrm>
              <a:off x="455612" y="2352675"/>
              <a:ext cx="1643063" cy="3932238"/>
              <a:chOff x="207372" y="2263659"/>
              <a:chExt cx="1453373" cy="3477875"/>
            </a:xfrm>
          </p:grpSpPr>
          <p:cxnSp>
            <p:nvCxnSpPr>
              <p:cNvPr id="137252" name="Straight Arrow Connector 39"/>
              <p:cNvCxnSpPr>
                <a:cxnSpLocks noChangeShapeType="1"/>
              </p:cNvCxnSpPr>
              <p:nvPr/>
            </p:nvCxnSpPr>
            <p:spPr bwMode="auto">
              <a:xfrm flipV="1">
                <a:off x="435115" y="5120514"/>
                <a:ext cx="985926" cy="0"/>
              </a:xfrm>
              <a:prstGeom prst="straightConnector1">
                <a:avLst/>
              </a:prstGeom>
              <a:noFill/>
              <a:ln w="15875" algn="ctr">
                <a:solidFill>
                  <a:srgbClr val="19066A"/>
                </a:solidFill>
                <a:round/>
                <a:headEnd type="arrow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37253" name="TextBox 45"/>
              <p:cNvSpPr txBox="1">
                <a:spLocks noChangeArrowheads="1"/>
              </p:cNvSpPr>
              <p:nvPr/>
            </p:nvSpPr>
            <p:spPr bwMode="auto">
              <a:xfrm>
                <a:off x="668012" y="5216927"/>
                <a:ext cx="435387" cy="2994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>
                    <a:solidFill>
                      <a:srgbClr val="19066A"/>
                    </a:solidFill>
                  </a:rPr>
                  <a:t>4 Å</a:t>
                </a:r>
              </a:p>
            </p:txBody>
          </p:sp>
          <p:grpSp>
            <p:nvGrpSpPr>
              <p:cNvPr id="137254" name="Group 43"/>
              <p:cNvGrpSpPr>
                <a:grpSpLocks/>
              </p:cNvGrpSpPr>
              <p:nvPr/>
            </p:nvGrpSpPr>
            <p:grpSpPr bwMode="auto">
              <a:xfrm>
                <a:off x="207372" y="2263659"/>
                <a:ext cx="1453373" cy="3477875"/>
                <a:chOff x="207372" y="2263659"/>
                <a:chExt cx="1453373" cy="3477875"/>
              </a:xfrm>
            </p:grpSpPr>
            <p:sp>
              <p:nvSpPr>
                <p:cNvPr id="137255" name="Oval 21"/>
                <p:cNvSpPr>
                  <a:spLocks noChangeAspect="1" noChangeArrowheads="1"/>
                </p:cNvSpPr>
                <p:nvPr/>
              </p:nvSpPr>
              <p:spPr bwMode="auto">
                <a:xfrm>
                  <a:off x="590076" y="4195648"/>
                  <a:ext cx="647758" cy="61623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EFBFDF"/>
                    </a:gs>
                    <a:gs pos="100000">
                      <a:srgbClr val="CC3399">
                        <a:alpha val="7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25400" algn="ctr">
                  <a:solidFill>
                    <a:srgbClr val="19066A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>
                    <a:spcBef>
                      <a:spcPct val="50000"/>
                    </a:spcBef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7256" name="Rectangle 22"/>
                <p:cNvSpPr>
                  <a:spLocks noChangeArrowheads="1"/>
                </p:cNvSpPr>
                <p:nvPr/>
              </p:nvSpPr>
              <p:spPr bwMode="auto">
                <a:xfrm>
                  <a:off x="688690" y="4072030"/>
                  <a:ext cx="566188" cy="6805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0" hangingPunct="0">
                    <a:spcBef>
                      <a:spcPct val="50000"/>
                    </a:spcBef>
                  </a:pPr>
                  <a:r>
                    <a:rPr lang="en-US" sz="2000" b="1">
                      <a:solidFill>
                        <a:srgbClr val="000000"/>
                      </a:solidFill>
                    </a:rPr>
                    <a:t>K</a:t>
                  </a:r>
                  <a:r>
                    <a:rPr lang="en-US" sz="2800" b="1" baseline="30000">
                      <a:solidFill>
                        <a:srgbClr val="000000"/>
                      </a:solidFill>
                    </a:rPr>
                    <a:t>+</a:t>
                  </a:r>
                  <a:r>
                    <a:rPr lang="en-US" sz="4400" b="1">
                      <a:solidFill>
                        <a:srgbClr val="000000"/>
                      </a:solidFill>
                    </a:rPr>
                    <a:t> </a:t>
                  </a:r>
                </a:p>
              </p:txBody>
            </p:sp>
            <p:sp>
              <p:nvSpPr>
                <p:cNvPr id="60" name="Oval 25"/>
                <p:cNvSpPr>
                  <a:spLocks noChangeAspect="1" noChangeArrowheads="1"/>
                </p:cNvSpPr>
                <p:nvPr/>
              </p:nvSpPr>
              <p:spPr bwMode="auto">
                <a:xfrm>
                  <a:off x="677788" y="2551493"/>
                  <a:ext cx="469011" cy="44789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BC00">
                        <a:alpha val="3998"/>
                      </a:srgbClr>
                    </a:gs>
                    <a:gs pos="100000">
                      <a:srgbClr val="006C00"/>
                    </a:gs>
                  </a:gsLst>
                  <a:path path="shape">
                    <a:fillToRect l="50000" t="50000" r="50000" b="50000"/>
                  </a:path>
                </a:gradFill>
                <a:ln w="254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37258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535649" y="2608297"/>
                  <a:ext cx="820298" cy="2994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 type="none" w="lg" len="lg"/>
                      <a:tailEnd type="none" w="lg" len="lg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solidFill>
                        <a:srgbClr val="000000"/>
                      </a:solidFill>
                    </a:rPr>
                    <a:t>Na</a:t>
                  </a:r>
                  <a:r>
                    <a:rPr lang="en-US" b="1" baseline="30000">
                      <a:solidFill>
                        <a:srgbClr val="000000"/>
                      </a:solidFill>
                    </a:rPr>
                    <a:t>+</a:t>
                  </a:r>
                </a:p>
              </p:txBody>
            </p:sp>
            <p:sp>
              <p:nvSpPr>
                <p:cNvPr id="62" name="Oval 25"/>
                <p:cNvSpPr>
                  <a:spLocks noChangeAspect="1" noChangeArrowheads="1"/>
                </p:cNvSpPr>
                <p:nvPr/>
              </p:nvSpPr>
              <p:spPr bwMode="auto">
                <a:xfrm>
                  <a:off x="666554" y="3341984"/>
                  <a:ext cx="469011" cy="449302"/>
                </a:xfrm>
                <a:prstGeom prst="ellipse">
                  <a:avLst/>
                </a:prstGeom>
                <a:solidFill>
                  <a:srgbClr val="FF0000"/>
                </a:solidFill>
                <a:ln w="25400" algn="ctr">
                  <a:solidFill>
                    <a:srgbClr val="19066A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37260" name="TextBox 33"/>
                <p:cNvSpPr txBox="1">
                  <a:spLocks noChangeArrowheads="1"/>
                </p:cNvSpPr>
                <p:nvPr/>
              </p:nvSpPr>
              <p:spPr bwMode="auto">
                <a:xfrm>
                  <a:off x="517043" y="3387849"/>
                  <a:ext cx="793822" cy="3266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sz="900" b="1" dirty="0">
                      <a:solidFill>
                        <a:srgbClr val="000000"/>
                      </a:solidFill>
                    </a:rPr>
                    <a:t>  </a:t>
                  </a:r>
                  <a:r>
                    <a:rPr lang="en-US" sz="1800" b="1" dirty="0">
                      <a:solidFill>
                        <a:srgbClr val="24246E"/>
                      </a:solidFill>
                    </a:rPr>
                    <a:t> </a:t>
                  </a:r>
                  <a:r>
                    <a:rPr lang="en-US" b="1" dirty="0">
                      <a:solidFill>
                        <a:srgbClr val="000000"/>
                      </a:solidFill>
                    </a:rPr>
                    <a:t>Ca</a:t>
                  </a:r>
                  <a:r>
                    <a:rPr lang="en-US" b="1" baseline="30000" dirty="0">
                      <a:solidFill>
                        <a:srgbClr val="000000"/>
                      </a:solidFill>
                    </a:rPr>
                    <a:t>2+</a:t>
                  </a:r>
                  <a:endParaRPr lang="en-US" sz="1800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7261" name="Rectangle 38"/>
                <p:cNvSpPr>
                  <a:spLocks noChangeArrowheads="1"/>
                </p:cNvSpPr>
                <p:nvPr/>
              </p:nvSpPr>
              <p:spPr bwMode="auto">
                <a:xfrm>
                  <a:off x="207372" y="2263659"/>
                  <a:ext cx="1453373" cy="3477875"/>
                </a:xfrm>
                <a:prstGeom prst="rect">
                  <a:avLst/>
                </a:prstGeom>
                <a:noFill/>
                <a:ln w="19050" algn="ctr">
                  <a:solidFill>
                    <a:srgbClr val="19066A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tIns="137160" bIns="137160">
                  <a:spAutoFit/>
                </a:bodyPr>
                <a:lstStyle/>
                <a:p>
                  <a:pPr algn="ctr" eaLnBrk="0" hangingPunct="0">
                    <a:spcBef>
                      <a:spcPct val="50000"/>
                    </a:spcBef>
                  </a:pPr>
                  <a:endParaRPr lang="en-US">
                    <a:solidFill>
                      <a:srgbClr val="000000"/>
                    </a:solidFill>
                  </a:endParaRPr>
                </a:p>
                <a:p>
                  <a:pPr algn="ctr" eaLnBrk="0" hangingPunct="0">
                    <a:spcBef>
                      <a:spcPct val="50000"/>
                    </a:spcBef>
                  </a:pPr>
                  <a:endParaRPr lang="en-US">
                    <a:solidFill>
                      <a:srgbClr val="000000"/>
                    </a:solidFill>
                  </a:endParaRPr>
                </a:p>
                <a:p>
                  <a:pPr algn="ctr" eaLnBrk="0" hangingPunct="0">
                    <a:spcBef>
                      <a:spcPct val="50000"/>
                    </a:spcBef>
                  </a:pPr>
                  <a:endParaRPr lang="en-US">
                    <a:solidFill>
                      <a:srgbClr val="000000"/>
                    </a:solidFill>
                  </a:endParaRPr>
                </a:p>
                <a:p>
                  <a:pPr algn="ctr" eaLnBrk="0" hangingPunct="0">
                    <a:spcBef>
                      <a:spcPct val="50000"/>
                    </a:spcBef>
                  </a:pPr>
                  <a:endParaRPr lang="en-US">
                    <a:solidFill>
                      <a:srgbClr val="000000"/>
                    </a:solidFill>
                  </a:endParaRPr>
                </a:p>
                <a:p>
                  <a:pPr algn="ctr" eaLnBrk="0" hangingPunct="0">
                    <a:spcBef>
                      <a:spcPct val="50000"/>
                    </a:spcBef>
                  </a:pPr>
                  <a:endParaRPr lang="en-US">
                    <a:solidFill>
                      <a:srgbClr val="000000"/>
                    </a:solidFill>
                  </a:endParaRPr>
                </a:p>
                <a:p>
                  <a:pPr algn="ctr" eaLnBrk="0" hangingPunct="0">
                    <a:spcBef>
                      <a:spcPct val="50000"/>
                    </a:spcBef>
                  </a:pPr>
                  <a:endParaRPr lang="en-US">
                    <a:solidFill>
                      <a:srgbClr val="000000"/>
                    </a:solidFill>
                  </a:endParaRPr>
                </a:p>
                <a:p>
                  <a:pPr algn="ctr" eaLnBrk="0" hangingPunct="0">
                    <a:spcBef>
                      <a:spcPct val="50000"/>
                    </a:spcBef>
                  </a:pPr>
                  <a:endParaRPr lang="en-US">
                    <a:solidFill>
                      <a:srgbClr val="000000"/>
                    </a:solidFill>
                  </a:endParaRPr>
                </a:p>
                <a:p>
                  <a:pPr algn="ctr" eaLnBrk="0" hangingPunct="0">
                    <a:spcBef>
                      <a:spcPct val="50000"/>
                    </a:spcBef>
                  </a:pPr>
                  <a:endParaRPr lang="en-US">
                    <a:solidFill>
                      <a:srgbClr val="000000"/>
                    </a:solidFill>
                  </a:endParaRPr>
                </a:p>
                <a:p>
                  <a:pPr algn="ctr" eaLnBrk="0" hangingPunct="0">
                    <a:spcBef>
                      <a:spcPct val="50000"/>
                    </a:spcBef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137251" name="TextBox 56"/>
            <p:cNvSpPr txBox="1">
              <a:spLocks noChangeArrowheads="1"/>
            </p:cNvSpPr>
            <p:nvPr/>
          </p:nvSpPr>
          <p:spPr bwMode="auto">
            <a:xfrm>
              <a:off x="700390" y="2354094"/>
              <a:ext cx="136187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1200" b="1" i="1" dirty="0">
                  <a:solidFill>
                    <a:srgbClr val="000000"/>
                  </a:solidFill>
                </a:rPr>
                <a:t>Hard Spheres</a:t>
              </a:r>
            </a:p>
            <a:p>
              <a:pPr algn="ctr" eaLnBrk="1" hangingPunct="1"/>
              <a:endParaRPr lang="en-US" b="1" u="sng" dirty="0">
                <a:solidFill>
                  <a:srgbClr val="000000"/>
                </a:solidFill>
              </a:endParaRPr>
            </a:p>
          </p:txBody>
        </p:sp>
      </p:grpSp>
      <p:sp>
        <p:nvSpPr>
          <p:cNvPr id="137220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1636713" y="6521450"/>
            <a:ext cx="40005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31A47E78-1F33-4CB6-B57F-228395501590}" type="slidenum">
              <a:rPr lang="en-US" sz="1400">
                <a:solidFill>
                  <a:srgbClr val="000000"/>
                </a:solidFill>
                <a:latin typeface="Times" pitchFamily="18" charset="0"/>
              </a:rPr>
              <a:pPr/>
              <a:t>44</a:t>
            </a:fld>
            <a:endParaRPr lang="en-US" sz="140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137221" name="Text Box 50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074150" y="5962650"/>
            <a:ext cx="14033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i="1">
                <a:solidFill>
                  <a:srgbClr val="19066A"/>
                </a:solidFill>
              </a:rPr>
              <a:t>Figure adapted from Tilman Schirmer</a:t>
            </a:r>
            <a:endParaRPr lang="en-US" sz="2000" i="1">
              <a:solidFill>
                <a:srgbClr val="19066A"/>
              </a:solidFill>
            </a:endParaRPr>
          </a:p>
        </p:txBody>
      </p:sp>
      <p:sp>
        <p:nvSpPr>
          <p:cNvPr id="137222" name="Line 56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H="1" flipV="1">
            <a:off x="7793039" y="4243388"/>
            <a:ext cx="941387" cy="100012"/>
          </a:xfrm>
          <a:prstGeom prst="line">
            <a:avLst/>
          </a:prstGeom>
          <a:noFill/>
          <a:ln w="34925">
            <a:solidFill>
              <a:srgbClr val="00B8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tIns="137160" bIns="137160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37223" name="Group 71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1706563" y="1392239"/>
            <a:ext cx="2246312" cy="1000125"/>
            <a:chOff x="115" y="877"/>
            <a:chExt cx="1415" cy="630"/>
          </a:xfrm>
        </p:grpSpPr>
        <p:sp>
          <p:nvSpPr>
            <p:cNvPr id="137247" name="Text Box 69"/>
            <p:cNvSpPr txBox="1">
              <a:spLocks noChangeArrowheads="1"/>
            </p:cNvSpPr>
            <p:nvPr/>
          </p:nvSpPr>
          <p:spPr bwMode="auto">
            <a:xfrm>
              <a:off x="115" y="1061"/>
              <a:ext cx="1248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137160" bIns="13716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rtl="1">
                <a:spcBef>
                  <a:spcPct val="50000"/>
                </a:spcBef>
              </a:pPr>
              <a:r>
                <a:rPr lang="en-US" sz="1100">
                  <a:solidFill>
                    <a:srgbClr val="990000"/>
                  </a:solidFill>
                  <a:ea typeface="Gulim" pitchFamily="34" charset="-127"/>
                </a:rPr>
                <a:t>liquid</a:t>
              </a:r>
              <a:r>
                <a:rPr lang="en-US" sz="1100" b="1">
                  <a:solidFill>
                    <a:srgbClr val="990000"/>
                  </a:solidFill>
                  <a:ea typeface="Gulim" pitchFamily="34" charset="-127"/>
                </a:rPr>
                <a:t>  </a:t>
              </a:r>
              <a:r>
                <a:rPr lang="en-US" sz="1400" b="1">
                  <a:solidFill>
                    <a:srgbClr val="990000"/>
                  </a:solidFill>
                  <a:ea typeface="Gulim" pitchFamily="34" charset="-127"/>
                </a:rPr>
                <a:t>Water</a:t>
              </a:r>
              <a:r>
                <a:rPr lang="en-US" sz="1100">
                  <a:solidFill>
                    <a:srgbClr val="990000"/>
                  </a:solidFill>
                  <a:ea typeface="Gulim" pitchFamily="34" charset="-127"/>
                </a:rPr>
                <a:t> is </a:t>
              </a:r>
              <a:r>
                <a:rPr lang="en-US" sz="1400" b="1">
                  <a:solidFill>
                    <a:srgbClr val="990000"/>
                  </a:solidFill>
                  <a:ea typeface="Gulim" pitchFamily="34" charset="-127"/>
                </a:rPr>
                <a:t>55 M</a:t>
              </a:r>
              <a:br>
                <a:rPr lang="en-US" sz="1400" b="1">
                  <a:solidFill>
                    <a:srgbClr val="990000"/>
                  </a:solidFill>
                  <a:ea typeface="Gulim" pitchFamily="34" charset="-127"/>
                </a:rPr>
              </a:br>
              <a:r>
                <a:rPr lang="en-US" sz="1100">
                  <a:solidFill>
                    <a:srgbClr val="990000"/>
                  </a:solidFill>
                  <a:ea typeface="Gulim" pitchFamily="34" charset="-127"/>
                </a:rPr>
                <a:t>solid</a:t>
              </a:r>
              <a:r>
                <a:rPr lang="en-US" sz="1400" b="1">
                  <a:solidFill>
                    <a:srgbClr val="990000"/>
                  </a:solidFill>
                  <a:ea typeface="Gulim" pitchFamily="34" charset="-127"/>
                </a:rPr>
                <a:t>  NaCl</a:t>
              </a:r>
              <a:r>
                <a:rPr lang="en-US" sz="1100">
                  <a:solidFill>
                    <a:srgbClr val="990000"/>
                  </a:solidFill>
                  <a:ea typeface="Gulim" pitchFamily="34" charset="-127"/>
                </a:rPr>
                <a:t>   is </a:t>
              </a:r>
              <a:r>
                <a:rPr lang="en-US" sz="1400" b="1">
                  <a:solidFill>
                    <a:srgbClr val="990000"/>
                  </a:solidFill>
                  <a:ea typeface="Gulim" pitchFamily="34" charset="-127"/>
                </a:rPr>
                <a:t>37 M</a:t>
              </a:r>
            </a:p>
          </p:txBody>
        </p:sp>
        <p:sp>
          <p:nvSpPr>
            <p:cNvPr id="137248" name="Line 70"/>
            <p:cNvSpPr>
              <a:spLocks noChangeShapeType="1"/>
            </p:cNvSpPr>
            <p:nvPr/>
          </p:nvSpPr>
          <p:spPr bwMode="auto">
            <a:xfrm flipV="1">
              <a:off x="1238" y="877"/>
              <a:ext cx="292" cy="236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tIns="137160" bIns="137160"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37224" name="Text Box 49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586164" y="1635126"/>
            <a:ext cx="24971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 i="1">
                <a:solidFill>
                  <a:srgbClr val="D9D9F3"/>
                </a:solidFill>
              </a:rPr>
              <a:t>OmpF Porin</a:t>
            </a:r>
          </a:p>
        </p:txBody>
      </p:sp>
      <p:sp>
        <p:nvSpPr>
          <p:cNvPr id="137225" name="Rectangle 49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865826" y="161119"/>
            <a:ext cx="21499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66"/>
                </a:solidFill>
              </a:rPr>
              <a:t> </a:t>
            </a:r>
            <a:r>
              <a:rPr lang="en-US" sz="1200" b="1" i="1" dirty="0">
                <a:solidFill>
                  <a:srgbClr val="19066A"/>
                </a:solidFill>
              </a:rPr>
              <a:t>Physical basis of function</a:t>
            </a:r>
          </a:p>
        </p:txBody>
      </p:sp>
      <p:sp>
        <p:nvSpPr>
          <p:cNvPr id="137227" name="Oval 55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902575" y="0"/>
            <a:ext cx="2076450" cy="779026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137160" bIns="13716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7228" name="Oval 5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823201" y="142876"/>
            <a:ext cx="2290762" cy="457200"/>
          </a:xfrm>
          <a:prstGeom prst="ellipse">
            <a:avLst/>
          </a:prstGeom>
          <a:noFill/>
          <a:ln w="12700" algn="ctr">
            <a:solidFill>
              <a:srgbClr val="19066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tIns="91440" bIns="13716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7229" name="Oval 21"/>
          <p:cNvSpPr>
            <a:spLocks noChangeAspect="1" noChangeArrowheads="1"/>
          </p:cNvSpPr>
          <p:nvPr>
            <p:custDataLst>
              <p:tags r:id="rId12"/>
            </p:custDataLst>
          </p:nvPr>
        </p:nvSpPr>
        <p:spPr bwMode="auto">
          <a:xfrm>
            <a:off x="7169150" y="3462338"/>
            <a:ext cx="731838" cy="696912"/>
          </a:xfrm>
          <a:prstGeom prst="ellipse">
            <a:avLst/>
          </a:prstGeom>
          <a:gradFill rotWithShape="1">
            <a:gsLst>
              <a:gs pos="0">
                <a:srgbClr val="EFBFDF"/>
              </a:gs>
              <a:gs pos="100000">
                <a:srgbClr val="CC3399">
                  <a:alpha val="75000"/>
                </a:srgbClr>
              </a:gs>
            </a:gsLst>
            <a:path path="shape">
              <a:fillToRect l="50000" t="50000" r="50000" b="50000"/>
            </a:path>
          </a:gra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7230" name="Rectangle 22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7280276" y="3322639"/>
            <a:ext cx="63976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>
                <a:solidFill>
                  <a:srgbClr val="000000"/>
                </a:solidFill>
              </a:rPr>
              <a:t>K</a:t>
            </a:r>
            <a:r>
              <a:rPr lang="en-US" sz="2800" b="1" baseline="30000">
                <a:solidFill>
                  <a:srgbClr val="000000"/>
                </a:solidFill>
              </a:rPr>
              <a:t>+</a:t>
            </a:r>
            <a:r>
              <a:rPr lang="en-US" sz="4400" b="1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67" name="Oval 25"/>
          <p:cNvSpPr>
            <a:spLocks noChangeAspect="1" noChangeArrowheads="1"/>
          </p:cNvSpPr>
          <p:nvPr>
            <p:custDataLst>
              <p:tags r:id="rId14"/>
            </p:custDataLst>
          </p:nvPr>
        </p:nvSpPr>
        <p:spPr bwMode="auto">
          <a:xfrm>
            <a:off x="6529389" y="3729038"/>
            <a:ext cx="530225" cy="506412"/>
          </a:xfrm>
          <a:prstGeom prst="ellipse">
            <a:avLst/>
          </a:prstGeom>
          <a:gradFill rotWithShape="1">
            <a:gsLst>
              <a:gs pos="0">
                <a:srgbClr val="00BC00"/>
              </a:gs>
              <a:gs pos="100000">
                <a:srgbClr val="006C00"/>
              </a:gs>
            </a:gsLst>
            <a:path path="shape">
              <a:fillToRect l="50000" t="50000" r="50000" b="50000"/>
            </a:path>
          </a:gra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50000"/>
              </a:spcBef>
              <a:defRPr/>
            </a:pP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137232" name="Text Box 26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369050" y="3792539"/>
            <a:ext cx="9271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</a:rPr>
              <a:t>Na</a:t>
            </a:r>
            <a:r>
              <a:rPr lang="en-US" b="1" baseline="30000">
                <a:solidFill>
                  <a:srgbClr val="000000"/>
                </a:solidFill>
              </a:rPr>
              <a:t>+</a:t>
            </a:r>
          </a:p>
        </p:txBody>
      </p:sp>
      <p:grpSp>
        <p:nvGrpSpPr>
          <p:cNvPr id="137233" name="Group 83"/>
          <p:cNvGrpSpPr>
            <a:grpSpLocks/>
          </p:cNvGrpSpPr>
          <p:nvPr>
            <p:custDataLst>
              <p:tags r:id="rId16"/>
            </p:custDataLst>
          </p:nvPr>
        </p:nvGrpSpPr>
        <p:grpSpPr bwMode="auto">
          <a:xfrm>
            <a:off x="6596064" y="1960564"/>
            <a:ext cx="3921125" cy="3686175"/>
            <a:chOff x="5072341" y="1960779"/>
            <a:chExt cx="3921126" cy="3686175"/>
          </a:xfrm>
        </p:grpSpPr>
        <p:grpSp>
          <p:nvGrpSpPr>
            <p:cNvPr id="137234" name="Group 82"/>
            <p:cNvGrpSpPr>
              <a:grpSpLocks/>
            </p:cNvGrpSpPr>
            <p:nvPr/>
          </p:nvGrpSpPr>
          <p:grpSpPr bwMode="auto">
            <a:xfrm>
              <a:off x="6286500" y="2921794"/>
              <a:ext cx="938213" cy="683419"/>
              <a:chOff x="6286500" y="2921794"/>
              <a:chExt cx="938213" cy="683419"/>
            </a:xfrm>
          </p:grpSpPr>
          <p:sp>
            <p:nvSpPr>
              <p:cNvPr id="2" name="Line 67"/>
              <p:cNvSpPr>
                <a:spLocks noChangeShapeType="1"/>
              </p:cNvSpPr>
              <p:nvPr/>
            </p:nvSpPr>
            <p:spPr bwMode="auto">
              <a:xfrm flipH="1">
                <a:off x="6286778" y="2938679"/>
                <a:ext cx="923925" cy="666750"/>
              </a:xfrm>
              <a:prstGeom prst="line">
                <a:avLst/>
              </a:prstGeom>
              <a:noFill/>
              <a:ln w="31750" algn="ctr">
                <a:solidFill>
                  <a:schemeClr val="bg2">
                    <a:lumMod val="60000"/>
                    <a:lumOff val="40000"/>
                    <a:alpha val="81000"/>
                  </a:schemeClr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endParaRPr lang="en-US" sz="2800" b="1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63" name="Straight Connector 62"/>
              <p:cNvCxnSpPr/>
              <p:nvPr/>
            </p:nvCxnSpPr>
            <p:spPr bwMode="auto">
              <a:xfrm flipV="1">
                <a:off x="7097991" y="2921216"/>
                <a:ext cx="127000" cy="93663"/>
              </a:xfrm>
              <a:prstGeom prst="line">
                <a:avLst/>
              </a:prstGeom>
              <a:noFill/>
              <a:ln w="31750" cap="flat" cmpd="sng" algn="ctr">
                <a:solidFill>
                  <a:schemeClr val="bg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7235" name="Group 81"/>
            <p:cNvGrpSpPr>
              <a:grpSpLocks/>
            </p:cNvGrpSpPr>
            <p:nvPr/>
          </p:nvGrpSpPr>
          <p:grpSpPr bwMode="auto">
            <a:xfrm>
              <a:off x="5072341" y="1960779"/>
              <a:ext cx="3921126" cy="3686175"/>
              <a:chOff x="5072341" y="1960779"/>
              <a:chExt cx="3921126" cy="3686175"/>
            </a:xfrm>
          </p:grpSpPr>
          <p:grpSp>
            <p:nvGrpSpPr>
              <p:cNvPr id="137236" name="Group 67"/>
              <p:cNvGrpSpPr>
                <a:grpSpLocks/>
              </p:cNvGrpSpPr>
              <p:nvPr/>
            </p:nvGrpSpPr>
            <p:grpSpPr bwMode="auto">
              <a:xfrm>
                <a:off x="5072341" y="1960779"/>
                <a:ext cx="3921126" cy="3686175"/>
                <a:chOff x="5094703" y="2019260"/>
                <a:chExt cx="3921126" cy="3686462"/>
              </a:xfrm>
            </p:grpSpPr>
            <p:grpSp>
              <p:nvGrpSpPr>
                <p:cNvPr id="137238" name="Group 46"/>
                <p:cNvGrpSpPr>
                  <a:grpSpLocks/>
                </p:cNvGrpSpPr>
                <p:nvPr/>
              </p:nvGrpSpPr>
              <p:grpSpPr bwMode="auto">
                <a:xfrm>
                  <a:off x="5094703" y="4367459"/>
                  <a:ext cx="3921126" cy="1338263"/>
                  <a:chOff x="5118099" y="3921125"/>
                  <a:chExt cx="3921126" cy="1338263"/>
                </a:xfrm>
              </p:grpSpPr>
              <p:sp>
                <p:nvSpPr>
                  <p:cNvPr id="137242" name="Line 54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6168579" y="4096562"/>
                    <a:ext cx="1068832" cy="240417"/>
                  </a:xfrm>
                  <a:prstGeom prst="line">
                    <a:avLst/>
                  </a:prstGeom>
                  <a:noFill/>
                  <a:ln w="34925">
                    <a:solidFill>
                      <a:srgbClr val="00B8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tIns="137160" bIns="137160">
                    <a:spAutoFit/>
                  </a:bodyPr>
                  <a:lstStyle/>
                  <a:p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37243" name="Text Box 5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46937" y="3921125"/>
                    <a:ext cx="1792288" cy="1338263"/>
                  </a:xfrm>
                  <a:prstGeom prst="rect">
                    <a:avLst/>
                  </a:prstGeom>
                  <a:noFill/>
                  <a:ln w="28575" algn="ctr">
                    <a:solidFill>
                      <a:srgbClr val="00AC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tIns="137160" bIns="137160">
                    <a:spAutoFit/>
                  </a:bodyPr>
                  <a:lstStyle>
                    <a:lvl1pPr eaLnBrk="0" hangingPunct="0">
                      <a:defRPr sz="16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marL="742950" indent="-285750" eaLnBrk="0" hangingPunct="0">
                      <a:defRPr sz="16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marL="1143000" indent="-228600" eaLnBrk="0" hangingPunct="0">
                      <a:defRPr sz="16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marL="1600200" indent="-228600" eaLnBrk="0" hangingPunct="0">
                      <a:defRPr sz="16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marL="2057400" indent="-228600" eaLnBrk="0" hangingPunct="0">
                      <a:defRPr sz="16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2000" b="1">
                        <a:solidFill>
                          <a:srgbClr val="19066A"/>
                        </a:solidFill>
                      </a:rPr>
                      <a:t>Induced Fit </a:t>
                    </a:r>
                    <a:br>
                      <a:rPr lang="en-US" sz="2000" b="1">
                        <a:solidFill>
                          <a:srgbClr val="19066A"/>
                        </a:solidFill>
                      </a:rPr>
                    </a:br>
                    <a:r>
                      <a:rPr lang="en-US" sz="2000" b="1">
                        <a:solidFill>
                          <a:srgbClr val="19066A"/>
                        </a:solidFill>
                      </a:rPr>
                      <a:t>of </a:t>
                    </a:r>
                    <a:br>
                      <a:rPr lang="en-US" sz="2000" b="1">
                        <a:solidFill>
                          <a:srgbClr val="19066A"/>
                        </a:solidFill>
                      </a:rPr>
                    </a:br>
                    <a:r>
                      <a:rPr lang="en-US" sz="2000" b="1">
                        <a:solidFill>
                          <a:srgbClr val="19066A"/>
                        </a:solidFill>
                      </a:rPr>
                      <a:t>Side Chains</a:t>
                    </a:r>
                    <a:r>
                      <a:rPr lang="en-US" sz="2800" b="1">
                        <a:solidFill>
                          <a:srgbClr val="19066A"/>
                        </a:solidFill>
                      </a:rPr>
                      <a:t> </a:t>
                    </a:r>
                  </a:p>
                </p:txBody>
              </p:sp>
              <p:sp>
                <p:nvSpPr>
                  <p:cNvPr id="137244" name="Line 5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118099" y="4156074"/>
                    <a:ext cx="2128837" cy="504778"/>
                  </a:xfrm>
                  <a:prstGeom prst="line">
                    <a:avLst/>
                  </a:prstGeom>
                  <a:noFill/>
                  <a:ln w="34925">
                    <a:solidFill>
                      <a:srgbClr val="00B8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tIns="137160" bIns="137160">
                    <a:spAutoFit/>
                  </a:bodyPr>
                  <a:lstStyle/>
                  <a:p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37239" name="Group 47"/>
                <p:cNvGrpSpPr>
                  <a:grpSpLocks/>
                </p:cNvGrpSpPr>
                <p:nvPr/>
              </p:nvGrpSpPr>
              <p:grpSpPr bwMode="auto">
                <a:xfrm>
                  <a:off x="5384402" y="2019260"/>
                  <a:ext cx="3585208" cy="1784742"/>
                  <a:chOff x="5377817" y="2832100"/>
                  <a:chExt cx="3585208" cy="1784742"/>
                </a:xfrm>
              </p:grpSpPr>
              <p:sp>
                <p:nvSpPr>
                  <p:cNvPr id="74773" name="Text Box 2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26481" y="2832100"/>
                    <a:ext cx="1736725" cy="962100"/>
                  </a:xfrm>
                  <a:prstGeom prst="rect">
                    <a:avLst/>
                  </a:prstGeom>
                  <a:noFill/>
                  <a:ln w="31750" algn="ctr">
                    <a:solidFill>
                      <a:schemeClr val="bg2">
                        <a:lumMod val="7500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 eaLnBrk="0" hangingPunct="0">
                      <a:spcBef>
                        <a:spcPct val="50000"/>
                      </a:spcBef>
                      <a:defRPr/>
                    </a:pPr>
                    <a:r>
                      <a:rPr lang="en-US" sz="2800" b="1" dirty="0">
                        <a:solidFill>
                          <a:srgbClr val="19066A"/>
                        </a:solidFill>
                      </a:rPr>
                      <a:t>Ions are Crowded</a:t>
                    </a:r>
                  </a:p>
                </p:txBody>
              </p:sp>
              <p:sp>
                <p:nvSpPr>
                  <p:cNvPr id="3" name="Line 5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377043" y="3505252"/>
                    <a:ext cx="1836738" cy="1111337"/>
                  </a:xfrm>
                  <a:prstGeom prst="line">
                    <a:avLst/>
                  </a:prstGeom>
                  <a:noFill/>
                  <a:ln w="31750" algn="ctr">
                    <a:solidFill>
                      <a:schemeClr val="bg2">
                        <a:lumMod val="60000"/>
                        <a:lumOff val="40000"/>
                        <a:alpha val="8100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 eaLnBrk="0" hangingPunct="0">
                      <a:spcBef>
                        <a:spcPct val="50000"/>
                      </a:spcBef>
                      <a:defRPr/>
                    </a:pPr>
                    <a:endParaRPr lang="en-US" sz="2800" b="1" dirty="0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  <p:cxnSp>
            <p:nvCxnSpPr>
              <p:cNvPr id="73" name="Straight Connector 72"/>
              <p:cNvCxnSpPr/>
              <p:nvPr/>
            </p:nvCxnSpPr>
            <p:spPr bwMode="auto">
              <a:xfrm flipV="1">
                <a:off x="7093229" y="2635466"/>
                <a:ext cx="119063" cy="65088"/>
              </a:xfrm>
              <a:prstGeom prst="line">
                <a:avLst/>
              </a:prstGeom>
              <a:noFill/>
              <a:ln w="31750" cap="flat" cmpd="sng" algn="ctr">
                <a:solidFill>
                  <a:schemeClr val="bg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510504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 bwMode="auto">
          <a:xfrm>
            <a:off x="4320540" y="3200400"/>
            <a:ext cx="1280160" cy="779026"/>
          </a:xfrm>
          <a:prstGeom prst="ellipse">
            <a:avLst/>
          </a:prstGeom>
          <a:solidFill>
            <a:srgbClr val="FF0000">
              <a:alpha val="72000"/>
            </a:srgb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137160" rIns="91440" bIns="13716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64450" y="422486"/>
            <a:ext cx="7772400" cy="63185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Crowded Active Sites</a:t>
            </a:r>
            <a:br>
              <a:rPr lang="en-US" b="1" dirty="0"/>
            </a:br>
            <a:r>
              <a:rPr lang="en-US" sz="2700" i="1" dirty="0"/>
              <a:t>in 573 Enzymes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D20E70-314A-45BA-9A05-9F899E76ECEB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2649852" y="1677147"/>
          <a:ext cx="7229799" cy="4131163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6094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32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35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48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07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80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68939">
                <a:tc rowSpan="2"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0" b="1" kern="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  Enzyme Type     </a:t>
                      </a:r>
                      <a:endParaRPr lang="en-US" sz="2800" kern="100" dirty="0">
                        <a:effectLst/>
                        <a:latin typeface="Times New Roman"/>
                        <a:ea typeface="Calibri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kern="100" dirty="0">
                        <a:effectLst/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1200" kern="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0D0D0D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Catalytic Active Site</a:t>
                      </a:r>
                      <a:endParaRPr lang="en-US" sz="1800" kern="100" dirty="0">
                        <a:effectLst/>
                        <a:latin typeface="Times New Roman"/>
                        <a:ea typeface="Calibri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D0D0D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Density</a:t>
                      </a:r>
                      <a:r>
                        <a:rPr lang="en-US" sz="1800" b="1" kern="100" dirty="0">
                          <a:solidFill>
                            <a:srgbClr val="0D0D0D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br>
                        <a:rPr lang="en-US" sz="1800" b="1" kern="100" dirty="0">
                          <a:solidFill>
                            <a:srgbClr val="0D0D0D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</a:br>
                      <a:r>
                        <a:rPr lang="en-US" sz="1200" b="1" kern="100" dirty="0">
                          <a:solidFill>
                            <a:srgbClr val="0D0D0D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(Molar)</a:t>
                      </a:r>
                      <a:endParaRPr lang="en-US" sz="1200" kern="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DD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0D0D0D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Protein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4116">
                <a:tc gridSpan="2"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1" i="1" kern="100" dirty="0">
                        <a:solidFill>
                          <a:srgbClr val="FFFFFF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kern="1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Acid</a:t>
                      </a:r>
                      <a:br>
                        <a:rPr lang="en-US" sz="1100" b="1" i="1" kern="1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</a:br>
                      <a:r>
                        <a:rPr lang="en-US" sz="1050" i="1" kern="1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(positive)</a:t>
                      </a:r>
                      <a:endParaRPr lang="en-US" sz="1800" kern="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D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i="1" kern="100" dirty="0">
                        <a:solidFill>
                          <a:srgbClr val="FFFFFF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1" kern="1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Basic</a:t>
                      </a:r>
                      <a:br>
                        <a:rPr lang="en-US" sz="1200" b="1" i="1" kern="1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</a:br>
                      <a:r>
                        <a:rPr lang="en-US" sz="1100" i="1" kern="1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(negative)</a:t>
                      </a:r>
                      <a:endParaRPr lang="en-US" sz="1800" kern="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D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1800" b="1" i="1" kern="1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</a:br>
                      <a:r>
                        <a:rPr lang="en-US" sz="2400" b="1" i="0" kern="100" dirty="0">
                          <a:solidFill>
                            <a:srgbClr val="C00000"/>
                          </a:solidFill>
                          <a:effectLst/>
                          <a:latin typeface="Aharoni" pitchFamily="2" charset="-79"/>
                          <a:ea typeface="Calibri"/>
                          <a:cs typeface="Aharoni" pitchFamily="2" charset="-79"/>
                        </a:rPr>
                        <a:t>|</a:t>
                      </a:r>
                      <a:r>
                        <a:rPr lang="en-US" sz="1400" b="1" i="0" kern="100" dirty="0">
                          <a:solidFill>
                            <a:srgbClr val="C00000"/>
                          </a:solidFill>
                          <a:effectLst/>
                          <a:latin typeface="Aharoni" pitchFamily="2" charset="-79"/>
                          <a:ea typeface="Calibri"/>
                          <a:cs typeface="Aharoni" pitchFamily="2" charset="-79"/>
                        </a:rPr>
                        <a:t> </a:t>
                      </a:r>
                      <a:r>
                        <a:rPr lang="en-US" sz="1400" b="1" i="1" kern="100" dirty="0">
                          <a:solidFill>
                            <a:srgbClr val="C00000"/>
                          </a:solidFill>
                          <a:effectLst/>
                          <a:latin typeface="Aharoni" pitchFamily="2" charset="-79"/>
                          <a:ea typeface="Calibri"/>
                          <a:cs typeface="Aharoni" pitchFamily="2" charset="-79"/>
                        </a:rPr>
                        <a:t>Total</a:t>
                      </a:r>
                      <a:r>
                        <a:rPr lang="en-US" sz="2400" b="1" i="1" kern="100" dirty="0">
                          <a:solidFill>
                            <a:srgbClr val="C00000"/>
                          </a:solidFill>
                          <a:effectLst/>
                          <a:latin typeface="Aharoni" pitchFamily="2" charset="-79"/>
                          <a:ea typeface="Calibri"/>
                          <a:cs typeface="Aharoni" pitchFamily="2" charset="-79"/>
                        </a:rPr>
                        <a:t> </a:t>
                      </a:r>
                      <a:r>
                        <a:rPr lang="en-US" sz="2400" b="1" i="0" kern="100" dirty="0">
                          <a:solidFill>
                            <a:srgbClr val="C00000"/>
                          </a:solidFill>
                          <a:effectLst/>
                          <a:latin typeface="Aharoni" pitchFamily="2" charset="-79"/>
                          <a:ea typeface="Calibri"/>
                          <a:cs typeface="Aharoni" pitchFamily="2" charset="-79"/>
                        </a:rPr>
                        <a:t>|</a:t>
                      </a:r>
                      <a:endParaRPr lang="en-US" sz="2400" i="0" kern="100" dirty="0">
                        <a:solidFill>
                          <a:srgbClr val="C00000"/>
                        </a:solidFill>
                        <a:effectLst/>
                        <a:latin typeface="Aharoni" pitchFamily="2" charset="-79"/>
                        <a:ea typeface="Calibri"/>
                        <a:cs typeface="Aharoni" pitchFamily="2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D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i="1" kern="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1" kern="1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Elsewhere</a:t>
                      </a:r>
                      <a:endParaRPr lang="en-US" sz="1800" kern="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205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rial Black"/>
                          <a:ea typeface="Calibri"/>
                        </a:rPr>
                        <a:t> </a:t>
                      </a:r>
                      <a:endParaRPr lang="en-US" sz="1800" kern="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rial Black"/>
                          <a:ea typeface="Calibri"/>
                        </a:rPr>
                        <a:t>Total   (n = 573)</a:t>
                      </a:r>
                      <a:endParaRPr lang="en-US" sz="1800" kern="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rial Black"/>
                          <a:ea typeface="Calibri"/>
                          <a:cs typeface="+mn-cs"/>
                        </a:rPr>
                        <a:t>10.6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rial Black"/>
                          <a:ea typeface="Calibri"/>
                          <a:cs typeface="+mn-cs"/>
                        </a:rPr>
                        <a:t>8.3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solidFill>
                            <a:srgbClr val="C00000"/>
                          </a:solidFill>
                          <a:effectLst/>
                          <a:latin typeface="Arial Black"/>
                          <a:ea typeface="Calibri"/>
                          <a:cs typeface="+mn-cs"/>
                        </a:rPr>
                        <a:t>18.9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rial Black"/>
                          <a:ea typeface="Calibri"/>
                          <a:cs typeface="+mn-cs"/>
                        </a:rPr>
                        <a:t>2.8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205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kern="1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EC1</a:t>
                      </a:r>
                      <a:endParaRPr lang="en-US" sz="1800" i="1" kern="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Oxidoreductases </a:t>
                      </a:r>
                      <a:r>
                        <a:rPr lang="en-US" sz="1400" kern="1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(n = 98)</a:t>
                      </a:r>
                      <a:endParaRPr lang="en-US" sz="1800" kern="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7.5</a:t>
                      </a:r>
                      <a:endParaRPr lang="en-US" sz="2400" kern="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4.6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12.1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2.8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205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kern="1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EC2</a:t>
                      </a:r>
                      <a:endParaRPr lang="en-US" sz="1800" i="1" kern="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Transferases 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(n = 126)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9.5</a:t>
                      </a:r>
                      <a:endParaRPr lang="en-US" sz="2400" kern="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7.2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16.6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3.1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205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kern="1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EC3</a:t>
                      </a:r>
                      <a:endParaRPr lang="en-US" sz="1800" i="1" kern="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Hydrolases 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(n = 214)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12.1</a:t>
                      </a:r>
                      <a:endParaRPr lang="en-US" sz="2400" kern="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10.7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22.8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2.7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205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kern="1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EC4</a:t>
                      </a:r>
                      <a:endParaRPr lang="en-US" sz="1800" i="1" kern="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Lyases 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(n = 72)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11.2</a:t>
                      </a:r>
                      <a:endParaRPr lang="en-US" sz="2400" kern="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7.3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18.5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2.8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205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kern="100">
                          <a:effectLst/>
                          <a:latin typeface="Arial"/>
                          <a:ea typeface="Calibri"/>
                          <a:cs typeface="Times New Roman"/>
                        </a:rPr>
                        <a:t>EC5</a:t>
                      </a:r>
                      <a:endParaRPr lang="en-US" sz="1800" i="1" kern="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Isomerases 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(n = 43)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12.6</a:t>
                      </a:r>
                      <a:endParaRPr lang="en-US" sz="2400" kern="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9.5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22.1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2.9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205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kern="1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EC6</a:t>
                      </a:r>
                      <a:endParaRPr lang="en-US" sz="1800" i="1" kern="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Ligases 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(n = 20)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9.7</a:t>
                      </a:r>
                      <a:endParaRPr lang="en-US" sz="2400" kern="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8.3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18.0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3.0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Text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505575" y="6429376"/>
            <a:ext cx="37607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ko-KR" i="1" dirty="0">
                <a:solidFill>
                  <a:srgbClr val="000000"/>
                </a:solidFill>
                <a:ea typeface="Gulim" pitchFamily="34" charset="-127"/>
              </a:rPr>
              <a:t>Jimenez-Morales,</a:t>
            </a:r>
            <a:r>
              <a:rPr lang="en-US" altLang="ko-KR" i="1" dirty="0">
                <a:solidFill>
                  <a:srgbClr val="BFBFBF"/>
                </a:solidFill>
                <a:ea typeface="Gulim" pitchFamily="34" charset="-127"/>
              </a:rPr>
              <a:t> </a:t>
            </a:r>
            <a:r>
              <a:rPr lang="en-US" altLang="ko-KR" b="1" i="1" dirty="0">
                <a:solidFill>
                  <a:srgbClr val="000000"/>
                </a:solidFill>
                <a:ea typeface="Gulim" pitchFamily="34" charset="-127"/>
              </a:rPr>
              <a:t>Liang</a:t>
            </a:r>
            <a:r>
              <a:rPr lang="en-US" altLang="ko-KR" i="1" dirty="0">
                <a:solidFill>
                  <a:srgbClr val="000000"/>
                </a:solidFill>
                <a:ea typeface="Gulim" pitchFamily="34" charset="-127"/>
              </a:rPr>
              <a:t>, Eisenberg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9809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524000" y="2"/>
            <a:ext cx="9366250" cy="944723"/>
          </a:xfrm>
        </p:spPr>
        <p:txBody>
          <a:bodyPr/>
          <a:lstStyle/>
          <a:p>
            <a:pPr eaLnBrk="1" hangingPunct="1">
              <a:lnSpc>
                <a:spcPct val="115000"/>
              </a:lnSpc>
              <a:spcBef>
                <a:spcPct val="65000"/>
              </a:spcBef>
            </a:pPr>
            <a:r>
              <a:rPr lang="en-US" sz="3600" b="1" i="1" dirty="0">
                <a:solidFill>
                  <a:schemeClr val="accent2">
                    <a:lumMod val="50000"/>
                  </a:schemeClr>
                </a:solidFill>
              </a:rPr>
              <a:t>Charge-Space Competition</a:t>
            </a:r>
            <a:endParaRPr lang="en-US" sz="16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81251" name="Slide Number Placeholder 5"/>
          <p:cNvSpPr>
            <a:spLocks noGrp="1"/>
          </p:cNvSpPr>
          <p:nvPr>
            <p:ph type="sldNum" sz="quarter" idx="4294967295"/>
            <p:custDataLst>
              <p:tags r:id="rId3"/>
            </p:custDataLst>
          </p:nvPr>
        </p:nvSpPr>
        <p:spPr>
          <a:xfrm>
            <a:off x="8077200" y="6248400"/>
            <a:ext cx="1905000" cy="457200"/>
          </a:xfrm>
          <a:prstGeom prst="rect">
            <a:avLst/>
          </a:prstGeom>
          <a:noFill/>
        </p:spPr>
        <p:txBody>
          <a:bodyPr/>
          <a:lstStyle/>
          <a:p>
            <a:pPr fontAlgn="base">
              <a:spcAft>
                <a:spcPct val="0"/>
              </a:spcAft>
            </a:pPr>
            <a:fld id="{60764BCF-F765-4A9C-9153-324146EDAC45}" type="slidenum">
              <a:rPr lang="en-US">
                <a:solidFill>
                  <a:srgbClr val="19066A"/>
                </a:solidFill>
                <a:cs typeface="Arial" pitchFamily="34" charset="0"/>
              </a:rPr>
              <a:pPr fontAlgn="base">
                <a:spcAft>
                  <a:spcPct val="0"/>
                </a:spcAft>
              </a:pPr>
              <a:t>46</a:t>
            </a:fld>
            <a:endParaRPr lang="en-US" dirty="0">
              <a:solidFill>
                <a:srgbClr val="19066A"/>
              </a:solidFill>
              <a:cs typeface="Arial" pitchFamily="34" charset="0"/>
            </a:endParaRPr>
          </a:p>
        </p:txBody>
      </p:sp>
      <p:sp>
        <p:nvSpPr>
          <p:cNvPr id="95236" name="Text Box 3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152460" y="5633806"/>
            <a:ext cx="4219575" cy="477054"/>
          </a:xfrm>
          <a:prstGeom prst="rect">
            <a:avLst/>
          </a:prstGeom>
          <a:noFill/>
          <a:ln>
            <a:noFill/>
            <a:headEnd/>
            <a:tailEnd type="none" w="lg" len="lg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More than 35 papers are available at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ftp://ftp.rush.edu/users/molebio/Bob_Eisenberg/reprints</a:t>
            </a:r>
          </a:p>
        </p:txBody>
      </p:sp>
      <p:pic>
        <p:nvPicPr>
          <p:cNvPr id="181253" name="Picture 6" descr="papers (1)_Page_1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15000" y="3036285"/>
            <a:ext cx="5397928" cy="2503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4" name="Picture 2" descr="Journal of General Physiology JGP Cover May 2009 comp.jp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3056" y="790790"/>
            <a:ext cx="4086225" cy="528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844D505-465E-4697-8AE8-A84675EDACC8}"/>
              </a:ext>
            </a:extLst>
          </p:cNvPr>
          <p:cNvGrpSpPr/>
          <p:nvPr/>
        </p:nvGrpSpPr>
        <p:grpSpPr>
          <a:xfrm>
            <a:off x="5511058" y="647699"/>
            <a:ext cx="5652876" cy="2343245"/>
            <a:chOff x="5511058" y="647699"/>
            <a:chExt cx="5652876" cy="2343245"/>
          </a:xfrm>
        </p:grpSpPr>
        <p:sp>
          <p:nvSpPr>
            <p:cNvPr id="4" name="TextBox 3"/>
            <p:cNvSpPr txBox="1"/>
            <p:nvPr/>
          </p:nvSpPr>
          <p:spPr>
            <a:xfrm>
              <a:off x="7133599" y="647699"/>
              <a:ext cx="28383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i="1" dirty="0">
                  <a:solidFill>
                    <a:srgbClr val="333399">
                      <a:lumMod val="50000"/>
                    </a:srgbClr>
                  </a:solidFill>
                  <a:latin typeface="Comic Sans MS" panose="030F0702030302020204" pitchFamily="66" charset="0"/>
                  <a:cs typeface="Arial"/>
                </a:rPr>
                <a:t>Monte</a:t>
              </a:r>
              <a:r>
                <a:rPr lang="en-US" sz="3200" b="1" i="1" dirty="0">
                  <a:solidFill>
                    <a:srgbClr val="000000"/>
                  </a:solidFill>
                  <a:latin typeface="Comic Sans MS" panose="030F0702030302020204" pitchFamily="66" charset="0"/>
                  <a:cs typeface="Arial" pitchFamily="34" charset="0"/>
                </a:rPr>
                <a:t> </a:t>
              </a:r>
              <a:r>
                <a:rPr lang="en-US" sz="1600" b="1" i="1" dirty="0">
                  <a:solidFill>
                    <a:srgbClr val="333399">
                      <a:lumMod val="50000"/>
                    </a:srgbClr>
                  </a:solidFill>
                  <a:latin typeface="Comic Sans MS" panose="030F0702030302020204" pitchFamily="66" charset="0"/>
                  <a:cs typeface="Arial"/>
                </a:rPr>
                <a:t>Carlo</a:t>
              </a:r>
              <a:r>
                <a:rPr lang="en-US" sz="3200" b="1" i="1" dirty="0">
                  <a:solidFill>
                    <a:srgbClr val="000000"/>
                  </a:solidFill>
                  <a:latin typeface="Comic Sans MS" panose="030F0702030302020204" pitchFamily="66" charset="0"/>
                  <a:cs typeface="Arial" pitchFamily="34" charset="0"/>
                </a:rPr>
                <a:t> </a:t>
              </a:r>
              <a:r>
                <a:rPr lang="en-US" sz="1600" b="1" i="1" dirty="0">
                  <a:solidFill>
                    <a:srgbClr val="333399">
                      <a:lumMod val="50000"/>
                    </a:srgbClr>
                  </a:solidFill>
                  <a:latin typeface="Comic Sans MS" panose="030F0702030302020204" pitchFamily="66" charset="0"/>
                  <a:cs typeface="Arial"/>
                </a:rPr>
                <a:t>Methods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E4090A9-A53A-4C97-8EE6-A15CA16557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20" t="-1490" r="29509" b="2841"/>
            <a:stretch/>
          </p:blipFill>
          <p:spPr>
            <a:xfrm>
              <a:off x="10060880" y="1313860"/>
              <a:ext cx="1021027" cy="1338035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5511058" y="1378462"/>
              <a:ext cx="1332149" cy="1556938"/>
              <a:chOff x="4480797" y="1240879"/>
              <a:chExt cx="1332149" cy="1556938"/>
            </a:xfrm>
          </p:grpSpPr>
          <p:pic>
            <p:nvPicPr>
              <p:cNvPr id="254978" name="Picture 2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63219" y="1240879"/>
                <a:ext cx="1012935" cy="1265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4480797" y="2536207"/>
                <a:ext cx="133214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hu-HU" sz="1100" b="1" dirty="0">
                    <a:solidFill>
                      <a:srgbClr val="0C0470"/>
                    </a:solidFill>
                    <a:latin typeface="Arial" pitchFamily="34" charset="0"/>
                    <a:cs typeface="Arial" pitchFamily="34" charset="0"/>
                  </a:rPr>
                  <a:t>Dezső Boda</a:t>
                </a: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8490063" y="1349301"/>
              <a:ext cx="1361270" cy="1641643"/>
              <a:chOff x="7548398" y="1223150"/>
              <a:chExt cx="1361270" cy="1641643"/>
            </a:xfrm>
          </p:grpSpPr>
          <p:pic>
            <p:nvPicPr>
              <p:cNvPr id="254979" name="Picture 3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89700" y="1223150"/>
                <a:ext cx="1118174" cy="12952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Rectangle 2"/>
              <p:cNvSpPr/>
              <p:nvPr/>
            </p:nvSpPr>
            <p:spPr>
              <a:xfrm>
                <a:off x="7548398" y="2603183"/>
                <a:ext cx="1361270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100" b="1" dirty="0">
                    <a:solidFill>
                      <a:srgbClr val="0C0470"/>
                    </a:solidFill>
                    <a:latin typeface="Arial" pitchFamily="34" charset="0"/>
                    <a:cs typeface="Arial" pitchFamily="34" charset="0"/>
                  </a:rPr>
                  <a:t>Wolfgang Nonner</a:t>
                </a:r>
                <a:endParaRPr lang="hu-HU" sz="1100" b="1" dirty="0">
                  <a:solidFill>
                    <a:srgbClr val="0C047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6908641" y="1336549"/>
              <a:ext cx="1389767" cy="1654395"/>
              <a:chOff x="6052993" y="1223150"/>
              <a:chExt cx="1389767" cy="1654395"/>
            </a:xfrm>
          </p:grpSpPr>
          <p:pic>
            <p:nvPicPr>
              <p:cNvPr id="256002" name="Picture 2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52993" y="1223150"/>
                <a:ext cx="1318056" cy="13380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6110611" y="2615935"/>
                <a:ext cx="133214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100" b="1" dirty="0">
                    <a:solidFill>
                      <a:srgbClr val="0C0470"/>
                    </a:solidFill>
                    <a:latin typeface="Arial" pitchFamily="34" charset="0"/>
                    <a:cs typeface="Arial" pitchFamily="34" charset="0"/>
                  </a:rPr>
                  <a:t>Doug Henderson</a:t>
                </a:r>
                <a:endParaRPr lang="hu-HU" sz="1100" b="1" dirty="0">
                  <a:solidFill>
                    <a:srgbClr val="0C047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7B7706B-BF0C-4714-8D25-5922EED1B5EA}"/>
                </a:ext>
              </a:extLst>
            </p:cNvPr>
            <p:cNvSpPr/>
            <p:nvPr/>
          </p:nvSpPr>
          <p:spPr>
            <a:xfrm>
              <a:off x="9982200" y="2697236"/>
              <a:ext cx="1181734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solidFill>
                    <a:srgbClr val="0C0470"/>
                  </a:solidFill>
                  <a:latin typeface="Arial" pitchFamily="34" charset="0"/>
                  <a:cs typeface="Arial" pitchFamily="34" charset="0"/>
                </a:rPr>
                <a:t>Bob Eisenberg</a:t>
              </a:r>
              <a:endParaRPr lang="hu-HU" sz="1100" b="1" dirty="0">
                <a:solidFill>
                  <a:srgbClr val="0C047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316865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Number Placeholder 5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Aft>
                <a:spcPct val="0"/>
              </a:spcAft>
            </a:pPr>
            <a:fld id="{1B34CFD9-561C-488C-9A45-DBEE0390AA3E}" type="slidenum">
              <a:rPr lang="en-US" sz="1400">
                <a:solidFill>
                  <a:srgbClr val="000000"/>
                </a:solidFill>
                <a:latin typeface="Times" pitchFamily="18" charset="0"/>
              </a:rPr>
              <a:pPr fontAlgn="base">
                <a:spcAft>
                  <a:spcPct val="0"/>
                </a:spcAft>
              </a:pPr>
              <a:t>47</a:t>
            </a:fld>
            <a:endParaRPr lang="en-US" sz="140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148483" name="Line 27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H="1">
            <a:off x="8458200" y="2876551"/>
            <a:ext cx="723900" cy="21907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48484" name="Line 28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H="1" flipV="1">
            <a:off x="8629650" y="2373314"/>
            <a:ext cx="552450" cy="21907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48485" name="Text Box 30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973888" y="928688"/>
            <a:ext cx="25273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37160" bIns="13716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Mutants of ompF Porin</a:t>
            </a:r>
          </a:p>
        </p:txBody>
      </p:sp>
      <p:grpSp>
        <p:nvGrpSpPr>
          <p:cNvPr id="148486" name="Group 37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1549068" y="78109"/>
            <a:ext cx="1876425" cy="865187"/>
            <a:chOff x="385011" y="5325978"/>
            <a:chExt cx="1876927" cy="866275"/>
          </a:xfrm>
        </p:grpSpPr>
        <p:grpSp>
          <p:nvGrpSpPr>
            <p:cNvPr id="148527" name="Group 7"/>
            <p:cNvGrpSpPr>
              <a:grpSpLocks/>
            </p:cNvGrpSpPr>
            <p:nvPr/>
          </p:nvGrpSpPr>
          <p:grpSpPr bwMode="auto">
            <a:xfrm>
              <a:off x="385011" y="5325978"/>
              <a:ext cx="1876927" cy="735747"/>
              <a:chOff x="385011" y="5325978"/>
              <a:chExt cx="1876927" cy="735747"/>
            </a:xfrm>
          </p:grpSpPr>
          <p:sp>
            <p:nvSpPr>
              <p:cNvPr id="148529" name="TextBox 40"/>
              <p:cNvSpPr txBox="1">
                <a:spLocks noChangeArrowheads="1"/>
              </p:cNvSpPr>
              <p:nvPr/>
            </p:nvSpPr>
            <p:spPr bwMode="auto">
              <a:xfrm>
                <a:off x="385011" y="5478379"/>
                <a:ext cx="1876927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u="sng">
                    <a:solidFill>
                      <a:srgbClr val="C00000"/>
                    </a:solidFill>
                  </a:rPr>
                  <a:t>Atomic Scale</a:t>
                </a:r>
              </a:p>
            </p:txBody>
          </p:sp>
          <p:sp>
            <p:nvSpPr>
              <p:cNvPr id="148530" name="Oval 41"/>
              <p:cNvSpPr>
                <a:spLocks noChangeArrowheads="1"/>
              </p:cNvSpPr>
              <p:nvPr/>
            </p:nvSpPr>
            <p:spPr bwMode="auto">
              <a:xfrm>
                <a:off x="401053" y="5325978"/>
                <a:ext cx="1459832" cy="735747"/>
              </a:xfrm>
              <a:prstGeom prst="ellipse">
                <a:avLst/>
              </a:prstGeom>
              <a:noFill/>
              <a:ln w="12700" algn="ctr">
                <a:solidFill>
                  <a:srgbClr val="C0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tIns="137160" bIns="137160">
                <a:spAutoFit/>
              </a:bodyPr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60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</p:grpSp>
        <p:cxnSp>
          <p:nvCxnSpPr>
            <p:cNvPr id="148528" name="Straight Arrow Connector 39"/>
            <p:cNvCxnSpPr>
              <a:cxnSpLocks noChangeShapeType="1"/>
              <a:stCxn id="148530" idx="4"/>
            </p:cNvCxnSpPr>
            <p:nvPr/>
          </p:nvCxnSpPr>
          <p:spPr bwMode="auto">
            <a:xfrm rot="16200000" flipH="1">
              <a:off x="1182009" y="6010685"/>
              <a:ext cx="130529" cy="232608"/>
            </a:xfrm>
            <a:prstGeom prst="straightConnector1">
              <a:avLst/>
            </a:prstGeom>
            <a:noFill/>
            <a:ln w="12700" algn="ctr">
              <a:solidFill>
                <a:srgbClr val="C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48487" name="Group 48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1676401" y="5200650"/>
            <a:ext cx="1935163" cy="1062038"/>
            <a:chOff x="6745705" y="5208671"/>
            <a:chExt cx="1935079" cy="1061601"/>
          </a:xfrm>
        </p:grpSpPr>
        <p:sp>
          <p:nvSpPr>
            <p:cNvPr id="148524" name="Oval 49"/>
            <p:cNvSpPr>
              <a:spLocks noChangeArrowheads="1"/>
            </p:cNvSpPr>
            <p:nvPr/>
          </p:nvSpPr>
          <p:spPr bwMode="auto">
            <a:xfrm>
              <a:off x="6745705" y="5534525"/>
              <a:ext cx="1459832" cy="735747"/>
            </a:xfrm>
            <a:prstGeom prst="ellips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tIns="137160" bIns="137160"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48525" name="TextBox 50"/>
            <p:cNvSpPr txBox="1">
              <a:spLocks noChangeArrowheads="1"/>
            </p:cNvSpPr>
            <p:nvPr/>
          </p:nvSpPr>
          <p:spPr bwMode="auto">
            <a:xfrm>
              <a:off x="6803857" y="5678905"/>
              <a:ext cx="187692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u="sng">
                  <a:solidFill>
                    <a:srgbClr val="C00000"/>
                  </a:solidFill>
                </a:rPr>
                <a:t>Macro Scale</a:t>
              </a:r>
            </a:p>
          </p:txBody>
        </p:sp>
        <p:cxnSp>
          <p:nvCxnSpPr>
            <p:cNvPr id="148526" name="Straight Arrow Connector 51"/>
            <p:cNvCxnSpPr>
              <a:cxnSpLocks noChangeShapeType="1"/>
            </p:cNvCxnSpPr>
            <p:nvPr/>
          </p:nvCxnSpPr>
          <p:spPr bwMode="auto">
            <a:xfrm rot="5400000" flipH="1" flipV="1">
              <a:off x="7387532" y="5312234"/>
              <a:ext cx="338036" cy="130910"/>
            </a:xfrm>
            <a:prstGeom prst="straightConnector1">
              <a:avLst/>
            </a:prstGeom>
            <a:noFill/>
            <a:ln w="12700" algn="ctr">
              <a:solidFill>
                <a:srgbClr val="C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48488" name="Group 47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1524000" y="1"/>
            <a:ext cx="9144000" cy="6844583"/>
            <a:chOff x="0" y="0"/>
            <a:chExt cx="9144000" cy="6844583"/>
          </a:xfrm>
        </p:grpSpPr>
        <p:grpSp>
          <p:nvGrpSpPr>
            <p:cNvPr id="148489" name="Group 36"/>
            <p:cNvGrpSpPr>
              <a:grpSpLocks/>
            </p:cNvGrpSpPr>
            <p:nvPr/>
          </p:nvGrpSpPr>
          <p:grpSpPr bwMode="auto">
            <a:xfrm>
              <a:off x="0" y="0"/>
              <a:ext cx="9144000" cy="6844583"/>
              <a:chOff x="0" y="0"/>
              <a:chExt cx="9144000" cy="6844583"/>
            </a:xfrm>
          </p:grpSpPr>
          <p:grpSp>
            <p:nvGrpSpPr>
              <p:cNvPr id="148491" name="Group 35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44583"/>
                <a:chOff x="0" y="0"/>
                <a:chExt cx="9143999" cy="6844583"/>
              </a:xfrm>
            </p:grpSpPr>
            <p:grpSp>
              <p:nvGrpSpPr>
                <p:cNvPr id="148494" name="Group 33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9143999" cy="6844583"/>
                  <a:chOff x="290513" y="0"/>
                  <a:chExt cx="8032750" cy="6478588"/>
                </a:xfrm>
              </p:grpSpPr>
              <p:grpSp>
                <p:nvGrpSpPr>
                  <p:cNvPr id="148496" name="Group 31"/>
                  <p:cNvGrpSpPr>
                    <a:grpSpLocks/>
                  </p:cNvGrpSpPr>
                  <p:nvPr/>
                </p:nvGrpSpPr>
                <p:grpSpPr bwMode="auto">
                  <a:xfrm>
                    <a:off x="290513" y="0"/>
                    <a:ext cx="8032750" cy="6478588"/>
                    <a:chOff x="290513" y="0"/>
                    <a:chExt cx="8032750" cy="6478588"/>
                  </a:xfrm>
                </p:grpSpPr>
                <p:grpSp>
                  <p:nvGrpSpPr>
                    <p:cNvPr id="148499" name="Group 2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90513" y="0"/>
                      <a:ext cx="8032750" cy="6478588"/>
                      <a:chOff x="183" y="0"/>
                      <a:chExt cx="5060" cy="4081"/>
                    </a:xfrm>
                  </p:grpSpPr>
                  <p:grpSp>
                    <p:nvGrpSpPr>
                      <p:cNvPr id="148504" name="Group 2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83" y="0"/>
                        <a:ext cx="5060" cy="4081"/>
                        <a:chOff x="183" y="0"/>
                        <a:chExt cx="5060" cy="4081"/>
                      </a:xfrm>
                    </p:grpSpPr>
                    <p:grpSp>
                      <p:nvGrpSpPr>
                        <p:cNvPr id="148506" name="Group 2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83" y="0"/>
                          <a:ext cx="5060" cy="3904"/>
                          <a:chOff x="183" y="0"/>
                          <a:chExt cx="5060" cy="3904"/>
                        </a:xfrm>
                      </p:grpSpPr>
                      <p:grpSp>
                        <p:nvGrpSpPr>
                          <p:cNvPr id="148508" name="Group 5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509" y="0"/>
                            <a:ext cx="4734" cy="3175"/>
                            <a:chOff x="509" y="0"/>
                            <a:chExt cx="4734" cy="3175"/>
                          </a:xfrm>
                        </p:grpSpPr>
                        <p:grpSp>
                          <p:nvGrpSpPr>
                            <p:cNvPr id="148513" name="Group 6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509" y="585"/>
                              <a:ext cx="4521" cy="2590"/>
                              <a:chOff x="509" y="585"/>
                              <a:chExt cx="4521" cy="2590"/>
                            </a:xfrm>
                          </p:grpSpPr>
                          <p:grpSp>
                            <p:nvGrpSpPr>
                              <p:cNvPr id="148515" name="Group 7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509" y="585"/>
                                <a:ext cx="4521" cy="2590"/>
                                <a:chOff x="512" y="581"/>
                                <a:chExt cx="4521" cy="2590"/>
                              </a:xfrm>
                            </p:grpSpPr>
                            <p:grpSp>
                              <p:nvGrpSpPr>
                                <p:cNvPr id="148517" name="Group 8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512" y="581"/>
                                  <a:ext cx="4521" cy="2590"/>
                                  <a:chOff x="960" y="1613"/>
                                  <a:chExt cx="3763" cy="2240"/>
                                </a:xfrm>
                              </p:grpSpPr>
                              <p:pic>
                                <p:nvPicPr>
                                  <p:cNvPr id="148521" name="Picture 9"/>
                                  <p:cNvPicPr>
                                    <a:picLocks noChangeAspect="1" noChangeArrowheads="1"/>
                                  </p:cNvPicPr>
                                  <p:nvPr/>
                                </p:nvPicPr>
                                <p:blipFill>
                                  <a:blip r:embed="rId11">
                                    <a:extLst>
                                      <a:ext uri="{28A0092B-C50C-407E-A947-70E740481C1C}">
                                        <a14:useLocalDpi xmlns:a14="http://schemas.microsoft.com/office/drawing/2010/main" val="0"/>
                                      </a:ext>
                                    </a:extLst>
                                  </a:blip>
                                  <a:srcRect/>
                                  <a:stretch>
                                    <a:fillRect/>
                                  </a:stretch>
                                </p:blipFill>
                                <p:spPr bwMode="auto">
                                  <a:xfrm>
                                    <a:off x="960" y="1613"/>
                                    <a:ext cx="3763" cy="2240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ln>
                                    <a:noFill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  <a:ext uri="{91240B29-F687-4F45-9708-019B960494DF}">
                                      <a14:hiddenLine xmlns:a14="http://schemas.microsoft.com/office/drawing/2010/main" w="9525">
                                        <a:solidFill>
                                          <a:srgbClr val="000000"/>
                                        </a:solidFill>
                                        <a:miter lim="800000"/>
                                        <a:headEnd/>
                                        <a:tailEnd/>
                                      </a14:hiddenLine>
                                    </a:ext>
                                  </a:extLst>
                                </p:spPr>
                              </p:pic>
                              <p:sp>
                                <p:nvSpPr>
                                  <p:cNvPr id="148522" name="Rectangle 10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1792" y="2750"/>
                                    <a:ext cx="248" cy="372"/>
                                  </a:xfrm>
                                  <a:prstGeom prst="rect">
                                    <a:avLst/>
                                  </a:prstGeom>
                                  <a:solidFill>
                                    <a:schemeClr val="bg1"/>
                                  </a:solidFill>
                                  <a:ln>
                                    <a:noFill/>
                                  </a:ln>
                                  <a:extLst>
                                    <a:ext uri="{91240B29-F687-4F45-9708-019B960494DF}">
                                      <a14:hiddenLine xmlns:a14="http://schemas.microsoft.com/office/drawing/2010/main" w="3175" algn="ctr">
                                        <a:solidFill>
                                          <a:srgbClr val="000000"/>
                                        </a:solidFill>
                                        <a:miter lim="800000"/>
                                        <a:headEnd/>
                                        <a:tailEnd/>
                                      </a14:hiddenLine>
                                    </a:ext>
                                  </a:extLst>
                                </p:spPr>
                                <p:txBody>
                                  <a:bodyPr wrap="none" anchor="ctr"/>
                                  <a:lstStyle/>
                                  <a:p>
                                    <a:pPr algn="ctr" eaLnBrk="0" fontAlgn="base" hangingPunct="0">
                                      <a:spcBef>
                                        <a:spcPct val="50000"/>
                                      </a:spcBef>
                                      <a:spcAft>
                                        <a:spcPct val="0"/>
                                      </a:spcAft>
                                    </a:pPr>
                                    <a:endParaRPr lang="en-US" sz="1600">
                                      <a:solidFill>
                                        <a:srgbClr val="000000"/>
                                      </a:solidFill>
                                      <a:latin typeface="Arial"/>
                                      <a:cs typeface="Arial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148523" name="Rectangle 11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1826" y="3107"/>
                                    <a:ext cx="110" cy="69"/>
                                  </a:xfrm>
                                  <a:prstGeom prst="rect">
                                    <a:avLst/>
                                  </a:prstGeom>
                                  <a:solidFill>
                                    <a:schemeClr val="bg1"/>
                                  </a:solidFill>
                                  <a:ln>
                                    <a:noFill/>
                                  </a:ln>
                                  <a:extLst>
                                    <a:ext uri="{91240B29-F687-4F45-9708-019B960494DF}">
                                      <a14:hiddenLine xmlns:a14="http://schemas.microsoft.com/office/drawing/2010/main" w="3175" algn="ctr">
                                        <a:solidFill>
                                          <a:srgbClr val="000000"/>
                                        </a:solidFill>
                                        <a:miter lim="800000"/>
                                        <a:headEnd/>
                                        <a:tailEnd/>
                                      </a14:hiddenLine>
                                    </a:ext>
                                  </a:extLst>
                                </p:spPr>
                                <p:txBody>
                                  <a:bodyPr wrap="none" anchor="ctr"/>
                                  <a:lstStyle/>
                                  <a:p>
                                    <a:pPr algn="ctr" eaLnBrk="0" fontAlgn="base" hangingPunct="0">
                                      <a:spcBef>
                                        <a:spcPct val="50000"/>
                                      </a:spcBef>
                                      <a:spcAft>
                                        <a:spcPct val="0"/>
                                      </a:spcAft>
                                    </a:pPr>
                                    <a:endParaRPr lang="en-US" sz="1600">
                                      <a:solidFill>
                                        <a:srgbClr val="000000"/>
                                      </a:solidFill>
                                      <a:latin typeface="Arial"/>
                                      <a:cs typeface="Arial"/>
                                    </a:endParaRPr>
                                  </a:p>
                                </p:txBody>
                              </p:sp>
                            </p:grpSp>
                            <p:grpSp>
                              <p:nvGrpSpPr>
                                <p:cNvPr id="148518" name="Group 12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643" y="1914"/>
                                  <a:ext cx="1045" cy="521"/>
                                  <a:chOff x="643" y="1914"/>
                                  <a:chExt cx="1045" cy="521"/>
                                </a:xfrm>
                              </p:grpSpPr>
                              <p:sp>
                                <p:nvSpPr>
                                  <p:cNvPr id="148519" name="Text Box 13"/>
                                  <p:cNvSpPr txBox="1"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643" y="1914"/>
                                    <a:ext cx="1044" cy="208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ln>
                                    <a:noFill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  <a:ext uri="{91240B29-F687-4F45-9708-019B960494DF}">
                                      <a14:hiddenLine xmlns:a14="http://schemas.microsoft.com/office/drawing/2010/main" w="19050">
                                        <a:solidFill>
                                          <a:srgbClr val="000000"/>
                                        </a:solidFill>
                                        <a:miter lim="800000"/>
                                        <a:headEnd/>
                                        <a:tailEnd/>
                                      </a14:hiddenLine>
                                    </a:ext>
                                  </a:extLst>
                                </p:spPr>
                                <p:txBody>
                                  <a:bodyPr wrap="none" lIns="0" tIns="27432" rIns="0" bIns="27432"/>
                                  <a:lstStyle>
                                    <a:lvl1pPr eaLnBrk="0" hangingPunct="0">
                                      <a:defRPr sz="1600"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  <a:cs typeface="Arial" pitchFamily="34" charset="0"/>
                                      </a:defRPr>
                                    </a:lvl1pPr>
                                    <a:lvl2pPr marL="742950" indent="-285750" eaLnBrk="0" hangingPunct="0">
                                      <a:defRPr sz="1600"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  <a:cs typeface="Arial" pitchFamily="34" charset="0"/>
                                      </a:defRPr>
                                    </a:lvl2pPr>
                                    <a:lvl3pPr marL="1143000" indent="-228600" eaLnBrk="0" hangingPunct="0">
                                      <a:defRPr sz="1600"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  <a:cs typeface="Arial" pitchFamily="34" charset="0"/>
                                      </a:defRPr>
                                    </a:lvl3pPr>
                                    <a:lvl4pPr marL="1600200" indent="-228600" eaLnBrk="0" hangingPunct="0">
                                      <a:defRPr sz="1600"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  <a:cs typeface="Arial" pitchFamily="34" charset="0"/>
                                      </a:defRPr>
                                    </a:lvl4pPr>
                                    <a:lvl5pPr marL="2057400" indent="-228600" eaLnBrk="0" hangingPunct="0">
                                      <a:defRPr sz="1600"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  <a:cs typeface="Arial" pitchFamily="34" charset="0"/>
                                      </a:defRPr>
                                    </a:lvl5pPr>
                                    <a:lvl6pPr marL="25146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1600"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  <a:cs typeface="Arial" pitchFamily="34" charset="0"/>
                                      </a:defRPr>
                                    </a:lvl6pPr>
                                    <a:lvl7pPr marL="29718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1600"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  <a:cs typeface="Arial" pitchFamily="34" charset="0"/>
                                      </a:defRPr>
                                    </a:lvl7pPr>
                                    <a:lvl8pPr marL="34290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1600"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  <a:cs typeface="Arial" pitchFamily="34" charset="0"/>
                                      </a:defRPr>
                                    </a:lvl8pPr>
                                    <a:lvl9pPr marL="38862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1600"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  <a:cs typeface="Arial" pitchFamily="34" charset="0"/>
                                      </a:defRPr>
                                    </a:lvl9pPr>
                                  </a:lstStyle>
                                  <a:p>
                                    <a:pPr algn="ctr" eaLnBrk="1" fontAlgn="base" hangingPunct="1">
                                      <a:spcBef>
                                        <a:spcPct val="50000"/>
                                      </a:spcBef>
                                      <a:spcAft>
                                        <a:spcPct val="0"/>
                                      </a:spcAft>
                                    </a:pPr>
                                    <a:r>
                                      <a:rPr lang="en-US" sz="1400" b="1" i="1">
                                        <a:solidFill>
                                          <a:srgbClr val="000000"/>
                                        </a:solidFill>
                                      </a:rPr>
                                      <a:t>  </a:t>
                                    </a:r>
                                    <a:r>
                                      <a:rPr lang="en-US" sz="1200" b="1" i="1">
                                        <a:solidFill>
                                          <a:srgbClr val="000000"/>
                                        </a:solidFill>
                                      </a:rPr>
                                      <a:t>Calcium selective</a:t>
                                    </a:r>
                                    <a:r>
                                      <a:rPr lang="en-US" sz="1400" b="1" i="1">
                                        <a:solidFill>
                                          <a:srgbClr val="000000"/>
                                        </a:solidFill>
                                      </a:rPr>
                                      <a:t>  </a:t>
                                    </a:r>
                                  </a:p>
                                </p:txBody>
                              </p:sp>
                              <p:sp>
                                <p:nvSpPr>
                                  <p:cNvPr id="148520" name="Line 14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 flipH="1">
                                    <a:off x="1687" y="2103"/>
                                    <a:ext cx="1" cy="332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9050">
                                    <a:solidFill>
                                      <a:srgbClr val="FF0000"/>
                                    </a:solidFill>
                                    <a:round/>
                                    <a:headEnd/>
                                    <a:tailEnd type="arrow" w="lg" len="lg"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pPr fontAlgn="base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</a:pPr>
                                    <a:endParaRPr lang="en-US" sz="1600">
                                      <a:solidFill>
                                        <a:srgbClr val="000000"/>
                                      </a:solidFill>
                                      <a:latin typeface="Arial"/>
                                      <a:cs typeface="Arial"/>
                                    </a:endParaRPr>
                                  </a:p>
                                </p:txBody>
                              </p:sp>
                            </p:grpSp>
                          </p:grpSp>
                          <p:sp>
                            <p:nvSpPr>
                              <p:cNvPr id="148516" name="Line 15"/>
                              <p:cNvSpPr>
                                <a:spLocks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1667" y="2125"/>
                                <a:ext cx="4" cy="317"/>
                              </a:xfrm>
                              <a:prstGeom prst="line">
                                <a:avLst/>
                              </a:prstGeom>
                              <a:noFill/>
                              <a:ln w="19050">
                                <a:solidFill>
                                  <a:srgbClr val="0033CC"/>
                                </a:solidFill>
                                <a:round/>
                                <a:headEnd/>
                                <a:tailEnd type="arrow" w="lg" len="lg"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pPr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 sz="1600">
                                  <a:solidFill>
                                    <a:srgbClr val="000000"/>
                                  </a:solidFill>
                                  <a:latin typeface="Arial"/>
                                  <a:cs typeface="Arial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148514" name="Text Box 16"/>
                            <p:cNvSpPr txBox="1"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722" y="0"/>
                              <a:ext cx="4521" cy="609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19050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wrap="none"/>
                            <a:lstStyle>
                              <a:lvl1pPr eaLnBrk="0" hangingPunct="0">
                                <a:defRPr sz="1600">
                                  <a:solidFill>
                                    <a:schemeClr val="tx1"/>
                                  </a:solidFill>
                                  <a:latin typeface="Arial" pitchFamily="34" charset="0"/>
                                  <a:cs typeface="Arial" pitchFamily="34" charset="0"/>
                                </a:defRPr>
                              </a:lvl1pPr>
                              <a:lvl2pPr marL="742950" indent="-285750" eaLnBrk="0" hangingPunct="0">
                                <a:defRPr sz="1600">
                                  <a:solidFill>
                                    <a:schemeClr val="tx1"/>
                                  </a:solidFill>
                                  <a:latin typeface="Arial" pitchFamily="34" charset="0"/>
                                  <a:cs typeface="Arial" pitchFamily="34" charset="0"/>
                                </a:defRPr>
                              </a:lvl2pPr>
                              <a:lvl3pPr marL="1143000" indent="-228600" eaLnBrk="0" hangingPunct="0">
                                <a:defRPr sz="1600">
                                  <a:solidFill>
                                    <a:schemeClr val="tx1"/>
                                  </a:solidFill>
                                  <a:latin typeface="Arial" pitchFamily="34" charset="0"/>
                                  <a:cs typeface="Arial" pitchFamily="34" charset="0"/>
                                </a:defRPr>
                              </a:lvl3pPr>
                              <a:lvl4pPr marL="1600200" indent="-228600" eaLnBrk="0" hangingPunct="0">
                                <a:defRPr sz="1600">
                                  <a:solidFill>
                                    <a:schemeClr val="tx1"/>
                                  </a:solidFill>
                                  <a:latin typeface="Arial" pitchFamily="34" charset="0"/>
                                  <a:cs typeface="Arial" pitchFamily="34" charset="0"/>
                                </a:defRPr>
                              </a:lvl4pPr>
                              <a:lvl5pPr marL="2057400" indent="-228600" eaLnBrk="0" hangingPunct="0">
                                <a:defRPr sz="1600">
                                  <a:solidFill>
                                    <a:schemeClr val="tx1"/>
                                  </a:solidFill>
                                  <a:latin typeface="Arial" pitchFamily="34" charset="0"/>
                                  <a:cs typeface="Arial" pitchFamily="34" charset="0"/>
                                </a:defRPr>
                              </a:lvl5pPr>
                              <a:lvl6pPr marL="25146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1600">
                                  <a:solidFill>
                                    <a:schemeClr val="tx1"/>
                                  </a:solidFill>
                                  <a:latin typeface="Arial" pitchFamily="34" charset="0"/>
                                  <a:cs typeface="Arial" pitchFamily="34" charset="0"/>
                                </a:defRPr>
                              </a:lvl6pPr>
                              <a:lvl7pPr marL="29718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1600">
                                  <a:solidFill>
                                    <a:schemeClr val="tx1"/>
                                  </a:solidFill>
                                  <a:latin typeface="Arial" pitchFamily="34" charset="0"/>
                                  <a:cs typeface="Arial" pitchFamily="34" charset="0"/>
                                </a:defRPr>
                              </a:lvl7pPr>
                              <a:lvl8pPr marL="34290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1600">
                                  <a:solidFill>
                                    <a:schemeClr val="tx1"/>
                                  </a:solidFill>
                                  <a:latin typeface="Arial" pitchFamily="34" charset="0"/>
                                  <a:cs typeface="Arial" pitchFamily="34" charset="0"/>
                                </a:defRPr>
                              </a:lvl8pPr>
                              <a:lvl9pPr marL="38862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1600">
                                  <a:solidFill>
                                    <a:schemeClr val="tx1"/>
                                  </a:solidFill>
                                  <a:latin typeface="Arial" pitchFamily="34" charset="0"/>
                                  <a:cs typeface="Arial" pitchFamily="34" charset="0"/>
                                </a:defRPr>
                              </a:lvl9pPr>
                            </a:lstStyle>
                            <a:p>
                              <a:pPr algn="ctr" eaLnBrk="1" fontAlgn="base" hangingPunct="1">
                                <a:spcBef>
                                  <a:spcPct val="50000"/>
                                </a:spcBef>
                                <a:spcAft>
                                  <a:spcPct val="0"/>
                                </a:spcAft>
                              </a:pPr>
                              <a:r>
                                <a:rPr lang="en-US" sz="1800" i="1" dirty="0">
                                  <a:solidFill>
                                    <a:srgbClr val="000000"/>
                                  </a:solidFill>
                                </a:rPr>
                                <a:t>Experiments have ‘engineered’ channels (5 papers) including </a:t>
                              </a:r>
                              <a:br>
                                <a:rPr lang="en-US" sz="1800" i="1" dirty="0">
                                  <a:solidFill>
                                    <a:srgbClr val="000000"/>
                                  </a:solidFill>
                                </a:rPr>
                              </a:br>
                              <a:r>
                                <a:rPr lang="en-US" sz="3200" b="1" dirty="0">
                                  <a:solidFill>
                                    <a:srgbClr val="000000"/>
                                  </a:solidFill>
                                </a:rPr>
                                <a:t>Two Synthetic Calcium Channels</a:t>
                              </a:r>
                              <a:br>
                                <a:rPr lang="en-US" sz="2000" b="1" u="sng" dirty="0">
                                  <a:solidFill>
                                    <a:srgbClr val="000000"/>
                                  </a:solidFill>
                                </a:rPr>
                              </a:br>
                              <a:r>
                                <a:rPr lang="en-US" sz="2000" b="1" dirty="0">
                                  <a:solidFill>
                                    <a:srgbClr val="000000"/>
                                  </a:solidFill>
                                </a:rPr>
                                <a:t>                      </a:t>
                              </a:r>
                              <a:br>
                                <a:rPr lang="en-US" sz="2000" dirty="0">
                                  <a:solidFill>
                                    <a:srgbClr val="000000"/>
                                  </a:solidFill>
                                </a:rPr>
                              </a:br>
                              <a:endParaRPr lang="en-US" b="1" i="1" dirty="0">
                                <a:solidFill>
                                  <a:srgbClr val="000000"/>
                                </a:solidFill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48509" name="Text Box 17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4" y="3138"/>
                            <a:ext cx="4521" cy="367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alpha val="0"/>
                            </a:schemeClr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>
                            <a:spAutoFit/>
                          </a:bodyPr>
                          <a:lstStyle>
                            <a:lvl1pPr eaLnBrk="0" hangingPunct="0">
                              <a:defRPr sz="16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cs typeface="Arial" pitchFamily="34" charset="0"/>
                              </a:defRPr>
                            </a:lvl1pPr>
                            <a:lvl2pPr marL="742950" indent="-285750" eaLnBrk="0" hangingPunct="0">
                              <a:defRPr sz="16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cs typeface="Arial" pitchFamily="34" charset="0"/>
                              </a:defRPr>
                            </a:lvl2pPr>
                            <a:lvl3pPr marL="1143000" indent="-228600" eaLnBrk="0" hangingPunct="0">
                              <a:defRPr sz="16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cs typeface="Arial" pitchFamily="34" charset="0"/>
                              </a:defRPr>
                            </a:lvl3pPr>
                            <a:lvl4pPr marL="1600200" indent="-228600" eaLnBrk="0" hangingPunct="0">
                              <a:defRPr sz="16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cs typeface="Arial" pitchFamily="34" charset="0"/>
                              </a:defRPr>
                            </a:lvl4pPr>
                            <a:lvl5pPr marL="2057400" indent="-228600" eaLnBrk="0" hangingPunct="0">
                              <a:defRPr sz="16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cs typeface="Arial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cs typeface="Arial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cs typeface="Arial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cs typeface="Arial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cs typeface="Arial" pitchFamily="34" charset="0"/>
                              </a:defRPr>
                            </a:lvl9pPr>
                          </a:lstStyle>
                          <a:p>
                            <a:pPr algn="ctr" eaLnBrk="1" fontAlgn="base" hangingPunct="1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r>
                              <a:rPr lang="en-US" sz="1400" b="1" dirty="0">
                                <a:solidFill>
                                  <a:srgbClr val="333399"/>
                                </a:solidFill>
                              </a:rPr>
                              <a:t>As density of permanent charge increases, channel becomes calcium selective</a:t>
                            </a:r>
                            <a:r>
                              <a:rPr lang="en-US" sz="1800" b="1" dirty="0">
                                <a:solidFill>
                                  <a:srgbClr val="333399"/>
                                </a:solidFill>
                              </a:rPr>
                              <a:t> </a:t>
                            </a:r>
                            <a:br>
                              <a:rPr lang="en-US" sz="1800" b="1" dirty="0">
                                <a:solidFill>
                                  <a:srgbClr val="333399"/>
                                </a:solidFill>
                              </a:rPr>
                            </a:br>
                            <a:r>
                              <a:rPr lang="en-US" sz="1400" dirty="0">
                                <a:solidFill>
                                  <a:srgbClr val="333399"/>
                                </a:solidFill>
                              </a:rPr>
                              <a:t>E</a:t>
                            </a:r>
                            <a:r>
                              <a:rPr lang="en-US" sz="1800" baseline="-25000" dirty="0">
                                <a:solidFill>
                                  <a:srgbClr val="333399"/>
                                </a:solidFill>
                              </a:rPr>
                              <a:t>rev</a:t>
                            </a:r>
                            <a:r>
                              <a:rPr lang="en-US" dirty="0">
                                <a:solidFill>
                                  <a:srgbClr val="333399"/>
                                </a:solidFill>
                              </a:rPr>
                              <a:t> </a:t>
                            </a:r>
                            <a:r>
                              <a:rPr lang="en-US" sz="1400" dirty="0">
                                <a:solidFill>
                                  <a:srgbClr val="333399"/>
                                </a:solidFill>
                                <a:sym typeface="Symbol" pitchFamily="18" charset="2"/>
                              </a:rPr>
                              <a:t></a:t>
                            </a:r>
                            <a:r>
                              <a:rPr lang="en-US" sz="1400" dirty="0">
                                <a:solidFill>
                                  <a:srgbClr val="333399"/>
                                </a:solidFill>
                              </a:rPr>
                              <a:t> E</a:t>
                            </a:r>
                            <a:r>
                              <a:rPr lang="en-US" sz="1800" baseline="-25000" dirty="0">
                                <a:solidFill>
                                  <a:srgbClr val="333399"/>
                                </a:solidFill>
                              </a:rPr>
                              <a:t>Ca    </a:t>
                            </a:r>
                            <a:r>
                              <a:rPr lang="en-US" sz="1200" dirty="0">
                                <a:solidFill>
                                  <a:srgbClr val="333399"/>
                                </a:solidFill>
                                <a:latin typeface="Arial Narrow" pitchFamily="34" charset="0"/>
                              </a:rPr>
                              <a:t>in</a:t>
                            </a:r>
                            <a:r>
                              <a:rPr lang="en-US" dirty="0">
                                <a:solidFill>
                                  <a:srgbClr val="333399"/>
                                </a:solidFill>
                              </a:rPr>
                              <a:t> </a:t>
                            </a:r>
                            <a:r>
                              <a:rPr lang="en-US" sz="1200" dirty="0">
                                <a:solidFill>
                                  <a:srgbClr val="333399"/>
                                </a:solidFill>
                                <a:latin typeface="Arial Narrow" pitchFamily="34" charset="0"/>
                              </a:rPr>
                              <a:t>0.1M</a:t>
                            </a:r>
                            <a:r>
                              <a:rPr lang="en-US" sz="1200" dirty="0">
                                <a:solidFill>
                                  <a:srgbClr val="333399"/>
                                </a:solidFill>
                              </a:rPr>
                              <a:t>   </a:t>
                            </a:r>
                            <a:r>
                              <a:rPr lang="en-US" sz="1200" dirty="0">
                                <a:solidFill>
                                  <a:srgbClr val="333399"/>
                                </a:solidFill>
                                <a:latin typeface="Arial Narrow" pitchFamily="34" charset="0"/>
                              </a:rPr>
                              <a:t>1.0 M CaCl</a:t>
                            </a:r>
                            <a:r>
                              <a:rPr lang="en-US" sz="1200" baseline="-25000" dirty="0">
                                <a:solidFill>
                                  <a:srgbClr val="333399"/>
                                </a:solidFill>
                                <a:latin typeface="Arial Narrow" pitchFamily="34" charset="0"/>
                              </a:rPr>
                              <a:t>2 </a:t>
                            </a:r>
                            <a:r>
                              <a:rPr lang="en-US" sz="1200" dirty="0">
                                <a:solidFill>
                                  <a:srgbClr val="333399"/>
                                </a:solidFill>
                                <a:latin typeface="Arial Narrow" pitchFamily="34" charset="0"/>
                              </a:rPr>
                              <a:t>;</a:t>
                            </a:r>
                            <a:r>
                              <a:rPr lang="en-US" sz="1200" baseline="-25000" dirty="0">
                                <a:solidFill>
                                  <a:srgbClr val="333399"/>
                                </a:solidFill>
                                <a:latin typeface="Arial Narrow" pitchFamily="34" charset="0"/>
                              </a:rPr>
                              <a:t> </a:t>
                            </a:r>
                            <a:r>
                              <a:rPr lang="en-US" sz="1200" dirty="0">
                                <a:solidFill>
                                  <a:srgbClr val="333399"/>
                                </a:solidFill>
                                <a:latin typeface="Arial Narrow" pitchFamily="34" charset="0"/>
                              </a:rPr>
                              <a:t>  pH 8.0</a:t>
                            </a:r>
                            <a:endParaRPr lang="en-US" sz="1200" baseline="-25000" dirty="0">
                              <a:solidFill>
                                <a:srgbClr val="333399"/>
                              </a:solidFill>
                              <a:latin typeface="Arial Narrow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48510" name="Text Box 18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870" y="2658"/>
                            <a:ext cx="821" cy="290"/>
                          </a:xfrm>
                          <a:prstGeom prst="rect">
                            <a:avLst/>
                          </a:prstGeom>
                          <a:noFill/>
                          <a:ln w="190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square" lIns="0" tIns="27432" rIns="0" bIns="27432">
                            <a:spAutoFit/>
                          </a:bodyPr>
                          <a:lstStyle>
                            <a:lvl1pPr eaLnBrk="0" hangingPunct="0">
                              <a:defRPr sz="16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cs typeface="Arial" pitchFamily="34" charset="0"/>
                              </a:defRPr>
                            </a:lvl1pPr>
                            <a:lvl2pPr marL="742950" indent="-285750" eaLnBrk="0" hangingPunct="0">
                              <a:defRPr sz="16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cs typeface="Arial" pitchFamily="34" charset="0"/>
                              </a:defRPr>
                            </a:lvl2pPr>
                            <a:lvl3pPr marL="1143000" indent="-228600" eaLnBrk="0" hangingPunct="0">
                              <a:defRPr sz="16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cs typeface="Arial" pitchFamily="34" charset="0"/>
                              </a:defRPr>
                            </a:lvl3pPr>
                            <a:lvl4pPr marL="1600200" indent="-228600" eaLnBrk="0" hangingPunct="0">
                              <a:defRPr sz="16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cs typeface="Arial" pitchFamily="34" charset="0"/>
                              </a:defRPr>
                            </a:lvl4pPr>
                            <a:lvl5pPr marL="2057400" indent="-228600" eaLnBrk="0" hangingPunct="0">
                              <a:defRPr sz="16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cs typeface="Arial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cs typeface="Arial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cs typeface="Arial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cs typeface="Arial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cs typeface="Arial" pitchFamily="34" charset="0"/>
                              </a:defRPr>
                            </a:lvl9pPr>
                          </a:lstStyle>
                          <a:p>
                            <a:pPr algn="ctr" eaLnBrk="1" fontAlgn="base" hangingPunct="1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r>
                              <a:rPr lang="en-US" sz="1400" b="1" i="1" dirty="0">
                                <a:solidFill>
                                  <a:srgbClr val="000000"/>
                                </a:solidFill>
                              </a:rPr>
                              <a:t>  </a:t>
                            </a:r>
                            <a:r>
                              <a:rPr lang="en-US" sz="1200" b="1" i="1" dirty="0">
                                <a:solidFill>
                                  <a:srgbClr val="000000"/>
                                </a:solidFill>
                              </a:rPr>
                              <a:t>Unselective </a:t>
                            </a:r>
                          </a:p>
                          <a:p>
                            <a:pPr algn="ctr" eaLnBrk="1" fontAlgn="base" hangingPunct="1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r>
                              <a:rPr lang="en-US" sz="1200" b="1" i="1" dirty="0">
                                <a:solidFill>
                                  <a:srgbClr val="000000"/>
                                </a:solidFill>
                              </a:rPr>
                              <a:t>Natural ‘wild’ Type</a:t>
                            </a:r>
                            <a:r>
                              <a:rPr lang="en-US" sz="1400" b="1" i="1" dirty="0">
                                <a:solidFill>
                                  <a:srgbClr val="000000"/>
                                </a:solidFill>
                              </a:rPr>
                              <a:t>  </a:t>
                            </a:r>
                          </a:p>
                        </p:txBody>
                      </p:sp>
                      <p:sp>
                        <p:nvSpPr>
                          <p:cNvPr id="148511" name="Line 1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2893" y="2454"/>
                            <a:ext cx="83" cy="21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tx1"/>
                            </a:solidFill>
                            <a:round/>
                            <a:headEnd/>
                            <a:tailEnd type="stealth" w="lg" len="lg"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US" sz="1600">
                              <a:solidFill>
                                <a:srgbClr val="000000"/>
                              </a:solidFill>
                              <a:latin typeface="Arial"/>
                              <a:cs typeface="Arial"/>
                            </a:endParaRPr>
                          </a:p>
                        </p:txBody>
                      </p:sp>
                      <p:sp>
                        <p:nvSpPr>
                          <p:cNvPr id="148512" name="Text Box 20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83" y="3720"/>
                            <a:ext cx="5060" cy="18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25400" algn="ctr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>
                            <a:spAutoFit/>
                          </a:bodyPr>
                          <a:lstStyle>
                            <a:lvl1pPr eaLnBrk="0" hangingPunct="0">
                              <a:defRPr sz="16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cs typeface="Arial" pitchFamily="34" charset="0"/>
                              </a:defRPr>
                            </a:lvl1pPr>
                            <a:lvl2pPr marL="742950" indent="-285750" eaLnBrk="0" hangingPunct="0">
                              <a:defRPr sz="16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cs typeface="Arial" pitchFamily="34" charset="0"/>
                              </a:defRPr>
                            </a:lvl2pPr>
                            <a:lvl3pPr marL="1143000" indent="-228600" eaLnBrk="0" hangingPunct="0">
                              <a:defRPr sz="16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cs typeface="Arial" pitchFamily="34" charset="0"/>
                              </a:defRPr>
                            </a:lvl3pPr>
                            <a:lvl4pPr marL="1600200" indent="-228600" eaLnBrk="0" hangingPunct="0">
                              <a:defRPr sz="16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cs typeface="Arial" pitchFamily="34" charset="0"/>
                              </a:defRPr>
                            </a:lvl4pPr>
                            <a:lvl5pPr marL="2057400" indent="-228600" eaLnBrk="0" hangingPunct="0">
                              <a:defRPr sz="16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cs typeface="Arial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cs typeface="Arial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cs typeface="Arial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cs typeface="Arial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cs typeface="Arial" pitchFamily="34" charset="0"/>
                              </a:defRPr>
                            </a:lvl9pPr>
                          </a:lstStyle>
                          <a:p>
                            <a:pPr algn="ctr" eaLnBrk="1" fontAlgn="base" hangingPunct="1">
                              <a:spcBef>
                                <a:spcPct val="50000"/>
                              </a:spcBef>
                              <a:spcAft>
                                <a:spcPct val="0"/>
                              </a:spcAft>
                            </a:pPr>
                            <a:r>
                              <a:rPr lang="en-US" sz="1400" b="1" i="1" dirty="0">
                                <a:solidFill>
                                  <a:srgbClr val="000000"/>
                                </a:solidFill>
                              </a:rPr>
                              <a:t>built by Henk Miedema, Wim Meijberg of </a:t>
                            </a:r>
                            <a:r>
                              <a:rPr lang="en-US" sz="1400" b="1" i="1" u="sng" dirty="0">
                                <a:solidFill>
                                  <a:srgbClr val="000000"/>
                                </a:solidFill>
                              </a:rPr>
                              <a:t>BioMade Corp</a:t>
                            </a:r>
                            <a:r>
                              <a:rPr lang="en-US" sz="1400" b="1" i="1" dirty="0">
                                <a:solidFill>
                                  <a:srgbClr val="000000"/>
                                </a:solidFill>
                              </a:rPr>
                              <a:t>. Groningen, Netherlands</a:t>
                            </a:r>
                            <a:endParaRPr lang="en-US" sz="2400" dirty="0">
                              <a:solidFill>
                                <a:srgbClr val="000000"/>
                              </a:solidFill>
                            </a:endParaRPr>
                          </a:p>
                        </p:txBody>
                      </p:sp>
                    </p:grpSp>
                    <p:sp>
                      <p:nvSpPr>
                        <p:cNvPr id="148507" name="Text Box 21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95" y="3897"/>
                          <a:ext cx="4825" cy="1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25400" algn="ctr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>
                          <a:spAutoFit/>
                        </a:bodyPr>
                        <a:lstStyle>
                          <a:lvl1pPr eaLnBrk="0" hangingPunct="0">
                            <a:defRPr sz="1600">
                              <a:solidFill>
                                <a:schemeClr val="tx1"/>
                              </a:solidFill>
                              <a:latin typeface="Arial" pitchFamily="34" charset="0"/>
                              <a:cs typeface="Arial" pitchFamily="34" charset="0"/>
                            </a:defRPr>
                          </a:lvl1pPr>
                          <a:lvl2pPr marL="742950" indent="-285750" eaLnBrk="0" hangingPunct="0">
                            <a:defRPr sz="1600">
                              <a:solidFill>
                                <a:schemeClr val="tx1"/>
                              </a:solidFill>
                              <a:latin typeface="Arial" pitchFamily="34" charset="0"/>
                              <a:cs typeface="Arial" pitchFamily="34" charset="0"/>
                            </a:defRPr>
                          </a:lvl2pPr>
                          <a:lvl3pPr marL="1143000" indent="-228600" eaLnBrk="0" hangingPunct="0">
                            <a:defRPr sz="1600">
                              <a:solidFill>
                                <a:schemeClr val="tx1"/>
                              </a:solidFill>
                              <a:latin typeface="Arial" pitchFamily="34" charset="0"/>
                              <a:cs typeface="Arial" pitchFamily="34" charset="0"/>
                            </a:defRPr>
                          </a:lvl3pPr>
                          <a:lvl4pPr marL="1600200" indent="-228600" eaLnBrk="0" hangingPunct="0">
                            <a:defRPr sz="1600">
                              <a:solidFill>
                                <a:schemeClr val="tx1"/>
                              </a:solidFill>
                              <a:latin typeface="Arial" pitchFamily="34" charset="0"/>
                              <a:cs typeface="Arial" pitchFamily="34" charset="0"/>
                            </a:defRPr>
                          </a:lvl4pPr>
                          <a:lvl5pPr marL="2057400" indent="-228600" eaLnBrk="0" hangingPunct="0">
                            <a:defRPr sz="1600">
                              <a:solidFill>
                                <a:schemeClr val="tx1"/>
                              </a:solidFill>
                              <a:latin typeface="Arial" pitchFamily="34" charset="0"/>
                              <a:cs typeface="Arial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pitchFamily="34" charset="0"/>
                              <a:cs typeface="Arial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pitchFamily="34" charset="0"/>
                              <a:cs typeface="Arial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pitchFamily="34" charset="0"/>
                              <a:cs typeface="Arial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pitchFamily="34" charset="0"/>
                              <a:cs typeface="Arial" pitchFamily="34" charset="0"/>
                            </a:defRPr>
                          </a:lvl9pPr>
                        </a:lstStyle>
                        <a:p>
                          <a:pPr algn="ctr" eaLnBrk="1" fontAlgn="base" hangingPunct="1">
                            <a:spcBef>
                              <a:spcPct val="50000"/>
                            </a:spcBef>
                            <a:spcAft>
                              <a:spcPct val="0"/>
                            </a:spcAft>
                          </a:pPr>
                          <a:r>
                            <a:rPr lang="en-US" altLang="ko-KR" sz="1400" b="1" i="1" dirty="0">
                              <a:solidFill>
                                <a:srgbClr val="000000"/>
                              </a:solidFill>
                              <a:ea typeface="Gulim" pitchFamily="34" charset="-127"/>
                            </a:rPr>
                            <a:t>Miedema </a:t>
                          </a:r>
                          <a:r>
                            <a:rPr lang="en-US" altLang="ko-KR" sz="1400" i="1" dirty="0">
                              <a:solidFill>
                                <a:srgbClr val="000000"/>
                              </a:solidFill>
                              <a:ea typeface="Gulim" pitchFamily="34" charset="-127"/>
                            </a:rPr>
                            <a:t>et al</a:t>
                          </a:r>
                          <a:r>
                            <a:rPr lang="en-US" altLang="ko-KR" sz="1400" b="1" i="1" dirty="0">
                              <a:solidFill>
                                <a:srgbClr val="000000"/>
                              </a:solidFill>
                              <a:ea typeface="Gulim" pitchFamily="34" charset="-127"/>
                            </a:rPr>
                            <a:t>, </a:t>
                          </a:r>
                          <a:r>
                            <a:rPr lang="en-US" altLang="ko-KR" sz="1400" i="1" dirty="0">
                              <a:solidFill>
                                <a:srgbClr val="000000"/>
                              </a:solidFill>
                              <a:ea typeface="Gulim" pitchFamily="34" charset="-127"/>
                            </a:rPr>
                            <a:t>Biophys J 87: 3137–3147 (2004); 90:1202-1211 (2006); 91:4392-4400  (2006)</a:t>
                          </a:r>
                          <a:endParaRPr lang="en-US" sz="1400" i="1" dirty="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</p:grpSp>
                  <p:sp>
                    <p:nvSpPr>
                      <p:cNvPr id="148505" name="Text Box 2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3905" y="989"/>
                        <a:ext cx="1315" cy="1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 algn="ctr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 eaLnBrk="0" hangingPunct="0">
                          <a:defRPr sz="1600">
                            <a:solidFill>
                              <a:schemeClr val="tx1"/>
                            </a:solidFill>
                            <a:latin typeface="Arial" pitchFamily="34" charset="0"/>
                            <a:cs typeface="Arial" pitchFamily="34" charset="0"/>
                          </a:defRPr>
                        </a:lvl1pPr>
                        <a:lvl2pPr marL="742950" indent="-285750" eaLnBrk="0" hangingPunct="0">
                          <a:defRPr sz="1600">
                            <a:solidFill>
                              <a:schemeClr val="tx1"/>
                            </a:solidFill>
                            <a:latin typeface="Arial" pitchFamily="34" charset="0"/>
                            <a:cs typeface="Arial" pitchFamily="34" charset="0"/>
                          </a:defRPr>
                        </a:lvl2pPr>
                        <a:lvl3pPr marL="1143000" indent="-228600" eaLnBrk="0" hangingPunct="0">
                          <a:defRPr sz="1600">
                            <a:solidFill>
                              <a:schemeClr val="tx1"/>
                            </a:solidFill>
                            <a:latin typeface="Arial" pitchFamily="34" charset="0"/>
                            <a:cs typeface="Arial" pitchFamily="34" charset="0"/>
                          </a:defRPr>
                        </a:lvl3pPr>
                        <a:lvl4pPr marL="1600200" indent="-228600" eaLnBrk="0" hangingPunct="0">
                          <a:defRPr sz="1600">
                            <a:solidFill>
                              <a:schemeClr val="tx1"/>
                            </a:solidFill>
                            <a:latin typeface="Arial" pitchFamily="34" charset="0"/>
                            <a:cs typeface="Arial" pitchFamily="34" charset="0"/>
                          </a:defRPr>
                        </a:lvl4pPr>
                        <a:lvl5pPr marL="2057400" indent="-228600" eaLnBrk="0" hangingPunct="0">
                          <a:defRPr sz="1600">
                            <a:solidFill>
                              <a:schemeClr val="tx1"/>
                            </a:solidFill>
                            <a:latin typeface="Arial" pitchFamily="34" charset="0"/>
                            <a:cs typeface="Arial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600">
                            <a:solidFill>
                              <a:schemeClr val="tx1"/>
                            </a:solidFill>
                            <a:latin typeface="Arial" pitchFamily="34" charset="0"/>
                            <a:cs typeface="Arial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600">
                            <a:solidFill>
                              <a:schemeClr val="tx1"/>
                            </a:solidFill>
                            <a:latin typeface="Arial" pitchFamily="34" charset="0"/>
                            <a:cs typeface="Arial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600">
                            <a:solidFill>
                              <a:schemeClr val="tx1"/>
                            </a:solidFill>
                            <a:latin typeface="Arial" pitchFamily="34" charset="0"/>
                            <a:cs typeface="Arial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600">
                            <a:solidFill>
                              <a:schemeClr val="tx1"/>
                            </a:solidFill>
                            <a:latin typeface="Arial" pitchFamily="34" charset="0"/>
                            <a:cs typeface="Arial" pitchFamily="34" charset="0"/>
                          </a:defRPr>
                        </a:lvl9pPr>
                      </a:lstStyle>
                      <a:p>
                        <a:pPr fontAlgn="base">
                          <a:spcBef>
                            <a:spcPct val="50000"/>
                          </a:spcBef>
                          <a:spcAft>
                            <a:spcPct val="0"/>
                          </a:spcAft>
                        </a:pPr>
                        <a:r>
                          <a:rPr lang="en-US" sz="1200" b="1">
                            <a:solidFill>
                              <a:srgbClr val="000000"/>
                            </a:solidFill>
                          </a:rPr>
                          <a:t>MUTANT ─ Compound</a:t>
                        </a:r>
                      </a:p>
                    </p:txBody>
                  </p:sp>
                </p:grpSp>
                <p:sp>
                  <p:nvSpPr>
                    <p:cNvPr id="148500" name="TextBox 2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027766" y="3047959"/>
                      <a:ext cx="1622368" cy="320451"/>
                    </a:xfrm>
                    <a:prstGeom prst="rect">
                      <a:avLst/>
                    </a:prstGeom>
                    <a:noFill/>
                    <a:ln w="19050">
                      <a:solidFill>
                        <a:srgbClr val="0033CC"/>
                      </a:solidFill>
                      <a:round/>
                      <a:headEnd/>
                      <a:tailEnd type="arrow" w="lg" len="lg"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eaLnBrk="1" fontAlgn="base" hangingPunct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30" name="TextBox 29"/>
                    <p:cNvSpPr txBox="1"/>
                    <p:nvPr/>
                  </p:nvSpPr>
                  <p:spPr bwMode="auto">
                    <a:xfrm>
                      <a:off x="1052790" y="3020252"/>
                      <a:ext cx="1622446" cy="319165"/>
                    </a:xfrm>
                    <a:prstGeom prst="rect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txBody>
                    <a:bodyPr>
                      <a:spAutoFit/>
                    </a:bodyPr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16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p:txBody>
                </p:sp>
              </p:grpSp>
              <p:pic>
                <p:nvPicPr>
                  <p:cNvPr id="148497" name="Picture 7" descr="Another Constriction Zone BPS_2002_BB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03636" y="933856"/>
                    <a:ext cx="2046288" cy="189689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48498" name="AutoShape 26"/>
                  <p:cNvSpPr>
                    <a:spLocks noChangeArrowheads="1"/>
                  </p:cNvSpPr>
                  <p:nvPr/>
                </p:nvSpPr>
                <p:spPr bwMode="auto">
                  <a:xfrm>
                    <a:off x="6178550" y="1300638"/>
                    <a:ext cx="1778676" cy="496887"/>
                  </a:xfrm>
                  <a:prstGeom prst="wedgeRoundRectCallout">
                    <a:avLst>
                      <a:gd name="adj1" fmla="val -48463"/>
                      <a:gd name="adj2" fmla="val -28593"/>
                      <a:gd name="adj3" fmla="val 16667"/>
                    </a:avLst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algn="ctr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</a:pPr>
                    <a:r>
                      <a:rPr lang="en-US" sz="1200" b="1" i="1">
                        <a:solidFill>
                          <a:srgbClr val="000000"/>
                        </a:solidFill>
                        <a:latin typeface="Arial"/>
                        <a:cs typeface="Arial"/>
                      </a:rPr>
                      <a:t>Glutathione derivatives</a:t>
                    </a:r>
                  </a:p>
                </p:txBody>
              </p:sp>
            </p:grpSp>
            <p:sp>
              <p:nvSpPr>
                <p:cNvPr id="148495" name="TextBox 34"/>
                <p:cNvSpPr txBox="1">
                  <a:spLocks noChangeArrowheads="1"/>
                </p:cNvSpPr>
                <p:nvPr/>
              </p:nvSpPr>
              <p:spPr bwMode="auto">
                <a:xfrm>
                  <a:off x="3774332" y="1206229"/>
                  <a:ext cx="2529192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i="1" dirty="0">
                      <a:solidFill>
                        <a:srgbClr val="000000"/>
                      </a:solidFill>
                    </a:rPr>
                    <a:t>Designed by Theory</a:t>
                  </a:r>
                  <a:endParaRPr lang="en-US" b="1" u="sng" dirty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35" name="Oval 25"/>
              <p:cNvSpPr>
                <a:spLocks noChangeAspect="1" noChangeArrowheads="1"/>
              </p:cNvSpPr>
              <p:nvPr/>
            </p:nvSpPr>
            <p:spPr bwMode="auto">
              <a:xfrm>
                <a:off x="1800225" y="1774825"/>
                <a:ext cx="327025" cy="314325"/>
              </a:xfrm>
              <a:prstGeom prst="ellipse">
                <a:avLst/>
              </a:prstGeom>
              <a:gradFill rotWithShape="1">
                <a:gsLst>
                  <a:gs pos="79000">
                    <a:srgbClr val="FF0000"/>
                  </a:gs>
                  <a:gs pos="100000">
                    <a:srgbClr val="006C00"/>
                  </a:gs>
                </a:gsLst>
                <a:path path="shape">
                  <a:fillToRect l="50000" t="50000" r="50000" b="50000"/>
                </a:path>
              </a:gradFill>
              <a:ln w="2540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endParaRPr lang="en-US" kern="0" dirty="0">
                  <a:solidFill>
                    <a:sysClr val="windowText" lastClr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36" name="Oval 25"/>
              <p:cNvSpPr>
                <a:spLocks noChangeAspect="1" noChangeArrowheads="1"/>
              </p:cNvSpPr>
              <p:nvPr/>
            </p:nvSpPr>
            <p:spPr bwMode="auto">
              <a:xfrm>
                <a:off x="1990725" y="2054225"/>
                <a:ext cx="328613" cy="312738"/>
              </a:xfrm>
              <a:prstGeom prst="ellipse">
                <a:avLst/>
              </a:prstGeom>
              <a:gradFill rotWithShape="1">
                <a:gsLst>
                  <a:gs pos="79000">
                    <a:srgbClr val="92D050"/>
                  </a:gs>
                  <a:gs pos="100000">
                    <a:srgbClr val="006C00"/>
                  </a:gs>
                </a:gsLst>
                <a:path path="shape">
                  <a:fillToRect l="50000" t="50000" r="50000" b="50000"/>
                </a:path>
              </a:gradFill>
              <a:ln w="2540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endParaRPr lang="en-US" kern="0" dirty="0">
                  <a:solidFill>
                    <a:sysClr val="windowText" lastClr="000000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148490" name="TextBox 46"/>
            <p:cNvSpPr txBox="1">
              <a:spLocks noChangeArrowheads="1"/>
            </p:cNvSpPr>
            <p:nvPr/>
          </p:nvSpPr>
          <p:spPr bwMode="auto">
            <a:xfrm>
              <a:off x="4716016" y="5555778"/>
              <a:ext cx="277640" cy="338554"/>
            </a:xfrm>
            <a:prstGeom prst="rect">
              <a:avLst/>
            </a:prstGeom>
            <a:noFill/>
            <a:ln w="9525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333399"/>
                  </a:solidFill>
                  <a:latin typeface="Arial Narrow" pitchFamily="34" charset="0"/>
                </a:rPr>
                <a:t>||</a:t>
              </a:r>
              <a:r>
                <a:rPr lang="en-US" sz="1400" dirty="0">
                  <a:solidFill>
                    <a:srgbClr val="333399"/>
                  </a:solidFill>
                  <a:latin typeface="Arial Narrow" pitchFamily="34" charset="0"/>
                </a:rPr>
                <a:t> </a:t>
              </a:r>
              <a:endParaRPr lang="en-US" sz="1400" b="1" u="sng" dirty="0">
                <a:solidFill>
                  <a:srgbClr val="000000"/>
                </a:solidFill>
                <a:latin typeface="Arial Narrow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810000" y="3051975"/>
            <a:ext cx="4572000" cy="7540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1407B9"/>
                </a:solidFill>
                <a:latin typeface="Arial" pitchFamily="34" charset="0"/>
                <a:cs typeface="Arial" pitchFamily="34" charset="0"/>
              </a:rPr>
              <a:t>Evidence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1407B9"/>
                </a:solidFill>
                <a:latin typeface="Arial" pitchFamily="34" charset="0"/>
                <a:cs typeface="Arial" pitchFamily="34" charset="0"/>
              </a:rPr>
              <a:t>RyR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i="1" dirty="0">
                <a:solidFill>
                  <a:srgbClr val="1407B9"/>
                </a:solidFill>
                <a:latin typeface="Arial" pitchFamily="34" charset="0"/>
                <a:cs typeface="Arial" pitchFamily="34" charset="0"/>
              </a:rPr>
              <a:t>(start)</a:t>
            </a:r>
            <a:endParaRPr lang="en-US" sz="800" i="1" dirty="0">
              <a:solidFill>
                <a:srgbClr val="1407B9"/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67192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lide Number Placeholder 5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8407400" y="6314877"/>
            <a:ext cx="2133600" cy="476250"/>
          </a:xfrm>
          <a:noFill/>
        </p:spPr>
        <p:txBody>
          <a:bodyPr/>
          <a:lstStyle/>
          <a:p>
            <a:fld id="{0257C040-DA44-4A76-9101-446DB48EF94A}" type="slidenum">
              <a:rPr lang="en-US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pPr/>
              <a:t>48</a:t>
            </a:fld>
            <a:endParaRPr lang="en-US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86371" name="Group 2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3124201" y="228600"/>
            <a:ext cx="3051175" cy="5791200"/>
            <a:chOff x="1008" y="144"/>
            <a:chExt cx="1922" cy="3648"/>
          </a:xfrm>
        </p:grpSpPr>
        <p:sp>
          <p:nvSpPr>
            <p:cNvPr id="186456" name="Text Box 3"/>
            <p:cNvSpPr txBox="1">
              <a:spLocks noChangeArrowheads="1"/>
            </p:cNvSpPr>
            <p:nvPr/>
          </p:nvSpPr>
          <p:spPr bwMode="auto">
            <a:xfrm>
              <a:off x="1056" y="144"/>
              <a:ext cx="1728" cy="19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lvl="1" eaLnBrk="0" hangingPunct="0">
                <a:spcBef>
                  <a:spcPct val="50000"/>
                </a:spcBef>
              </a:pPr>
              <a:r>
                <a:rPr lang="en-US" sz="3200" b="1" u="sng">
                  <a:solidFill>
                    <a:srgbClr val="C80000"/>
                  </a:solidFill>
                </a:rPr>
                <a:t>Ca Channel</a:t>
              </a:r>
              <a:r>
                <a:rPr lang="en-US" b="1">
                  <a:solidFill>
                    <a:srgbClr val="000000"/>
                  </a:solidFill>
                </a:rPr>
                <a:t>		</a:t>
              </a:r>
              <a:endParaRPr lang="en-US" sz="2800" b="1">
                <a:solidFill>
                  <a:srgbClr val="000000"/>
                </a:solidFill>
              </a:endParaRPr>
            </a:p>
          </p:txBody>
        </p:sp>
        <p:grpSp>
          <p:nvGrpSpPr>
            <p:cNvPr id="186457" name="Group 4"/>
            <p:cNvGrpSpPr>
              <a:grpSpLocks/>
            </p:cNvGrpSpPr>
            <p:nvPr/>
          </p:nvGrpSpPr>
          <p:grpSpPr bwMode="auto">
            <a:xfrm>
              <a:off x="1008" y="1584"/>
              <a:ext cx="1922" cy="2208"/>
              <a:chOff x="1008" y="1584"/>
              <a:chExt cx="1922" cy="2208"/>
            </a:xfrm>
          </p:grpSpPr>
          <p:sp>
            <p:nvSpPr>
              <p:cNvPr id="186459" name="Text Box 5"/>
              <p:cNvSpPr txBox="1">
                <a:spLocks noChangeArrowheads="1"/>
              </p:cNvSpPr>
              <p:nvPr/>
            </p:nvSpPr>
            <p:spPr bwMode="auto">
              <a:xfrm>
                <a:off x="1392" y="3504"/>
                <a:ext cx="1538" cy="28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>
                    <a:solidFill>
                      <a:srgbClr val="000000"/>
                    </a:solidFill>
                  </a:rPr>
                  <a:t>log (Concentration/M)</a:t>
                </a:r>
                <a:endParaRPr lang="en-US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60" name="Text Box 6"/>
              <p:cNvSpPr txBox="1">
                <a:spLocks noChangeArrowheads="1"/>
              </p:cNvSpPr>
              <p:nvPr/>
            </p:nvSpPr>
            <p:spPr bwMode="auto">
              <a:xfrm>
                <a:off x="1056" y="1743"/>
                <a:ext cx="235" cy="148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1400" baseline="30000">
                    <a:solidFill>
                      <a:srgbClr val="000000"/>
                    </a:solidFill>
                  </a:rPr>
                  <a:t> </a:t>
                </a:r>
                <a:r>
                  <a:rPr lang="en-US" sz="1400">
                    <a:solidFill>
                      <a:srgbClr val="000000"/>
                    </a:solidFill>
                  </a:rPr>
                  <a:t> </a:t>
                </a:r>
                <a:endParaRPr lang="en-US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61" name="Freeform 7"/>
              <p:cNvSpPr>
                <a:spLocks/>
              </p:cNvSpPr>
              <p:nvPr/>
            </p:nvSpPr>
            <p:spPr bwMode="auto">
              <a:xfrm>
                <a:off x="1418" y="1881"/>
                <a:ext cx="1347" cy="1437"/>
              </a:xfrm>
              <a:custGeom>
                <a:avLst/>
                <a:gdLst>
                  <a:gd name="T0" fmla="*/ 1 w 2049"/>
                  <a:gd name="T1" fmla="*/ 2 h 1757"/>
                  <a:gd name="T2" fmla="*/ 1 w 2049"/>
                  <a:gd name="T3" fmla="*/ 2 h 1757"/>
                  <a:gd name="T4" fmla="*/ 1 w 2049"/>
                  <a:gd name="T5" fmla="*/ 2 h 1757"/>
                  <a:gd name="T6" fmla="*/ 1 w 2049"/>
                  <a:gd name="T7" fmla="*/ 2 h 1757"/>
                  <a:gd name="T8" fmla="*/ 1 w 2049"/>
                  <a:gd name="T9" fmla="*/ 2 h 1757"/>
                  <a:gd name="T10" fmla="*/ 1 w 2049"/>
                  <a:gd name="T11" fmla="*/ 2 h 1757"/>
                  <a:gd name="T12" fmla="*/ 1 w 2049"/>
                  <a:gd name="T13" fmla="*/ 2 h 1757"/>
                  <a:gd name="T14" fmla="*/ 1 w 2049"/>
                  <a:gd name="T15" fmla="*/ 2 h 1757"/>
                  <a:gd name="T16" fmla="*/ 1 w 2049"/>
                  <a:gd name="T17" fmla="*/ 2 h 1757"/>
                  <a:gd name="T18" fmla="*/ 1 w 2049"/>
                  <a:gd name="T19" fmla="*/ 2 h 1757"/>
                  <a:gd name="T20" fmla="*/ 1 w 2049"/>
                  <a:gd name="T21" fmla="*/ 2 h 1757"/>
                  <a:gd name="T22" fmla="*/ 1 w 2049"/>
                  <a:gd name="T23" fmla="*/ 2 h 1757"/>
                  <a:gd name="T24" fmla="*/ 1 w 2049"/>
                  <a:gd name="T25" fmla="*/ 2 h 1757"/>
                  <a:gd name="T26" fmla="*/ 1 w 2049"/>
                  <a:gd name="T27" fmla="*/ 2 h 1757"/>
                  <a:gd name="T28" fmla="*/ 1 w 2049"/>
                  <a:gd name="T29" fmla="*/ 2 h 1757"/>
                  <a:gd name="T30" fmla="*/ 1 w 2049"/>
                  <a:gd name="T31" fmla="*/ 2 h 1757"/>
                  <a:gd name="T32" fmla="*/ 1 w 2049"/>
                  <a:gd name="T33" fmla="*/ 2 h 1757"/>
                  <a:gd name="T34" fmla="*/ 1 w 2049"/>
                  <a:gd name="T35" fmla="*/ 2 h 1757"/>
                  <a:gd name="T36" fmla="*/ 1 w 2049"/>
                  <a:gd name="T37" fmla="*/ 2 h 1757"/>
                  <a:gd name="T38" fmla="*/ 1 w 2049"/>
                  <a:gd name="T39" fmla="*/ 2 h 1757"/>
                  <a:gd name="T40" fmla="*/ 1 w 2049"/>
                  <a:gd name="T41" fmla="*/ 2 h 1757"/>
                  <a:gd name="T42" fmla="*/ 1 w 2049"/>
                  <a:gd name="T43" fmla="*/ 2 h 1757"/>
                  <a:gd name="T44" fmla="*/ 1 w 2049"/>
                  <a:gd name="T45" fmla="*/ 2 h 1757"/>
                  <a:gd name="T46" fmla="*/ 1 w 2049"/>
                  <a:gd name="T47" fmla="*/ 2 h 1757"/>
                  <a:gd name="T48" fmla="*/ 1 w 2049"/>
                  <a:gd name="T49" fmla="*/ 2 h 1757"/>
                  <a:gd name="T50" fmla="*/ 1 w 2049"/>
                  <a:gd name="T51" fmla="*/ 2 h 1757"/>
                  <a:gd name="T52" fmla="*/ 1 w 2049"/>
                  <a:gd name="T53" fmla="*/ 2 h 1757"/>
                  <a:gd name="T54" fmla="*/ 1 w 2049"/>
                  <a:gd name="T55" fmla="*/ 2 h 1757"/>
                  <a:gd name="T56" fmla="*/ 1 w 2049"/>
                  <a:gd name="T57" fmla="*/ 2 h 1757"/>
                  <a:gd name="T58" fmla="*/ 1 w 2049"/>
                  <a:gd name="T59" fmla="*/ 2 h 1757"/>
                  <a:gd name="T60" fmla="*/ 1 w 2049"/>
                  <a:gd name="T61" fmla="*/ 2 h 1757"/>
                  <a:gd name="T62" fmla="*/ 1 w 2049"/>
                  <a:gd name="T63" fmla="*/ 2 h 1757"/>
                  <a:gd name="T64" fmla="*/ 1 w 2049"/>
                  <a:gd name="T65" fmla="*/ 2 h 1757"/>
                  <a:gd name="T66" fmla="*/ 1 w 2049"/>
                  <a:gd name="T67" fmla="*/ 2 h 1757"/>
                  <a:gd name="T68" fmla="*/ 1 w 2049"/>
                  <a:gd name="T69" fmla="*/ 2 h 1757"/>
                  <a:gd name="T70" fmla="*/ 1 w 2049"/>
                  <a:gd name="T71" fmla="*/ 2 h 1757"/>
                  <a:gd name="T72" fmla="*/ 1 w 2049"/>
                  <a:gd name="T73" fmla="*/ 2 h 1757"/>
                  <a:gd name="T74" fmla="*/ 1 w 2049"/>
                  <a:gd name="T75" fmla="*/ 2 h 1757"/>
                  <a:gd name="T76" fmla="*/ 1 w 2049"/>
                  <a:gd name="T77" fmla="*/ 2 h 1757"/>
                  <a:gd name="T78" fmla="*/ 1 w 2049"/>
                  <a:gd name="T79" fmla="*/ 2 h 1757"/>
                  <a:gd name="T80" fmla="*/ 1 w 2049"/>
                  <a:gd name="T81" fmla="*/ 2 h 1757"/>
                  <a:gd name="T82" fmla="*/ 1 w 2049"/>
                  <a:gd name="T83" fmla="*/ 2 h 1757"/>
                  <a:gd name="T84" fmla="*/ 1 w 2049"/>
                  <a:gd name="T85" fmla="*/ 2 h 1757"/>
                  <a:gd name="T86" fmla="*/ 1 w 2049"/>
                  <a:gd name="T87" fmla="*/ 2 h 1757"/>
                  <a:gd name="T88" fmla="*/ 1 w 2049"/>
                  <a:gd name="T89" fmla="*/ 2 h 1757"/>
                  <a:gd name="T90" fmla="*/ 1 w 2049"/>
                  <a:gd name="T91" fmla="*/ 2 h 1757"/>
                  <a:gd name="T92" fmla="*/ 1 w 2049"/>
                  <a:gd name="T93" fmla="*/ 2 h 1757"/>
                  <a:gd name="T94" fmla="*/ 1 w 2049"/>
                  <a:gd name="T95" fmla="*/ 2 h 1757"/>
                  <a:gd name="T96" fmla="*/ 1 w 2049"/>
                  <a:gd name="T97" fmla="*/ 2 h 1757"/>
                  <a:gd name="T98" fmla="*/ 1 w 2049"/>
                  <a:gd name="T99" fmla="*/ 2 h 1757"/>
                  <a:gd name="T100" fmla="*/ 1 w 2049"/>
                  <a:gd name="T101" fmla="*/ 2 h 1757"/>
                  <a:gd name="T102" fmla="*/ 1 w 2049"/>
                  <a:gd name="T103" fmla="*/ 2 h 1757"/>
                  <a:gd name="T104" fmla="*/ 1 w 2049"/>
                  <a:gd name="T105" fmla="*/ 2 h 1757"/>
                  <a:gd name="T106" fmla="*/ 1 w 2049"/>
                  <a:gd name="T107" fmla="*/ 2 h 1757"/>
                  <a:gd name="T108" fmla="*/ 1 w 2049"/>
                  <a:gd name="T109" fmla="*/ 2 h 1757"/>
                  <a:gd name="T110" fmla="*/ 1 w 2049"/>
                  <a:gd name="T111" fmla="*/ 2 h 1757"/>
                  <a:gd name="T112" fmla="*/ 1 w 2049"/>
                  <a:gd name="T113" fmla="*/ 2 h 1757"/>
                  <a:gd name="T114" fmla="*/ 1 w 2049"/>
                  <a:gd name="T115" fmla="*/ 2 h 1757"/>
                  <a:gd name="T116" fmla="*/ 1 w 2049"/>
                  <a:gd name="T117" fmla="*/ 2 h 175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049"/>
                  <a:gd name="T178" fmla="*/ 0 h 1757"/>
                  <a:gd name="T179" fmla="*/ 2049 w 2049"/>
                  <a:gd name="T180" fmla="*/ 1757 h 1757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049" h="1757">
                    <a:moveTo>
                      <a:pt x="0" y="1742"/>
                    </a:moveTo>
                    <a:lnTo>
                      <a:pt x="0" y="1757"/>
                    </a:lnTo>
                    <a:lnTo>
                      <a:pt x="3" y="1757"/>
                    </a:lnTo>
                    <a:lnTo>
                      <a:pt x="19" y="1756"/>
                    </a:lnTo>
                    <a:lnTo>
                      <a:pt x="17" y="1748"/>
                    </a:lnTo>
                    <a:lnTo>
                      <a:pt x="17" y="1756"/>
                    </a:lnTo>
                    <a:lnTo>
                      <a:pt x="54" y="1756"/>
                    </a:lnTo>
                    <a:lnTo>
                      <a:pt x="70" y="1755"/>
                    </a:lnTo>
                    <a:lnTo>
                      <a:pt x="68" y="1746"/>
                    </a:lnTo>
                    <a:lnTo>
                      <a:pt x="68" y="1755"/>
                    </a:lnTo>
                    <a:lnTo>
                      <a:pt x="88" y="1755"/>
                    </a:lnTo>
                    <a:lnTo>
                      <a:pt x="105" y="1753"/>
                    </a:lnTo>
                    <a:lnTo>
                      <a:pt x="104" y="1745"/>
                    </a:lnTo>
                    <a:lnTo>
                      <a:pt x="104" y="1753"/>
                    </a:lnTo>
                    <a:lnTo>
                      <a:pt x="121" y="1753"/>
                    </a:lnTo>
                    <a:lnTo>
                      <a:pt x="156" y="1751"/>
                    </a:lnTo>
                    <a:lnTo>
                      <a:pt x="172" y="1749"/>
                    </a:lnTo>
                    <a:lnTo>
                      <a:pt x="208" y="1746"/>
                    </a:lnTo>
                    <a:lnTo>
                      <a:pt x="224" y="1745"/>
                    </a:lnTo>
                    <a:lnTo>
                      <a:pt x="259" y="1742"/>
                    </a:lnTo>
                    <a:lnTo>
                      <a:pt x="252" y="1742"/>
                    </a:lnTo>
                    <a:lnTo>
                      <a:pt x="259" y="1741"/>
                    </a:lnTo>
                    <a:lnTo>
                      <a:pt x="275" y="1738"/>
                    </a:lnTo>
                    <a:lnTo>
                      <a:pt x="273" y="1732"/>
                    </a:lnTo>
                    <a:lnTo>
                      <a:pt x="275" y="1740"/>
                    </a:lnTo>
                    <a:lnTo>
                      <a:pt x="292" y="1738"/>
                    </a:lnTo>
                    <a:lnTo>
                      <a:pt x="284" y="1738"/>
                    </a:lnTo>
                    <a:lnTo>
                      <a:pt x="292" y="1737"/>
                    </a:lnTo>
                    <a:lnTo>
                      <a:pt x="328" y="1732"/>
                    </a:lnTo>
                    <a:lnTo>
                      <a:pt x="344" y="1729"/>
                    </a:lnTo>
                    <a:lnTo>
                      <a:pt x="361" y="1726"/>
                    </a:lnTo>
                    <a:lnTo>
                      <a:pt x="379" y="1722"/>
                    </a:lnTo>
                    <a:lnTo>
                      <a:pt x="395" y="1720"/>
                    </a:lnTo>
                    <a:lnTo>
                      <a:pt x="397" y="1720"/>
                    </a:lnTo>
                    <a:lnTo>
                      <a:pt x="414" y="1714"/>
                    </a:lnTo>
                    <a:lnTo>
                      <a:pt x="411" y="1708"/>
                    </a:lnTo>
                    <a:lnTo>
                      <a:pt x="413" y="1714"/>
                    </a:lnTo>
                    <a:lnTo>
                      <a:pt x="430" y="1710"/>
                    </a:lnTo>
                    <a:lnTo>
                      <a:pt x="440" y="1709"/>
                    </a:lnTo>
                    <a:lnTo>
                      <a:pt x="432" y="1710"/>
                    </a:lnTo>
                    <a:lnTo>
                      <a:pt x="448" y="1706"/>
                    </a:lnTo>
                    <a:lnTo>
                      <a:pt x="465" y="1701"/>
                    </a:lnTo>
                    <a:lnTo>
                      <a:pt x="473" y="1698"/>
                    </a:lnTo>
                    <a:lnTo>
                      <a:pt x="465" y="1701"/>
                    </a:lnTo>
                    <a:lnTo>
                      <a:pt x="481" y="1696"/>
                    </a:lnTo>
                    <a:lnTo>
                      <a:pt x="467" y="1701"/>
                    </a:lnTo>
                    <a:lnTo>
                      <a:pt x="481" y="1696"/>
                    </a:lnTo>
                    <a:lnTo>
                      <a:pt x="517" y="1682"/>
                    </a:lnTo>
                    <a:lnTo>
                      <a:pt x="526" y="1678"/>
                    </a:lnTo>
                    <a:lnTo>
                      <a:pt x="518" y="1682"/>
                    </a:lnTo>
                    <a:lnTo>
                      <a:pt x="534" y="1675"/>
                    </a:lnTo>
                    <a:lnTo>
                      <a:pt x="569" y="1659"/>
                    </a:lnTo>
                    <a:lnTo>
                      <a:pt x="573" y="1657"/>
                    </a:lnTo>
                    <a:lnTo>
                      <a:pt x="569" y="1659"/>
                    </a:lnTo>
                    <a:lnTo>
                      <a:pt x="585" y="1650"/>
                    </a:lnTo>
                    <a:lnTo>
                      <a:pt x="557" y="1666"/>
                    </a:lnTo>
                    <a:lnTo>
                      <a:pt x="585" y="1649"/>
                    </a:lnTo>
                    <a:lnTo>
                      <a:pt x="621" y="1627"/>
                    </a:lnTo>
                    <a:lnTo>
                      <a:pt x="625" y="1624"/>
                    </a:lnTo>
                    <a:lnTo>
                      <a:pt x="622" y="1627"/>
                    </a:lnTo>
                    <a:lnTo>
                      <a:pt x="638" y="1615"/>
                    </a:lnTo>
                    <a:lnTo>
                      <a:pt x="673" y="1588"/>
                    </a:lnTo>
                    <a:lnTo>
                      <a:pt x="689" y="1573"/>
                    </a:lnTo>
                    <a:lnTo>
                      <a:pt x="707" y="1557"/>
                    </a:lnTo>
                    <a:lnTo>
                      <a:pt x="725" y="1540"/>
                    </a:lnTo>
                    <a:lnTo>
                      <a:pt x="721" y="1543"/>
                    </a:lnTo>
                    <a:lnTo>
                      <a:pt x="725" y="1539"/>
                    </a:lnTo>
                    <a:lnTo>
                      <a:pt x="741" y="1520"/>
                    </a:lnTo>
                    <a:lnTo>
                      <a:pt x="734" y="1516"/>
                    </a:lnTo>
                    <a:lnTo>
                      <a:pt x="741" y="1521"/>
                    </a:lnTo>
                    <a:lnTo>
                      <a:pt x="758" y="1502"/>
                    </a:lnTo>
                    <a:lnTo>
                      <a:pt x="753" y="1506"/>
                    </a:lnTo>
                    <a:lnTo>
                      <a:pt x="758" y="1501"/>
                    </a:lnTo>
                    <a:lnTo>
                      <a:pt x="776" y="1480"/>
                    </a:lnTo>
                    <a:lnTo>
                      <a:pt x="777" y="1477"/>
                    </a:lnTo>
                    <a:lnTo>
                      <a:pt x="777" y="1480"/>
                    </a:lnTo>
                    <a:lnTo>
                      <a:pt x="793" y="1457"/>
                    </a:lnTo>
                    <a:lnTo>
                      <a:pt x="785" y="1453"/>
                    </a:lnTo>
                    <a:lnTo>
                      <a:pt x="793" y="1457"/>
                    </a:lnTo>
                    <a:lnTo>
                      <a:pt x="811" y="1433"/>
                    </a:lnTo>
                    <a:lnTo>
                      <a:pt x="801" y="1445"/>
                    </a:lnTo>
                    <a:lnTo>
                      <a:pt x="811" y="1433"/>
                    </a:lnTo>
                    <a:lnTo>
                      <a:pt x="829" y="1407"/>
                    </a:lnTo>
                    <a:lnTo>
                      <a:pt x="845" y="1380"/>
                    </a:lnTo>
                    <a:lnTo>
                      <a:pt x="862" y="1352"/>
                    </a:lnTo>
                    <a:lnTo>
                      <a:pt x="859" y="1356"/>
                    </a:lnTo>
                    <a:lnTo>
                      <a:pt x="862" y="1351"/>
                    </a:lnTo>
                    <a:lnTo>
                      <a:pt x="878" y="1321"/>
                    </a:lnTo>
                    <a:lnTo>
                      <a:pt x="896" y="1290"/>
                    </a:lnTo>
                    <a:lnTo>
                      <a:pt x="913" y="1257"/>
                    </a:lnTo>
                    <a:lnTo>
                      <a:pt x="929" y="1223"/>
                    </a:lnTo>
                    <a:lnTo>
                      <a:pt x="947" y="1189"/>
                    </a:lnTo>
                    <a:lnTo>
                      <a:pt x="965" y="1151"/>
                    </a:lnTo>
                    <a:lnTo>
                      <a:pt x="973" y="1132"/>
                    </a:lnTo>
                    <a:lnTo>
                      <a:pt x="965" y="1151"/>
                    </a:lnTo>
                    <a:lnTo>
                      <a:pt x="981" y="1115"/>
                    </a:lnTo>
                    <a:lnTo>
                      <a:pt x="973" y="1112"/>
                    </a:lnTo>
                    <a:lnTo>
                      <a:pt x="981" y="1115"/>
                    </a:lnTo>
                    <a:lnTo>
                      <a:pt x="1016" y="1037"/>
                    </a:lnTo>
                    <a:lnTo>
                      <a:pt x="1030" y="1003"/>
                    </a:lnTo>
                    <a:lnTo>
                      <a:pt x="1016" y="1037"/>
                    </a:lnTo>
                    <a:lnTo>
                      <a:pt x="1033" y="997"/>
                    </a:lnTo>
                    <a:lnTo>
                      <a:pt x="1049" y="956"/>
                    </a:lnTo>
                    <a:lnTo>
                      <a:pt x="1067" y="916"/>
                    </a:lnTo>
                    <a:lnTo>
                      <a:pt x="1085" y="875"/>
                    </a:lnTo>
                    <a:lnTo>
                      <a:pt x="1101" y="834"/>
                    </a:lnTo>
                    <a:lnTo>
                      <a:pt x="1118" y="793"/>
                    </a:lnTo>
                    <a:lnTo>
                      <a:pt x="1110" y="790"/>
                    </a:lnTo>
                    <a:lnTo>
                      <a:pt x="1118" y="793"/>
                    </a:lnTo>
                    <a:lnTo>
                      <a:pt x="1136" y="754"/>
                    </a:lnTo>
                    <a:lnTo>
                      <a:pt x="1139" y="745"/>
                    </a:lnTo>
                    <a:lnTo>
                      <a:pt x="1136" y="754"/>
                    </a:lnTo>
                    <a:lnTo>
                      <a:pt x="1152" y="714"/>
                    </a:lnTo>
                    <a:lnTo>
                      <a:pt x="1144" y="711"/>
                    </a:lnTo>
                    <a:lnTo>
                      <a:pt x="1152" y="714"/>
                    </a:lnTo>
                    <a:lnTo>
                      <a:pt x="1187" y="636"/>
                    </a:lnTo>
                    <a:lnTo>
                      <a:pt x="1195" y="617"/>
                    </a:lnTo>
                    <a:lnTo>
                      <a:pt x="1187" y="636"/>
                    </a:lnTo>
                    <a:lnTo>
                      <a:pt x="1203" y="598"/>
                    </a:lnTo>
                    <a:lnTo>
                      <a:pt x="1195" y="596"/>
                    </a:lnTo>
                    <a:lnTo>
                      <a:pt x="1203" y="598"/>
                    </a:lnTo>
                    <a:lnTo>
                      <a:pt x="1221" y="562"/>
                    </a:lnTo>
                    <a:lnTo>
                      <a:pt x="1238" y="527"/>
                    </a:lnTo>
                    <a:lnTo>
                      <a:pt x="1254" y="494"/>
                    </a:lnTo>
                    <a:lnTo>
                      <a:pt x="1272" y="462"/>
                    </a:lnTo>
                    <a:lnTo>
                      <a:pt x="1289" y="431"/>
                    </a:lnTo>
                    <a:lnTo>
                      <a:pt x="1305" y="401"/>
                    </a:lnTo>
                    <a:lnTo>
                      <a:pt x="1297" y="399"/>
                    </a:lnTo>
                    <a:lnTo>
                      <a:pt x="1305" y="403"/>
                    </a:lnTo>
                    <a:lnTo>
                      <a:pt x="1323" y="374"/>
                    </a:lnTo>
                    <a:lnTo>
                      <a:pt x="1341" y="348"/>
                    </a:lnTo>
                    <a:lnTo>
                      <a:pt x="1357" y="323"/>
                    </a:lnTo>
                    <a:lnTo>
                      <a:pt x="1349" y="319"/>
                    </a:lnTo>
                    <a:lnTo>
                      <a:pt x="1357" y="323"/>
                    </a:lnTo>
                    <a:lnTo>
                      <a:pt x="1374" y="299"/>
                    </a:lnTo>
                    <a:lnTo>
                      <a:pt x="1392" y="276"/>
                    </a:lnTo>
                    <a:lnTo>
                      <a:pt x="1384" y="272"/>
                    </a:lnTo>
                    <a:lnTo>
                      <a:pt x="1390" y="276"/>
                    </a:lnTo>
                    <a:lnTo>
                      <a:pt x="1406" y="256"/>
                    </a:lnTo>
                    <a:lnTo>
                      <a:pt x="1424" y="236"/>
                    </a:lnTo>
                    <a:lnTo>
                      <a:pt x="1440" y="217"/>
                    </a:lnTo>
                    <a:lnTo>
                      <a:pt x="1433" y="213"/>
                    </a:lnTo>
                    <a:lnTo>
                      <a:pt x="1440" y="219"/>
                    </a:lnTo>
                    <a:lnTo>
                      <a:pt x="1475" y="187"/>
                    </a:lnTo>
                    <a:lnTo>
                      <a:pt x="1491" y="172"/>
                    </a:lnTo>
                    <a:lnTo>
                      <a:pt x="1485" y="166"/>
                    </a:lnTo>
                    <a:lnTo>
                      <a:pt x="1491" y="172"/>
                    </a:lnTo>
                    <a:lnTo>
                      <a:pt x="1509" y="158"/>
                    </a:lnTo>
                    <a:lnTo>
                      <a:pt x="1526" y="146"/>
                    </a:lnTo>
                    <a:lnTo>
                      <a:pt x="1542" y="134"/>
                    </a:lnTo>
                    <a:lnTo>
                      <a:pt x="1536" y="129"/>
                    </a:lnTo>
                    <a:lnTo>
                      <a:pt x="1541" y="134"/>
                    </a:lnTo>
                    <a:lnTo>
                      <a:pt x="1576" y="113"/>
                    </a:lnTo>
                    <a:lnTo>
                      <a:pt x="1571" y="107"/>
                    </a:lnTo>
                    <a:lnTo>
                      <a:pt x="1576" y="114"/>
                    </a:lnTo>
                    <a:lnTo>
                      <a:pt x="1592" y="106"/>
                    </a:lnTo>
                    <a:lnTo>
                      <a:pt x="1605" y="98"/>
                    </a:lnTo>
                    <a:lnTo>
                      <a:pt x="1592" y="106"/>
                    </a:lnTo>
                    <a:lnTo>
                      <a:pt x="1609" y="97"/>
                    </a:lnTo>
                    <a:lnTo>
                      <a:pt x="1605" y="90"/>
                    </a:lnTo>
                    <a:lnTo>
                      <a:pt x="1609" y="97"/>
                    </a:lnTo>
                    <a:lnTo>
                      <a:pt x="1627" y="89"/>
                    </a:lnTo>
                    <a:lnTo>
                      <a:pt x="1643" y="82"/>
                    </a:lnTo>
                    <a:lnTo>
                      <a:pt x="1638" y="75"/>
                    </a:lnTo>
                    <a:lnTo>
                      <a:pt x="1641" y="82"/>
                    </a:lnTo>
                    <a:lnTo>
                      <a:pt x="1659" y="75"/>
                    </a:lnTo>
                    <a:lnTo>
                      <a:pt x="1656" y="69"/>
                    </a:lnTo>
                    <a:lnTo>
                      <a:pt x="1659" y="75"/>
                    </a:lnTo>
                    <a:lnTo>
                      <a:pt x="1677" y="70"/>
                    </a:lnTo>
                    <a:lnTo>
                      <a:pt x="1685" y="67"/>
                    </a:lnTo>
                    <a:lnTo>
                      <a:pt x="1677" y="70"/>
                    </a:lnTo>
                    <a:lnTo>
                      <a:pt x="1693" y="65"/>
                    </a:lnTo>
                    <a:lnTo>
                      <a:pt x="1689" y="58"/>
                    </a:lnTo>
                    <a:lnTo>
                      <a:pt x="1693" y="65"/>
                    </a:lnTo>
                    <a:lnTo>
                      <a:pt x="1728" y="54"/>
                    </a:lnTo>
                    <a:lnTo>
                      <a:pt x="1744" y="50"/>
                    </a:lnTo>
                    <a:lnTo>
                      <a:pt x="1741" y="43"/>
                    </a:lnTo>
                    <a:lnTo>
                      <a:pt x="1742" y="50"/>
                    </a:lnTo>
                    <a:lnTo>
                      <a:pt x="1760" y="46"/>
                    </a:lnTo>
                    <a:lnTo>
                      <a:pt x="1777" y="43"/>
                    </a:lnTo>
                    <a:lnTo>
                      <a:pt x="1779" y="43"/>
                    </a:lnTo>
                    <a:lnTo>
                      <a:pt x="1795" y="39"/>
                    </a:lnTo>
                    <a:lnTo>
                      <a:pt x="1792" y="32"/>
                    </a:lnTo>
                    <a:lnTo>
                      <a:pt x="1793" y="39"/>
                    </a:lnTo>
                    <a:lnTo>
                      <a:pt x="1829" y="34"/>
                    </a:lnTo>
                    <a:lnTo>
                      <a:pt x="1845" y="31"/>
                    </a:lnTo>
                    <a:lnTo>
                      <a:pt x="1843" y="24"/>
                    </a:lnTo>
                    <a:lnTo>
                      <a:pt x="1845" y="32"/>
                    </a:lnTo>
                    <a:lnTo>
                      <a:pt x="1862" y="31"/>
                    </a:lnTo>
                    <a:lnTo>
                      <a:pt x="1854" y="31"/>
                    </a:lnTo>
                    <a:lnTo>
                      <a:pt x="1862" y="30"/>
                    </a:lnTo>
                    <a:lnTo>
                      <a:pt x="1880" y="27"/>
                    </a:lnTo>
                    <a:lnTo>
                      <a:pt x="1896" y="24"/>
                    </a:lnTo>
                    <a:lnTo>
                      <a:pt x="1894" y="18"/>
                    </a:lnTo>
                    <a:lnTo>
                      <a:pt x="1896" y="26"/>
                    </a:lnTo>
                    <a:lnTo>
                      <a:pt x="1931" y="23"/>
                    </a:lnTo>
                    <a:lnTo>
                      <a:pt x="1947" y="22"/>
                    </a:lnTo>
                    <a:lnTo>
                      <a:pt x="1982" y="19"/>
                    </a:lnTo>
                    <a:lnTo>
                      <a:pt x="1998" y="18"/>
                    </a:lnTo>
                    <a:lnTo>
                      <a:pt x="2016" y="16"/>
                    </a:lnTo>
                    <a:lnTo>
                      <a:pt x="2014" y="8"/>
                    </a:lnTo>
                    <a:lnTo>
                      <a:pt x="2014" y="16"/>
                    </a:lnTo>
                    <a:lnTo>
                      <a:pt x="2033" y="16"/>
                    </a:lnTo>
                    <a:lnTo>
                      <a:pt x="2049" y="15"/>
                    </a:lnTo>
                    <a:lnTo>
                      <a:pt x="2048" y="7"/>
                    </a:lnTo>
                    <a:lnTo>
                      <a:pt x="2048" y="15"/>
                    </a:lnTo>
                    <a:lnTo>
                      <a:pt x="2049" y="15"/>
                    </a:lnTo>
                    <a:lnTo>
                      <a:pt x="2049" y="0"/>
                    </a:lnTo>
                    <a:lnTo>
                      <a:pt x="2048" y="0"/>
                    </a:lnTo>
                    <a:lnTo>
                      <a:pt x="2032" y="2"/>
                    </a:lnTo>
                    <a:lnTo>
                      <a:pt x="2032" y="8"/>
                    </a:lnTo>
                    <a:lnTo>
                      <a:pt x="2032" y="2"/>
                    </a:lnTo>
                    <a:lnTo>
                      <a:pt x="2014" y="2"/>
                    </a:lnTo>
                    <a:lnTo>
                      <a:pt x="1997" y="3"/>
                    </a:lnTo>
                    <a:lnTo>
                      <a:pt x="1981" y="4"/>
                    </a:lnTo>
                    <a:lnTo>
                      <a:pt x="1945" y="7"/>
                    </a:lnTo>
                    <a:lnTo>
                      <a:pt x="1929" y="8"/>
                    </a:lnTo>
                    <a:lnTo>
                      <a:pt x="1894" y="11"/>
                    </a:lnTo>
                    <a:lnTo>
                      <a:pt x="1899" y="10"/>
                    </a:lnTo>
                    <a:lnTo>
                      <a:pt x="1893" y="11"/>
                    </a:lnTo>
                    <a:lnTo>
                      <a:pt x="1877" y="14"/>
                    </a:lnTo>
                    <a:lnTo>
                      <a:pt x="1859" y="16"/>
                    </a:lnTo>
                    <a:lnTo>
                      <a:pt x="1861" y="23"/>
                    </a:lnTo>
                    <a:lnTo>
                      <a:pt x="1861" y="16"/>
                    </a:lnTo>
                    <a:lnTo>
                      <a:pt x="1843" y="18"/>
                    </a:lnTo>
                    <a:lnTo>
                      <a:pt x="1848" y="16"/>
                    </a:lnTo>
                    <a:lnTo>
                      <a:pt x="1841" y="18"/>
                    </a:lnTo>
                    <a:lnTo>
                      <a:pt x="1825" y="20"/>
                    </a:lnTo>
                    <a:lnTo>
                      <a:pt x="1790" y="26"/>
                    </a:lnTo>
                    <a:lnTo>
                      <a:pt x="1789" y="26"/>
                    </a:lnTo>
                    <a:lnTo>
                      <a:pt x="1790" y="26"/>
                    </a:lnTo>
                    <a:lnTo>
                      <a:pt x="1774" y="30"/>
                    </a:lnTo>
                    <a:lnTo>
                      <a:pt x="1776" y="36"/>
                    </a:lnTo>
                    <a:lnTo>
                      <a:pt x="1774" y="30"/>
                    </a:lnTo>
                    <a:lnTo>
                      <a:pt x="1757" y="32"/>
                    </a:lnTo>
                    <a:lnTo>
                      <a:pt x="1739" y="36"/>
                    </a:lnTo>
                    <a:lnTo>
                      <a:pt x="1731" y="39"/>
                    </a:lnTo>
                    <a:lnTo>
                      <a:pt x="1739" y="36"/>
                    </a:lnTo>
                    <a:lnTo>
                      <a:pt x="1723" y="40"/>
                    </a:lnTo>
                    <a:lnTo>
                      <a:pt x="1688" y="51"/>
                    </a:lnTo>
                    <a:lnTo>
                      <a:pt x="1678" y="54"/>
                    </a:lnTo>
                    <a:lnTo>
                      <a:pt x="1686" y="51"/>
                    </a:lnTo>
                    <a:lnTo>
                      <a:pt x="1670" y="56"/>
                    </a:lnTo>
                    <a:lnTo>
                      <a:pt x="1673" y="63"/>
                    </a:lnTo>
                    <a:lnTo>
                      <a:pt x="1672" y="56"/>
                    </a:lnTo>
                    <a:lnTo>
                      <a:pt x="1654" y="62"/>
                    </a:lnTo>
                    <a:lnTo>
                      <a:pt x="1659" y="61"/>
                    </a:lnTo>
                    <a:lnTo>
                      <a:pt x="1653" y="63"/>
                    </a:lnTo>
                    <a:lnTo>
                      <a:pt x="1635" y="70"/>
                    </a:lnTo>
                    <a:lnTo>
                      <a:pt x="1627" y="73"/>
                    </a:lnTo>
                    <a:lnTo>
                      <a:pt x="1635" y="70"/>
                    </a:lnTo>
                    <a:lnTo>
                      <a:pt x="1619" y="77"/>
                    </a:lnTo>
                    <a:lnTo>
                      <a:pt x="1601" y="85"/>
                    </a:lnTo>
                    <a:lnTo>
                      <a:pt x="1595" y="86"/>
                    </a:lnTo>
                    <a:lnTo>
                      <a:pt x="1600" y="85"/>
                    </a:lnTo>
                    <a:lnTo>
                      <a:pt x="1582" y="94"/>
                    </a:lnTo>
                    <a:lnTo>
                      <a:pt x="1587" y="99"/>
                    </a:lnTo>
                    <a:lnTo>
                      <a:pt x="1584" y="94"/>
                    </a:lnTo>
                    <a:lnTo>
                      <a:pt x="1568" y="102"/>
                    </a:lnTo>
                    <a:lnTo>
                      <a:pt x="1569" y="101"/>
                    </a:lnTo>
                    <a:lnTo>
                      <a:pt x="1566" y="102"/>
                    </a:lnTo>
                    <a:lnTo>
                      <a:pt x="1531" y="124"/>
                    </a:lnTo>
                    <a:lnTo>
                      <a:pt x="1526" y="126"/>
                    </a:lnTo>
                    <a:lnTo>
                      <a:pt x="1531" y="124"/>
                    </a:lnTo>
                    <a:lnTo>
                      <a:pt x="1515" y="136"/>
                    </a:lnTo>
                    <a:lnTo>
                      <a:pt x="1497" y="148"/>
                    </a:lnTo>
                    <a:lnTo>
                      <a:pt x="1480" y="161"/>
                    </a:lnTo>
                    <a:lnTo>
                      <a:pt x="1478" y="161"/>
                    </a:lnTo>
                    <a:lnTo>
                      <a:pt x="1478" y="162"/>
                    </a:lnTo>
                    <a:lnTo>
                      <a:pt x="1462" y="177"/>
                    </a:lnTo>
                    <a:lnTo>
                      <a:pt x="1427" y="209"/>
                    </a:lnTo>
                    <a:lnTo>
                      <a:pt x="1430" y="207"/>
                    </a:lnTo>
                    <a:lnTo>
                      <a:pt x="1427" y="209"/>
                    </a:lnTo>
                    <a:lnTo>
                      <a:pt x="1411" y="228"/>
                    </a:lnTo>
                    <a:lnTo>
                      <a:pt x="1393" y="248"/>
                    </a:lnTo>
                    <a:lnTo>
                      <a:pt x="1377" y="268"/>
                    </a:lnTo>
                    <a:lnTo>
                      <a:pt x="1350" y="303"/>
                    </a:lnTo>
                    <a:lnTo>
                      <a:pt x="1377" y="268"/>
                    </a:lnTo>
                    <a:lnTo>
                      <a:pt x="1360" y="291"/>
                    </a:lnTo>
                    <a:lnTo>
                      <a:pt x="1342" y="315"/>
                    </a:lnTo>
                    <a:lnTo>
                      <a:pt x="1347" y="309"/>
                    </a:lnTo>
                    <a:lnTo>
                      <a:pt x="1342" y="317"/>
                    </a:lnTo>
                    <a:lnTo>
                      <a:pt x="1326" y="341"/>
                    </a:lnTo>
                    <a:lnTo>
                      <a:pt x="1309" y="368"/>
                    </a:lnTo>
                    <a:lnTo>
                      <a:pt x="1291" y="396"/>
                    </a:lnTo>
                    <a:lnTo>
                      <a:pt x="1293" y="390"/>
                    </a:lnTo>
                    <a:lnTo>
                      <a:pt x="1291" y="396"/>
                    </a:lnTo>
                    <a:lnTo>
                      <a:pt x="1275" y="425"/>
                    </a:lnTo>
                    <a:lnTo>
                      <a:pt x="1257" y="456"/>
                    </a:lnTo>
                    <a:lnTo>
                      <a:pt x="1240" y="488"/>
                    </a:lnTo>
                    <a:lnTo>
                      <a:pt x="1224" y="522"/>
                    </a:lnTo>
                    <a:lnTo>
                      <a:pt x="1206" y="557"/>
                    </a:lnTo>
                    <a:lnTo>
                      <a:pt x="1189" y="593"/>
                    </a:lnTo>
                    <a:lnTo>
                      <a:pt x="1184" y="601"/>
                    </a:lnTo>
                    <a:lnTo>
                      <a:pt x="1187" y="594"/>
                    </a:lnTo>
                    <a:lnTo>
                      <a:pt x="1171" y="632"/>
                    </a:lnTo>
                    <a:lnTo>
                      <a:pt x="1179" y="633"/>
                    </a:lnTo>
                    <a:lnTo>
                      <a:pt x="1173" y="631"/>
                    </a:lnTo>
                    <a:lnTo>
                      <a:pt x="1137" y="708"/>
                    </a:lnTo>
                    <a:lnTo>
                      <a:pt x="1133" y="718"/>
                    </a:lnTo>
                    <a:lnTo>
                      <a:pt x="1136" y="710"/>
                    </a:lnTo>
                    <a:lnTo>
                      <a:pt x="1120" y="750"/>
                    </a:lnTo>
                    <a:lnTo>
                      <a:pt x="1128" y="751"/>
                    </a:lnTo>
                    <a:lnTo>
                      <a:pt x="1121" y="749"/>
                    </a:lnTo>
                    <a:lnTo>
                      <a:pt x="1104" y="787"/>
                    </a:lnTo>
                    <a:lnTo>
                      <a:pt x="1096" y="805"/>
                    </a:lnTo>
                    <a:lnTo>
                      <a:pt x="1102" y="789"/>
                    </a:lnTo>
                    <a:lnTo>
                      <a:pt x="1085" y="830"/>
                    </a:lnTo>
                    <a:lnTo>
                      <a:pt x="1069" y="871"/>
                    </a:lnTo>
                    <a:lnTo>
                      <a:pt x="1051" y="912"/>
                    </a:lnTo>
                    <a:lnTo>
                      <a:pt x="1033" y="952"/>
                    </a:lnTo>
                    <a:lnTo>
                      <a:pt x="1017" y="993"/>
                    </a:lnTo>
                    <a:lnTo>
                      <a:pt x="1000" y="1033"/>
                    </a:lnTo>
                    <a:lnTo>
                      <a:pt x="1008" y="1034"/>
                    </a:lnTo>
                    <a:lnTo>
                      <a:pt x="1001" y="1032"/>
                    </a:lnTo>
                    <a:lnTo>
                      <a:pt x="966" y="1109"/>
                    </a:lnTo>
                    <a:lnTo>
                      <a:pt x="944" y="1156"/>
                    </a:lnTo>
                    <a:lnTo>
                      <a:pt x="965" y="1111"/>
                    </a:lnTo>
                    <a:lnTo>
                      <a:pt x="949" y="1147"/>
                    </a:lnTo>
                    <a:lnTo>
                      <a:pt x="957" y="1148"/>
                    </a:lnTo>
                    <a:lnTo>
                      <a:pt x="950" y="1146"/>
                    </a:lnTo>
                    <a:lnTo>
                      <a:pt x="933" y="1183"/>
                    </a:lnTo>
                    <a:lnTo>
                      <a:pt x="915" y="1218"/>
                    </a:lnTo>
                    <a:lnTo>
                      <a:pt x="899" y="1252"/>
                    </a:lnTo>
                    <a:lnTo>
                      <a:pt x="881" y="1285"/>
                    </a:lnTo>
                    <a:lnTo>
                      <a:pt x="864" y="1316"/>
                    </a:lnTo>
                    <a:lnTo>
                      <a:pt x="848" y="1345"/>
                    </a:lnTo>
                    <a:lnTo>
                      <a:pt x="854" y="1348"/>
                    </a:lnTo>
                    <a:lnTo>
                      <a:pt x="848" y="1345"/>
                    </a:lnTo>
                    <a:lnTo>
                      <a:pt x="830" y="1374"/>
                    </a:lnTo>
                    <a:lnTo>
                      <a:pt x="814" y="1400"/>
                    </a:lnTo>
                    <a:lnTo>
                      <a:pt x="797" y="1426"/>
                    </a:lnTo>
                    <a:lnTo>
                      <a:pt x="803" y="1429"/>
                    </a:lnTo>
                    <a:lnTo>
                      <a:pt x="797" y="1425"/>
                    </a:lnTo>
                    <a:lnTo>
                      <a:pt x="779" y="1449"/>
                    </a:lnTo>
                    <a:lnTo>
                      <a:pt x="790" y="1431"/>
                    </a:lnTo>
                    <a:lnTo>
                      <a:pt x="779" y="1450"/>
                    </a:lnTo>
                    <a:lnTo>
                      <a:pt x="763" y="1473"/>
                    </a:lnTo>
                    <a:lnTo>
                      <a:pt x="769" y="1476"/>
                    </a:lnTo>
                    <a:lnTo>
                      <a:pt x="763" y="1472"/>
                    </a:lnTo>
                    <a:lnTo>
                      <a:pt x="745" y="1493"/>
                    </a:lnTo>
                    <a:lnTo>
                      <a:pt x="752" y="1497"/>
                    </a:lnTo>
                    <a:lnTo>
                      <a:pt x="745" y="1493"/>
                    </a:lnTo>
                    <a:lnTo>
                      <a:pt x="728" y="1512"/>
                    </a:lnTo>
                    <a:lnTo>
                      <a:pt x="734" y="1505"/>
                    </a:lnTo>
                    <a:lnTo>
                      <a:pt x="728" y="1512"/>
                    </a:lnTo>
                    <a:lnTo>
                      <a:pt x="712" y="1531"/>
                    </a:lnTo>
                    <a:lnTo>
                      <a:pt x="718" y="1535"/>
                    </a:lnTo>
                    <a:lnTo>
                      <a:pt x="712" y="1531"/>
                    </a:lnTo>
                    <a:lnTo>
                      <a:pt x="694" y="1548"/>
                    </a:lnTo>
                    <a:lnTo>
                      <a:pt x="677" y="1564"/>
                    </a:lnTo>
                    <a:lnTo>
                      <a:pt x="661" y="1579"/>
                    </a:lnTo>
                    <a:lnTo>
                      <a:pt x="667" y="1583"/>
                    </a:lnTo>
                    <a:lnTo>
                      <a:pt x="662" y="1577"/>
                    </a:lnTo>
                    <a:lnTo>
                      <a:pt x="627" y="1604"/>
                    </a:lnTo>
                    <a:lnTo>
                      <a:pt x="611" y="1616"/>
                    </a:lnTo>
                    <a:lnTo>
                      <a:pt x="616" y="1622"/>
                    </a:lnTo>
                    <a:lnTo>
                      <a:pt x="611" y="1616"/>
                    </a:lnTo>
                    <a:lnTo>
                      <a:pt x="576" y="1638"/>
                    </a:lnTo>
                    <a:lnTo>
                      <a:pt x="581" y="1643"/>
                    </a:lnTo>
                    <a:lnTo>
                      <a:pt x="576" y="1638"/>
                    </a:lnTo>
                    <a:lnTo>
                      <a:pt x="560" y="1647"/>
                    </a:lnTo>
                    <a:lnTo>
                      <a:pt x="565" y="1653"/>
                    </a:lnTo>
                    <a:lnTo>
                      <a:pt x="561" y="1647"/>
                    </a:lnTo>
                    <a:lnTo>
                      <a:pt x="526" y="1663"/>
                    </a:lnTo>
                    <a:lnTo>
                      <a:pt x="510" y="1670"/>
                    </a:lnTo>
                    <a:lnTo>
                      <a:pt x="513" y="1675"/>
                    </a:lnTo>
                    <a:lnTo>
                      <a:pt x="510" y="1670"/>
                    </a:lnTo>
                    <a:lnTo>
                      <a:pt x="475" y="1683"/>
                    </a:lnTo>
                    <a:lnTo>
                      <a:pt x="478" y="1689"/>
                    </a:lnTo>
                    <a:lnTo>
                      <a:pt x="475" y="1682"/>
                    </a:lnTo>
                    <a:lnTo>
                      <a:pt x="459" y="1687"/>
                    </a:lnTo>
                    <a:lnTo>
                      <a:pt x="462" y="1694"/>
                    </a:lnTo>
                    <a:lnTo>
                      <a:pt x="461" y="1687"/>
                    </a:lnTo>
                    <a:lnTo>
                      <a:pt x="443" y="1693"/>
                    </a:lnTo>
                    <a:lnTo>
                      <a:pt x="427" y="1697"/>
                    </a:lnTo>
                    <a:lnTo>
                      <a:pt x="429" y="1704"/>
                    </a:lnTo>
                    <a:lnTo>
                      <a:pt x="427" y="1697"/>
                    </a:lnTo>
                    <a:lnTo>
                      <a:pt x="409" y="1701"/>
                    </a:lnTo>
                    <a:lnTo>
                      <a:pt x="406" y="1702"/>
                    </a:lnTo>
                    <a:lnTo>
                      <a:pt x="409" y="1701"/>
                    </a:lnTo>
                    <a:lnTo>
                      <a:pt x="392" y="1706"/>
                    </a:lnTo>
                    <a:lnTo>
                      <a:pt x="393" y="1713"/>
                    </a:lnTo>
                    <a:lnTo>
                      <a:pt x="392" y="1706"/>
                    </a:lnTo>
                    <a:lnTo>
                      <a:pt x="376" y="1709"/>
                    </a:lnTo>
                    <a:lnTo>
                      <a:pt x="358" y="1713"/>
                    </a:lnTo>
                    <a:lnTo>
                      <a:pt x="341" y="1716"/>
                    </a:lnTo>
                    <a:lnTo>
                      <a:pt x="325" y="1718"/>
                    </a:lnTo>
                    <a:lnTo>
                      <a:pt x="289" y="1724"/>
                    </a:lnTo>
                    <a:lnTo>
                      <a:pt x="291" y="1730"/>
                    </a:lnTo>
                    <a:lnTo>
                      <a:pt x="291" y="1724"/>
                    </a:lnTo>
                    <a:lnTo>
                      <a:pt x="273" y="1725"/>
                    </a:lnTo>
                    <a:lnTo>
                      <a:pt x="278" y="1724"/>
                    </a:lnTo>
                    <a:lnTo>
                      <a:pt x="272" y="1725"/>
                    </a:lnTo>
                    <a:lnTo>
                      <a:pt x="256" y="1728"/>
                    </a:lnTo>
                    <a:lnTo>
                      <a:pt x="257" y="1734"/>
                    </a:lnTo>
                    <a:lnTo>
                      <a:pt x="257" y="1728"/>
                    </a:lnTo>
                    <a:lnTo>
                      <a:pt x="222" y="1730"/>
                    </a:lnTo>
                    <a:lnTo>
                      <a:pt x="206" y="1732"/>
                    </a:lnTo>
                    <a:lnTo>
                      <a:pt x="171" y="1734"/>
                    </a:lnTo>
                    <a:lnTo>
                      <a:pt x="155" y="1736"/>
                    </a:lnTo>
                    <a:lnTo>
                      <a:pt x="120" y="1738"/>
                    </a:lnTo>
                    <a:lnTo>
                      <a:pt x="120" y="1745"/>
                    </a:lnTo>
                    <a:lnTo>
                      <a:pt x="120" y="1738"/>
                    </a:lnTo>
                    <a:lnTo>
                      <a:pt x="104" y="1738"/>
                    </a:lnTo>
                    <a:lnTo>
                      <a:pt x="86" y="1740"/>
                    </a:lnTo>
                    <a:lnTo>
                      <a:pt x="86" y="1746"/>
                    </a:lnTo>
                    <a:lnTo>
                      <a:pt x="86" y="1740"/>
                    </a:lnTo>
                    <a:lnTo>
                      <a:pt x="68" y="1740"/>
                    </a:lnTo>
                    <a:lnTo>
                      <a:pt x="52" y="1741"/>
                    </a:lnTo>
                    <a:lnTo>
                      <a:pt x="52" y="1748"/>
                    </a:lnTo>
                    <a:lnTo>
                      <a:pt x="52" y="1741"/>
                    </a:lnTo>
                    <a:lnTo>
                      <a:pt x="17" y="1741"/>
                    </a:lnTo>
                    <a:lnTo>
                      <a:pt x="1" y="1742"/>
                    </a:lnTo>
                    <a:lnTo>
                      <a:pt x="1" y="1749"/>
                    </a:lnTo>
                    <a:lnTo>
                      <a:pt x="1" y="1742"/>
                    </a:lnTo>
                    <a:lnTo>
                      <a:pt x="0" y="1742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62" name="Freeform 8"/>
              <p:cNvSpPr>
                <a:spLocks/>
              </p:cNvSpPr>
              <p:nvPr/>
            </p:nvSpPr>
            <p:spPr bwMode="auto">
              <a:xfrm>
                <a:off x="1418" y="1945"/>
                <a:ext cx="1347" cy="1334"/>
              </a:xfrm>
              <a:custGeom>
                <a:avLst/>
                <a:gdLst>
                  <a:gd name="T0" fmla="*/ 1 w 2049"/>
                  <a:gd name="T1" fmla="*/ 2 h 1630"/>
                  <a:gd name="T2" fmla="*/ 1 w 2049"/>
                  <a:gd name="T3" fmla="*/ 2 h 1630"/>
                  <a:gd name="T4" fmla="*/ 1 w 2049"/>
                  <a:gd name="T5" fmla="*/ 2 h 1630"/>
                  <a:gd name="T6" fmla="*/ 1 w 2049"/>
                  <a:gd name="T7" fmla="*/ 2 h 1630"/>
                  <a:gd name="T8" fmla="*/ 1 w 2049"/>
                  <a:gd name="T9" fmla="*/ 2 h 1630"/>
                  <a:gd name="T10" fmla="*/ 1 w 2049"/>
                  <a:gd name="T11" fmla="*/ 2 h 1630"/>
                  <a:gd name="T12" fmla="*/ 1 w 2049"/>
                  <a:gd name="T13" fmla="*/ 2 h 1630"/>
                  <a:gd name="T14" fmla="*/ 1 w 2049"/>
                  <a:gd name="T15" fmla="*/ 2 h 1630"/>
                  <a:gd name="T16" fmla="*/ 1 w 2049"/>
                  <a:gd name="T17" fmla="*/ 2 h 1630"/>
                  <a:gd name="T18" fmla="*/ 1 w 2049"/>
                  <a:gd name="T19" fmla="*/ 2 h 1630"/>
                  <a:gd name="T20" fmla="*/ 1 w 2049"/>
                  <a:gd name="T21" fmla="*/ 2 h 1630"/>
                  <a:gd name="T22" fmla="*/ 1 w 2049"/>
                  <a:gd name="T23" fmla="*/ 2 h 1630"/>
                  <a:gd name="T24" fmla="*/ 1 w 2049"/>
                  <a:gd name="T25" fmla="*/ 2 h 1630"/>
                  <a:gd name="T26" fmla="*/ 1 w 2049"/>
                  <a:gd name="T27" fmla="*/ 2 h 1630"/>
                  <a:gd name="T28" fmla="*/ 1 w 2049"/>
                  <a:gd name="T29" fmla="*/ 2 h 1630"/>
                  <a:gd name="T30" fmla="*/ 1 w 2049"/>
                  <a:gd name="T31" fmla="*/ 2 h 1630"/>
                  <a:gd name="T32" fmla="*/ 1 w 2049"/>
                  <a:gd name="T33" fmla="*/ 2 h 1630"/>
                  <a:gd name="T34" fmla="*/ 1 w 2049"/>
                  <a:gd name="T35" fmla="*/ 2 h 1630"/>
                  <a:gd name="T36" fmla="*/ 1 w 2049"/>
                  <a:gd name="T37" fmla="*/ 2 h 1630"/>
                  <a:gd name="T38" fmla="*/ 1 w 2049"/>
                  <a:gd name="T39" fmla="*/ 2 h 1630"/>
                  <a:gd name="T40" fmla="*/ 1 w 2049"/>
                  <a:gd name="T41" fmla="*/ 2 h 1630"/>
                  <a:gd name="T42" fmla="*/ 1 w 2049"/>
                  <a:gd name="T43" fmla="*/ 2 h 1630"/>
                  <a:gd name="T44" fmla="*/ 1 w 2049"/>
                  <a:gd name="T45" fmla="*/ 2 h 1630"/>
                  <a:gd name="T46" fmla="*/ 1 w 2049"/>
                  <a:gd name="T47" fmla="*/ 2 h 1630"/>
                  <a:gd name="T48" fmla="*/ 1 w 2049"/>
                  <a:gd name="T49" fmla="*/ 2 h 1630"/>
                  <a:gd name="T50" fmla="*/ 1 w 2049"/>
                  <a:gd name="T51" fmla="*/ 2 h 1630"/>
                  <a:gd name="T52" fmla="*/ 1 w 2049"/>
                  <a:gd name="T53" fmla="*/ 2 h 1630"/>
                  <a:gd name="T54" fmla="*/ 1 w 2049"/>
                  <a:gd name="T55" fmla="*/ 2 h 1630"/>
                  <a:gd name="T56" fmla="*/ 1 w 2049"/>
                  <a:gd name="T57" fmla="*/ 2 h 1630"/>
                  <a:gd name="T58" fmla="*/ 1 w 2049"/>
                  <a:gd name="T59" fmla="*/ 2 h 1630"/>
                  <a:gd name="T60" fmla="*/ 1 w 2049"/>
                  <a:gd name="T61" fmla="*/ 2 h 1630"/>
                  <a:gd name="T62" fmla="*/ 1 w 2049"/>
                  <a:gd name="T63" fmla="*/ 2 h 1630"/>
                  <a:gd name="T64" fmla="*/ 1 w 2049"/>
                  <a:gd name="T65" fmla="*/ 2 h 1630"/>
                  <a:gd name="T66" fmla="*/ 1 w 2049"/>
                  <a:gd name="T67" fmla="*/ 2 h 1630"/>
                  <a:gd name="T68" fmla="*/ 1 w 2049"/>
                  <a:gd name="T69" fmla="*/ 2 h 1630"/>
                  <a:gd name="T70" fmla="*/ 1 w 2049"/>
                  <a:gd name="T71" fmla="*/ 2 h 1630"/>
                  <a:gd name="T72" fmla="*/ 1 w 2049"/>
                  <a:gd name="T73" fmla="*/ 2 h 1630"/>
                  <a:gd name="T74" fmla="*/ 1 w 2049"/>
                  <a:gd name="T75" fmla="*/ 2 h 1630"/>
                  <a:gd name="T76" fmla="*/ 1 w 2049"/>
                  <a:gd name="T77" fmla="*/ 2 h 1630"/>
                  <a:gd name="T78" fmla="*/ 1 w 2049"/>
                  <a:gd name="T79" fmla="*/ 2 h 1630"/>
                  <a:gd name="T80" fmla="*/ 1 w 2049"/>
                  <a:gd name="T81" fmla="*/ 2 h 1630"/>
                  <a:gd name="T82" fmla="*/ 1 w 2049"/>
                  <a:gd name="T83" fmla="*/ 2 h 1630"/>
                  <a:gd name="T84" fmla="*/ 1 w 2049"/>
                  <a:gd name="T85" fmla="*/ 2 h 1630"/>
                  <a:gd name="T86" fmla="*/ 1 w 2049"/>
                  <a:gd name="T87" fmla="*/ 2 h 1630"/>
                  <a:gd name="T88" fmla="*/ 1 w 2049"/>
                  <a:gd name="T89" fmla="*/ 2 h 1630"/>
                  <a:gd name="T90" fmla="*/ 1 w 2049"/>
                  <a:gd name="T91" fmla="*/ 2 h 1630"/>
                  <a:gd name="T92" fmla="*/ 1 w 2049"/>
                  <a:gd name="T93" fmla="*/ 2 h 1630"/>
                  <a:gd name="T94" fmla="*/ 1 w 2049"/>
                  <a:gd name="T95" fmla="*/ 2 h 1630"/>
                  <a:gd name="T96" fmla="*/ 1 w 2049"/>
                  <a:gd name="T97" fmla="*/ 2 h 1630"/>
                  <a:gd name="T98" fmla="*/ 1 w 2049"/>
                  <a:gd name="T99" fmla="*/ 2 h 1630"/>
                  <a:gd name="T100" fmla="*/ 1 w 2049"/>
                  <a:gd name="T101" fmla="*/ 2 h 1630"/>
                  <a:gd name="T102" fmla="*/ 1 w 2049"/>
                  <a:gd name="T103" fmla="*/ 2 h 1630"/>
                  <a:gd name="T104" fmla="*/ 1 w 2049"/>
                  <a:gd name="T105" fmla="*/ 2 h 1630"/>
                  <a:gd name="T106" fmla="*/ 1 w 2049"/>
                  <a:gd name="T107" fmla="*/ 2 h 1630"/>
                  <a:gd name="T108" fmla="*/ 1 w 2049"/>
                  <a:gd name="T109" fmla="*/ 2 h 1630"/>
                  <a:gd name="T110" fmla="*/ 1 w 2049"/>
                  <a:gd name="T111" fmla="*/ 2 h 1630"/>
                  <a:gd name="T112" fmla="*/ 1 w 2049"/>
                  <a:gd name="T113" fmla="*/ 2 h 1630"/>
                  <a:gd name="T114" fmla="*/ 1 w 2049"/>
                  <a:gd name="T115" fmla="*/ 2 h 1630"/>
                  <a:gd name="T116" fmla="*/ 1 w 2049"/>
                  <a:gd name="T117" fmla="*/ 2 h 1630"/>
                  <a:gd name="T118" fmla="*/ 1 w 2049"/>
                  <a:gd name="T119" fmla="*/ 2 h 1630"/>
                  <a:gd name="T120" fmla="*/ 1 w 2049"/>
                  <a:gd name="T121" fmla="*/ 2 h 1630"/>
                  <a:gd name="T122" fmla="*/ 1 w 2049"/>
                  <a:gd name="T123" fmla="*/ 2 h 163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049"/>
                  <a:gd name="T187" fmla="*/ 0 h 1630"/>
                  <a:gd name="T188" fmla="*/ 2049 w 2049"/>
                  <a:gd name="T189" fmla="*/ 1630 h 1630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049" h="1630">
                    <a:moveTo>
                      <a:pt x="0" y="0"/>
                    </a:moveTo>
                    <a:lnTo>
                      <a:pt x="0" y="15"/>
                    </a:lnTo>
                    <a:lnTo>
                      <a:pt x="17" y="15"/>
                    </a:lnTo>
                    <a:lnTo>
                      <a:pt x="17" y="7"/>
                    </a:lnTo>
                    <a:lnTo>
                      <a:pt x="17" y="15"/>
                    </a:lnTo>
                    <a:lnTo>
                      <a:pt x="35" y="16"/>
                    </a:lnTo>
                    <a:lnTo>
                      <a:pt x="52" y="16"/>
                    </a:lnTo>
                    <a:lnTo>
                      <a:pt x="52" y="8"/>
                    </a:lnTo>
                    <a:lnTo>
                      <a:pt x="52" y="16"/>
                    </a:lnTo>
                    <a:lnTo>
                      <a:pt x="68" y="17"/>
                    </a:lnTo>
                    <a:lnTo>
                      <a:pt x="86" y="17"/>
                    </a:lnTo>
                    <a:lnTo>
                      <a:pt x="86" y="9"/>
                    </a:lnTo>
                    <a:lnTo>
                      <a:pt x="86" y="17"/>
                    </a:lnTo>
                    <a:lnTo>
                      <a:pt x="104" y="19"/>
                    </a:lnTo>
                    <a:lnTo>
                      <a:pt x="120" y="20"/>
                    </a:lnTo>
                    <a:lnTo>
                      <a:pt x="137" y="20"/>
                    </a:lnTo>
                    <a:lnTo>
                      <a:pt x="137" y="12"/>
                    </a:lnTo>
                    <a:lnTo>
                      <a:pt x="137" y="20"/>
                    </a:lnTo>
                    <a:lnTo>
                      <a:pt x="155" y="21"/>
                    </a:lnTo>
                    <a:lnTo>
                      <a:pt x="171" y="23"/>
                    </a:lnTo>
                    <a:lnTo>
                      <a:pt x="188" y="23"/>
                    </a:lnTo>
                    <a:lnTo>
                      <a:pt x="188" y="15"/>
                    </a:lnTo>
                    <a:lnTo>
                      <a:pt x="188" y="23"/>
                    </a:lnTo>
                    <a:lnTo>
                      <a:pt x="206" y="24"/>
                    </a:lnTo>
                    <a:lnTo>
                      <a:pt x="206" y="16"/>
                    </a:lnTo>
                    <a:lnTo>
                      <a:pt x="204" y="23"/>
                    </a:lnTo>
                    <a:lnTo>
                      <a:pt x="220" y="25"/>
                    </a:lnTo>
                    <a:lnTo>
                      <a:pt x="227" y="27"/>
                    </a:lnTo>
                    <a:lnTo>
                      <a:pt x="222" y="27"/>
                    </a:lnTo>
                    <a:lnTo>
                      <a:pt x="257" y="29"/>
                    </a:lnTo>
                    <a:lnTo>
                      <a:pt x="273" y="31"/>
                    </a:lnTo>
                    <a:lnTo>
                      <a:pt x="273" y="23"/>
                    </a:lnTo>
                    <a:lnTo>
                      <a:pt x="272" y="29"/>
                    </a:lnTo>
                    <a:lnTo>
                      <a:pt x="325" y="38"/>
                    </a:lnTo>
                    <a:lnTo>
                      <a:pt x="334" y="39"/>
                    </a:lnTo>
                    <a:lnTo>
                      <a:pt x="326" y="39"/>
                    </a:lnTo>
                    <a:lnTo>
                      <a:pt x="342" y="40"/>
                    </a:lnTo>
                    <a:lnTo>
                      <a:pt x="342" y="32"/>
                    </a:lnTo>
                    <a:lnTo>
                      <a:pt x="341" y="39"/>
                    </a:lnTo>
                    <a:lnTo>
                      <a:pt x="358" y="43"/>
                    </a:lnTo>
                    <a:lnTo>
                      <a:pt x="376" y="46"/>
                    </a:lnTo>
                    <a:lnTo>
                      <a:pt x="377" y="39"/>
                    </a:lnTo>
                    <a:lnTo>
                      <a:pt x="376" y="46"/>
                    </a:lnTo>
                    <a:lnTo>
                      <a:pt x="392" y="50"/>
                    </a:lnTo>
                    <a:lnTo>
                      <a:pt x="384" y="48"/>
                    </a:lnTo>
                    <a:lnTo>
                      <a:pt x="392" y="50"/>
                    </a:lnTo>
                    <a:lnTo>
                      <a:pt x="427" y="58"/>
                    </a:lnTo>
                    <a:lnTo>
                      <a:pt x="429" y="51"/>
                    </a:lnTo>
                    <a:lnTo>
                      <a:pt x="427" y="58"/>
                    </a:lnTo>
                    <a:lnTo>
                      <a:pt x="443" y="62"/>
                    </a:lnTo>
                    <a:lnTo>
                      <a:pt x="461" y="67"/>
                    </a:lnTo>
                    <a:lnTo>
                      <a:pt x="462" y="60"/>
                    </a:lnTo>
                    <a:lnTo>
                      <a:pt x="459" y="67"/>
                    </a:lnTo>
                    <a:lnTo>
                      <a:pt x="475" y="72"/>
                    </a:lnTo>
                    <a:lnTo>
                      <a:pt x="478" y="66"/>
                    </a:lnTo>
                    <a:lnTo>
                      <a:pt x="475" y="72"/>
                    </a:lnTo>
                    <a:lnTo>
                      <a:pt x="510" y="86"/>
                    </a:lnTo>
                    <a:lnTo>
                      <a:pt x="513" y="79"/>
                    </a:lnTo>
                    <a:lnTo>
                      <a:pt x="510" y="86"/>
                    </a:lnTo>
                    <a:lnTo>
                      <a:pt x="526" y="94"/>
                    </a:lnTo>
                    <a:lnTo>
                      <a:pt x="523" y="93"/>
                    </a:lnTo>
                    <a:lnTo>
                      <a:pt x="526" y="94"/>
                    </a:lnTo>
                    <a:lnTo>
                      <a:pt x="544" y="101"/>
                    </a:lnTo>
                    <a:lnTo>
                      <a:pt x="547" y="94"/>
                    </a:lnTo>
                    <a:lnTo>
                      <a:pt x="542" y="101"/>
                    </a:lnTo>
                    <a:lnTo>
                      <a:pt x="560" y="110"/>
                    </a:lnTo>
                    <a:lnTo>
                      <a:pt x="576" y="119"/>
                    </a:lnTo>
                    <a:lnTo>
                      <a:pt x="593" y="129"/>
                    </a:lnTo>
                    <a:lnTo>
                      <a:pt x="598" y="122"/>
                    </a:lnTo>
                    <a:lnTo>
                      <a:pt x="593" y="127"/>
                    </a:lnTo>
                    <a:lnTo>
                      <a:pt x="611" y="138"/>
                    </a:lnTo>
                    <a:lnTo>
                      <a:pt x="616" y="133"/>
                    </a:lnTo>
                    <a:lnTo>
                      <a:pt x="611" y="138"/>
                    </a:lnTo>
                    <a:lnTo>
                      <a:pt x="627" y="150"/>
                    </a:lnTo>
                    <a:lnTo>
                      <a:pt x="662" y="177"/>
                    </a:lnTo>
                    <a:lnTo>
                      <a:pt x="667" y="172"/>
                    </a:lnTo>
                    <a:lnTo>
                      <a:pt x="661" y="177"/>
                    </a:lnTo>
                    <a:lnTo>
                      <a:pt x="677" y="192"/>
                    </a:lnTo>
                    <a:lnTo>
                      <a:pt x="694" y="208"/>
                    </a:lnTo>
                    <a:lnTo>
                      <a:pt x="712" y="225"/>
                    </a:lnTo>
                    <a:lnTo>
                      <a:pt x="718" y="220"/>
                    </a:lnTo>
                    <a:lnTo>
                      <a:pt x="712" y="224"/>
                    </a:lnTo>
                    <a:lnTo>
                      <a:pt x="728" y="243"/>
                    </a:lnTo>
                    <a:lnTo>
                      <a:pt x="763" y="283"/>
                    </a:lnTo>
                    <a:lnTo>
                      <a:pt x="769" y="279"/>
                    </a:lnTo>
                    <a:lnTo>
                      <a:pt x="763" y="283"/>
                    </a:lnTo>
                    <a:lnTo>
                      <a:pt x="779" y="306"/>
                    </a:lnTo>
                    <a:lnTo>
                      <a:pt x="790" y="323"/>
                    </a:lnTo>
                    <a:lnTo>
                      <a:pt x="779" y="306"/>
                    </a:lnTo>
                    <a:lnTo>
                      <a:pt x="797" y="330"/>
                    </a:lnTo>
                    <a:lnTo>
                      <a:pt x="803" y="326"/>
                    </a:lnTo>
                    <a:lnTo>
                      <a:pt x="797" y="330"/>
                    </a:lnTo>
                    <a:lnTo>
                      <a:pt x="814" y="355"/>
                    </a:lnTo>
                    <a:lnTo>
                      <a:pt x="830" y="382"/>
                    </a:lnTo>
                    <a:lnTo>
                      <a:pt x="848" y="410"/>
                    </a:lnTo>
                    <a:lnTo>
                      <a:pt x="854" y="406"/>
                    </a:lnTo>
                    <a:lnTo>
                      <a:pt x="848" y="409"/>
                    </a:lnTo>
                    <a:lnTo>
                      <a:pt x="864" y="439"/>
                    </a:lnTo>
                    <a:lnTo>
                      <a:pt x="881" y="469"/>
                    </a:lnTo>
                    <a:lnTo>
                      <a:pt x="899" y="502"/>
                    </a:lnTo>
                    <a:lnTo>
                      <a:pt x="915" y="535"/>
                    </a:lnTo>
                    <a:lnTo>
                      <a:pt x="933" y="569"/>
                    </a:lnTo>
                    <a:lnTo>
                      <a:pt x="950" y="605"/>
                    </a:lnTo>
                    <a:lnTo>
                      <a:pt x="957" y="602"/>
                    </a:lnTo>
                    <a:lnTo>
                      <a:pt x="949" y="605"/>
                    </a:lnTo>
                    <a:lnTo>
                      <a:pt x="965" y="641"/>
                    </a:lnTo>
                    <a:lnTo>
                      <a:pt x="960" y="630"/>
                    </a:lnTo>
                    <a:lnTo>
                      <a:pt x="966" y="641"/>
                    </a:lnTo>
                    <a:lnTo>
                      <a:pt x="984" y="677"/>
                    </a:lnTo>
                    <a:lnTo>
                      <a:pt x="1001" y="715"/>
                    </a:lnTo>
                    <a:lnTo>
                      <a:pt x="1019" y="754"/>
                    </a:lnTo>
                    <a:lnTo>
                      <a:pt x="1025" y="751"/>
                    </a:lnTo>
                    <a:lnTo>
                      <a:pt x="1017" y="754"/>
                    </a:lnTo>
                    <a:lnTo>
                      <a:pt x="1033" y="791"/>
                    </a:lnTo>
                    <a:lnTo>
                      <a:pt x="1025" y="773"/>
                    </a:lnTo>
                    <a:lnTo>
                      <a:pt x="1035" y="791"/>
                    </a:lnTo>
                    <a:lnTo>
                      <a:pt x="1070" y="869"/>
                    </a:lnTo>
                    <a:lnTo>
                      <a:pt x="1077" y="866"/>
                    </a:lnTo>
                    <a:lnTo>
                      <a:pt x="1069" y="869"/>
                    </a:lnTo>
                    <a:lnTo>
                      <a:pt x="1085" y="907"/>
                    </a:lnTo>
                    <a:lnTo>
                      <a:pt x="1077" y="888"/>
                    </a:lnTo>
                    <a:lnTo>
                      <a:pt x="1086" y="907"/>
                    </a:lnTo>
                    <a:lnTo>
                      <a:pt x="1104" y="946"/>
                    </a:lnTo>
                    <a:lnTo>
                      <a:pt x="1121" y="983"/>
                    </a:lnTo>
                    <a:lnTo>
                      <a:pt x="1128" y="980"/>
                    </a:lnTo>
                    <a:lnTo>
                      <a:pt x="1120" y="983"/>
                    </a:lnTo>
                    <a:lnTo>
                      <a:pt x="1136" y="1019"/>
                    </a:lnTo>
                    <a:lnTo>
                      <a:pt x="1133" y="1011"/>
                    </a:lnTo>
                    <a:lnTo>
                      <a:pt x="1137" y="1019"/>
                    </a:lnTo>
                    <a:lnTo>
                      <a:pt x="1173" y="1089"/>
                    </a:lnTo>
                    <a:lnTo>
                      <a:pt x="1189" y="1123"/>
                    </a:lnTo>
                    <a:lnTo>
                      <a:pt x="1206" y="1156"/>
                    </a:lnTo>
                    <a:lnTo>
                      <a:pt x="1224" y="1187"/>
                    </a:lnTo>
                    <a:lnTo>
                      <a:pt x="1240" y="1216"/>
                    </a:lnTo>
                    <a:lnTo>
                      <a:pt x="1243" y="1225"/>
                    </a:lnTo>
                    <a:lnTo>
                      <a:pt x="1240" y="1218"/>
                    </a:lnTo>
                    <a:lnTo>
                      <a:pt x="1257" y="1247"/>
                    </a:lnTo>
                    <a:lnTo>
                      <a:pt x="1275" y="1274"/>
                    </a:lnTo>
                    <a:lnTo>
                      <a:pt x="1291" y="1300"/>
                    </a:lnTo>
                    <a:lnTo>
                      <a:pt x="1293" y="1304"/>
                    </a:lnTo>
                    <a:lnTo>
                      <a:pt x="1291" y="1300"/>
                    </a:lnTo>
                    <a:lnTo>
                      <a:pt x="1309" y="1324"/>
                    </a:lnTo>
                    <a:lnTo>
                      <a:pt x="1326" y="1347"/>
                    </a:lnTo>
                    <a:lnTo>
                      <a:pt x="1342" y="1368"/>
                    </a:lnTo>
                    <a:lnTo>
                      <a:pt x="1337" y="1361"/>
                    </a:lnTo>
                    <a:lnTo>
                      <a:pt x="1342" y="1368"/>
                    </a:lnTo>
                    <a:lnTo>
                      <a:pt x="1377" y="1408"/>
                    </a:lnTo>
                    <a:lnTo>
                      <a:pt x="1390" y="1423"/>
                    </a:lnTo>
                    <a:lnTo>
                      <a:pt x="1377" y="1410"/>
                    </a:lnTo>
                    <a:lnTo>
                      <a:pt x="1393" y="1427"/>
                    </a:lnTo>
                    <a:lnTo>
                      <a:pt x="1411" y="1443"/>
                    </a:lnTo>
                    <a:lnTo>
                      <a:pt x="1427" y="1459"/>
                    </a:lnTo>
                    <a:lnTo>
                      <a:pt x="1429" y="1459"/>
                    </a:lnTo>
                    <a:lnTo>
                      <a:pt x="1464" y="1486"/>
                    </a:lnTo>
                    <a:lnTo>
                      <a:pt x="1480" y="1498"/>
                    </a:lnTo>
                    <a:lnTo>
                      <a:pt x="1497" y="1510"/>
                    </a:lnTo>
                    <a:lnTo>
                      <a:pt x="1491" y="1506"/>
                    </a:lnTo>
                    <a:lnTo>
                      <a:pt x="1497" y="1510"/>
                    </a:lnTo>
                    <a:lnTo>
                      <a:pt x="1515" y="1521"/>
                    </a:lnTo>
                    <a:lnTo>
                      <a:pt x="1544" y="1538"/>
                    </a:lnTo>
                    <a:lnTo>
                      <a:pt x="1515" y="1522"/>
                    </a:lnTo>
                    <a:lnTo>
                      <a:pt x="1531" y="1532"/>
                    </a:lnTo>
                    <a:lnTo>
                      <a:pt x="1528" y="1529"/>
                    </a:lnTo>
                    <a:lnTo>
                      <a:pt x="1533" y="1532"/>
                    </a:lnTo>
                    <a:lnTo>
                      <a:pt x="1568" y="1548"/>
                    </a:lnTo>
                    <a:lnTo>
                      <a:pt x="1584" y="1556"/>
                    </a:lnTo>
                    <a:lnTo>
                      <a:pt x="1581" y="1554"/>
                    </a:lnTo>
                    <a:lnTo>
                      <a:pt x="1584" y="1556"/>
                    </a:lnTo>
                    <a:lnTo>
                      <a:pt x="1619" y="1569"/>
                    </a:lnTo>
                    <a:lnTo>
                      <a:pt x="1633" y="1575"/>
                    </a:lnTo>
                    <a:lnTo>
                      <a:pt x="1619" y="1569"/>
                    </a:lnTo>
                    <a:lnTo>
                      <a:pt x="1635" y="1575"/>
                    </a:lnTo>
                    <a:lnTo>
                      <a:pt x="1627" y="1572"/>
                    </a:lnTo>
                    <a:lnTo>
                      <a:pt x="1637" y="1575"/>
                    </a:lnTo>
                    <a:lnTo>
                      <a:pt x="1654" y="1580"/>
                    </a:lnTo>
                    <a:lnTo>
                      <a:pt x="1651" y="1579"/>
                    </a:lnTo>
                    <a:lnTo>
                      <a:pt x="1654" y="1580"/>
                    </a:lnTo>
                    <a:lnTo>
                      <a:pt x="1672" y="1584"/>
                    </a:lnTo>
                    <a:lnTo>
                      <a:pt x="1673" y="1577"/>
                    </a:lnTo>
                    <a:lnTo>
                      <a:pt x="1670" y="1584"/>
                    </a:lnTo>
                    <a:lnTo>
                      <a:pt x="1686" y="1589"/>
                    </a:lnTo>
                    <a:lnTo>
                      <a:pt x="1683" y="1588"/>
                    </a:lnTo>
                    <a:lnTo>
                      <a:pt x="1688" y="1589"/>
                    </a:lnTo>
                    <a:lnTo>
                      <a:pt x="1723" y="1597"/>
                    </a:lnTo>
                    <a:lnTo>
                      <a:pt x="1739" y="1600"/>
                    </a:lnTo>
                    <a:lnTo>
                      <a:pt x="1757" y="1603"/>
                    </a:lnTo>
                    <a:lnTo>
                      <a:pt x="1774" y="1607"/>
                    </a:lnTo>
                    <a:lnTo>
                      <a:pt x="1779" y="1608"/>
                    </a:lnTo>
                    <a:lnTo>
                      <a:pt x="1776" y="1608"/>
                    </a:lnTo>
                    <a:lnTo>
                      <a:pt x="1792" y="1609"/>
                    </a:lnTo>
                    <a:lnTo>
                      <a:pt x="1792" y="1601"/>
                    </a:lnTo>
                    <a:lnTo>
                      <a:pt x="1790" y="1608"/>
                    </a:lnTo>
                    <a:lnTo>
                      <a:pt x="1808" y="1611"/>
                    </a:lnTo>
                    <a:lnTo>
                      <a:pt x="1816" y="1612"/>
                    </a:lnTo>
                    <a:lnTo>
                      <a:pt x="1809" y="1612"/>
                    </a:lnTo>
                    <a:lnTo>
                      <a:pt x="1827" y="1614"/>
                    </a:lnTo>
                    <a:lnTo>
                      <a:pt x="1827" y="1605"/>
                    </a:lnTo>
                    <a:lnTo>
                      <a:pt x="1825" y="1612"/>
                    </a:lnTo>
                    <a:lnTo>
                      <a:pt x="1841" y="1615"/>
                    </a:lnTo>
                    <a:lnTo>
                      <a:pt x="1848" y="1616"/>
                    </a:lnTo>
                    <a:lnTo>
                      <a:pt x="1843" y="1616"/>
                    </a:lnTo>
                    <a:lnTo>
                      <a:pt x="1861" y="1618"/>
                    </a:lnTo>
                    <a:lnTo>
                      <a:pt x="1861" y="1609"/>
                    </a:lnTo>
                    <a:lnTo>
                      <a:pt x="1859" y="1616"/>
                    </a:lnTo>
                    <a:lnTo>
                      <a:pt x="1877" y="1619"/>
                    </a:lnTo>
                    <a:lnTo>
                      <a:pt x="1886" y="1620"/>
                    </a:lnTo>
                    <a:lnTo>
                      <a:pt x="1878" y="1620"/>
                    </a:lnTo>
                    <a:lnTo>
                      <a:pt x="1894" y="1622"/>
                    </a:lnTo>
                    <a:lnTo>
                      <a:pt x="1929" y="1624"/>
                    </a:lnTo>
                    <a:lnTo>
                      <a:pt x="1945" y="1626"/>
                    </a:lnTo>
                    <a:lnTo>
                      <a:pt x="1963" y="1626"/>
                    </a:lnTo>
                    <a:lnTo>
                      <a:pt x="1963" y="1618"/>
                    </a:lnTo>
                    <a:lnTo>
                      <a:pt x="1963" y="1626"/>
                    </a:lnTo>
                    <a:lnTo>
                      <a:pt x="1981" y="1627"/>
                    </a:lnTo>
                    <a:lnTo>
                      <a:pt x="1997" y="1628"/>
                    </a:lnTo>
                    <a:lnTo>
                      <a:pt x="2014" y="1628"/>
                    </a:lnTo>
                    <a:lnTo>
                      <a:pt x="2014" y="1620"/>
                    </a:lnTo>
                    <a:lnTo>
                      <a:pt x="2014" y="1628"/>
                    </a:lnTo>
                    <a:lnTo>
                      <a:pt x="2032" y="1630"/>
                    </a:lnTo>
                    <a:lnTo>
                      <a:pt x="2049" y="1630"/>
                    </a:lnTo>
                    <a:lnTo>
                      <a:pt x="2049" y="1615"/>
                    </a:lnTo>
                    <a:lnTo>
                      <a:pt x="2032" y="1615"/>
                    </a:lnTo>
                    <a:lnTo>
                      <a:pt x="2032" y="1622"/>
                    </a:lnTo>
                    <a:lnTo>
                      <a:pt x="2033" y="1615"/>
                    </a:lnTo>
                    <a:lnTo>
                      <a:pt x="2016" y="1614"/>
                    </a:lnTo>
                    <a:lnTo>
                      <a:pt x="1997" y="1614"/>
                    </a:lnTo>
                    <a:lnTo>
                      <a:pt x="1997" y="1620"/>
                    </a:lnTo>
                    <a:lnTo>
                      <a:pt x="1998" y="1614"/>
                    </a:lnTo>
                    <a:lnTo>
                      <a:pt x="1982" y="1612"/>
                    </a:lnTo>
                    <a:lnTo>
                      <a:pt x="1965" y="1611"/>
                    </a:lnTo>
                    <a:lnTo>
                      <a:pt x="1945" y="1611"/>
                    </a:lnTo>
                    <a:lnTo>
                      <a:pt x="1945" y="1618"/>
                    </a:lnTo>
                    <a:lnTo>
                      <a:pt x="1947" y="1611"/>
                    </a:lnTo>
                    <a:lnTo>
                      <a:pt x="1931" y="1609"/>
                    </a:lnTo>
                    <a:lnTo>
                      <a:pt x="1896" y="1607"/>
                    </a:lnTo>
                    <a:lnTo>
                      <a:pt x="1880" y="1605"/>
                    </a:lnTo>
                    <a:lnTo>
                      <a:pt x="1878" y="1612"/>
                    </a:lnTo>
                    <a:lnTo>
                      <a:pt x="1880" y="1605"/>
                    </a:lnTo>
                    <a:lnTo>
                      <a:pt x="1862" y="1603"/>
                    </a:lnTo>
                    <a:lnTo>
                      <a:pt x="1854" y="1601"/>
                    </a:lnTo>
                    <a:lnTo>
                      <a:pt x="1862" y="1603"/>
                    </a:lnTo>
                    <a:lnTo>
                      <a:pt x="1845" y="1601"/>
                    </a:lnTo>
                    <a:lnTo>
                      <a:pt x="1843" y="1608"/>
                    </a:lnTo>
                    <a:lnTo>
                      <a:pt x="1845" y="1601"/>
                    </a:lnTo>
                    <a:lnTo>
                      <a:pt x="1829" y="1599"/>
                    </a:lnTo>
                    <a:lnTo>
                      <a:pt x="1822" y="1597"/>
                    </a:lnTo>
                    <a:lnTo>
                      <a:pt x="1829" y="1599"/>
                    </a:lnTo>
                    <a:lnTo>
                      <a:pt x="1811" y="1597"/>
                    </a:lnTo>
                    <a:lnTo>
                      <a:pt x="1809" y="1604"/>
                    </a:lnTo>
                    <a:lnTo>
                      <a:pt x="1811" y="1597"/>
                    </a:lnTo>
                    <a:lnTo>
                      <a:pt x="1793" y="1595"/>
                    </a:lnTo>
                    <a:lnTo>
                      <a:pt x="1785" y="1593"/>
                    </a:lnTo>
                    <a:lnTo>
                      <a:pt x="1793" y="1595"/>
                    </a:lnTo>
                    <a:lnTo>
                      <a:pt x="1777" y="1593"/>
                    </a:lnTo>
                    <a:lnTo>
                      <a:pt x="1776" y="1600"/>
                    </a:lnTo>
                    <a:lnTo>
                      <a:pt x="1777" y="1593"/>
                    </a:lnTo>
                    <a:lnTo>
                      <a:pt x="1760" y="1589"/>
                    </a:lnTo>
                    <a:lnTo>
                      <a:pt x="1742" y="1587"/>
                    </a:lnTo>
                    <a:lnTo>
                      <a:pt x="1726" y="1584"/>
                    </a:lnTo>
                    <a:lnTo>
                      <a:pt x="1691" y="1576"/>
                    </a:lnTo>
                    <a:lnTo>
                      <a:pt x="1689" y="1583"/>
                    </a:lnTo>
                    <a:lnTo>
                      <a:pt x="1693" y="1576"/>
                    </a:lnTo>
                    <a:lnTo>
                      <a:pt x="1677" y="1571"/>
                    </a:lnTo>
                    <a:lnTo>
                      <a:pt x="1680" y="1572"/>
                    </a:lnTo>
                    <a:lnTo>
                      <a:pt x="1675" y="1571"/>
                    </a:lnTo>
                    <a:lnTo>
                      <a:pt x="1657" y="1567"/>
                    </a:lnTo>
                    <a:lnTo>
                      <a:pt x="1656" y="1573"/>
                    </a:lnTo>
                    <a:lnTo>
                      <a:pt x="1659" y="1567"/>
                    </a:lnTo>
                    <a:lnTo>
                      <a:pt x="1641" y="1561"/>
                    </a:lnTo>
                    <a:lnTo>
                      <a:pt x="1638" y="1568"/>
                    </a:lnTo>
                    <a:lnTo>
                      <a:pt x="1641" y="1561"/>
                    </a:lnTo>
                    <a:lnTo>
                      <a:pt x="1625" y="1556"/>
                    </a:lnTo>
                    <a:lnTo>
                      <a:pt x="1622" y="1563"/>
                    </a:lnTo>
                    <a:lnTo>
                      <a:pt x="1625" y="1557"/>
                    </a:lnTo>
                    <a:lnTo>
                      <a:pt x="1590" y="1544"/>
                    </a:lnTo>
                    <a:lnTo>
                      <a:pt x="1587" y="1549"/>
                    </a:lnTo>
                    <a:lnTo>
                      <a:pt x="1592" y="1544"/>
                    </a:lnTo>
                    <a:lnTo>
                      <a:pt x="1576" y="1536"/>
                    </a:lnTo>
                    <a:lnTo>
                      <a:pt x="1541" y="1520"/>
                    </a:lnTo>
                    <a:lnTo>
                      <a:pt x="1536" y="1525"/>
                    </a:lnTo>
                    <a:lnTo>
                      <a:pt x="1541" y="1520"/>
                    </a:lnTo>
                    <a:lnTo>
                      <a:pt x="1525" y="1510"/>
                    </a:lnTo>
                    <a:lnTo>
                      <a:pt x="1520" y="1516"/>
                    </a:lnTo>
                    <a:lnTo>
                      <a:pt x="1525" y="1510"/>
                    </a:lnTo>
                    <a:lnTo>
                      <a:pt x="1507" y="1499"/>
                    </a:lnTo>
                    <a:lnTo>
                      <a:pt x="1502" y="1505"/>
                    </a:lnTo>
                    <a:lnTo>
                      <a:pt x="1509" y="1499"/>
                    </a:lnTo>
                    <a:lnTo>
                      <a:pt x="1491" y="1487"/>
                    </a:lnTo>
                    <a:lnTo>
                      <a:pt x="1475" y="1475"/>
                    </a:lnTo>
                    <a:lnTo>
                      <a:pt x="1440" y="1449"/>
                    </a:lnTo>
                    <a:lnTo>
                      <a:pt x="1433" y="1454"/>
                    </a:lnTo>
                    <a:lnTo>
                      <a:pt x="1440" y="1450"/>
                    </a:lnTo>
                    <a:lnTo>
                      <a:pt x="1424" y="1434"/>
                    </a:lnTo>
                    <a:lnTo>
                      <a:pt x="1406" y="1418"/>
                    </a:lnTo>
                    <a:lnTo>
                      <a:pt x="1390" y="1400"/>
                    </a:lnTo>
                    <a:lnTo>
                      <a:pt x="1384" y="1404"/>
                    </a:lnTo>
                    <a:lnTo>
                      <a:pt x="1390" y="1400"/>
                    </a:lnTo>
                    <a:lnTo>
                      <a:pt x="1355" y="1360"/>
                    </a:lnTo>
                    <a:lnTo>
                      <a:pt x="1349" y="1364"/>
                    </a:lnTo>
                    <a:lnTo>
                      <a:pt x="1357" y="1360"/>
                    </a:lnTo>
                    <a:lnTo>
                      <a:pt x="1341" y="1339"/>
                    </a:lnTo>
                    <a:lnTo>
                      <a:pt x="1323" y="1316"/>
                    </a:lnTo>
                    <a:lnTo>
                      <a:pt x="1305" y="1292"/>
                    </a:lnTo>
                    <a:lnTo>
                      <a:pt x="1297" y="1296"/>
                    </a:lnTo>
                    <a:lnTo>
                      <a:pt x="1305" y="1293"/>
                    </a:lnTo>
                    <a:lnTo>
                      <a:pt x="1289" y="1267"/>
                    </a:lnTo>
                    <a:lnTo>
                      <a:pt x="1272" y="1241"/>
                    </a:lnTo>
                    <a:lnTo>
                      <a:pt x="1254" y="1211"/>
                    </a:lnTo>
                    <a:lnTo>
                      <a:pt x="1246" y="1214"/>
                    </a:lnTo>
                    <a:lnTo>
                      <a:pt x="1254" y="1211"/>
                    </a:lnTo>
                    <a:lnTo>
                      <a:pt x="1238" y="1182"/>
                    </a:lnTo>
                    <a:lnTo>
                      <a:pt x="1221" y="1151"/>
                    </a:lnTo>
                    <a:lnTo>
                      <a:pt x="1203" y="1117"/>
                    </a:lnTo>
                    <a:lnTo>
                      <a:pt x="1187" y="1084"/>
                    </a:lnTo>
                    <a:lnTo>
                      <a:pt x="1152" y="1014"/>
                    </a:lnTo>
                    <a:lnTo>
                      <a:pt x="1144" y="1017"/>
                    </a:lnTo>
                    <a:lnTo>
                      <a:pt x="1152" y="1015"/>
                    </a:lnTo>
                    <a:lnTo>
                      <a:pt x="1136" y="979"/>
                    </a:lnTo>
                    <a:lnTo>
                      <a:pt x="1144" y="997"/>
                    </a:lnTo>
                    <a:lnTo>
                      <a:pt x="1136" y="978"/>
                    </a:lnTo>
                    <a:lnTo>
                      <a:pt x="1118" y="940"/>
                    </a:lnTo>
                    <a:lnTo>
                      <a:pt x="1101" y="901"/>
                    </a:lnTo>
                    <a:lnTo>
                      <a:pt x="1093" y="904"/>
                    </a:lnTo>
                    <a:lnTo>
                      <a:pt x="1101" y="903"/>
                    </a:lnTo>
                    <a:lnTo>
                      <a:pt x="1085" y="865"/>
                    </a:lnTo>
                    <a:lnTo>
                      <a:pt x="1093" y="884"/>
                    </a:lnTo>
                    <a:lnTo>
                      <a:pt x="1085" y="864"/>
                    </a:lnTo>
                    <a:lnTo>
                      <a:pt x="1049" y="786"/>
                    </a:lnTo>
                    <a:lnTo>
                      <a:pt x="1041" y="789"/>
                    </a:lnTo>
                    <a:lnTo>
                      <a:pt x="1049" y="787"/>
                    </a:lnTo>
                    <a:lnTo>
                      <a:pt x="1033" y="750"/>
                    </a:lnTo>
                    <a:lnTo>
                      <a:pt x="1041" y="769"/>
                    </a:lnTo>
                    <a:lnTo>
                      <a:pt x="1033" y="748"/>
                    </a:lnTo>
                    <a:lnTo>
                      <a:pt x="1016" y="709"/>
                    </a:lnTo>
                    <a:lnTo>
                      <a:pt x="998" y="672"/>
                    </a:lnTo>
                    <a:lnTo>
                      <a:pt x="981" y="636"/>
                    </a:lnTo>
                    <a:lnTo>
                      <a:pt x="973" y="638"/>
                    </a:lnTo>
                    <a:lnTo>
                      <a:pt x="981" y="637"/>
                    </a:lnTo>
                    <a:lnTo>
                      <a:pt x="965" y="601"/>
                    </a:lnTo>
                    <a:lnTo>
                      <a:pt x="969" y="612"/>
                    </a:lnTo>
                    <a:lnTo>
                      <a:pt x="965" y="600"/>
                    </a:lnTo>
                    <a:lnTo>
                      <a:pt x="947" y="563"/>
                    </a:lnTo>
                    <a:lnTo>
                      <a:pt x="929" y="530"/>
                    </a:lnTo>
                    <a:lnTo>
                      <a:pt x="913" y="496"/>
                    </a:lnTo>
                    <a:lnTo>
                      <a:pt x="896" y="464"/>
                    </a:lnTo>
                    <a:lnTo>
                      <a:pt x="878" y="433"/>
                    </a:lnTo>
                    <a:lnTo>
                      <a:pt x="862" y="404"/>
                    </a:lnTo>
                    <a:lnTo>
                      <a:pt x="859" y="398"/>
                    </a:lnTo>
                    <a:lnTo>
                      <a:pt x="862" y="404"/>
                    </a:lnTo>
                    <a:lnTo>
                      <a:pt x="845" y="376"/>
                    </a:lnTo>
                    <a:lnTo>
                      <a:pt x="829" y="349"/>
                    </a:lnTo>
                    <a:lnTo>
                      <a:pt x="811" y="323"/>
                    </a:lnTo>
                    <a:lnTo>
                      <a:pt x="801" y="310"/>
                    </a:lnTo>
                    <a:lnTo>
                      <a:pt x="811" y="322"/>
                    </a:lnTo>
                    <a:lnTo>
                      <a:pt x="793" y="298"/>
                    </a:lnTo>
                    <a:lnTo>
                      <a:pt x="785" y="302"/>
                    </a:lnTo>
                    <a:lnTo>
                      <a:pt x="793" y="299"/>
                    </a:lnTo>
                    <a:lnTo>
                      <a:pt x="777" y="276"/>
                    </a:lnTo>
                    <a:lnTo>
                      <a:pt x="776" y="275"/>
                    </a:lnTo>
                    <a:lnTo>
                      <a:pt x="741" y="235"/>
                    </a:lnTo>
                    <a:lnTo>
                      <a:pt x="725" y="216"/>
                    </a:lnTo>
                    <a:lnTo>
                      <a:pt x="721" y="212"/>
                    </a:lnTo>
                    <a:lnTo>
                      <a:pt x="725" y="216"/>
                    </a:lnTo>
                    <a:lnTo>
                      <a:pt x="707" y="198"/>
                    </a:lnTo>
                    <a:lnTo>
                      <a:pt x="689" y="182"/>
                    </a:lnTo>
                    <a:lnTo>
                      <a:pt x="673" y="168"/>
                    </a:lnTo>
                    <a:lnTo>
                      <a:pt x="673" y="166"/>
                    </a:lnTo>
                    <a:lnTo>
                      <a:pt x="638" y="139"/>
                    </a:lnTo>
                    <a:lnTo>
                      <a:pt x="622" y="127"/>
                    </a:lnTo>
                    <a:lnTo>
                      <a:pt x="625" y="130"/>
                    </a:lnTo>
                    <a:lnTo>
                      <a:pt x="621" y="127"/>
                    </a:lnTo>
                    <a:lnTo>
                      <a:pt x="603" y="117"/>
                    </a:lnTo>
                    <a:lnTo>
                      <a:pt x="595" y="111"/>
                    </a:lnTo>
                    <a:lnTo>
                      <a:pt x="603" y="117"/>
                    </a:lnTo>
                    <a:lnTo>
                      <a:pt x="585" y="107"/>
                    </a:lnTo>
                    <a:lnTo>
                      <a:pt x="569" y="98"/>
                    </a:lnTo>
                    <a:lnTo>
                      <a:pt x="552" y="88"/>
                    </a:lnTo>
                    <a:lnTo>
                      <a:pt x="557" y="90"/>
                    </a:lnTo>
                    <a:lnTo>
                      <a:pt x="550" y="88"/>
                    </a:lnTo>
                    <a:lnTo>
                      <a:pt x="533" y="82"/>
                    </a:lnTo>
                    <a:lnTo>
                      <a:pt x="529" y="87"/>
                    </a:lnTo>
                    <a:lnTo>
                      <a:pt x="534" y="82"/>
                    </a:lnTo>
                    <a:lnTo>
                      <a:pt x="518" y="74"/>
                    </a:lnTo>
                    <a:lnTo>
                      <a:pt x="520" y="74"/>
                    </a:lnTo>
                    <a:lnTo>
                      <a:pt x="517" y="74"/>
                    </a:lnTo>
                    <a:lnTo>
                      <a:pt x="481" y="60"/>
                    </a:lnTo>
                    <a:lnTo>
                      <a:pt x="467" y="54"/>
                    </a:lnTo>
                    <a:lnTo>
                      <a:pt x="481" y="59"/>
                    </a:lnTo>
                    <a:lnTo>
                      <a:pt x="465" y="54"/>
                    </a:lnTo>
                    <a:lnTo>
                      <a:pt x="473" y="56"/>
                    </a:lnTo>
                    <a:lnTo>
                      <a:pt x="465" y="54"/>
                    </a:lnTo>
                    <a:lnTo>
                      <a:pt x="448" y="48"/>
                    </a:lnTo>
                    <a:lnTo>
                      <a:pt x="432" y="44"/>
                    </a:lnTo>
                    <a:lnTo>
                      <a:pt x="440" y="47"/>
                    </a:lnTo>
                    <a:lnTo>
                      <a:pt x="430" y="44"/>
                    </a:lnTo>
                    <a:lnTo>
                      <a:pt x="395" y="36"/>
                    </a:lnTo>
                    <a:lnTo>
                      <a:pt x="393" y="43"/>
                    </a:lnTo>
                    <a:lnTo>
                      <a:pt x="397" y="36"/>
                    </a:lnTo>
                    <a:lnTo>
                      <a:pt x="381" y="32"/>
                    </a:lnTo>
                    <a:lnTo>
                      <a:pt x="379" y="32"/>
                    </a:lnTo>
                    <a:lnTo>
                      <a:pt x="361" y="29"/>
                    </a:lnTo>
                    <a:lnTo>
                      <a:pt x="344" y="25"/>
                    </a:lnTo>
                    <a:lnTo>
                      <a:pt x="339" y="24"/>
                    </a:lnTo>
                    <a:lnTo>
                      <a:pt x="344" y="25"/>
                    </a:lnTo>
                    <a:lnTo>
                      <a:pt x="328" y="24"/>
                    </a:lnTo>
                    <a:lnTo>
                      <a:pt x="326" y="31"/>
                    </a:lnTo>
                    <a:lnTo>
                      <a:pt x="328" y="24"/>
                    </a:lnTo>
                    <a:lnTo>
                      <a:pt x="275" y="16"/>
                    </a:lnTo>
                    <a:lnTo>
                      <a:pt x="267" y="15"/>
                    </a:lnTo>
                    <a:lnTo>
                      <a:pt x="275" y="16"/>
                    </a:lnTo>
                    <a:lnTo>
                      <a:pt x="259" y="15"/>
                    </a:lnTo>
                    <a:lnTo>
                      <a:pt x="224" y="12"/>
                    </a:lnTo>
                    <a:lnTo>
                      <a:pt x="222" y="19"/>
                    </a:lnTo>
                    <a:lnTo>
                      <a:pt x="224" y="12"/>
                    </a:lnTo>
                    <a:lnTo>
                      <a:pt x="208" y="9"/>
                    </a:lnTo>
                    <a:lnTo>
                      <a:pt x="201" y="8"/>
                    </a:lnTo>
                    <a:lnTo>
                      <a:pt x="208" y="9"/>
                    </a:lnTo>
                    <a:lnTo>
                      <a:pt x="190" y="8"/>
                    </a:lnTo>
                    <a:lnTo>
                      <a:pt x="171" y="8"/>
                    </a:lnTo>
                    <a:lnTo>
                      <a:pt x="171" y="15"/>
                    </a:lnTo>
                    <a:lnTo>
                      <a:pt x="172" y="8"/>
                    </a:lnTo>
                    <a:lnTo>
                      <a:pt x="156" y="7"/>
                    </a:lnTo>
                    <a:lnTo>
                      <a:pt x="139" y="5"/>
                    </a:lnTo>
                    <a:lnTo>
                      <a:pt x="120" y="5"/>
                    </a:lnTo>
                    <a:lnTo>
                      <a:pt x="120" y="12"/>
                    </a:lnTo>
                    <a:lnTo>
                      <a:pt x="121" y="5"/>
                    </a:lnTo>
                    <a:lnTo>
                      <a:pt x="105" y="4"/>
                    </a:lnTo>
                    <a:lnTo>
                      <a:pt x="88" y="3"/>
                    </a:lnTo>
                    <a:lnTo>
                      <a:pt x="68" y="3"/>
                    </a:lnTo>
                    <a:lnTo>
                      <a:pt x="68" y="9"/>
                    </a:lnTo>
                    <a:lnTo>
                      <a:pt x="70" y="3"/>
                    </a:lnTo>
                    <a:lnTo>
                      <a:pt x="54" y="1"/>
                    </a:lnTo>
                    <a:lnTo>
                      <a:pt x="35" y="1"/>
                    </a:lnTo>
                    <a:lnTo>
                      <a:pt x="35" y="8"/>
                    </a:lnTo>
                    <a:lnTo>
                      <a:pt x="36" y="1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63" name="Text Box 9"/>
              <p:cNvSpPr txBox="1">
                <a:spLocks noChangeArrowheads="1"/>
              </p:cNvSpPr>
              <p:nvPr/>
            </p:nvSpPr>
            <p:spPr bwMode="auto">
              <a:xfrm>
                <a:off x="1240" y="2474"/>
                <a:ext cx="227" cy="2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1000">
                    <a:solidFill>
                      <a:srgbClr val="000000"/>
                    </a:solidFill>
                  </a:rPr>
                  <a:t>0.5</a:t>
                </a:r>
                <a:endParaRPr lang="en-US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64" name="Text Box 10"/>
              <p:cNvSpPr txBox="1">
                <a:spLocks noChangeArrowheads="1"/>
              </p:cNvSpPr>
              <p:nvPr/>
            </p:nvSpPr>
            <p:spPr bwMode="auto">
              <a:xfrm>
                <a:off x="1504" y="3285"/>
                <a:ext cx="394" cy="16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1200">
                    <a:solidFill>
                      <a:srgbClr val="000000"/>
                    </a:solidFill>
                  </a:rPr>
                  <a:t>-6</a:t>
                </a:r>
                <a:endParaRPr lang="en-US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65" name="Text Box 11"/>
              <p:cNvSpPr txBox="1">
                <a:spLocks noChangeArrowheads="1"/>
              </p:cNvSpPr>
              <p:nvPr/>
            </p:nvSpPr>
            <p:spPr bwMode="auto">
              <a:xfrm>
                <a:off x="1986" y="3285"/>
                <a:ext cx="220" cy="16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1200">
                    <a:solidFill>
                      <a:srgbClr val="000000"/>
                    </a:solidFill>
                  </a:rPr>
                  <a:t>-4</a:t>
                </a:r>
                <a:endParaRPr lang="en-US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66" name="Text Box 12"/>
              <p:cNvSpPr txBox="1">
                <a:spLocks noChangeArrowheads="1"/>
              </p:cNvSpPr>
              <p:nvPr/>
            </p:nvSpPr>
            <p:spPr bwMode="auto">
              <a:xfrm>
                <a:off x="2468" y="3285"/>
                <a:ext cx="221" cy="16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1200">
                    <a:solidFill>
                      <a:srgbClr val="000000"/>
                    </a:solidFill>
                  </a:rPr>
                  <a:t>-2</a:t>
                </a:r>
                <a:endParaRPr lang="en-US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67" name="Text Box 13"/>
              <p:cNvSpPr txBox="1">
                <a:spLocks noChangeArrowheads="1"/>
              </p:cNvSpPr>
              <p:nvPr/>
            </p:nvSpPr>
            <p:spPr bwMode="auto">
              <a:xfrm>
                <a:off x="1460" y="2039"/>
                <a:ext cx="482" cy="21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>
                    <a:solidFill>
                      <a:srgbClr val="0000FF"/>
                    </a:solidFill>
                  </a:rPr>
                  <a:t>Na</a:t>
                </a:r>
                <a:r>
                  <a:rPr lang="en-US" baseline="30000">
                    <a:solidFill>
                      <a:srgbClr val="0000FF"/>
                    </a:solidFill>
                  </a:rPr>
                  <a:t>+</a:t>
                </a:r>
                <a:r>
                  <a:rPr lang="en-US" sz="1000" baseline="30000">
                    <a:solidFill>
                      <a:srgbClr val="0000FF"/>
                    </a:solidFill>
                  </a:rPr>
                  <a:t> </a:t>
                </a:r>
                <a:r>
                  <a:rPr lang="en-US" sz="1200">
                    <a:solidFill>
                      <a:srgbClr val="0000FF"/>
                    </a:solidFill>
                  </a:rPr>
                  <a:t> </a:t>
                </a:r>
                <a:endParaRPr lang="en-US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68" name="Text Box 14"/>
              <p:cNvSpPr txBox="1">
                <a:spLocks noChangeArrowheads="1"/>
              </p:cNvSpPr>
              <p:nvPr/>
            </p:nvSpPr>
            <p:spPr bwMode="auto">
              <a:xfrm>
                <a:off x="1288" y="3237"/>
                <a:ext cx="220" cy="14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1000">
                    <a:solidFill>
                      <a:srgbClr val="000000"/>
                    </a:solidFill>
                  </a:rPr>
                  <a:t>0</a:t>
                </a:r>
                <a:endParaRPr lang="en-US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69" name="Text Box 15"/>
              <p:cNvSpPr txBox="1">
                <a:spLocks noChangeArrowheads="1"/>
              </p:cNvSpPr>
              <p:nvPr/>
            </p:nvSpPr>
            <p:spPr bwMode="auto">
              <a:xfrm>
                <a:off x="1240" y="1758"/>
                <a:ext cx="220" cy="14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1000">
                    <a:solidFill>
                      <a:srgbClr val="000000"/>
                    </a:solidFill>
                  </a:rPr>
                  <a:t>1</a:t>
                </a:r>
                <a:endParaRPr lang="en-US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70" name="Text Box 16"/>
              <p:cNvSpPr txBox="1">
                <a:spLocks noChangeArrowheads="1"/>
              </p:cNvSpPr>
              <p:nvPr/>
            </p:nvSpPr>
            <p:spPr bwMode="auto">
              <a:xfrm>
                <a:off x="2337" y="2039"/>
                <a:ext cx="438" cy="21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>
                    <a:solidFill>
                      <a:srgbClr val="FF0000"/>
                    </a:solidFill>
                  </a:rPr>
                  <a:t>Ca</a:t>
                </a:r>
                <a:r>
                  <a:rPr lang="en-US" baseline="30000">
                    <a:solidFill>
                      <a:srgbClr val="FF0000"/>
                    </a:solidFill>
                  </a:rPr>
                  <a:t>2+</a:t>
                </a:r>
                <a:r>
                  <a:rPr lang="en-US" sz="1000" baseline="30000">
                    <a:solidFill>
                      <a:srgbClr val="FF0000"/>
                    </a:solidFill>
                  </a:rPr>
                  <a:t> </a:t>
                </a:r>
                <a:r>
                  <a:rPr lang="en-US">
                    <a:solidFill>
                      <a:srgbClr val="FF0000"/>
                    </a:solidFill>
                  </a:rPr>
                  <a:t> </a:t>
                </a:r>
                <a:endParaRPr lang="en-US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71" name="Freeform 17"/>
              <p:cNvSpPr>
                <a:spLocks/>
              </p:cNvSpPr>
              <p:nvPr/>
            </p:nvSpPr>
            <p:spPr bwMode="auto">
              <a:xfrm>
                <a:off x="2508" y="3213"/>
                <a:ext cx="73" cy="76"/>
              </a:xfrm>
              <a:custGeom>
                <a:avLst/>
                <a:gdLst>
                  <a:gd name="T0" fmla="*/ 1 w 110"/>
                  <a:gd name="T1" fmla="*/ 2 h 93"/>
                  <a:gd name="T2" fmla="*/ 1 w 110"/>
                  <a:gd name="T3" fmla="*/ 2 h 93"/>
                  <a:gd name="T4" fmla="*/ 1 w 110"/>
                  <a:gd name="T5" fmla="*/ 2 h 93"/>
                  <a:gd name="T6" fmla="*/ 1 w 110"/>
                  <a:gd name="T7" fmla="*/ 2 h 93"/>
                  <a:gd name="T8" fmla="*/ 1 w 110"/>
                  <a:gd name="T9" fmla="*/ 0 h 93"/>
                  <a:gd name="T10" fmla="*/ 1 w 110"/>
                  <a:gd name="T11" fmla="*/ 2 h 93"/>
                  <a:gd name="T12" fmla="*/ 1 w 110"/>
                  <a:gd name="T13" fmla="*/ 2 h 93"/>
                  <a:gd name="T14" fmla="*/ 1 w 110"/>
                  <a:gd name="T15" fmla="*/ 2 h 93"/>
                  <a:gd name="T16" fmla="*/ 0 w 110"/>
                  <a:gd name="T17" fmla="*/ 2 h 93"/>
                  <a:gd name="T18" fmla="*/ 1 w 110"/>
                  <a:gd name="T19" fmla="*/ 2 h 93"/>
                  <a:gd name="T20" fmla="*/ 1 w 110"/>
                  <a:gd name="T21" fmla="*/ 2 h 93"/>
                  <a:gd name="T22" fmla="*/ 1 w 110"/>
                  <a:gd name="T23" fmla="*/ 2 h 93"/>
                  <a:gd name="T24" fmla="*/ 1 w 110"/>
                  <a:gd name="T25" fmla="*/ 2 h 93"/>
                  <a:gd name="T26" fmla="*/ 1 w 110"/>
                  <a:gd name="T27" fmla="*/ 2 h 93"/>
                  <a:gd name="T28" fmla="*/ 1 w 110"/>
                  <a:gd name="T29" fmla="*/ 2 h 93"/>
                  <a:gd name="T30" fmla="*/ 1 w 110"/>
                  <a:gd name="T31" fmla="*/ 2 h 93"/>
                  <a:gd name="T32" fmla="*/ 1 w 110"/>
                  <a:gd name="T33" fmla="*/ 2 h 9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0"/>
                  <a:gd name="T52" fmla="*/ 0 h 93"/>
                  <a:gd name="T53" fmla="*/ 110 w 110"/>
                  <a:gd name="T54" fmla="*/ 93 h 9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0" h="93">
                    <a:moveTo>
                      <a:pt x="110" y="46"/>
                    </a:moveTo>
                    <a:lnTo>
                      <a:pt x="106" y="29"/>
                    </a:lnTo>
                    <a:lnTo>
                      <a:pt x="94" y="14"/>
                    </a:lnTo>
                    <a:lnTo>
                      <a:pt x="75" y="4"/>
                    </a:lnTo>
                    <a:lnTo>
                      <a:pt x="54" y="0"/>
                    </a:lnTo>
                    <a:lnTo>
                      <a:pt x="34" y="4"/>
                    </a:lnTo>
                    <a:lnTo>
                      <a:pt x="16" y="14"/>
                    </a:lnTo>
                    <a:lnTo>
                      <a:pt x="5" y="29"/>
                    </a:lnTo>
                    <a:lnTo>
                      <a:pt x="0" y="46"/>
                    </a:lnTo>
                    <a:lnTo>
                      <a:pt x="5" y="64"/>
                    </a:lnTo>
                    <a:lnTo>
                      <a:pt x="16" y="80"/>
                    </a:lnTo>
                    <a:lnTo>
                      <a:pt x="34" y="89"/>
                    </a:lnTo>
                    <a:lnTo>
                      <a:pt x="54" y="93"/>
                    </a:lnTo>
                    <a:lnTo>
                      <a:pt x="75" y="89"/>
                    </a:lnTo>
                    <a:lnTo>
                      <a:pt x="94" y="80"/>
                    </a:lnTo>
                    <a:lnTo>
                      <a:pt x="106" y="64"/>
                    </a:lnTo>
                    <a:lnTo>
                      <a:pt x="110" y="46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72" name="Freeform 18"/>
              <p:cNvSpPr>
                <a:spLocks/>
              </p:cNvSpPr>
              <p:nvPr/>
            </p:nvSpPr>
            <p:spPr bwMode="auto">
              <a:xfrm>
                <a:off x="2233" y="2951"/>
                <a:ext cx="73" cy="76"/>
              </a:xfrm>
              <a:custGeom>
                <a:avLst/>
                <a:gdLst>
                  <a:gd name="T0" fmla="*/ 1 w 111"/>
                  <a:gd name="T1" fmla="*/ 2 h 92"/>
                  <a:gd name="T2" fmla="*/ 1 w 111"/>
                  <a:gd name="T3" fmla="*/ 2 h 92"/>
                  <a:gd name="T4" fmla="*/ 1 w 111"/>
                  <a:gd name="T5" fmla="*/ 2 h 92"/>
                  <a:gd name="T6" fmla="*/ 1 w 111"/>
                  <a:gd name="T7" fmla="*/ 2 h 92"/>
                  <a:gd name="T8" fmla="*/ 1 w 111"/>
                  <a:gd name="T9" fmla="*/ 0 h 92"/>
                  <a:gd name="T10" fmla="*/ 1 w 111"/>
                  <a:gd name="T11" fmla="*/ 2 h 92"/>
                  <a:gd name="T12" fmla="*/ 1 w 111"/>
                  <a:gd name="T13" fmla="*/ 2 h 92"/>
                  <a:gd name="T14" fmla="*/ 1 w 111"/>
                  <a:gd name="T15" fmla="*/ 2 h 92"/>
                  <a:gd name="T16" fmla="*/ 0 w 111"/>
                  <a:gd name="T17" fmla="*/ 2 h 92"/>
                  <a:gd name="T18" fmla="*/ 1 w 111"/>
                  <a:gd name="T19" fmla="*/ 2 h 92"/>
                  <a:gd name="T20" fmla="*/ 1 w 111"/>
                  <a:gd name="T21" fmla="*/ 2 h 92"/>
                  <a:gd name="T22" fmla="*/ 1 w 111"/>
                  <a:gd name="T23" fmla="*/ 2 h 92"/>
                  <a:gd name="T24" fmla="*/ 1 w 111"/>
                  <a:gd name="T25" fmla="*/ 2 h 92"/>
                  <a:gd name="T26" fmla="*/ 1 w 111"/>
                  <a:gd name="T27" fmla="*/ 2 h 92"/>
                  <a:gd name="T28" fmla="*/ 1 w 111"/>
                  <a:gd name="T29" fmla="*/ 2 h 92"/>
                  <a:gd name="T30" fmla="*/ 1 w 111"/>
                  <a:gd name="T31" fmla="*/ 2 h 92"/>
                  <a:gd name="T32" fmla="*/ 1 w 111"/>
                  <a:gd name="T33" fmla="*/ 2 h 9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1"/>
                  <a:gd name="T52" fmla="*/ 0 h 92"/>
                  <a:gd name="T53" fmla="*/ 111 w 111"/>
                  <a:gd name="T54" fmla="*/ 92 h 9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1" h="92">
                    <a:moveTo>
                      <a:pt x="111" y="47"/>
                    </a:moveTo>
                    <a:lnTo>
                      <a:pt x="106" y="28"/>
                    </a:lnTo>
                    <a:lnTo>
                      <a:pt x="95" y="13"/>
                    </a:lnTo>
                    <a:lnTo>
                      <a:pt x="77" y="4"/>
                    </a:lnTo>
                    <a:lnTo>
                      <a:pt x="56" y="0"/>
                    </a:lnTo>
                    <a:lnTo>
                      <a:pt x="36" y="4"/>
                    </a:lnTo>
                    <a:lnTo>
                      <a:pt x="16" y="13"/>
                    </a:lnTo>
                    <a:lnTo>
                      <a:pt x="5" y="28"/>
                    </a:lnTo>
                    <a:lnTo>
                      <a:pt x="0" y="47"/>
                    </a:lnTo>
                    <a:lnTo>
                      <a:pt x="5" y="64"/>
                    </a:lnTo>
                    <a:lnTo>
                      <a:pt x="16" y="79"/>
                    </a:lnTo>
                    <a:lnTo>
                      <a:pt x="36" y="88"/>
                    </a:lnTo>
                    <a:lnTo>
                      <a:pt x="56" y="92"/>
                    </a:lnTo>
                    <a:lnTo>
                      <a:pt x="77" y="88"/>
                    </a:lnTo>
                    <a:lnTo>
                      <a:pt x="95" y="79"/>
                    </a:lnTo>
                    <a:lnTo>
                      <a:pt x="106" y="64"/>
                    </a:lnTo>
                    <a:lnTo>
                      <a:pt x="111" y="47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73" name="Freeform 19"/>
              <p:cNvSpPr>
                <a:spLocks/>
              </p:cNvSpPr>
              <p:nvPr/>
            </p:nvSpPr>
            <p:spPr bwMode="auto">
              <a:xfrm>
                <a:off x="2050" y="2491"/>
                <a:ext cx="72" cy="76"/>
              </a:xfrm>
              <a:custGeom>
                <a:avLst/>
                <a:gdLst>
                  <a:gd name="T0" fmla="*/ 1 w 110"/>
                  <a:gd name="T1" fmla="*/ 2 h 93"/>
                  <a:gd name="T2" fmla="*/ 1 w 110"/>
                  <a:gd name="T3" fmla="*/ 2 h 93"/>
                  <a:gd name="T4" fmla="*/ 1 w 110"/>
                  <a:gd name="T5" fmla="*/ 2 h 93"/>
                  <a:gd name="T6" fmla="*/ 1 w 110"/>
                  <a:gd name="T7" fmla="*/ 2 h 93"/>
                  <a:gd name="T8" fmla="*/ 1 w 110"/>
                  <a:gd name="T9" fmla="*/ 0 h 93"/>
                  <a:gd name="T10" fmla="*/ 1 w 110"/>
                  <a:gd name="T11" fmla="*/ 2 h 93"/>
                  <a:gd name="T12" fmla="*/ 1 w 110"/>
                  <a:gd name="T13" fmla="*/ 2 h 93"/>
                  <a:gd name="T14" fmla="*/ 1 w 110"/>
                  <a:gd name="T15" fmla="*/ 2 h 93"/>
                  <a:gd name="T16" fmla="*/ 0 w 110"/>
                  <a:gd name="T17" fmla="*/ 2 h 93"/>
                  <a:gd name="T18" fmla="*/ 1 w 110"/>
                  <a:gd name="T19" fmla="*/ 2 h 93"/>
                  <a:gd name="T20" fmla="*/ 1 w 110"/>
                  <a:gd name="T21" fmla="*/ 2 h 93"/>
                  <a:gd name="T22" fmla="*/ 1 w 110"/>
                  <a:gd name="T23" fmla="*/ 2 h 93"/>
                  <a:gd name="T24" fmla="*/ 1 w 110"/>
                  <a:gd name="T25" fmla="*/ 2 h 93"/>
                  <a:gd name="T26" fmla="*/ 1 w 110"/>
                  <a:gd name="T27" fmla="*/ 2 h 93"/>
                  <a:gd name="T28" fmla="*/ 1 w 110"/>
                  <a:gd name="T29" fmla="*/ 2 h 93"/>
                  <a:gd name="T30" fmla="*/ 1 w 110"/>
                  <a:gd name="T31" fmla="*/ 2 h 93"/>
                  <a:gd name="T32" fmla="*/ 1 w 110"/>
                  <a:gd name="T33" fmla="*/ 2 h 9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0"/>
                  <a:gd name="T52" fmla="*/ 0 h 93"/>
                  <a:gd name="T53" fmla="*/ 110 w 110"/>
                  <a:gd name="T54" fmla="*/ 93 h 9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0" h="93">
                    <a:moveTo>
                      <a:pt x="110" y="46"/>
                    </a:moveTo>
                    <a:lnTo>
                      <a:pt x="106" y="28"/>
                    </a:lnTo>
                    <a:lnTo>
                      <a:pt x="94" y="14"/>
                    </a:lnTo>
                    <a:lnTo>
                      <a:pt x="77" y="4"/>
                    </a:lnTo>
                    <a:lnTo>
                      <a:pt x="56" y="0"/>
                    </a:lnTo>
                    <a:lnTo>
                      <a:pt x="35" y="4"/>
                    </a:lnTo>
                    <a:lnTo>
                      <a:pt x="16" y="14"/>
                    </a:lnTo>
                    <a:lnTo>
                      <a:pt x="5" y="28"/>
                    </a:lnTo>
                    <a:lnTo>
                      <a:pt x="0" y="46"/>
                    </a:lnTo>
                    <a:lnTo>
                      <a:pt x="5" y="63"/>
                    </a:lnTo>
                    <a:lnTo>
                      <a:pt x="16" y="79"/>
                    </a:lnTo>
                    <a:lnTo>
                      <a:pt x="35" y="89"/>
                    </a:lnTo>
                    <a:lnTo>
                      <a:pt x="56" y="93"/>
                    </a:lnTo>
                    <a:lnTo>
                      <a:pt x="77" y="89"/>
                    </a:lnTo>
                    <a:lnTo>
                      <a:pt x="94" y="79"/>
                    </a:lnTo>
                    <a:lnTo>
                      <a:pt x="106" y="63"/>
                    </a:lnTo>
                    <a:lnTo>
                      <a:pt x="110" y="46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74" name="Freeform 20"/>
              <p:cNvSpPr>
                <a:spLocks/>
              </p:cNvSpPr>
              <p:nvPr/>
            </p:nvSpPr>
            <p:spPr bwMode="auto">
              <a:xfrm>
                <a:off x="1824" y="2061"/>
                <a:ext cx="72" cy="75"/>
              </a:xfrm>
              <a:custGeom>
                <a:avLst/>
                <a:gdLst>
                  <a:gd name="T0" fmla="*/ 1 w 110"/>
                  <a:gd name="T1" fmla="*/ 2 h 92"/>
                  <a:gd name="T2" fmla="*/ 1 w 110"/>
                  <a:gd name="T3" fmla="*/ 2 h 92"/>
                  <a:gd name="T4" fmla="*/ 1 w 110"/>
                  <a:gd name="T5" fmla="*/ 2 h 92"/>
                  <a:gd name="T6" fmla="*/ 1 w 110"/>
                  <a:gd name="T7" fmla="*/ 2 h 92"/>
                  <a:gd name="T8" fmla="*/ 1 w 110"/>
                  <a:gd name="T9" fmla="*/ 0 h 92"/>
                  <a:gd name="T10" fmla="*/ 1 w 110"/>
                  <a:gd name="T11" fmla="*/ 2 h 92"/>
                  <a:gd name="T12" fmla="*/ 1 w 110"/>
                  <a:gd name="T13" fmla="*/ 2 h 92"/>
                  <a:gd name="T14" fmla="*/ 1 w 110"/>
                  <a:gd name="T15" fmla="*/ 2 h 92"/>
                  <a:gd name="T16" fmla="*/ 0 w 110"/>
                  <a:gd name="T17" fmla="*/ 2 h 92"/>
                  <a:gd name="T18" fmla="*/ 1 w 110"/>
                  <a:gd name="T19" fmla="*/ 2 h 92"/>
                  <a:gd name="T20" fmla="*/ 1 w 110"/>
                  <a:gd name="T21" fmla="*/ 2 h 92"/>
                  <a:gd name="T22" fmla="*/ 1 w 110"/>
                  <a:gd name="T23" fmla="*/ 2 h 92"/>
                  <a:gd name="T24" fmla="*/ 1 w 110"/>
                  <a:gd name="T25" fmla="*/ 2 h 92"/>
                  <a:gd name="T26" fmla="*/ 1 w 110"/>
                  <a:gd name="T27" fmla="*/ 2 h 92"/>
                  <a:gd name="T28" fmla="*/ 1 w 110"/>
                  <a:gd name="T29" fmla="*/ 2 h 92"/>
                  <a:gd name="T30" fmla="*/ 1 w 110"/>
                  <a:gd name="T31" fmla="*/ 2 h 92"/>
                  <a:gd name="T32" fmla="*/ 1 w 110"/>
                  <a:gd name="T33" fmla="*/ 2 h 9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0"/>
                  <a:gd name="T52" fmla="*/ 0 h 92"/>
                  <a:gd name="T53" fmla="*/ 110 w 110"/>
                  <a:gd name="T54" fmla="*/ 92 h 9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0" h="92">
                    <a:moveTo>
                      <a:pt x="110" y="45"/>
                    </a:moveTo>
                    <a:lnTo>
                      <a:pt x="106" y="28"/>
                    </a:lnTo>
                    <a:lnTo>
                      <a:pt x="94" y="13"/>
                    </a:lnTo>
                    <a:lnTo>
                      <a:pt x="77" y="4"/>
                    </a:lnTo>
                    <a:lnTo>
                      <a:pt x="56" y="0"/>
                    </a:lnTo>
                    <a:lnTo>
                      <a:pt x="35" y="4"/>
                    </a:lnTo>
                    <a:lnTo>
                      <a:pt x="16" y="13"/>
                    </a:lnTo>
                    <a:lnTo>
                      <a:pt x="5" y="28"/>
                    </a:lnTo>
                    <a:lnTo>
                      <a:pt x="0" y="45"/>
                    </a:lnTo>
                    <a:lnTo>
                      <a:pt x="5" y="63"/>
                    </a:lnTo>
                    <a:lnTo>
                      <a:pt x="16" y="79"/>
                    </a:lnTo>
                    <a:lnTo>
                      <a:pt x="35" y="88"/>
                    </a:lnTo>
                    <a:lnTo>
                      <a:pt x="56" y="92"/>
                    </a:lnTo>
                    <a:lnTo>
                      <a:pt x="77" y="88"/>
                    </a:lnTo>
                    <a:lnTo>
                      <a:pt x="94" y="79"/>
                    </a:lnTo>
                    <a:lnTo>
                      <a:pt x="106" y="63"/>
                    </a:lnTo>
                    <a:lnTo>
                      <a:pt x="110" y="45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pic>
            <p:nvPicPr>
              <p:cNvPr id="186475" name="Picture 21"/>
              <p:cNvPicPr>
                <a:picLocks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469" y="1819"/>
                <a:ext cx="96" cy="1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6476" name="Line 22"/>
              <p:cNvSpPr>
                <a:spLocks noChangeShapeType="1"/>
              </p:cNvSpPr>
              <p:nvPr/>
            </p:nvSpPr>
            <p:spPr bwMode="auto">
              <a:xfrm>
                <a:off x="1418" y="3317"/>
                <a:ext cx="1346" cy="0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77" name="Line 23"/>
              <p:cNvSpPr>
                <a:spLocks noChangeShapeType="1"/>
              </p:cNvSpPr>
              <p:nvPr/>
            </p:nvSpPr>
            <p:spPr bwMode="auto">
              <a:xfrm>
                <a:off x="1418" y="1794"/>
                <a:ext cx="1346" cy="0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78" name="Line 24"/>
              <p:cNvSpPr>
                <a:spLocks noChangeShapeType="1"/>
              </p:cNvSpPr>
              <p:nvPr/>
            </p:nvSpPr>
            <p:spPr bwMode="auto">
              <a:xfrm flipV="1">
                <a:off x="1418" y="3277"/>
                <a:ext cx="0" cy="40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79" name="Line 25"/>
              <p:cNvSpPr>
                <a:spLocks noChangeShapeType="1"/>
              </p:cNvSpPr>
              <p:nvPr/>
            </p:nvSpPr>
            <p:spPr bwMode="auto">
              <a:xfrm>
                <a:off x="1418" y="1794"/>
                <a:ext cx="0" cy="39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80" name="Line 26"/>
              <p:cNvSpPr>
                <a:spLocks noChangeShapeType="1"/>
              </p:cNvSpPr>
              <p:nvPr/>
            </p:nvSpPr>
            <p:spPr bwMode="auto">
              <a:xfrm flipV="1">
                <a:off x="1867" y="3277"/>
                <a:ext cx="0" cy="40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81" name="Line 27"/>
              <p:cNvSpPr>
                <a:spLocks noChangeShapeType="1"/>
              </p:cNvSpPr>
              <p:nvPr/>
            </p:nvSpPr>
            <p:spPr bwMode="auto">
              <a:xfrm>
                <a:off x="1867" y="1794"/>
                <a:ext cx="0" cy="39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82" name="Line 28"/>
              <p:cNvSpPr>
                <a:spLocks noChangeShapeType="1"/>
              </p:cNvSpPr>
              <p:nvPr/>
            </p:nvSpPr>
            <p:spPr bwMode="auto">
              <a:xfrm flipV="1">
                <a:off x="2315" y="3277"/>
                <a:ext cx="0" cy="40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83" name="Line 29"/>
              <p:cNvSpPr>
                <a:spLocks noChangeShapeType="1"/>
              </p:cNvSpPr>
              <p:nvPr/>
            </p:nvSpPr>
            <p:spPr bwMode="auto">
              <a:xfrm>
                <a:off x="2315" y="1794"/>
                <a:ext cx="0" cy="39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84" name="Line 30"/>
              <p:cNvSpPr>
                <a:spLocks noChangeShapeType="1"/>
              </p:cNvSpPr>
              <p:nvPr/>
            </p:nvSpPr>
            <p:spPr bwMode="auto">
              <a:xfrm flipV="1">
                <a:off x="2764" y="3277"/>
                <a:ext cx="0" cy="40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85" name="Line 31"/>
              <p:cNvSpPr>
                <a:spLocks noChangeShapeType="1"/>
              </p:cNvSpPr>
              <p:nvPr/>
            </p:nvSpPr>
            <p:spPr bwMode="auto">
              <a:xfrm>
                <a:off x="2764" y="1794"/>
                <a:ext cx="0" cy="39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86" name="Line 32"/>
              <p:cNvSpPr>
                <a:spLocks noChangeShapeType="1"/>
              </p:cNvSpPr>
              <p:nvPr/>
            </p:nvSpPr>
            <p:spPr bwMode="auto">
              <a:xfrm flipV="1">
                <a:off x="1642" y="3239"/>
                <a:ext cx="0" cy="78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87" name="Line 33"/>
              <p:cNvSpPr>
                <a:spLocks noChangeShapeType="1"/>
              </p:cNvSpPr>
              <p:nvPr/>
            </p:nvSpPr>
            <p:spPr bwMode="auto">
              <a:xfrm>
                <a:off x="1642" y="1794"/>
                <a:ext cx="0" cy="77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88" name="Line 34"/>
              <p:cNvSpPr>
                <a:spLocks noChangeShapeType="1"/>
              </p:cNvSpPr>
              <p:nvPr/>
            </p:nvSpPr>
            <p:spPr bwMode="auto">
              <a:xfrm flipV="1">
                <a:off x="2091" y="3239"/>
                <a:ext cx="0" cy="78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89" name="Line 35"/>
              <p:cNvSpPr>
                <a:spLocks noChangeShapeType="1"/>
              </p:cNvSpPr>
              <p:nvPr/>
            </p:nvSpPr>
            <p:spPr bwMode="auto">
              <a:xfrm>
                <a:off x="2091" y="1794"/>
                <a:ext cx="0" cy="77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90" name="Line 36"/>
              <p:cNvSpPr>
                <a:spLocks noChangeShapeType="1"/>
              </p:cNvSpPr>
              <p:nvPr/>
            </p:nvSpPr>
            <p:spPr bwMode="auto">
              <a:xfrm flipV="1">
                <a:off x="2540" y="3239"/>
                <a:ext cx="0" cy="78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91" name="Line 37"/>
              <p:cNvSpPr>
                <a:spLocks noChangeShapeType="1"/>
              </p:cNvSpPr>
              <p:nvPr/>
            </p:nvSpPr>
            <p:spPr bwMode="auto">
              <a:xfrm>
                <a:off x="2540" y="1794"/>
                <a:ext cx="0" cy="77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92" name="Line 38"/>
              <p:cNvSpPr>
                <a:spLocks noChangeShapeType="1"/>
              </p:cNvSpPr>
              <p:nvPr/>
            </p:nvSpPr>
            <p:spPr bwMode="auto">
              <a:xfrm flipV="1">
                <a:off x="1418" y="1794"/>
                <a:ext cx="0" cy="1523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93" name="Line 39"/>
              <p:cNvSpPr>
                <a:spLocks noChangeShapeType="1"/>
              </p:cNvSpPr>
              <p:nvPr/>
            </p:nvSpPr>
            <p:spPr bwMode="auto">
              <a:xfrm flipV="1">
                <a:off x="2764" y="1794"/>
                <a:ext cx="0" cy="1523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94" name="Line 40"/>
              <p:cNvSpPr>
                <a:spLocks noChangeShapeType="1"/>
              </p:cNvSpPr>
              <p:nvPr/>
            </p:nvSpPr>
            <p:spPr bwMode="auto">
              <a:xfrm>
                <a:off x="1418" y="3164"/>
                <a:ext cx="37" cy="0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95" name="Line 41"/>
              <p:cNvSpPr>
                <a:spLocks noChangeShapeType="1"/>
              </p:cNvSpPr>
              <p:nvPr/>
            </p:nvSpPr>
            <p:spPr bwMode="auto">
              <a:xfrm flipH="1">
                <a:off x="2727" y="3164"/>
                <a:ext cx="37" cy="0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96" name="Line 42"/>
              <p:cNvSpPr>
                <a:spLocks noChangeShapeType="1"/>
              </p:cNvSpPr>
              <p:nvPr/>
            </p:nvSpPr>
            <p:spPr bwMode="auto">
              <a:xfrm>
                <a:off x="1418" y="2860"/>
                <a:ext cx="37" cy="0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97" name="Line 43"/>
              <p:cNvSpPr>
                <a:spLocks noChangeShapeType="1"/>
              </p:cNvSpPr>
              <p:nvPr/>
            </p:nvSpPr>
            <p:spPr bwMode="auto">
              <a:xfrm flipH="1">
                <a:off x="2727" y="2860"/>
                <a:ext cx="37" cy="0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98" name="Line 44"/>
              <p:cNvSpPr>
                <a:spLocks noChangeShapeType="1"/>
              </p:cNvSpPr>
              <p:nvPr/>
            </p:nvSpPr>
            <p:spPr bwMode="auto">
              <a:xfrm>
                <a:off x="1418" y="2555"/>
                <a:ext cx="37" cy="0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99" name="Line 45"/>
              <p:cNvSpPr>
                <a:spLocks noChangeShapeType="1"/>
              </p:cNvSpPr>
              <p:nvPr/>
            </p:nvSpPr>
            <p:spPr bwMode="auto">
              <a:xfrm flipH="1">
                <a:off x="2727" y="2555"/>
                <a:ext cx="37" cy="0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500" name="Line 46"/>
              <p:cNvSpPr>
                <a:spLocks noChangeShapeType="1"/>
              </p:cNvSpPr>
              <p:nvPr/>
            </p:nvSpPr>
            <p:spPr bwMode="auto">
              <a:xfrm>
                <a:off x="1418" y="2251"/>
                <a:ext cx="37" cy="0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501" name="Line 47"/>
              <p:cNvSpPr>
                <a:spLocks noChangeShapeType="1"/>
              </p:cNvSpPr>
              <p:nvPr/>
            </p:nvSpPr>
            <p:spPr bwMode="auto">
              <a:xfrm flipH="1">
                <a:off x="2727" y="2251"/>
                <a:ext cx="37" cy="0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502" name="Line 48"/>
              <p:cNvSpPr>
                <a:spLocks noChangeShapeType="1"/>
              </p:cNvSpPr>
              <p:nvPr/>
            </p:nvSpPr>
            <p:spPr bwMode="auto">
              <a:xfrm>
                <a:off x="1418" y="1947"/>
                <a:ext cx="37" cy="0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503" name="Line 49"/>
              <p:cNvSpPr>
                <a:spLocks noChangeShapeType="1"/>
              </p:cNvSpPr>
              <p:nvPr/>
            </p:nvSpPr>
            <p:spPr bwMode="auto">
              <a:xfrm flipH="1">
                <a:off x="2727" y="1947"/>
                <a:ext cx="37" cy="0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504" name="Line 50"/>
              <p:cNvSpPr>
                <a:spLocks noChangeShapeType="1"/>
              </p:cNvSpPr>
              <p:nvPr/>
            </p:nvSpPr>
            <p:spPr bwMode="auto">
              <a:xfrm>
                <a:off x="1418" y="3317"/>
                <a:ext cx="74" cy="0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505" name="Line 51"/>
              <p:cNvSpPr>
                <a:spLocks noChangeShapeType="1"/>
              </p:cNvSpPr>
              <p:nvPr/>
            </p:nvSpPr>
            <p:spPr bwMode="auto">
              <a:xfrm flipH="1">
                <a:off x="2690" y="3317"/>
                <a:ext cx="74" cy="0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506" name="Line 52"/>
              <p:cNvSpPr>
                <a:spLocks noChangeShapeType="1"/>
              </p:cNvSpPr>
              <p:nvPr/>
            </p:nvSpPr>
            <p:spPr bwMode="auto">
              <a:xfrm>
                <a:off x="1418" y="3012"/>
                <a:ext cx="74" cy="0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507" name="Line 53"/>
              <p:cNvSpPr>
                <a:spLocks noChangeShapeType="1"/>
              </p:cNvSpPr>
              <p:nvPr/>
            </p:nvSpPr>
            <p:spPr bwMode="auto">
              <a:xfrm flipH="1">
                <a:off x="2690" y="3012"/>
                <a:ext cx="74" cy="0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508" name="Line 54"/>
              <p:cNvSpPr>
                <a:spLocks noChangeShapeType="1"/>
              </p:cNvSpPr>
              <p:nvPr/>
            </p:nvSpPr>
            <p:spPr bwMode="auto">
              <a:xfrm>
                <a:off x="1418" y="2708"/>
                <a:ext cx="74" cy="0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509" name="Line 55"/>
              <p:cNvSpPr>
                <a:spLocks noChangeShapeType="1"/>
              </p:cNvSpPr>
              <p:nvPr/>
            </p:nvSpPr>
            <p:spPr bwMode="auto">
              <a:xfrm flipH="1">
                <a:off x="2690" y="2708"/>
                <a:ext cx="74" cy="0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510" name="Line 56"/>
              <p:cNvSpPr>
                <a:spLocks noChangeShapeType="1"/>
              </p:cNvSpPr>
              <p:nvPr/>
            </p:nvSpPr>
            <p:spPr bwMode="auto">
              <a:xfrm>
                <a:off x="1418" y="2402"/>
                <a:ext cx="74" cy="0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511" name="Line 57"/>
              <p:cNvSpPr>
                <a:spLocks noChangeShapeType="1"/>
              </p:cNvSpPr>
              <p:nvPr/>
            </p:nvSpPr>
            <p:spPr bwMode="auto">
              <a:xfrm flipH="1">
                <a:off x="2690" y="2402"/>
                <a:ext cx="74" cy="0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512" name="Line 58"/>
              <p:cNvSpPr>
                <a:spLocks noChangeShapeType="1"/>
              </p:cNvSpPr>
              <p:nvPr/>
            </p:nvSpPr>
            <p:spPr bwMode="auto">
              <a:xfrm>
                <a:off x="1418" y="2099"/>
                <a:ext cx="74" cy="0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513" name="Line 59"/>
              <p:cNvSpPr>
                <a:spLocks noChangeShapeType="1"/>
              </p:cNvSpPr>
              <p:nvPr/>
            </p:nvSpPr>
            <p:spPr bwMode="auto">
              <a:xfrm flipH="1">
                <a:off x="2690" y="2099"/>
                <a:ext cx="74" cy="0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514" name="Line 60"/>
              <p:cNvSpPr>
                <a:spLocks noChangeShapeType="1"/>
              </p:cNvSpPr>
              <p:nvPr/>
            </p:nvSpPr>
            <p:spPr bwMode="auto">
              <a:xfrm>
                <a:off x="1418" y="1794"/>
                <a:ext cx="74" cy="0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515" name="Line 61"/>
              <p:cNvSpPr>
                <a:spLocks noChangeShapeType="1"/>
              </p:cNvSpPr>
              <p:nvPr/>
            </p:nvSpPr>
            <p:spPr bwMode="auto">
              <a:xfrm flipH="1">
                <a:off x="2690" y="1794"/>
                <a:ext cx="74" cy="0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516" name="Rectangle 62"/>
              <p:cNvSpPr>
                <a:spLocks noChangeArrowheads="1"/>
              </p:cNvSpPr>
              <p:nvPr/>
            </p:nvSpPr>
            <p:spPr bwMode="auto">
              <a:xfrm>
                <a:off x="1418" y="1794"/>
                <a:ext cx="1346" cy="1523"/>
              </a:xfrm>
              <a:prstGeom prst="rect">
                <a:avLst/>
              </a:prstGeom>
              <a:noFill/>
              <a:ln w="50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spcBef>
                    <a:spcPct val="50000"/>
                  </a:spcBef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517" name="Text Box 63"/>
              <p:cNvSpPr txBox="1">
                <a:spLocks noChangeArrowheads="1"/>
              </p:cNvSpPr>
              <p:nvPr/>
            </p:nvSpPr>
            <p:spPr bwMode="auto">
              <a:xfrm>
                <a:off x="1624" y="1584"/>
                <a:ext cx="816" cy="19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1400" b="1">
                    <a:solidFill>
                      <a:srgbClr val="C80000"/>
                    </a:solidFill>
                  </a:rPr>
                  <a:t>Charge</a:t>
                </a:r>
                <a:r>
                  <a:rPr lang="en-US" b="1">
                    <a:solidFill>
                      <a:srgbClr val="C80000"/>
                    </a:solidFill>
                    <a:latin typeface="Times New Roman" pitchFamily="18" charset="0"/>
                  </a:rPr>
                  <a:t>  -3e</a:t>
                </a:r>
                <a:endParaRPr lang="en-US" sz="2800" b="1">
                  <a:solidFill>
                    <a:srgbClr val="C80000"/>
                  </a:solidFill>
                </a:endParaRPr>
              </a:p>
            </p:txBody>
          </p:sp>
          <p:sp>
            <p:nvSpPr>
              <p:cNvPr id="186518" name="Freeform 64"/>
              <p:cNvSpPr>
                <a:spLocks/>
              </p:cNvSpPr>
              <p:nvPr/>
            </p:nvSpPr>
            <p:spPr bwMode="auto">
              <a:xfrm>
                <a:off x="1824" y="3111"/>
                <a:ext cx="72" cy="76"/>
              </a:xfrm>
              <a:custGeom>
                <a:avLst/>
                <a:gdLst>
                  <a:gd name="T0" fmla="*/ 1 w 110"/>
                  <a:gd name="T1" fmla="*/ 2 h 93"/>
                  <a:gd name="T2" fmla="*/ 1 w 110"/>
                  <a:gd name="T3" fmla="*/ 2 h 93"/>
                  <a:gd name="T4" fmla="*/ 1 w 110"/>
                  <a:gd name="T5" fmla="*/ 2 h 93"/>
                  <a:gd name="T6" fmla="*/ 1 w 110"/>
                  <a:gd name="T7" fmla="*/ 2 h 93"/>
                  <a:gd name="T8" fmla="*/ 1 w 110"/>
                  <a:gd name="T9" fmla="*/ 0 h 93"/>
                  <a:gd name="T10" fmla="*/ 1 w 110"/>
                  <a:gd name="T11" fmla="*/ 2 h 93"/>
                  <a:gd name="T12" fmla="*/ 1 w 110"/>
                  <a:gd name="T13" fmla="*/ 2 h 93"/>
                  <a:gd name="T14" fmla="*/ 1 w 110"/>
                  <a:gd name="T15" fmla="*/ 2 h 93"/>
                  <a:gd name="T16" fmla="*/ 0 w 110"/>
                  <a:gd name="T17" fmla="*/ 2 h 93"/>
                  <a:gd name="T18" fmla="*/ 1 w 110"/>
                  <a:gd name="T19" fmla="*/ 2 h 93"/>
                  <a:gd name="T20" fmla="*/ 1 w 110"/>
                  <a:gd name="T21" fmla="*/ 2 h 93"/>
                  <a:gd name="T22" fmla="*/ 1 w 110"/>
                  <a:gd name="T23" fmla="*/ 2 h 93"/>
                  <a:gd name="T24" fmla="*/ 1 w 110"/>
                  <a:gd name="T25" fmla="*/ 2 h 93"/>
                  <a:gd name="T26" fmla="*/ 1 w 110"/>
                  <a:gd name="T27" fmla="*/ 2 h 93"/>
                  <a:gd name="T28" fmla="*/ 1 w 110"/>
                  <a:gd name="T29" fmla="*/ 2 h 93"/>
                  <a:gd name="T30" fmla="*/ 1 w 110"/>
                  <a:gd name="T31" fmla="*/ 2 h 93"/>
                  <a:gd name="T32" fmla="*/ 1 w 110"/>
                  <a:gd name="T33" fmla="*/ 2 h 9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0"/>
                  <a:gd name="T52" fmla="*/ 0 h 93"/>
                  <a:gd name="T53" fmla="*/ 110 w 110"/>
                  <a:gd name="T54" fmla="*/ 93 h 9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0" h="93">
                    <a:moveTo>
                      <a:pt x="110" y="46"/>
                    </a:moveTo>
                    <a:lnTo>
                      <a:pt x="106" y="28"/>
                    </a:lnTo>
                    <a:lnTo>
                      <a:pt x="94" y="14"/>
                    </a:lnTo>
                    <a:lnTo>
                      <a:pt x="77" y="4"/>
                    </a:lnTo>
                    <a:lnTo>
                      <a:pt x="56" y="0"/>
                    </a:lnTo>
                    <a:lnTo>
                      <a:pt x="35" y="4"/>
                    </a:lnTo>
                    <a:lnTo>
                      <a:pt x="16" y="14"/>
                    </a:lnTo>
                    <a:lnTo>
                      <a:pt x="5" y="28"/>
                    </a:lnTo>
                    <a:lnTo>
                      <a:pt x="0" y="46"/>
                    </a:lnTo>
                    <a:lnTo>
                      <a:pt x="5" y="63"/>
                    </a:lnTo>
                    <a:lnTo>
                      <a:pt x="16" y="79"/>
                    </a:lnTo>
                    <a:lnTo>
                      <a:pt x="35" y="89"/>
                    </a:lnTo>
                    <a:lnTo>
                      <a:pt x="56" y="93"/>
                    </a:lnTo>
                    <a:lnTo>
                      <a:pt x="77" y="89"/>
                    </a:lnTo>
                    <a:lnTo>
                      <a:pt x="94" y="79"/>
                    </a:lnTo>
                    <a:lnTo>
                      <a:pt x="106" y="63"/>
                    </a:lnTo>
                    <a:lnTo>
                      <a:pt x="110" y="46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519" name="Freeform 65"/>
              <p:cNvSpPr>
                <a:spLocks/>
              </p:cNvSpPr>
              <p:nvPr/>
            </p:nvSpPr>
            <p:spPr bwMode="auto">
              <a:xfrm>
                <a:off x="2064" y="2634"/>
                <a:ext cx="72" cy="76"/>
              </a:xfrm>
              <a:custGeom>
                <a:avLst/>
                <a:gdLst>
                  <a:gd name="T0" fmla="*/ 1 w 110"/>
                  <a:gd name="T1" fmla="*/ 2 h 93"/>
                  <a:gd name="T2" fmla="*/ 1 w 110"/>
                  <a:gd name="T3" fmla="*/ 2 h 93"/>
                  <a:gd name="T4" fmla="*/ 1 w 110"/>
                  <a:gd name="T5" fmla="*/ 2 h 93"/>
                  <a:gd name="T6" fmla="*/ 1 w 110"/>
                  <a:gd name="T7" fmla="*/ 2 h 93"/>
                  <a:gd name="T8" fmla="*/ 1 w 110"/>
                  <a:gd name="T9" fmla="*/ 0 h 93"/>
                  <a:gd name="T10" fmla="*/ 1 w 110"/>
                  <a:gd name="T11" fmla="*/ 2 h 93"/>
                  <a:gd name="T12" fmla="*/ 1 w 110"/>
                  <a:gd name="T13" fmla="*/ 2 h 93"/>
                  <a:gd name="T14" fmla="*/ 1 w 110"/>
                  <a:gd name="T15" fmla="*/ 2 h 93"/>
                  <a:gd name="T16" fmla="*/ 0 w 110"/>
                  <a:gd name="T17" fmla="*/ 2 h 93"/>
                  <a:gd name="T18" fmla="*/ 1 w 110"/>
                  <a:gd name="T19" fmla="*/ 2 h 93"/>
                  <a:gd name="T20" fmla="*/ 1 w 110"/>
                  <a:gd name="T21" fmla="*/ 2 h 93"/>
                  <a:gd name="T22" fmla="*/ 1 w 110"/>
                  <a:gd name="T23" fmla="*/ 2 h 93"/>
                  <a:gd name="T24" fmla="*/ 1 w 110"/>
                  <a:gd name="T25" fmla="*/ 2 h 93"/>
                  <a:gd name="T26" fmla="*/ 1 w 110"/>
                  <a:gd name="T27" fmla="*/ 2 h 93"/>
                  <a:gd name="T28" fmla="*/ 1 w 110"/>
                  <a:gd name="T29" fmla="*/ 2 h 93"/>
                  <a:gd name="T30" fmla="*/ 1 w 110"/>
                  <a:gd name="T31" fmla="*/ 2 h 93"/>
                  <a:gd name="T32" fmla="*/ 1 w 110"/>
                  <a:gd name="T33" fmla="*/ 2 h 9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0"/>
                  <a:gd name="T52" fmla="*/ 0 h 93"/>
                  <a:gd name="T53" fmla="*/ 110 w 110"/>
                  <a:gd name="T54" fmla="*/ 93 h 9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0" h="93">
                    <a:moveTo>
                      <a:pt x="110" y="46"/>
                    </a:moveTo>
                    <a:lnTo>
                      <a:pt x="106" y="28"/>
                    </a:lnTo>
                    <a:lnTo>
                      <a:pt x="94" y="14"/>
                    </a:lnTo>
                    <a:lnTo>
                      <a:pt x="77" y="4"/>
                    </a:lnTo>
                    <a:lnTo>
                      <a:pt x="56" y="0"/>
                    </a:lnTo>
                    <a:lnTo>
                      <a:pt x="35" y="4"/>
                    </a:lnTo>
                    <a:lnTo>
                      <a:pt x="16" y="14"/>
                    </a:lnTo>
                    <a:lnTo>
                      <a:pt x="5" y="28"/>
                    </a:lnTo>
                    <a:lnTo>
                      <a:pt x="0" y="46"/>
                    </a:lnTo>
                    <a:lnTo>
                      <a:pt x="5" y="63"/>
                    </a:lnTo>
                    <a:lnTo>
                      <a:pt x="16" y="79"/>
                    </a:lnTo>
                    <a:lnTo>
                      <a:pt x="35" y="89"/>
                    </a:lnTo>
                    <a:lnTo>
                      <a:pt x="56" y="93"/>
                    </a:lnTo>
                    <a:lnTo>
                      <a:pt x="77" y="89"/>
                    </a:lnTo>
                    <a:lnTo>
                      <a:pt x="94" y="79"/>
                    </a:lnTo>
                    <a:lnTo>
                      <a:pt x="106" y="63"/>
                    </a:lnTo>
                    <a:lnTo>
                      <a:pt x="110" y="46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520" name="Freeform 66"/>
              <p:cNvSpPr>
                <a:spLocks/>
              </p:cNvSpPr>
              <p:nvPr/>
            </p:nvSpPr>
            <p:spPr bwMode="auto">
              <a:xfrm>
                <a:off x="2208" y="2204"/>
                <a:ext cx="72" cy="76"/>
              </a:xfrm>
              <a:custGeom>
                <a:avLst/>
                <a:gdLst>
                  <a:gd name="T0" fmla="*/ 1 w 110"/>
                  <a:gd name="T1" fmla="*/ 2 h 93"/>
                  <a:gd name="T2" fmla="*/ 1 w 110"/>
                  <a:gd name="T3" fmla="*/ 2 h 93"/>
                  <a:gd name="T4" fmla="*/ 1 w 110"/>
                  <a:gd name="T5" fmla="*/ 2 h 93"/>
                  <a:gd name="T6" fmla="*/ 1 w 110"/>
                  <a:gd name="T7" fmla="*/ 2 h 93"/>
                  <a:gd name="T8" fmla="*/ 1 w 110"/>
                  <a:gd name="T9" fmla="*/ 0 h 93"/>
                  <a:gd name="T10" fmla="*/ 1 w 110"/>
                  <a:gd name="T11" fmla="*/ 2 h 93"/>
                  <a:gd name="T12" fmla="*/ 1 w 110"/>
                  <a:gd name="T13" fmla="*/ 2 h 93"/>
                  <a:gd name="T14" fmla="*/ 1 w 110"/>
                  <a:gd name="T15" fmla="*/ 2 h 93"/>
                  <a:gd name="T16" fmla="*/ 0 w 110"/>
                  <a:gd name="T17" fmla="*/ 2 h 93"/>
                  <a:gd name="T18" fmla="*/ 1 w 110"/>
                  <a:gd name="T19" fmla="*/ 2 h 93"/>
                  <a:gd name="T20" fmla="*/ 1 w 110"/>
                  <a:gd name="T21" fmla="*/ 2 h 93"/>
                  <a:gd name="T22" fmla="*/ 1 w 110"/>
                  <a:gd name="T23" fmla="*/ 2 h 93"/>
                  <a:gd name="T24" fmla="*/ 1 w 110"/>
                  <a:gd name="T25" fmla="*/ 2 h 93"/>
                  <a:gd name="T26" fmla="*/ 1 w 110"/>
                  <a:gd name="T27" fmla="*/ 2 h 93"/>
                  <a:gd name="T28" fmla="*/ 1 w 110"/>
                  <a:gd name="T29" fmla="*/ 2 h 93"/>
                  <a:gd name="T30" fmla="*/ 1 w 110"/>
                  <a:gd name="T31" fmla="*/ 2 h 93"/>
                  <a:gd name="T32" fmla="*/ 1 w 110"/>
                  <a:gd name="T33" fmla="*/ 2 h 9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0"/>
                  <a:gd name="T52" fmla="*/ 0 h 93"/>
                  <a:gd name="T53" fmla="*/ 110 w 110"/>
                  <a:gd name="T54" fmla="*/ 93 h 9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0" h="93">
                    <a:moveTo>
                      <a:pt x="110" y="46"/>
                    </a:moveTo>
                    <a:lnTo>
                      <a:pt x="106" y="28"/>
                    </a:lnTo>
                    <a:lnTo>
                      <a:pt x="94" y="14"/>
                    </a:lnTo>
                    <a:lnTo>
                      <a:pt x="77" y="4"/>
                    </a:lnTo>
                    <a:lnTo>
                      <a:pt x="56" y="0"/>
                    </a:lnTo>
                    <a:lnTo>
                      <a:pt x="35" y="4"/>
                    </a:lnTo>
                    <a:lnTo>
                      <a:pt x="16" y="14"/>
                    </a:lnTo>
                    <a:lnTo>
                      <a:pt x="5" y="28"/>
                    </a:lnTo>
                    <a:lnTo>
                      <a:pt x="0" y="46"/>
                    </a:lnTo>
                    <a:lnTo>
                      <a:pt x="5" y="63"/>
                    </a:lnTo>
                    <a:lnTo>
                      <a:pt x="16" y="79"/>
                    </a:lnTo>
                    <a:lnTo>
                      <a:pt x="35" y="89"/>
                    </a:lnTo>
                    <a:lnTo>
                      <a:pt x="56" y="93"/>
                    </a:lnTo>
                    <a:lnTo>
                      <a:pt x="77" y="89"/>
                    </a:lnTo>
                    <a:lnTo>
                      <a:pt x="94" y="79"/>
                    </a:lnTo>
                    <a:lnTo>
                      <a:pt x="106" y="63"/>
                    </a:lnTo>
                    <a:lnTo>
                      <a:pt x="110" y="46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521" name="Freeform 67"/>
              <p:cNvSpPr>
                <a:spLocks/>
              </p:cNvSpPr>
              <p:nvPr/>
            </p:nvSpPr>
            <p:spPr bwMode="auto">
              <a:xfrm>
                <a:off x="2496" y="1918"/>
                <a:ext cx="72" cy="76"/>
              </a:xfrm>
              <a:custGeom>
                <a:avLst/>
                <a:gdLst>
                  <a:gd name="T0" fmla="*/ 1 w 110"/>
                  <a:gd name="T1" fmla="*/ 2 h 93"/>
                  <a:gd name="T2" fmla="*/ 1 w 110"/>
                  <a:gd name="T3" fmla="*/ 2 h 93"/>
                  <a:gd name="T4" fmla="*/ 1 w 110"/>
                  <a:gd name="T5" fmla="*/ 2 h 93"/>
                  <a:gd name="T6" fmla="*/ 1 w 110"/>
                  <a:gd name="T7" fmla="*/ 2 h 93"/>
                  <a:gd name="T8" fmla="*/ 1 w 110"/>
                  <a:gd name="T9" fmla="*/ 0 h 93"/>
                  <a:gd name="T10" fmla="*/ 1 w 110"/>
                  <a:gd name="T11" fmla="*/ 2 h 93"/>
                  <a:gd name="T12" fmla="*/ 1 w 110"/>
                  <a:gd name="T13" fmla="*/ 2 h 93"/>
                  <a:gd name="T14" fmla="*/ 1 w 110"/>
                  <a:gd name="T15" fmla="*/ 2 h 93"/>
                  <a:gd name="T16" fmla="*/ 0 w 110"/>
                  <a:gd name="T17" fmla="*/ 2 h 93"/>
                  <a:gd name="T18" fmla="*/ 1 w 110"/>
                  <a:gd name="T19" fmla="*/ 2 h 93"/>
                  <a:gd name="T20" fmla="*/ 1 w 110"/>
                  <a:gd name="T21" fmla="*/ 2 h 93"/>
                  <a:gd name="T22" fmla="*/ 1 w 110"/>
                  <a:gd name="T23" fmla="*/ 2 h 93"/>
                  <a:gd name="T24" fmla="*/ 1 w 110"/>
                  <a:gd name="T25" fmla="*/ 2 h 93"/>
                  <a:gd name="T26" fmla="*/ 1 w 110"/>
                  <a:gd name="T27" fmla="*/ 2 h 93"/>
                  <a:gd name="T28" fmla="*/ 1 w 110"/>
                  <a:gd name="T29" fmla="*/ 2 h 93"/>
                  <a:gd name="T30" fmla="*/ 1 w 110"/>
                  <a:gd name="T31" fmla="*/ 2 h 93"/>
                  <a:gd name="T32" fmla="*/ 1 w 110"/>
                  <a:gd name="T33" fmla="*/ 2 h 9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0"/>
                  <a:gd name="T52" fmla="*/ 0 h 93"/>
                  <a:gd name="T53" fmla="*/ 110 w 110"/>
                  <a:gd name="T54" fmla="*/ 93 h 9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0" h="93">
                    <a:moveTo>
                      <a:pt x="110" y="46"/>
                    </a:moveTo>
                    <a:lnTo>
                      <a:pt x="106" y="28"/>
                    </a:lnTo>
                    <a:lnTo>
                      <a:pt x="94" y="14"/>
                    </a:lnTo>
                    <a:lnTo>
                      <a:pt x="77" y="4"/>
                    </a:lnTo>
                    <a:lnTo>
                      <a:pt x="56" y="0"/>
                    </a:lnTo>
                    <a:lnTo>
                      <a:pt x="35" y="4"/>
                    </a:lnTo>
                    <a:lnTo>
                      <a:pt x="16" y="14"/>
                    </a:lnTo>
                    <a:lnTo>
                      <a:pt x="5" y="28"/>
                    </a:lnTo>
                    <a:lnTo>
                      <a:pt x="0" y="46"/>
                    </a:lnTo>
                    <a:lnTo>
                      <a:pt x="5" y="63"/>
                    </a:lnTo>
                    <a:lnTo>
                      <a:pt x="16" y="79"/>
                    </a:lnTo>
                    <a:lnTo>
                      <a:pt x="35" y="89"/>
                    </a:lnTo>
                    <a:lnTo>
                      <a:pt x="56" y="93"/>
                    </a:lnTo>
                    <a:lnTo>
                      <a:pt x="77" y="89"/>
                    </a:lnTo>
                    <a:lnTo>
                      <a:pt x="94" y="79"/>
                    </a:lnTo>
                    <a:lnTo>
                      <a:pt x="106" y="63"/>
                    </a:lnTo>
                    <a:lnTo>
                      <a:pt x="110" y="46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522" name="Text Box 68"/>
              <p:cNvSpPr txBox="1">
                <a:spLocks noChangeArrowheads="1"/>
              </p:cNvSpPr>
              <p:nvPr/>
            </p:nvSpPr>
            <p:spPr bwMode="auto">
              <a:xfrm rot="-5400000">
                <a:off x="383" y="2449"/>
                <a:ext cx="1538" cy="28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>
                    <a:solidFill>
                      <a:srgbClr val="000000"/>
                    </a:solidFill>
                  </a:rPr>
                  <a:t>Occupancy (number)</a:t>
                </a:r>
                <a:endParaRPr lang="en-US" sz="2800" b="1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6458" name="Text Box 69"/>
            <p:cNvSpPr txBox="1">
              <a:spLocks noChangeArrowheads="1"/>
            </p:cNvSpPr>
            <p:nvPr/>
          </p:nvSpPr>
          <p:spPr bwMode="auto">
            <a:xfrm>
              <a:off x="1536" y="480"/>
              <a:ext cx="432" cy="10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lvl="1" eaLnBrk="0" hangingPunct="0">
                <a:spcBef>
                  <a:spcPct val="10000"/>
                </a:spcBef>
              </a:pPr>
              <a:r>
                <a:rPr lang="en-US" sz="2400" b="1">
                  <a:solidFill>
                    <a:srgbClr val="C80000"/>
                  </a:solidFill>
                </a:rPr>
                <a:t>E</a:t>
              </a:r>
            </a:p>
            <a:p>
              <a:pPr lvl="1" eaLnBrk="0" hangingPunct="0">
                <a:spcBef>
                  <a:spcPct val="10000"/>
                </a:spcBef>
              </a:pPr>
              <a:r>
                <a:rPr lang="en-US" sz="2400" b="1">
                  <a:solidFill>
                    <a:srgbClr val="C80000"/>
                  </a:solidFill>
                </a:rPr>
                <a:t>E </a:t>
              </a:r>
            </a:p>
            <a:p>
              <a:pPr lvl="1" eaLnBrk="0" hangingPunct="0">
                <a:spcBef>
                  <a:spcPct val="10000"/>
                </a:spcBef>
              </a:pPr>
              <a:r>
                <a:rPr lang="en-US" sz="2400" b="1">
                  <a:solidFill>
                    <a:srgbClr val="C80000"/>
                  </a:solidFill>
                </a:rPr>
                <a:t>E</a:t>
              </a:r>
            </a:p>
            <a:p>
              <a:pPr lvl="1" eaLnBrk="0" hangingPunct="0">
                <a:spcBef>
                  <a:spcPct val="10000"/>
                </a:spcBef>
              </a:pPr>
              <a:r>
                <a:rPr lang="en-US" sz="2400" b="1">
                  <a:solidFill>
                    <a:srgbClr val="C80000"/>
                  </a:solidFill>
                </a:rPr>
                <a:t>A</a:t>
              </a:r>
              <a:endParaRPr lang="en-US" sz="2800" b="1">
                <a:solidFill>
                  <a:srgbClr val="C80000"/>
                </a:solidFill>
              </a:endParaRPr>
            </a:p>
          </p:txBody>
        </p:sp>
      </p:grpSp>
      <p:sp>
        <p:nvSpPr>
          <p:cNvPr id="1990800" name="Rectangle 14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24000" y="0"/>
            <a:ext cx="6096000" cy="6858000"/>
          </a:xfrm>
          <a:prstGeom prst="rect">
            <a:avLst/>
          </a:prstGeom>
          <a:pattFill prst="wdUpDiag">
            <a:fgClr>
              <a:schemeClr val="bg2">
                <a:alpha val="61176"/>
              </a:schemeClr>
            </a:fgClr>
            <a:bgClr>
              <a:schemeClr val="bg1">
                <a:alpha val="61176"/>
              </a:schemeClr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6373" name="Text Box 14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321611" y="6245226"/>
            <a:ext cx="3492315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0000"/>
                </a:solidFill>
              </a:rPr>
              <a:t>Monte Carlo simulations of Boda, et al</a:t>
            </a:r>
          </a:p>
        </p:txBody>
      </p:sp>
      <p:grpSp>
        <p:nvGrpSpPr>
          <p:cNvPr id="4" name="Group 185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4876800" y="1"/>
            <a:ext cx="3657600" cy="4689475"/>
            <a:chOff x="2112" y="0"/>
            <a:chExt cx="2304" cy="2954"/>
          </a:xfrm>
        </p:grpSpPr>
        <p:sp>
          <p:nvSpPr>
            <p:cNvPr id="186442" name="Text Box 186"/>
            <p:cNvSpPr txBox="1">
              <a:spLocks noChangeArrowheads="1"/>
            </p:cNvSpPr>
            <p:nvPr/>
          </p:nvSpPr>
          <p:spPr bwMode="auto">
            <a:xfrm>
              <a:off x="2691" y="2641"/>
              <a:ext cx="1259" cy="3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60000"/>
                </a:lnSpc>
                <a:spcBef>
                  <a:spcPct val="30000"/>
                </a:spcBef>
              </a:pPr>
              <a:r>
                <a:rPr lang="en-US" sz="1400" b="1" dirty="0">
                  <a:solidFill>
                    <a:srgbClr val="C80000"/>
                  </a:solidFill>
                </a:rPr>
                <a:t>Same </a:t>
              </a:r>
              <a:r>
                <a:rPr lang="en-US" sz="1400" b="1" dirty="0">
                  <a:solidFill>
                    <a:srgbClr val="0058DA"/>
                  </a:solidFill>
                </a:rPr>
                <a:t>Parameters</a:t>
              </a:r>
              <a:br>
                <a:rPr lang="en-US" sz="1400" b="1" dirty="0">
                  <a:solidFill>
                    <a:srgbClr val="0058DA"/>
                  </a:solidFill>
                </a:rPr>
              </a:br>
              <a:r>
                <a:rPr lang="en-US" sz="1400" b="1" dirty="0">
                  <a:solidFill>
                    <a:srgbClr val="0058DA"/>
                  </a:solidFill>
                </a:rPr>
                <a:t>pH 8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</a:p>
          </p:txBody>
        </p:sp>
        <p:grpSp>
          <p:nvGrpSpPr>
            <p:cNvPr id="186443" name="Group 187"/>
            <p:cNvGrpSpPr>
              <a:grpSpLocks/>
            </p:cNvGrpSpPr>
            <p:nvPr/>
          </p:nvGrpSpPr>
          <p:grpSpPr bwMode="auto">
            <a:xfrm>
              <a:off x="2112" y="0"/>
              <a:ext cx="2304" cy="2634"/>
              <a:chOff x="2112" y="0"/>
              <a:chExt cx="2304" cy="2634"/>
            </a:xfrm>
          </p:grpSpPr>
          <p:sp>
            <p:nvSpPr>
              <p:cNvPr id="186444" name="AutoShape 188"/>
              <p:cNvSpPr>
                <a:spLocks noChangeArrowheads="1"/>
              </p:cNvSpPr>
              <p:nvPr/>
            </p:nvSpPr>
            <p:spPr bwMode="auto">
              <a:xfrm>
                <a:off x="2880" y="192"/>
                <a:ext cx="960" cy="192"/>
              </a:xfrm>
              <a:prstGeom prst="leftRightArrow">
                <a:avLst>
                  <a:gd name="adj1" fmla="val 50000"/>
                  <a:gd name="adj2" fmla="val 100000"/>
                </a:avLst>
              </a:prstGeom>
              <a:gradFill rotWithShape="1">
                <a:gsLst>
                  <a:gs pos="0">
                    <a:srgbClr val="C80000"/>
                  </a:gs>
                  <a:gs pos="100000">
                    <a:srgbClr val="0000FF"/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 algn="ctr" eaLnBrk="0" hangingPunct="0">
                  <a:spcBef>
                    <a:spcPct val="50000"/>
                  </a:spcBef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86445" name="Group 189"/>
              <p:cNvGrpSpPr>
                <a:grpSpLocks/>
              </p:cNvGrpSpPr>
              <p:nvPr/>
            </p:nvGrpSpPr>
            <p:grpSpPr bwMode="auto">
              <a:xfrm>
                <a:off x="2112" y="624"/>
                <a:ext cx="2304" cy="96"/>
                <a:chOff x="2640" y="1008"/>
                <a:chExt cx="1536" cy="0"/>
              </a:xfrm>
            </p:grpSpPr>
            <p:sp>
              <p:nvSpPr>
                <p:cNvPr id="186454" name="Line 190"/>
                <p:cNvSpPr>
                  <a:spLocks noChangeShapeType="1"/>
                </p:cNvSpPr>
                <p:nvPr/>
              </p:nvSpPr>
              <p:spPr bwMode="auto">
                <a:xfrm>
                  <a:off x="3408" y="1008"/>
                  <a:ext cx="768" cy="0"/>
                </a:xfrm>
                <a:prstGeom prst="line">
                  <a:avLst/>
                </a:prstGeom>
                <a:noFill/>
                <a:ln w="15875">
                  <a:solidFill>
                    <a:srgbClr val="3366FF"/>
                  </a:solidFill>
                  <a:round/>
                  <a:headEnd/>
                  <a:tailEnd type="triangle" w="lg" len="lg"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6455" name="Line 191"/>
                <p:cNvSpPr>
                  <a:spLocks noChangeShapeType="1"/>
                </p:cNvSpPr>
                <p:nvPr/>
              </p:nvSpPr>
              <p:spPr bwMode="auto">
                <a:xfrm flipH="1">
                  <a:off x="2640" y="1008"/>
                  <a:ext cx="768" cy="0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 type="none" w="lg" len="lg"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86446" name="Group 192"/>
              <p:cNvGrpSpPr>
                <a:grpSpLocks/>
              </p:cNvGrpSpPr>
              <p:nvPr/>
            </p:nvGrpSpPr>
            <p:grpSpPr bwMode="auto">
              <a:xfrm>
                <a:off x="2112" y="1104"/>
                <a:ext cx="2304" cy="48"/>
                <a:chOff x="2640" y="1008"/>
                <a:chExt cx="1536" cy="0"/>
              </a:xfrm>
            </p:grpSpPr>
            <p:sp>
              <p:nvSpPr>
                <p:cNvPr id="186452" name="Line 193"/>
                <p:cNvSpPr>
                  <a:spLocks noChangeShapeType="1"/>
                </p:cNvSpPr>
                <p:nvPr/>
              </p:nvSpPr>
              <p:spPr bwMode="auto">
                <a:xfrm>
                  <a:off x="3408" y="1008"/>
                  <a:ext cx="768" cy="0"/>
                </a:xfrm>
                <a:prstGeom prst="line">
                  <a:avLst/>
                </a:prstGeom>
                <a:noFill/>
                <a:ln w="15875">
                  <a:solidFill>
                    <a:srgbClr val="3366FF"/>
                  </a:solidFill>
                  <a:round/>
                  <a:headEnd/>
                  <a:tailEnd type="triangle" w="lg" len="lg"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6453" name="Line 194"/>
                <p:cNvSpPr>
                  <a:spLocks noChangeShapeType="1"/>
                </p:cNvSpPr>
                <p:nvPr/>
              </p:nvSpPr>
              <p:spPr bwMode="auto">
                <a:xfrm flipH="1">
                  <a:off x="2640" y="1008"/>
                  <a:ext cx="768" cy="0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 type="none" w="lg" len="lg"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86447" name="Text Box 195"/>
              <p:cNvSpPr txBox="1">
                <a:spLocks noChangeArrowheads="1"/>
              </p:cNvSpPr>
              <p:nvPr/>
            </p:nvSpPr>
            <p:spPr bwMode="auto">
              <a:xfrm>
                <a:off x="3024" y="0"/>
                <a:ext cx="72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>
                    <a:solidFill>
                      <a:srgbClr val="C80000"/>
                    </a:solidFill>
                  </a:rPr>
                  <a:t>Muta</a:t>
                </a:r>
                <a:r>
                  <a:rPr lang="en-US">
                    <a:solidFill>
                      <a:srgbClr val="0000FF"/>
                    </a:solidFill>
                  </a:rPr>
                  <a:t>tion</a:t>
                </a:r>
                <a:r>
                  <a:rPr lang="en-US">
                    <a:solidFill>
                      <a:srgbClr val="000000"/>
                    </a:solidFill>
                  </a:rPr>
                  <a:t> </a:t>
                </a:r>
              </a:p>
            </p:txBody>
          </p:sp>
          <p:sp>
            <p:nvSpPr>
              <p:cNvPr id="186448" name="Text Box 196"/>
              <p:cNvSpPr txBox="1">
                <a:spLocks noChangeArrowheads="1"/>
              </p:cNvSpPr>
              <p:nvPr/>
            </p:nvSpPr>
            <p:spPr bwMode="auto">
              <a:xfrm>
                <a:off x="2775" y="374"/>
                <a:ext cx="1375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b="1" dirty="0">
                    <a:solidFill>
                      <a:srgbClr val="C80000"/>
                    </a:solidFill>
                  </a:rPr>
                  <a:t>Same </a:t>
                </a:r>
                <a:r>
                  <a:rPr lang="en-US" b="1" dirty="0">
                    <a:solidFill>
                      <a:srgbClr val="0058DA"/>
                    </a:solidFill>
                  </a:rPr>
                  <a:t>Parameters</a:t>
                </a:r>
              </a:p>
            </p:txBody>
          </p:sp>
          <p:grpSp>
            <p:nvGrpSpPr>
              <p:cNvPr id="186449" name="Group 197"/>
              <p:cNvGrpSpPr>
                <a:grpSpLocks/>
              </p:cNvGrpSpPr>
              <p:nvPr/>
            </p:nvGrpSpPr>
            <p:grpSpPr bwMode="auto">
              <a:xfrm>
                <a:off x="2880" y="2242"/>
                <a:ext cx="744" cy="392"/>
                <a:chOff x="2880" y="2242"/>
                <a:chExt cx="744" cy="392"/>
              </a:xfrm>
            </p:grpSpPr>
            <p:sp>
              <p:nvSpPr>
                <p:cNvPr id="186450" name="AutoShape 198"/>
                <p:cNvSpPr>
                  <a:spLocks noChangeArrowheads="1"/>
                </p:cNvSpPr>
                <p:nvPr/>
              </p:nvSpPr>
              <p:spPr bwMode="auto">
                <a:xfrm>
                  <a:off x="2880" y="2442"/>
                  <a:ext cx="708" cy="192"/>
                </a:xfrm>
                <a:prstGeom prst="leftRightArrow">
                  <a:avLst>
                    <a:gd name="adj1" fmla="val 50000"/>
                    <a:gd name="adj2" fmla="val 73750"/>
                  </a:avLst>
                </a:prstGeom>
                <a:gradFill rotWithShape="1">
                  <a:gsLst>
                    <a:gs pos="0">
                      <a:srgbClr val="C80000"/>
                    </a:gs>
                    <a:gs pos="100000">
                      <a:srgbClr val="0000FF"/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pPr algn="ctr" eaLnBrk="0" hangingPunct="0">
                    <a:spcBef>
                      <a:spcPct val="50000"/>
                    </a:spcBef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6451" name="Text Box 199"/>
                <p:cNvSpPr txBox="1">
                  <a:spLocks noChangeArrowheads="1"/>
                </p:cNvSpPr>
                <p:nvPr/>
              </p:nvSpPr>
              <p:spPr bwMode="auto">
                <a:xfrm>
                  <a:off x="2904" y="2242"/>
                  <a:ext cx="720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>
                      <a:solidFill>
                        <a:srgbClr val="C80000"/>
                      </a:solidFill>
                    </a:rPr>
                    <a:t>Muta</a:t>
                  </a:r>
                  <a:r>
                    <a:rPr lang="en-US">
                      <a:solidFill>
                        <a:srgbClr val="0000FF"/>
                      </a:solidFill>
                    </a:rPr>
                    <a:t>tion</a:t>
                  </a:r>
                  <a:r>
                    <a:rPr lang="en-US">
                      <a:solidFill>
                        <a:srgbClr val="000000"/>
                      </a:solidFill>
                    </a:rPr>
                    <a:t> </a:t>
                  </a:r>
                </a:p>
              </p:txBody>
            </p:sp>
          </p:grpSp>
        </p:grpSp>
      </p:grpSp>
      <p:sp>
        <p:nvSpPr>
          <p:cNvPr id="186375" name="Text Box 20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406775" y="6019800"/>
            <a:ext cx="2743200" cy="7940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137160" bIns="137160">
            <a:spAutoFit/>
          </a:bodyPr>
          <a:lstStyle/>
          <a:p>
            <a:pPr algn="ctr" eaLnBrk="0" hangingPunct="0">
              <a:lnSpc>
                <a:spcPct val="14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en-US" b="1" baseline="40000">
                <a:solidFill>
                  <a:srgbClr val="000000"/>
                </a:solidFill>
              </a:rPr>
              <a:t>EEEE</a:t>
            </a:r>
            <a:r>
              <a:rPr lang="en-US" baseline="40000">
                <a:solidFill>
                  <a:srgbClr val="000000"/>
                </a:solidFill>
              </a:rPr>
              <a:t> has full biological selectivity</a:t>
            </a:r>
            <a:br>
              <a:rPr lang="en-US" baseline="40000">
                <a:solidFill>
                  <a:srgbClr val="000000"/>
                </a:solidFill>
              </a:rPr>
            </a:br>
            <a:r>
              <a:rPr lang="en-US" baseline="40000">
                <a:solidFill>
                  <a:srgbClr val="000000"/>
                </a:solidFill>
              </a:rPr>
              <a:t>in similar simulations</a:t>
            </a:r>
          </a:p>
        </p:txBody>
      </p:sp>
      <p:grpSp>
        <p:nvGrpSpPr>
          <p:cNvPr id="9" name="Group 70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7315201" y="103188"/>
            <a:ext cx="2873375" cy="5916612"/>
            <a:chOff x="3552" y="65"/>
            <a:chExt cx="1810" cy="3727"/>
          </a:xfrm>
        </p:grpSpPr>
        <p:sp>
          <p:nvSpPr>
            <p:cNvPr id="186379" name="Rectangle 71"/>
            <p:cNvSpPr>
              <a:spLocks noChangeArrowheads="1"/>
            </p:cNvSpPr>
            <p:nvPr/>
          </p:nvSpPr>
          <p:spPr bwMode="auto">
            <a:xfrm>
              <a:off x="3552" y="65"/>
              <a:ext cx="1810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lvl="1" eaLnBrk="0" hangingPunct="0">
                <a:spcBef>
                  <a:spcPct val="50000"/>
                </a:spcBef>
              </a:pPr>
              <a:r>
                <a:rPr lang="en-US" sz="3200" b="1" u="sng">
                  <a:solidFill>
                    <a:srgbClr val="C80000"/>
                  </a:solidFill>
                </a:rPr>
                <a:t>Na Channel</a:t>
              </a:r>
            </a:p>
          </p:txBody>
        </p:sp>
        <p:grpSp>
          <p:nvGrpSpPr>
            <p:cNvPr id="186380" name="Group 72"/>
            <p:cNvGrpSpPr>
              <a:grpSpLocks/>
            </p:cNvGrpSpPr>
            <p:nvPr/>
          </p:nvGrpSpPr>
          <p:grpSpPr bwMode="auto">
            <a:xfrm>
              <a:off x="3552" y="1536"/>
              <a:ext cx="1762" cy="2256"/>
              <a:chOff x="2818" y="1584"/>
              <a:chExt cx="1762" cy="2256"/>
            </a:xfrm>
          </p:grpSpPr>
          <p:sp>
            <p:nvSpPr>
              <p:cNvPr id="186382" name="Text Box 73"/>
              <p:cNvSpPr txBox="1">
                <a:spLocks noChangeArrowheads="1"/>
              </p:cNvSpPr>
              <p:nvPr/>
            </p:nvSpPr>
            <p:spPr bwMode="auto">
              <a:xfrm>
                <a:off x="3264" y="3552"/>
                <a:ext cx="1296" cy="28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dirty="0">
                    <a:solidFill>
                      <a:srgbClr val="000000"/>
                    </a:solidFill>
                  </a:rPr>
                  <a:t>Concentration/M</a:t>
                </a:r>
                <a:br>
                  <a:rPr lang="en-US" dirty="0">
                    <a:solidFill>
                      <a:srgbClr val="000000"/>
                    </a:solidFill>
                  </a:rPr>
                </a:br>
                <a:r>
                  <a:rPr lang="en-US" dirty="0">
                    <a:solidFill>
                      <a:srgbClr val="000000"/>
                    </a:solidFill>
                  </a:rPr>
                  <a:t>pH =8</a:t>
                </a:r>
                <a:endParaRPr lang="en-US" sz="28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6383" name="Freeform 74"/>
              <p:cNvSpPr>
                <a:spLocks/>
              </p:cNvSpPr>
              <p:nvPr/>
            </p:nvSpPr>
            <p:spPr bwMode="auto">
              <a:xfrm>
                <a:off x="3143" y="3152"/>
                <a:ext cx="1251" cy="167"/>
              </a:xfrm>
              <a:custGeom>
                <a:avLst/>
                <a:gdLst>
                  <a:gd name="T0" fmla="*/ 0 w 1904"/>
                  <a:gd name="T1" fmla="*/ 2 h 204"/>
                  <a:gd name="T2" fmla="*/ 1 w 1904"/>
                  <a:gd name="T3" fmla="*/ 2 h 204"/>
                  <a:gd name="T4" fmla="*/ 1 w 1904"/>
                  <a:gd name="T5" fmla="*/ 2 h 204"/>
                  <a:gd name="T6" fmla="*/ 1 w 1904"/>
                  <a:gd name="T7" fmla="*/ 2 h 204"/>
                  <a:gd name="T8" fmla="*/ 1 w 1904"/>
                  <a:gd name="T9" fmla="*/ 2 h 204"/>
                  <a:gd name="T10" fmla="*/ 1 w 1904"/>
                  <a:gd name="T11" fmla="*/ 2 h 204"/>
                  <a:gd name="T12" fmla="*/ 1 w 1904"/>
                  <a:gd name="T13" fmla="*/ 2 h 204"/>
                  <a:gd name="T14" fmla="*/ 1 w 1904"/>
                  <a:gd name="T15" fmla="*/ 2 h 204"/>
                  <a:gd name="T16" fmla="*/ 1 w 1904"/>
                  <a:gd name="T17" fmla="*/ 2 h 204"/>
                  <a:gd name="T18" fmla="*/ 1 w 1904"/>
                  <a:gd name="T19" fmla="*/ 2 h 204"/>
                  <a:gd name="T20" fmla="*/ 1 w 1904"/>
                  <a:gd name="T21" fmla="*/ 2 h 204"/>
                  <a:gd name="T22" fmla="*/ 1 w 1904"/>
                  <a:gd name="T23" fmla="*/ 2 h 204"/>
                  <a:gd name="T24" fmla="*/ 1 w 1904"/>
                  <a:gd name="T25" fmla="*/ 0 h 204"/>
                  <a:gd name="T26" fmla="*/ 1 w 1904"/>
                  <a:gd name="T27" fmla="*/ 2 h 204"/>
                  <a:gd name="T28" fmla="*/ 1 w 1904"/>
                  <a:gd name="T29" fmla="*/ 2 h 204"/>
                  <a:gd name="T30" fmla="*/ 1 w 1904"/>
                  <a:gd name="T31" fmla="*/ 2 h 204"/>
                  <a:gd name="T32" fmla="*/ 1 w 1904"/>
                  <a:gd name="T33" fmla="*/ 2 h 204"/>
                  <a:gd name="T34" fmla="*/ 1 w 1904"/>
                  <a:gd name="T35" fmla="*/ 2 h 204"/>
                  <a:gd name="T36" fmla="*/ 1 w 1904"/>
                  <a:gd name="T37" fmla="*/ 2 h 204"/>
                  <a:gd name="T38" fmla="*/ 1 w 1904"/>
                  <a:gd name="T39" fmla="*/ 2 h 204"/>
                  <a:gd name="T40" fmla="*/ 1 w 1904"/>
                  <a:gd name="T41" fmla="*/ 2 h 204"/>
                  <a:gd name="T42" fmla="*/ 1 w 1904"/>
                  <a:gd name="T43" fmla="*/ 2 h 204"/>
                  <a:gd name="T44" fmla="*/ 0 w 1904"/>
                  <a:gd name="T45" fmla="*/ 2 h 20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904"/>
                  <a:gd name="T70" fmla="*/ 0 h 204"/>
                  <a:gd name="T71" fmla="*/ 1904 w 1904"/>
                  <a:gd name="T72" fmla="*/ 204 h 204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904" h="204">
                    <a:moveTo>
                      <a:pt x="0" y="191"/>
                    </a:moveTo>
                    <a:lnTo>
                      <a:pt x="3" y="204"/>
                    </a:lnTo>
                    <a:lnTo>
                      <a:pt x="322" y="149"/>
                    </a:lnTo>
                    <a:lnTo>
                      <a:pt x="637" y="104"/>
                    </a:lnTo>
                    <a:lnTo>
                      <a:pt x="635" y="97"/>
                    </a:lnTo>
                    <a:lnTo>
                      <a:pt x="637" y="105"/>
                    </a:lnTo>
                    <a:lnTo>
                      <a:pt x="950" y="69"/>
                    </a:lnTo>
                    <a:lnTo>
                      <a:pt x="1263" y="42"/>
                    </a:lnTo>
                    <a:lnTo>
                      <a:pt x="1592" y="23"/>
                    </a:lnTo>
                    <a:lnTo>
                      <a:pt x="1591" y="15"/>
                    </a:lnTo>
                    <a:lnTo>
                      <a:pt x="1591" y="23"/>
                    </a:lnTo>
                    <a:lnTo>
                      <a:pt x="1904" y="15"/>
                    </a:lnTo>
                    <a:lnTo>
                      <a:pt x="1904" y="0"/>
                    </a:lnTo>
                    <a:lnTo>
                      <a:pt x="1591" y="8"/>
                    </a:lnTo>
                    <a:lnTo>
                      <a:pt x="1589" y="8"/>
                    </a:lnTo>
                    <a:lnTo>
                      <a:pt x="1591" y="8"/>
                    </a:lnTo>
                    <a:lnTo>
                      <a:pt x="1261" y="27"/>
                    </a:lnTo>
                    <a:lnTo>
                      <a:pt x="949" y="54"/>
                    </a:lnTo>
                    <a:lnTo>
                      <a:pt x="635" y="90"/>
                    </a:lnTo>
                    <a:lnTo>
                      <a:pt x="653" y="88"/>
                    </a:lnTo>
                    <a:lnTo>
                      <a:pt x="634" y="90"/>
                    </a:lnTo>
                    <a:lnTo>
                      <a:pt x="318" y="136"/>
                    </a:lnTo>
                    <a:lnTo>
                      <a:pt x="0" y="191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384" name="Line 75"/>
              <p:cNvSpPr>
                <a:spLocks noChangeShapeType="1"/>
              </p:cNvSpPr>
              <p:nvPr/>
            </p:nvSpPr>
            <p:spPr bwMode="auto">
              <a:xfrm>
                <a:off x="3084" y="3317"/>
                <a:ext cx="1370" cy="0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385" name="Line 76"/>
              <p:cNvSpPr>
                <a:spLocks noChangeShapeType="1"/>
              </p:cNvSpPr>
              <p:nvPr/>
            </p:nvSpPr>
            <p:spPr bwMode="auto">
              <a:xfrm>
                <a:off x="3084" y="1794"/>
                <a:ext cx="1370" cy="0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386" name="Line 77"/>
              <p:cNvSpPr>
                <a:spLocks noChangeShapeType="1"/>
              </p:cNvSpPr>
              <p:nvPr/>
            </p:nvSpPr>
            <p:spPr bwMode="auto">
              <a:xfrm flipV="1">
                <a:off x="3441" y="3277"/>
                <a:ext cx="0" cy="40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387" name="Line 78"/>
              <p:cNvSpPr>
                <a:spLocks noChangeShapeType="1"/>
              </p:cNvSpPr>
              <p:nvPr/>
            </p:nvSpPr>
            <p:spPr bwMode="auto">
              <a:xfrm>
                <a:off x="3441" y="1794"/>
                <a:ext cx="0" cy="39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388" name="Line 79"/>
              <p:cNvSpPr>
                <a:spLocks noChangeShapeType="1"/>
              </p:cNvSpPr>
              <p:nvPr/>
            </p:nvSpPr>
            <p:spPr bwMode="auto">
              <a:xfrm flipV="1">
                <a:off x="4037" y="3277"/>
                <a:ext cx="0" cy="40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389" name="Line 80"/>
              <p:cNvSpPr>
                <a:spLocks noChangeShapeType="1"/>
              </p:cNvSpPr>
              <p:nvPr/>
            </p:nvSpPr>
            <p:spPr bwMode="auto">
              <a:xfrm>
                <a:off x="4037" y="1794"/>
                <a:ext cx="0" cy="39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390" name="Line 81"/>
              <p:cNvSpPr>
                <a:spLocks noChangeShapeType="1"/>
              </p:cNvSpPr>
              <p:nvPr/>
            </p:nvSpPr>
            <p:spPr bwMode="auto">
              <a:xfrm flipV="1">
                <a:off x="3144" y="3239"/>
                <a:ext cx="0" cy="78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391" name="Line 82"/>
              <p:cNvSpPr>
                <a:spLocks noChangeShapeType="1"/>
              </p:cNvSpPr>
              <p:nvPr/>
            </p:nvSpPr>
            <p:spPr bwMode="auto">
              <a:xfrm>
                <a:off x="3144" y="1794"/>
                <a:ext cx="0" cy="77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392" name="Line 83"/>
              <p:cNvSpPr>
                <a:spLocks noChangeShapeType="1"/>
              </p:cNvSpPr>
              <p:nvPr/>
            </p:nvSpPr>
            <p:spPr bwMode="auto">
              <a:xfrm flipV="1">
                <a:off x="3739" y="3239"/>
                <a:ext cx="0" cy="78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393" name="Line 84"/>
              <p:cNvSpPr>
                <a:spLocks noChangeShapeType="1"/>
              </p:cNvSpPr>
              <p:nvPr/>
            </p:nvSpPr>
            <p:spPr bwMode="auto">
              <a:xfrm>
                <a:off x="3739" y="1794"/>
                <a:ext cx="0" cy="77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394" name="Line 85"/>
              <p:cNvSpPr>
                <a:spLocks noChangeShapeType="1"/>
              </p:cNvSpPr>
              <p:nvPr/>
            </p:nvSpPr>
            <p:spPr bwMode="auto">
              <a:xfrm flipV="1">
                <a:off x="4335" y="3239"/>
                <a:ext cx="0" cy="78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395" name="Line 86"/>
              <p:cNvSpPr>
                <a:spLocks noChangeShapeType="1"/>
              </p:cNvSpPr>
              <p:nvPr/>
            </p:nvSpPr>
            <p:spPr bwMode="auto">
              <a:xfrm>
                <a:off x="4335" y="1794"/>
                <a:ext cx="0" cy="77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396" name="Line 87"/>
              <p:cNvSpPr>
                <a:spLocks noChangeShapeType="1"/>
              </p:cNvSpPr>
              <p:nvPr/>
            </p:nvSpPr>
            <p:spPr bwMode="auto">
              <a:xfrm flipV="1">
                <a:off x="3084" y="1794"/>
                <a:ext cx="0" cy="1523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397" name="Line 88"/>
              <p:cNvSpPr>
                <a:spLocks noChangeShapeType="1"/>
              </p:cNvSpPr>
              <p:nvPr/>
            </p:nvSpPr>
            <p:spPr bwMode="auto">
              <a:xfrm flipV="1">
                <a:off x="4454" y="1794"/>
                <a:ext cx="0" cy="1523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398" name="Line 89"/>
              <p:cNvSpPr>
                <a:spLocks noChangeShapeType="1"/>
              </p:cNvSpPr>
              <p:nvPr/>
            </p:nvSpPr>
            <p:spPr bwMode="auto">
              <a:xfrm>
                <a:off x="3084" y="3138"/>
                <a:ext cx="36" cy="0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399" name="Line 90"/>
              <p:cNvSpPr>
                <a:spLocks noChangeShapeType="1"/>
              </p:cNvSpPr>
              <p:nvPr/>
            </p:nvSpPr>
            <p:spPr bwMode="auto">
              <a:xfrm flipH="1">
                <a:off x="4417" y="3138"/>
                <a:ext cx="37" cy="0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00" name="Line 91"/>
              <p:cNvSpPr>
                <a:spLocks noChangeShapeType="1"/>
              </p:cNvSpPr>
              <p:nvPr/>
            </p:nvSpPr>
            <p:spPr bwMode="auto">
              <a:xfrm>
                <a:off x="3084" y="2785"/>
                <a:ext cx="36" cy="0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01" name="Line 92"/>
              <p:cNvSpPr>
                <a:spLocks noChangeShapeType="1"/>
              </p:cNvSpPr>
              <p:nvPr/>
            </p:nvSpPr>
            <p:spPr bwMode="auto">
              <a:xfrm flipH="1">
                <a:off x="4417" y="2785"/>
                <a:ext cx="37" cy="0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02" name="Line 93"/>
              <p:cNvSpPr>
                <a:spLocks noChangeShapeType="1"/>
              </p:cNvSpPr>
              <p:nvPr/>
            </p:nvSpPr>
            <p:spPr bwMode="auto">
              <a:xfrm>
                <a:off x="3084" y="2431"/>
                <a:ext cx="36" cy="0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03" name="Line 94"/>
              <p:cNvSpPr>
                <a:spLocks noChangeShapeType="1"/>
              </p:cNvSpPr>
              <p:nvPr/>
            </p:nvSpPr>
            <p:spPr bwMode="auto">
              <a:xfrm flipH="1">
                <a:off x="4417" y="2431"/>
                <a:ext cx="37" cy="0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04" name="Line 95"/>
              <p:cNvSpPr>
                <a:spLocks noChangeShapeType="1"/>
              </p:cNvSpPr>
              <p:nvPr/>
            </p:nvSpPr>
            <p:spPr bwMode="auto">
              <a:xfrm>
                <a:off x="3084" y="2077"/>
                <a:ext cx="36" cy="0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05" name="Line 96"/>
              <p:cNvSpPr>
                <a:spLocks noChangeShapeType="1"/>
              </p:cNvSpPr>
              <p:nvPr/>
            </p:nvSpPr>
            <p:spPr bwMode="auto">
              <a:xfrm flipH="1">
                <a:off x="4417" y="2077"/>
                <a:ext cx="37" cy="0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06" name="Line 97"/>
              <p:cNvSpPr>
                <a:spLocks noChangeShapeType="1"/>
              </p:cNvSpPr>
              <p:nvPr/>
            </p:nvSpPr>
            <p:spPr bwMode="auto">
              <a:xfrm>
                <a:off x="3084" y="3317"/>
                <a:ext cx="75" cy="0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07" name="Line 98"/>
              <p:cNvSpPr>
                <a:spLocks noChangeShapeType="1"/>
              </p:cNvSpPr>
              <p:nvPr/>
            </p:nvSpPr>
            <p:spPr bwMode="auto">
              <a:xfrm flipH="1">
                <a:off x="4380" y="3317"/>
                <a:ext cx="74" cy="0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08" name="Line 99"/>
              <p:cNvSpPr>
                <a:spLocks noChangeShapeType="1"/>
              </p:cNvSpPr>
              <p:nvPr/>
            </p:nvSpPr>
            <p:spPr bwMode="auto">
              <a:xfrm>
                <a:off x="3084" y="2962"/>
                <a:ext cx="75" cy="0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09" name="Line 100"/>
              <p:cNvSpPr>
                <a:spLocks noChangeShapeType="1"/>
              </p:cNvSpPr>
              <p:nvPr/>
            </p:nvSpPr>
            <p:spPr bwMode="auto">
              <a:xfrm flipH="1">
                <a:off x="4380" y="2962"/>
                <a:ext cx="74" cy="0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10" name="Line 101"/>
              <p:cNvSpPr>
                <a:spLocks noChangeShapeType="1"/>
              </p:cNvSpPr>
              <p:nvPr/>
            </p:nvSpPr>
            <p:spPr bwMode="auto">
              <a:xfrm>
                <a:off x="3084" y="2608"/>
                <a:ext cx="75" cy="0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11" name="Line 102"/>
              <p:cNvSpPr>
                <a:spLocks noChangeShapeType="1"/>
              </p:cNvSpPr>
              <p:nvPr/>
            </p:nvSpPr>
            <p:spPr bwMode="auto">
              <a:xfrm flipH="1">
                <a:off x="4380" y="2608"/>
                <a:ext cx="74" cy="0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12" name="Line 103"/>
              <p:cNvSpPr>
                <a:spLocks noChangeShapeType="1"/>
              </p:cNvSpPr>
              <p:nvPr/>
            </p:nvSpPr>
            <p:spPr bwMode="auto">
              <a:xfrm>
                <a:off x="3084" y="2254"/>
                <a:ext cx="75" cy="0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13" name="Line 104"/>
              <p:cNvSpPr>
                <a:spLocks noChangeShapeType="1"/>
              </p:cNvSpPr>
              <p:nvPr/>
            </p:nvSpPr>
            <p:spPr bwMode="auto">
              <a:xfrm flipH="1">
                <a:off x="4380" y="2254"/>
                <a:ext cx="74" cy="0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14" name="Line 105"/>
              <p:cNvSpPr>
                <a:spLocks noChangeShapeType="1"/>
              </p:cNvSpPr>
              <p:nvPr/>
            </p:nvSpPr>
            <p:spPr bwMode="auto">
              <a:xfrm>
                <a:off x="3084" y="1900"/>
                <a:ext cx="75" cy="0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15" name="Line 106"/>
              <p:cNvSpPr>
                <a:spLocks noChangeShapeType="1"/>
              </p:cNvSpPr>
              <p:nvPr/>
            </p:nvSpPr>
            <p:spPr bwMode="auto">
              <a:xfrm flipH="1">
                <a:off x="4380" y="1900"/>
                <a:ext cx="74" cy="0"/>
              </a:xfrm>
              <a:prstGeom prst="line">
                <a:avLst/>
              </a:prstGeom>
              <a:noFill/>
              <a:ln w="5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16" name="Rectangle 107"/>
              <p:cNvSpPr>
                <a:spLocks noChangeArrowheads="1"/>
              </p:cNvSpPr>
              <p:nvPr/>
            </p:nvSpPr>
            <p:spPr bwMode="auto">
              <a:xfrm>
                <a:off x="3084" y="1794"/>
                <a:ext cx="1370" cy="1523"/>
              </a:xfrm>
              <a:prstGeom prst="rect">
                <a:avLst/>
              </a:prstGeom>
              <a:noFill/>
              <a:ln w="50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spcBef>
                    <a:spcPct val="50000"/>
                  </a:spcBef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17" name="Text Box 108"/>
              <p:cNvSpPr txBox="1">
                <a:spLocks noChangeArrowheads="1"/>
              </p:cNvSpPr>
              <p:nvPr/>
            </p:nvSpPr>
            <p:spPr bwMode="auto">
              <a:xfrm>
                <a:off x="3696" y="2218"/>
                <a:ext cx="526" cy="21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>
                    <a:solidFill>
                      <a:srgbClr val="0000FF"/>
                    </a:solidFill>
                  </a:rPr>
                  <a:t>Na</a:t>
                </a:r>
                <a:r>
                  <a:rPr lang="en-US" baseline="30000">
                    <a:solidFill>
                      <a:srgbClr val="0000FF"/>
                    </a:solidFill>
                  </a:rPr>
                  <a:t>+</a:t>
                </a:r>
                <a:r>
                  <a:rPr lang="en-US" sz="1000" baseline="30000">
                    <a:solidFill>
                      <a:srgbClr val="0000FF"/>
                    </a:solidFill>
                  </a:rPr>
                  <a:t> </a:t>
                </a:r>
                <a:r>
                  <a:rPr lang="en-US">
                    <a:solidFill>
                      <a:srgbClr val="0000FF"/>
                    </a:solidFill>
                  </a:rPr>
                  <a:t> </a:t>
                </a:r>
                <a:endParaRPr lang="en-US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18" name="Text Box 109"/>
              <p:cNvSpPr txBox="1">
                <a:spLocks noChangeArrowheads="1"/>
              </p:cNvSpPr>
              <p:nvPr/>
            </p:nvSpPr>
            <p:spPr bwMode="auto">
              <a:xfrm>
                <a:off x="3783" y="2870"/>
                <a:ext cx="526" cy="21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>
                    <a:solidFill>
                      <a:srgbClr val="FF0000"/>
                    </a:solidFill>
                  </a:rPr>
                  <a:t>Ca</a:t>
                </a:r>
                <a:r>
                  <a:rPr lang="en-US" baseline="30000">
                    <a:solidFill>
                      <a:srgbClr val="FF0000"/>
                    </a:solidFill>
                  </a:rPr>
                  <a:t>2+</a:t>
                </a:r>
                <a:r>
                  <a:rPr lang="en-US" sz="1000" baseline="30000">
                    <a:solidFill>
                      <a:srgbClr val="FF0000"/>
                    </a:solidFill>
                  </a:rPr>
                  <a:t> </a:t>
                </a:r>
                <a:r>
                  <a:rPr lang="en-US">
                    <a:solidFill>
                      <a:srgbClr val="FF0000"/>
                    </a:solidFill>
                  </a:rPr>
                  <a:t>  </a:t>
                </a:r>
                <a:endParaRPr lang="en-US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19" name="Text Box 110"/>
              <p:cNvSpPr txBox="1">
                <a:spLocks noChangeArrowheads="1"/>
              </p:cNvSpPr>
              <p:nvPr/>
            </p:nvSpPr>
            <p:spPr bwMode="auto">
              <a:xfrm>
                <a:off x="2818" y="1803"/>
                <a:ext cx="307" cy="14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900">
                    <a:solidFill>
                      <a:srgbClr val="000000"/>
                    </a:solidFill>
                  </a:rPr>
                  <a:t>0.004 </a:t>
                </a:r>
                <a:endParaRPr lang="en-US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20" name="Text Box 111"/>
              <p:cNvSpPr txBox="1">
                <a:spLocks noChangeArrowheads="1"/>
              </p:cNvSpPr>
              <p:nvPr/>
            </p:nvSpPr>
            <p:spPr bwMode="auto">
              <a:xfrm>
                <a:off x="2920" y="3237"/>
                <a:ext cx="219" cy="15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1100">
                    <a:solidFill>
                      <a:srgbClr val="000000"/>
                    </a:solidFill>
                  </a:rPr>
                  <a:t>0</a:t>
                </a:r>
                <a:endParaRPr lang="en-US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21" name="Text Box 112"/>
              <p:cNvSpPr txBox="1">
                <a:spLocks noChangeArrowheads="1"/>
              </p:cNvSpPr>
              <p:nvPr/>
            </p:nvSpPr>
            <p:spPr bwMode="auto">
              <a:xfrm>
                <a:off x="2824" y="2521"/>
                <a:ext cx="352" cy="14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900">
                    <a:solidFill>
                      <a:srgbClr val="000000"/>
                    </a:solidFill>
                  </a:rPr>
                  <a:t>0.002</a:t>
                </a:r>
                <a:endParaRPr lang="en-US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22" name="Text Box 113"/>
              <p:cNvSpPr txBox="1">
                <a:spLocks noChangeArrowheads="1"/>
              </p:cNvSpPr>
              <p:nvPr/>
            </p:nvSpPr>
            <p:spPr bwMode="auto">
              <a:xfrm>
                <a:off x="3601" y="3344"/>
                <a:ext cx="392" cy="16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1200">
                    <a:solidFill>
                      <a:srgbClr val="000000"/>
                    </a:solidFill>
                  </a:rPr>
                  <a:t>0.05</a:t>
                </a:r>
                <a:endParaRPr lang="en-US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23" name="Text Box 114"/>
              <p:cNvSpPr txBox="1">
                <a:spLocks noChangeArrowheads="1"/>
              </p:cNvSpPr>
              <p:nvPr/>
            </p:nvSpPr>
            <p:spPr bwMode="auto">
              <a:xfrm>
                <a:off x="4188" y="3344"/>
                <a:ext cx="392" cy="16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1200">
                    <a:solidFill>
                      <a:srgbClr val="000000"/>
                    </a:solidFill>
                  </a:rPr>
                  <a:t>0.1</a:t>
                </a:r>
                <a:endParaRPr lang="en-US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24" name="Text Box 115"/>
              <p:cNvSpPr txBox="1">
                <a:spLocks noChangeArrowheads="1"/>
              </p:cNvSpPr>
              <p:nvPr/>
            </p:nvSpPr>
            <p:spPr bwMode="auto">
              <a:xfrm>
                <a:off x="3053" y="3344"/>
                <a:ext cx="211" cy="16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1200">
                    <a:solidFill>
                      <a:srgbClr val="000000"/>
                    </a:solidFill>
                  </a:rPr>
                  <a:t>0</a:t>
                </a:r>
                <a:endParaRPr lang="en-US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25" name="Freeform 116"/>
              <p:cNvSpPr>
                <a:spLocks/>
              </p:cNvSpPr>
              <p:nvPr/>
            </p:nvSpPr>
            <p:spPr bwMode="auto">
              <a:xfrm>
                <a:off x="3144" y="2106"/>
                <a:ext cx="1252" cy="119"/>
              </a:xfrm>
              <a:custGeom>
                <a:avLst/>
                <a:gdLst>
                  <a:gd name="T0" fmla="*/ 0 w 1904"/>
                  <a:gd name="T1" fmla="*/ 0 h 145"/>
                  <a:gd name="T2" fmla="*/ 0 w 1904"/>
                  <a:gd name="T3" fmla="*/ 2 h 145"/>
                  <a:gd name="T4" fmla="*/ 1 w 1904"/>
                  <a:gd name="T5" fmla="*/ 2 h 145"/>
                  <a:gd name="T6" fmla="*/ 1 w 1904"/>
                  <a:gd name="T7" fmla="*/ 2 h 145"/>
                  <a:gd name="T8" fmla="*/ 1 w 1904"/>
                  <a:gd name="T9" fmla="*/ 2 h 145"/>
                  <a:gd name="T10" fmla="*/ 1 w 1904"/>
                  <a:gd name="T11" fmla="*/ 2 h 145"/>
                  <a:gd name="T12" fmla="*/ 1 w 1904"/>
                  <a:gd name="T13" fmla="*/ 2 h 145"/>
                  <a:gd name="T14" fmla="*/ 1 w 1904"/>
                  <a:gd name="T15" fmla="*/ 2 h 145"/>
                  <a:gd name="T16" fmla="*/ 1 w 1904"/>
                  <a:gd name="T17" fmla="*/ 2 h 145"/>
                  <a:gd name="T18" fmla="*/ 1 w 1904"/>
                  <a:gd name="T19" fmla="*/ 2 h 145"/>
                  <a:gd name="T20" fmla="*/ 1 w 1904"/>
                  <a:gd name="T21" fmla="*/ 2 h 145"/>
                  <a:gd name="T22" fmla="*/ 1 w 1904"/>
                  <a:gd name="T23" fmla="*/ 2 h 145"/>
                  <a:gd name="T24" fmla="*/ 1 w 1904"/>
                  <a:gd name="T25" fmla="*/ 2 h 145"/>
                  <a:gd name="T26" fmla="*/ 1 w 1904"/>
                  <a:gd name="T27" fmla="*/ 2 h 145"/>
                  <a:gd name="T28" fmla="*/ 1 w 1904"/>
                  <a:gd name="T29" fmla="*/ 2 h 145"/>
                  <a:gd name="T30" fmla="*/ 1 w 1904"/>
                  <a:gd name="T31" fmla="*/ 2 h 145"/>
                  <a:gd name="T32" fmla="*/ 1 w 1904"/>
                  <a:gd name="T33" fmla="*/ 2 h 145"/>
                  <a:gd name="T34" fmla="*/ 1 w 1904"/>
                  <a:gd name="T35" fmla="*/ 2 h 145"/>
                  <a:gd name="T36" fmla="*/ 0 w 1904"/>
                  <a:gd name="T37" fmla="*/ 0 h 14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904"/>
                  <a:gd name="T58" fmla="*/ 0 h 145"/>
                  <a:gd name="T59" fmla="*/ 1904 w 1904"/>
                  <a:gd name="T60" fmla="*/ 145 h 14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904" h="145">
                    <a:moveTo>
                      <a:pt x="0" y="0"/>
                    </a:moveTo>
                    <a:lnTo>
                      <a:pt x="0" y="15"/>
                    </a:lnTo>
                    <a:lnTo>
                      <a:pt x="318" y="31"/>
                    </a:lnTo>
                    <a:lnTo>
                      <a:pt x="318" y="23"/>
                    </a:lnTo>
                    <a:lnTo>
                      <a:pt x="318" y="31"/>
                    </a:lnTo>
                    <a:lnTo>
                      <a:pt x="633" y="51"/>
                    </a:lnTo>
                    <a:lnTo>
                      <a:pt x="947" y="71"/>
                    </a:lnTo>
                    <a:lnTo>
                      <a:pt x="1259" y="94"/>
                    </a:lnTo>
                    <a:lnTo>
                      <a:pt x="1589" y="119"/>
                    </a:lnTo>
                    <a:lnTo>
                      <a:pt x="1902" y="145"/>
                    </a:lnTo>
                    <a:lnTo>
                      <a:pt x="1904" y="130"/>
                    </a:lnTo>
                    <a:lnTo>
                      <a:pt x="1590" y="105"/>
                    </a:lnTo>
                    <a:lnTo>
                      <a:pt x="1261" y="79"/>
                    </a:lnTo>
                    <a:lnTo>
                      <a:pt x="948" y="56"/>
                    </a:lnTo>
                    <a:lnTo>
                      <a:pt x="635" y="36"/>
                    </a:lnTo>
                    <a:lnTo>
                      <a:pt x="320" y="16"/>
                    </a:lnTo>
                    <a:lnTo>
                      <a:pt x="321" y="16"/>
                    </a:lnTo>
                    <a:lnTo>
                      <a:pt x="318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pic>
            <p:nvPicPr>
              <p:cNvPr id="186426" name="Picture 117"/>
              <p:cNvPicPr>
                <a:picLocks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3039" y="3303"/>
                <a:ext cx="95" cy="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6427" name="Text Box 118"/>
              <p:cNvSpPr txBox="1">
                <a:spLocks noChangeArrowheads="1"/>
              </p:cNvSpPr>
              <p:nvPr/>
            </p:nvSpPr>
            <p:spPr bwMode="auto">
              <a:xfrm>
                <a:off x="3304" y="1584"/>
                <a:ext cx="816" cy="19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1400" b="1">
                    <a:solidFill>
                      <a:srgbClr val="0000FF"/>
                    </a:solidFill>
                  </a:rPr>
                  <a:t>Charge </a:t>
                </a:r>
                <a:r>
                  <a:rPr lang="en-US" b="1">
                    <a:solidFill>
                      <a:srgbClr val="0000FF"/>
                    </a:solidFill>
                    <a:latin typeface="Times New Roman" pitchFamily="18" charset="0"/>
                  </a:rPr>
                  <a:t>-1e</a:t>
                </a:r>
                <a:endParaRPr lang="en-US" sz="2800" b="1">
                  <a:solidFill>
                    <a:srgbClr val="0000FF"/>
                  </a:solidFill>
                </a:endParaRPr>
              </a:p>
            </p:txBody>
          </p:sp>
          <p:sp>
            <p:nvSpPr>
              <p:cNvPr id="186428" name="Freeform 119"/>
              <p:cNvSpPr>
                <a:spLocks/>
              </p:cNvSpPr>
              <p:nvPr/>
            </p:nvSpPr>
            <p:spPr bwMode="auto">
              <a:xfrm>
                <a:off x="3072" y="2061"/>
                <a:ext cx="72" cy="76"/>
              </a:xfrm>
              <a:custGeom>
                <a:avLst/>
                <a:gdLst>
                  <a:gd name="T0" fmla="*/ 1 w 110"/>
                  <a:gd name="T1" fmla="*/ 2 h 93"/>
                  <a:gd name="T2" fmla="*/ 1 w 110"/>
                  <a:gd name="T3" fmla="*/ 2 h 93"/>
                  <a:gd name="T4" fmla="*/ 1 w 110"/>
                  <a:gd name="T5" fmla="*/ 2 h 93"/>
                  <a:gd name="T6" fmla="*/ 1 w 110"/>
                  <a:gd name="T7" fmla="*/ 2 h 93"/>
                  <a:gd name="T8" fmla="*/ 1 w 110"/>
                  <a:gd name="T9" fmla="*/ 0 h 93"/>
                  <a:gd name="T10" fmla="*/ 1 w 110"/>
                  <a:gd name="T11" fmla="*/ 2 h 93"/>
                  <a:gd name="T12" fmla="*/ 1 w 110"/>
                  <a:gd name="T13" fmla="*/ 2 h 93"/>
                  <a:gd name="T14" fmla="*/ 1 w 110"/>
                  <a:gd name="T15" fmla="*/ 2 h 93"/>
                  <a:gd name="T16" fmla="*/ 0 w 110"/>
                  <a:gd name="T17" fmla="*/ 2 h 93"/>
                  <a:gd name="T18" fmla="*/ 1 w 110"/>
                  <a:gd name="T19" fmla="*/ 2 h 93"/>
                  <a:gd name="T20" fmla="*/ 1 w 110"/>
                  <a:gd name="T21" fmla="*/ 2 h 93"/>
                  <a:gd name="T22" fmla="*/ 1 w 110"/>
                  <a:gd name="T23" fmla="*/ 2 h 93"/>
                  <a:gd name="T24" fmla="*/ 1 w 110"/>
                  <a:gd name="T25" fmla="*/ 2 h 93"/>
                  <a:gd name="T26" fmla="*/ 1 w 110"/>
                  <a:gd name="T27" fmla="*/ 2 h 93"/>
                  <a:gd name="T28" fmla="*/ 1 w 110"/>
                  <a:gd name="T29" fmla="*/ 2 h 93"/>
                  <a:gd name="T30" fmla="*/ 1 w 110"/>
                  <a:gd name="T31" fmla="*/ 2 h 93"/>
                  <a:gd name="T32" fmla="*/ 1 w 110"/>
                  <a:gd name="T33" fmla="*/ 2 h 9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0"/>
                  <a:gd name="T52" fmla="*/ 0 h 93"/>
                  <a:gd name="T53" fmla="*/ 110 w 110"/>
                  <a:gd name="T54" fmla="*/ 93 h 9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0" h="93">
                    <a:moveTo>
                      <a:pt x="110" y="46"/>
                    </a:moveTo>
                    <a:lnTo>
                      <a:pt x="106" y="28"/>
                    </a:lnTo>
                    <a:lnTo>
                      <a:pt x="94" y="14"/>
                    </a:lnTo>
                    <a:lnTo>
                      <a:pt x="77" y="4"/>
                    </a:lnTo>
                    <a:lnTo>
                      <a:pt x="56" y="0"/>
                    </a:lnTo>
                    <a:lnTo>
                      <a:pt x="35" y="4"/>
                    </a:lnTo>
                    <a:lnTo>
                      <a:pt x="16" y="14"/>
                    </a:lnTo>
                    <a:lnTo>
                      <a:pt x="5" y="28"/>
                    </a:lnTo>
                    <a:lnTo>
                      <a:pt x="0" y="46"/>
                    </a:lnTo>
                    <a:lnTo>
                      <a:pt x="5" y="63"/>
                    </a:lnTo>
                    <a:lnTo>
                      <a:pt x="16" y="79"/>
                    </a:lnTo>
                    <a:lnTo>
                      <a:pt x="35" y="89"/>
                    </a:lnTo>
                    <a:lnTo>
                      <a:pt x="56" y="93"/>
                    </a:lnTo>
                    <a:lnTo>
                      <a:pt x="77" y="89"/>
                    </a:lnTo>
                    <a:lnTo>
                      <a:pt x="94" y="79"/>
                    </a:lnTo>
                    <a:lnTo>
                      <a:pt x="106" y="63"/>
                    </a:lnTo>
                    <a:lnTo>
                      <a:pt x="110" y="46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29" name="Freeform 120"/>
              <p:cNvSpPr>
                <a:spLocks/>
              </p:cNvSpPr>
              <p:nvPr/>
            </p:nvSpPr>
            <p:spPr bwMode="auto">
              <a:xfrm>
                <a:off x="3312" y="2109"/>
                <a:ext cx="72" cy="76"/>
              </a:xfrm>
              <a:custGeom>
                <a:avLst/>
                <a:gdLst>
                  <a:gd name="T0" fmla="*/ 1 w 110"/>
                  <a:gd name="T1" fmla="*/ 2 h 93"/>
                  <a:gd name="T2" fmla="*/ 1 w 110"/>
                  <a:gd name="T3" fmla="*/ 2 h 93"/>
                  <a:gd name="T4" fmla="*/ 1 w 110"/>
                  <a:gd name="T5" fmla="*/ 2 h 93"/>
                  <a:gd name="T6" fmla="*/ 1 w 110"/>
                  <a:gd name="T7" fmla="*/ 2 h 93"/>
                  <a:gd name="T8" fmla="*/ 1 w 110"/>
                  <a:gd name="T9" fmla="*/ 0 h 93"/>
                  <a:gd name="T10" fmla="*/ 1 w 110"/>
                  <a:gd name="T11" fmla="*/ 2 h 93"/>
                  <a:gd name="T12" fmla="*/ 1 w 110"/>
                  <a:gd name="T13" fmla="*/ 2 h 93"/>
                  <a:gd name="T14" fmla="*/ 1 w 110"/>
                  <a:gd name="T15" fmla="*/ 2 h 93"/>
                  <a:gd name="T16" fmla="*/ 0 w 110"/>
                  <a:gd name="T17" fmla="*/ 2 h 93"/>
                  <a:gd name="T18" fmla="*/ 1 w 110"/>
                  <a:gd name="T19" fmla="*/ 2 h 93"/>
                  <a:gd name="T20" fmla="*/ 1 w 110"/>
                  <a:gd name="T21" fmla="*/ 2 h 93"/>
                  <a:gd name="T22" fmla="*/ 1 w 110"/>
                  <a:gd name="T23" fmla="*/ 2 h 93"/>
                  <a:gd name="T24" fmla="*/ 1 w 110"/>
                  <a:gd name="T25" fmla="*/ 2 h 93"/>
                  <a:gd name="T26" fmla="*/ 1 w 110"/>
                  <a:gd name="T27" fmla="*/ 2 h 93"/>
                  <a:gd name="T28" fmla="*/ 1 w 110"/>
                  <a:gd name="T29" fmla="*/ 2 h 93"/>
                  <a:gd name="T30" fmla="*/ 1 w 110"/>
                  <a:gd name="T31" fmla="*/ 2 h 93"/>
                  <a:gd name="T32" fmla="*/ 1 w 110"/>
                  <a:gd name="T33" fmla="*/ 2 h 9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0"/>
                  <a:gd name="T52" fmla="*/ 0 h 93"/>
                  <a:gd name="T53" fmla="*/ 110 w 110"/>
                  <a:gd name="T54" fmla="*/ 93 h 9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0" h="93">
                    <a:moveTo>
                      <a:pt x="110" y="46"/>
                    </a:moveTo>
                    <a:lnTo>
                      <a:pt x="106" y="28"/>
                    </a:lnTo>
                    <a:lnTo>
                      <a:pt x="94" y="14"/>
                    </a:lnTo>
                    <a:lnTo>
                      <a:pt x="77" y="4"/>
                    </a:lnTo>
                    <a:lnTo>
                      <a:pt x="56" y="0"/>
                    </a:lnTo>
                    <a:lnTo>
                      <a:pt x="35" y="4"/>
                    </a:lnTo>
                    <a:lnTo>
                      <a:pt x="16" y="14"/>
                    </a:lnTo>
                    <a:lnTo>
                      <a:pt x="5" y="28"/>
                    </a:lnTo>
                    <a:lnTo>
                      <a:pt x="0" y="46"/>
                    </a:lnTo>
                    <a:lnTo>
                      <a:pt x="5" y="63"/>
                    </a:lnTo>
                    <a:lnTo>
                      <a:pt x="16" y="79"/>
                    </a:lnTo>
                    <a:lnTo>
                      <a:pt x="35" y="89"/>
                    </a:lnTo>
                    <a:lnTo>
                      <a:pt x="56" y="93"/>
                    </a:lnTo>
                    <a:lnTo>
                      <a:pt x="77" y="89"/>
                    </a:lnTo>
                    <a:lnTo>
                      <a:pt x="94" y="79"/>
                    </a:lnTo>
                    <a:lnTo>
                      <a:pt x="106" y="63"/>
                    </a:lnTo>
                    <a:lnTo>
                      <a:pt x="110" y="46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30" name="Freeform 121"/>
              <p:cNvSpPr>
                <a:spLocks/>
              </p:cNvSpPr>
              <p:nvPr/>
            </p:nvSpPr>
            <p:spPr bwMode="auto">
              <a:xfrm>
                <a:off x="3504" y="2109"/>
                <a:ext cx="72" cy="76"/>
              </a:xfrm>
              <a:custGeom>
                <a:avLst/>
                <a:gdLst>
                  <a:gd name="T0" fmla="*/ 1 w 110"/>
                  <a:gd name="T1" fmla="*/ 2 h 93"/>
                  <a:gd name="T2" fmla="*/ 1 w 110"/>
                  <a:gd name="T3" fmla="*/ 2 h 93"/>
                  <a:gd name="T4" fmla="*/ 1 w 110"/>
                  <a:gd name="T5" fmla="*/ 2 h 93"/>
                  <a:gd name="T6" fmla="*/ 1 w 110"/>
                  <a:gd name="T7" fmla="*/ 2 h 93"/>
                  <a:gd name="T8" fmla="*/ 1 w 110"/>
                  <a:gd name="T9" fmla="*/ 0 h 93"/>
                  <a:gd name="T10" fmla="*/ 1 w 110"/>
                  <a:gd name="T11" fmla="*/ 2 h 93"/>
                  <a:gd name="T12" fmla="*/ 1 w 110"/>
                  <a:gd name="T13" fmla="*/ 2 h 93"/>
                  <a:gd name="T14" fmla="*/ 1 w 110"/>
                  <a:gd name="T15" fmla="*/ 2 h 93"/>
                  <a:gd name="T16" fmla="*/ 0 w 110"/>
                  <a:gd name="T17" fmla="*/ 2 h 93"/>
                  <a:gd name="T18" fmla="*/ 1 w 110"/>
                  <a:gd name="T19" fmla="*/ 2 h 93"/>
                  <a:gd name="T20" fmla="*/ 1 w 110"/>
                  <a:gd name="T21" fmla="*/ 2 h 93"/>
                  <a:gd name="T22" fmla="*/ 1 w 110"/>
                  <a:gd name="T23" fmla="*/ 2 h 93"/>
                  <a:gd name="T24" fmla="*/ 1 w 110"/>
                  <a:gd name="T25" fmla="*/ 2 h 93"/>
                  <a:gd name="T26" fmla="*/ 1 w 110"/>
                  <a:gd name="T27" fmla="*/ 2 h 93"/>
                  <a:gd name="T28" fmla="*/ 1 w 110"/>
                  <a:gd name="T29" fmla="*/ 2 h 93"/>
                  <a:gd name="T30" fmla="*/ 1 w 110"/>
                  <a:gd name="T31" fmla="*/ 2 h 93"/>
                  <a:gd name="T32" fmla="*/ 1 w 110"/>
                  <a:gd name="T33" fmla="*/ 2 h 9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0"/>
                  <a:gd name="T52" fmla="*/ 0 h 93"/>
                  <a:gd name="T53" fmla="*/ 110 w 110"/>
                  <a:gd name="T54" fmla="*/ 93 h 9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0" h="93">
                    <a:moveTo>
                      <a:pt x="110" y="46"/>
                    </a:moveTo>
                    <a:lnTo>
                      <a:pt x="106" y="28"/>
                    </a:lnTo>
                    <a:lnTo>
                      <a:pt x="94" y="14"/>
                    </a:lnTo>
                    <a:lnTo>
                      <a:pt x="77" y="4"/>
                    </a:lnTo>
                    <a:lnTo>
                      <a:pt x="56" y="0"/>
                    </a:lnTo>
                    <a:lnTo>
                      <a:pt x="35" y="4"/>
                    </a:lnTo>
                    <a:lnTo>
                      <a:pt x="16" y="14"/>
                    </a:lnTo>
                    <a:lnTo>
                      <a:pt x="5" y="28"/>
                    </a:lnTo>
                    <a:lnTo>
                      <a:pt x="0" y="46"/>
                    </a:lnTo>
                    <a:lnTo>
                      <a:pt x="5" y="63"/>
                    </a:lnTo>
                    <a:lnTo>
                      <a:pt x="16" y="79"/>
                    </a:lnTo>
                    <a:lnTo>
                      <a:pt x="35" y="89"/>
                    </a:lnTo>
                    <a:lnTo>
                      <a:pt x="56" y="93"/>
                    </a:lnTo>
                    <a:lnTo>
                      <a:pt x="77" y="89"/>
                    </a:lnTo>
                    <a:lnTo>
                      <a:pt x="94" y="79"/>
                    </a:lnTo>
                    <a:lnTo>
                      <a:pt x="106" y="63"/>
                    </a:lnTo>
                    <a:lnTo>
                      <a:pt x="110" y="46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31" name="Freeform 122"/>
              <p:cNvSpPr>
                <a:spLocks/>
              </p:cNvSpPr>
              <p:nvPr/>
            </p:nvSpPr>
            <p:spPr bwMode="auto">
              <a:xfrm>
                <a:off x="3120" y="3254"/>
                <a:ext cx="72" cy="76"/>
              </a:xfrm>
              <a:custGeom>
                <a:avLst/>
                <a:gdLst>
                  <a:gd name="T0" fmla="*/ 1 w 110"/>
                  <a:gd name="T1" fmla="*/ 2 h 93"/>
                  <a:gd name="T2" fmla="*/ 1 w 110"/>
                  <a:gd name="T3" fmla="*/ 2 h 93"/>
                  <a:gd name="T4" fmla="*/ 1 w 110"/>
                  <a:gd name="T5" fmla="*/ 2 h 93"/>
                  <a:gd name="T6" fmla="*/ 1 w 110"/>
                  <a:gd name="T7" fmla="*/ 2 h 93"/>
                  <a:gd name="T8" fmla="*/ 1 w 110"/>
                  <a:gd name="T9" fmla="*/ 0 h 93"/>
                  <a:gd name="T10" fmla="*/ 1 w 110"/>
                  <a:gd name="T11" fmla="*/ 2 h 93"/>
                  <a:gd name="T12" fmla="*/ 1 w 110"/>
                  <a:gd name="T13" fmla="*/ 2 h 93"/>
                  <a:gd name="T14" fmla="*/ 1 w 110"/>
                  <a:gd name="T15" fmla="*/ 2 h 93"/>
                  <a:gd name="T16" fmla="*/ 0 w 110"/>
                  <a:gd name="T17" fmla="*/ 2 h 93"/>
                  <a:gd name="T18" fmla="*/ 1 w 110"/>
                  <a:gd name="T19" fmla="*/ 2 h 93"/>
                  <a:gd name="T20" fmla="*/ 1 w 110"/>
                  <a:gd name="T21" fmla="*/ 2 h 93"/>
                  <a:gd name="T22" fmla="*/ 1 w 110"/>
                  <a:gd name="T23" fmla="*/ 2 h 93"/>
                  <a:gd name="T24" fmla="*/ 1 w 110"/>
                  <a:gd name="T25" fmla="*/ 2 h 93"/>
                  <a:gd name="T26" fmla="*/ 1 w 110"/>
                  <a:gd name="T27" fmla="*/ 2 h 93"/>
                  <a:gd name="T28" fmla="*/ 1 w 110"/>
                  <a:gd name="T29" fmla="*/ 2 h 93"/>
                  <a:gd name="T30" fmla="*/ 1 w 110"/>
                  <a:gd name="T31" fmla="*/ 2 h 93"/>
                  <a:gd name="T32" fmla="*/ 1 w 110"/>
                  <a:gd name="T33" fmla="*/ 2 h 9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0"/>
                  <a:gd name="T52" fmla="*/ 0 h 93"/>
                  <a:gd name="T53" fmla="*/ 110 w 110"/>
                  <a:gd name="T54" fmla="*/ 93 h 9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0" h="93">
                    <a:moveTo>
                      <a:pt x="110" y="46"/>
                    </a:moveTo>
                    <a:lnTo>
                      <a:pt x="106" y="28"/>
                    </a:lnTo>
                    <a:lnTo>
                      <a:pt x="94" y="14"/>
                    </a:lnTo>
                    <a:lnTo>
                      <a:pt x="77" y="4"/>
                    </a:lnTo>
                    <a:lnTo>
                      <a:pt x="56" y="0"/>
                    </a:lnTo>
                    <a:lnTo>
                      <a:pt x="35" y="4"/>
                    </a:lnTo>
                    <a:lnTo>
                      <a:pt x="16" y="14"/>
                    </a:lnTo>
                    <a:lnTo>
                      <a:pt x="5" y="28"/>
                    </a:lnTo>
                    <a:lnTo>
                      <a:pt x="0" y="46"/>
                    </a:lnTo>
                    <a:lnTo>
                      <a:pt x="5" y="63"/>
                    </a:lnTo>
                    <a:lnTo>
                      <a:pt x="16" y="79"/>
                    </a:lnTo>
                    <a:lnTo>
                      <a:pt x="35" y="89"/>
                    </a:lnTo>
                    <a:lnTo>
                      <a:pt x="56" y="93"/>
                    </a:lnTo>
                    <a:lnTo>
                      <a:pt x="77" y="89"/>
                    </a:lnTo>
                    <a:lnTo>
                      <a:pt x="94" y="79"/>
                    </a:lnTo>
                    <a:lnTo>
                      <a:pt x="106" y="63"/>
                    </a:lnTo>
                    <a:lnTo>
                      <a:pt x="110" y="46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32" name="Freeform 123"/>
              <p:cNvSpPr>
                <a:spLocks/>
              </p:cNvSpPr>
              <p:nvPr/>
            </p:nvSpPr>
            <p:spPr bwMode="auto">
              <a:xfrm>
                <a:off x="3696" y="2109"/>
                <a:ext cx="72" cy="76"/>
              </a:xfrm>
              <a:custGeom>
                <a:avLst/>
                <a:gdLst>
                  <a:gd name="T0" fmla="*/ 1 w 110"/>
                  <a:gd name="T1" fmla="*/ 2 h 93"/>
                  <a:gd name="T2" fmla="*/ 1 w 110"/>
                  <a:gd name="T3" fmla="*/ 2 h 93"/>
                  <a:gd name="T4" fmla="*/ 1 w 110"/>
                  <a:gd name="T5" fmla="*/ 2 h 93"/>
                  <a:gd name="T6" fmla="*/ 1 w 110"/>
                  <a:gd name="T7" fmla="*/ 2 h 93"/>
                  <a:gd name="T8" fmla="*/ 1 w 110"/>
                  <a:gd name="T9" fmla="*/ 0 h 93"/>
                  <a:gd name="T10" fmla="*/ 1 w 110"/>
                  <a:gd name="T11" fmla="*/ 2 h 93"/>
                  <a:gd name="T12" fmla="*/ 1 w 110"/>
                  <a:gd name="T13" fmla="*/ 2 h 93"/>
                  <a:gd name="T14" fmla="*/ 1 w 110"/>
                  <a:gd name="T15" fmla="*/ 2 h 93"/>
                  <a:gd name="T16" fmla="*/ 0 w 110"/>
                  <a:gd name="T17" fmla="*/ 2 h 93"/>
                  <a:gd name="T18" fmla="*/ 1 w 110"/>
                  <a:gd name="T19" fmla="*/ 2 h 93"/>
                  <a:gd name="T20" fmla="*/ 1 w 110"/>
                  <a:gd name="T21" fmla="*/ 2 h 93"/>
                  <a:gd name="T22" fmla="*/ 1 w 110"/>
                  <a:gd name="T23" fmla="*/ 2 h 93"/>
                  <a:gd name="T24" fmla="*/ 1 w 110"/>
                  <a:gd name="T25" fmla="*/ 2 h 93"/>
                  <a:gd name="T26" fmla="*/ 1 w 110"/>
                  <a:gd name="T27" fmla="*/ 2 h 93"/>
                  <a:gd name="T28" fmla="*/ 1 w 110"/>
                  <a:gd name="T29" fmla="*/ 2 h 93"/>
                  <a:gd name="T30" fmla="*/ 1 w 110"/>
                  <a:gd name="T31" fmla="*/ 2 h 93"/>
                  <a:gd name="T32" fmla="*/ 1 w 110"/>
                  <a:gd name="T33" fmla="*/ 2 h 9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0"/>
                  <a:gd name="T52" fmla="*/ 0 h 93"/>
                  <a:gd name="T53" fmla="*/ 110 w 110"/>
                  <a:gd name="T54" fmla="*/ 93 h 9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0" h="93">
                    <a:moveTo>
                      <a:pt x="110" y="46"/>
                    </a:moveTo>
                    <a:lnTo>
                      <a:pt x="106" y="28"/>
                    </a:lnTo>
                    <a:lnTo>
                      <a:pt x="94" y="14"/>
                    </a:lnTo>
                    <a:lnTo>
                      <a:pt x="77" y="4"/>
                    </a:lnTo>
                    <a:lnTo>
                      <a:pt x="56" y="0"/>
                    </a:lnTo>
                    <a:lnTo>
                      <a:pt x="35" y="4"/>
                    </a:lnTo>
                    <a:lnTo>
                      <a:pt x="16" y="14"/>
                    </a:lnTo>
                    <a:lnTo>
                      <a:pt x="5" y="28"/>
                    </a:lnTo>
                    <a:lnTo>
                      <a:pt x="0" y="46"/>
                    </a:lnTo>
                    <a:lnTo>
                      <a:pt x="5" y="63"/>
                    </a:lnTo>
                    <a:lnTo>
                      <a:pt x="16" y="79"/>
                    </a:lnTo>
                    <a:lnTo>
                      <a:pt x="35" y="89"/>
                    </a:lnTo>
                    <a:lnTo>
                      <a:pt x="56" y="93"/>
                    </a:lnTo>
                    <a:lnTo>
                      <a:pt x="77" y="89"/>
                    </a:lnTo>
                    <a:lnTo>
                      <a:pt x="94" y="79"/>
                    </a:lnTo>
                    <a:lnTo>
                      <a:pt x="106" y="63"/>
                    </a:lnTo>
                    <a:lnTo>
                      <a:pt x="110" y="46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33" name="Freeform 124"/>
              <p:cNvSpPr>
                <a:spLocks/>
              </p:cNvSpPr>
              <p:nvPr/>
            </p:nvSpPr>
            <p:spPr bwMode="auto">
              <a:xfrm>
                <a:off x="3888" y="2109"/>
                <a:ext cx="72" cy="76"/>
              </a:xfrm>
              <a:custGeom>
                <a:avLst/>
                <a:gdLst>
                  <a:gd name="T0" fmla="*/ 1 w 110"/>
                  <a:gd name="T1" fmla="*/ 2 h 93"/>
                  <a:gd name="T2" fmla="*/ 1 w 110"/>
                  <a:gd name="T3" fmla="*/ 2 h 93"/>
                  <a:gd name="T4" fmla="*/ 1 w 110"/>
                  <a:gd name="T5" fmla="*/ 2 h 93"/>
                  <a:gd name="T6" fmla="*/ 1 w 110"/>
                  <a:gd name="T7" fmla="*/ 2 h 93"/>
                  <a:gd name="T8" fmla="*/ 1 w 110"/>
                  <a:gd name="T9" fmla="*/ 0 h 93"/>
                  <a:gd name="T10" fmla="*/ 1 w 110"/>
                  <a:gd name="T11" fmla="*/ 2 h 93"/>
                  <a:gd name="T12" fmla="*/ 1 w 110"/>
                  <a:gd name="T13" fmla="*/ 2 h 93"/>
                  <a:gd name="T14" fmla="*/ 1 w 110"/>
                  <a:gd name="T15" fmla="*/ 2 h 93"/>
                  <a:gd name="T16" fmla="*/ 0 w 110"/>
                  <a:gd name="T17" fmla="*/ 2 h 93"/>
                  <a:gd name="T18" fmla="*/ 1 w 110"/>
                  <a:gd name="T19" fmla="*/ 2 h 93"/>
                  <a:gd name="T20" fmla="*/ 1 w 110"/>
                  <a:gd name="T21" fmla="*/ 2 h 93"/>
                  <a:gd name="T22" fmla="*/ 1 w 110"/>
                  <a:gd name="T23" fmla="*/ 2 h 93"/>
                  <a:gd name="T24" fmla="*/ 1 w 110"/>
                  <a:gd name="T25" fmla="*/ 2 h 93"/>
                  <a:gd name="T26" fmla="*/ 1 w 110"/>
                  <a:gd name="T27" fmla="*/ 2 h 93"/>
                  <a:gd name="T28" fmla="*/ 1 w 110"/>
                  <a:gd name="T29" fmla="*/ 2 h 93"/>
                  <a:gd name="T30" fmla="*/ 1 w 110"/>
                  <a:gd name="T31" fmla="*/ 2 h 93"/>
                  <a:gd name="T32" fmla="*/ 1 w 110"/>
                  <a:gd name="T33" fmla="*/ 2 h 9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0"/>
                  <a:gd name="T52" fmla="*/ 0 h 93"/>
                  <a:gd name="T53" fmla="*/ 110 w 110"/>
                  <a:gd name="T54" fmla="*/ 93 h 9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0" h="93">
                    <a:moveTo>
                      <a:pt x="110" y="46"/>
                    </a:moveTo>
                    <a:lnTo>
                      <a:pt x="106" y="28"/>
                    </a:lnTo>
                    <a:lnTo>
                      <a:pt x="94" y="14"/>
                    </a:lnTo>
                    <a:lnTo>
                      <a:pt x="77" y="4"/>
                    </a:lnTo>
                    <a:lnTo>
                      <a:pt x="56" y="0"/>
                    </a:lnTo>
                    <a:lnTo>
                      <a:pt x="35" y="4"/>
                    </a:lnTo>
                    <a:lnTo>
                      <a:pt x="16" y="14"/>
                    </a:lnTo>
                    <a:lnTo>
                      <a:pt x="5" y="28"/>
                    </a:lnTo>
                    <a:lnTo>
                      <a:pt x="0" y="46"/>
                    </a:lnTo>
                    <a:lnTo>
                      <a:pt x="5" y="63"/>
                    </a:lnTo>
                    <a:lnTo>
                      <a:pt x="16" y="79"/>
                    </a:lnTo>
                    <a:lnTo>
                      <a:pt x="35" y="89"/>
                    </a:lnTo>
                    <a:lnTo>
                      <a:pt x="56" y="93"/>
                    </a:lnTo>
                    <a:lnTo>
                      <a:pt x="77" y="89"/>
                    </a:lnTo>
                    <a:lnTo>
                      <a:pt x="94" y="79"/>
                    </a:lnTo>
                    <a:lnTo>
                      <a:pt x="106" y="63"/>
                    </a:lnTo>
                    <a:lnTo>
                      <a:pt x="110" y="46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34" name="Freeform 125"/>
              <p:cNvSpPr>
                <a:spLocks/>
              </p:cNvSpPr>
              <p:nvPr/>
            </p:nvSpPr>
            <p:spPr bwMode="auto">
              <a:xfrm>
                <a:off x="4128" y="2157"/>
                <a:ext cx="72" cy="76"/>
              </a:xfrm>
              <a:custGeom>
                <a:avLst/>
                <a:gdLst>
                  <a:gd name="T0" fmla="*/ 1 w 110"/>
                  <a:gd name="T1" fmla="*/ 2 h 93"/>
                  <a:gd name="T2" fmla="*/ 1 w 110"/>
                  <a:gd name="T3" fmla="*/ 2 h 93"/>
                  <a:gd name="T4" fmla="*/ 1 w 110"/>
                  <a:gd name="T5" fmla="*/ 2 h 93"/>
                  <a:gd name="T6" fmla="*/ 1 w 110"/>
                  <a:gd name="T7" fmla="*/ 2 h 93"/>
                  <a:gd name="T8" fmla="*/ 1 w 110"/>
                  <a:gd name="T9" fmla="*/ 0 h 93"/>
                  <a:gd name="T10" fmla="*/ 1 w 110"/>
                  <a:gd name="T11" fmla="*/ 2 h 93"/>
                  <a:gd name="T12" fmla="*/ 1 w 110"/>
                  <a:gd name="T13" fmla="*/ 2 h 93"/>
                  <a:gd name="T14" fmla="*/ 1 w 110"/>
                  <a:gd name="T15" fmla="*/ 2 h 93"/>
                  <a:gd name="T16" fmla="*/ 0 w 110"/>
                  <a:gd name="T17" fmla="*/ 2 h 93"/>
                  <a:gd name="T18" fmla="*/ 1 w 110"/>
                  <a:gd name="T19" fmla="*/ 2 h 93"/>
                  <a:gd name="T20" fmla="*/ 1 w 110"/>
                  <a:gd name="T21" fmla="*/ 2 h 93"/>
                  <a:gd name="T22" fmla="*/ 1 w 110"/>
                  <a:gd name="T23" fmla="*/ 2 h 93"/>
                  <a:gd name="T24" fmla="*/ 1 w 110"/>
                  <a:gd name="T25" fmla="*/ 2 h 93"/>
                  <a:gd name="T26" fmla="*/ 1 w 110"/>
                  <a:gd name="T27" fmla="*/ 2 h 93"/>
                  <a:gd name="T28" fmla="*/ 1 w 110"/>
                  <a:gd name="T29" fmla="*/ 2 h 93"/>
                  <a:gd name="T30" fmla="*/ 1 w 110"/>
                  <a:gd name="T31" fmla="*/ 2 h 93"/>
                  <a:gd name="T32" fmla="*/ 1 w 110"/>
                  <a:gd name="T33" fmla="*/ 2 h 9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0"/>
                  <a:gd name="T52" fmla="*/ 0 h 93"/>
                  <a:gd name="T53" fmla="*/ 110 w 110"/>
                  <a:gd name="T54" fmla="*/ 93 h 9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0" h="93">
                    <a:moveTo>
                      <a:pt x="110" y="46"/>
                    </a:moveTo>
                    <a:lnTo>
                      <a:pt x="106" y="28"/>
                    </a:lnTo>
                    <a:lnTo>
                      <a:pt x="94" y="14"/>
                    </a:lnTo>
                    <a:lnTo>
                      <a:pt x="77" y="4"/>
                    </a:lnTo>
                    <a:lnTo>
                      <a:pt x="56" y="0"/>
                    </a:lnTo>
                    <a:lnTo>
                      <a:pt x="35" y="4"/>
                    </a:lnTo>
                    <a:lnTo>
                      <a:pt x="16" y="14"/>
                    </a:lnTo>
                    <a:lnTo>
                      <a:pt x="5" y="28"/>
                    </a:lnTo>
                    <a:lnTo>
                      <a:pt x="0" y="46"/>
                    </a:lnTo>
                    <a:lnTo>
                      <a:pt x="5" y="63"/>
                    </a:lnTo>
                    <a:lnTo>
                      <a:pt x="16" y="79"/>
                    </a:lnTo>
                    <a:lnTo>
                      <a:pt x="35" y="89"/>
                    </a:lnTo>
                    <a:lnTo>
                      <a:pt x="56" y="93"/>
                    </a:lnTo>
                    <a:lnTo>
                      <a:pt x="77" y="89"/>
                    </a:lnTo>
                    <a:lnTo>
                      <a:pt x="94" y="79"/>
                    </a:lnTo>
                    <a:lnTo>
                      <a:pt x="106" y="63"/>
                    </a:lnTo>
                    <a:lnTo>
                      <a:pt x="110" y="46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35" name="Freeform 126"/>
              <p:cNvSpPr>
                <a:spLocks/>
              </p:cNvSpPr>
              <p:nvPr/>
            </p:nvSpPr>
            <p:spPr bwMode="auto">
              <a:xfrm>
                <a:off x="4368" y="2204"/>
                <a:ext cx="72" cy="76"/>
              </a:xfrm>
              <a:custGeom>
                <a:avLst/>
                <a:gdLst>
                  <a:gd name="T0" fmla="*/ 1 w 110"/>
                  <a:gd name="T1" fmla="*/ 2 h 93"/>
                  <a:gd name="T2" fmla="*/ 1 w 110"/>
                  <a:gd name="T3" fmla="*/ 2 h 93"/>
                  <a:gd name="T4" fmla="*/ 1 w 110"/>
                  <a:gd name="T5" fmla="*/ 2 h 93"/>
                  <a:gd name="T6" fmla="*/ 1 w 110"/>
                  <a:gd name="T7" fmla="*/ 2 h 93"/>
                  <a:gd name="T8" fmla="*/ 1 w 110"/>
                  <a:gd name="T9" fmla="*/ 0 h 93"/>
                  <a:gd name="T10" fmla="*/ 1 w 110"/>
                  <a:gd name="T11" fmla="*/ 2 h 93"/>
                  <a:gd name="T12" fmla="*/ 1 w 110"/>
                  <a:gd name="T13" fmla="*/ 2 h 93"/>
                  <a:gd name="T14" fmla="*/ 1 w 110"/>
                  <a:gd name="T15" fmla="*/ 2 h 93"/>
                  <a:gd name="T16" fmla="*/ 0 w 110"/>
                  <a:gd name="T17" fmla="*/ 2 h 93"/>
                  <a:gd name="T18" fmla="*/ 1 w 110"/>
                  <a:gd name="T19" fmla="*/ 2 h 93"/>
                  <a:gd name="T20" fmla="*/ 1 w 110"/>
                  <a:gd name="T21" fmla="*/ 2 h 93"/>
                  <a:gd name="T22" fmla="*/ 1 w 110"/>
                  <a:gd name="T23" fmla="*/ 2 h 93"/>
                  <a:gd name="T24" fmla="*/ 1 w 110"/>
                  <a:gd name="T25" fmla="*/ 2 h 93"/>
                  <a:gd name="T26" fmla="*/ 1 w 110"/>
                  <a:gd name="T27" fmla="*/ 2 h 93"/>
                  <a:gd name="T28" fmla="*/ 1 w 110"/>
                  <a:gd name="T29" fmla="*/ 2 h 93"/>
                  <a:gd name="T30" fmla="*/ 1 w 110"/>
                  <a:gd name="T31" fmla="*/ 2 h 93"/>
                  <a:gd name="T32" fmla="*/ 1 w 110"/>
                  <a:gd name="T33" fmla="*/ 2 h 9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0"/>
                  <a:gd name="T52" fmla="*/ 0 h 93"/>
                  <a:gd name="T53" fmla="*/ 110 w 110"/>
                  <a:gd name="T54" fmla="*/ 93 h 9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0" h="93">
                    <a:moveTo>
                      <a:pt x="110" y="46"/>
                    </a:moveTo>
                    <a:lnTo>
                      <a:pt x="106" y="28"/>
                    </a:lnTo>
                    <a:lnTo>
                      <a:pt x="94" y="14"/>
                    </a:lnTo>
                    <a:lnTo>
                      <a:pt x="77" y="4"/>
                    </a:lnTo>
                    <a:lnTo>
                      <a:pt x="56" y="0"/>
                    </a:lnTo>
                    <a:lnTo>
                      <a:pt x="35" y="4"/>
                    </a:lnTo>
                    <a:lnTo>
                      <a:pt x="16" y="14"/>
                    </a:lnTo>
                    <a:lnTo>
                      <a:pt x="5" y="28"/>
                    </a:lnTo>
                    <a:lnTo>
                      <a:pt x="0" y="46"/>
                    </a:lnTo>
                    <a:lnTo>
                      <a:pt x="5" y="63"/>
                    </a:lnTo>
                    <a:lnTo>
                      <a:pt x="16" y="79"/>
                    </a:lnTo>
                    <a:lnTo>
                      <a:pt x="35" y="89"/>
                    </a:lnTo>
                    <a:lnTo>
                      <a:pt x="56" y="93"/>
                    </a:lnTo>
                    <a:lnTo>
                      <a:pt x="77" y="89"/>
                    </a:lnTo>
                    <a:lnTo>
                      <a:pt x="94" y="79"/>
                    </a:lnTo>
                    <a:lnTo>
                      <a:pt x="106" y="63"/>
                    </a:lnTo>
                    <a:lnTo>
                      <a:pt x="110" y="46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36" name="Freeform 127"/>
              <p:cNvSpPr>
                <a:spLocks/>
              </p:cNvSpPr>
              <p:nvPr/>
            </p:nvSpPr>
            <p:spPr bwMode="auto">
              <a:xfrm>
                <a:off x="3312" y="3207"/>
                <a:ext cx="72" cy="76"/>
              </a:xfrm>
              <a:custGeom>
                <a:avLst/>
                <a:gdLst>
                  <a:gd name="T0" fmla="*/ 1 w 110"/>
                  <a:gd name="T1" fmla="*/ 2 h 93"/>
                  <a:gd name="T2" fmla="*/ 1 w 110"/>
                  <a:gd name="T3" fmla="*/ 2 h 93"/>
                  <a:gd name="T4" fmla="*/ 1 w 110"/>
                  <a:gd name="T5" fmla="*/ 2 h 93"/>
                  <a:gd name="T6" fmla="*/ 1 w 110"/>
                  <a:gd name="T7" fmla="*/ 2 h 93"/>
                  <a:gd name="T8" fmla="*/ 1 w 110"/>
                  <a:gd name="T9" fmla="*/ 0 h 93"/>
                  <a:gd name="T10" fmla="*/ 1 w 110"/>
                  <a:gd name="T11" fmla="*/ 2 h 93"/>
                  <a:gd name="T12" fmla="*/ 1 w 110"/>
                  <a:gd name="T13" fmla="*/ 2 h 93"/>
                  <a:gd name="T14" fmla="*/ 1 w 110"/>
                  <a:gd name="T15" fmla="*/ 2 h 93"/>
                  <a:gd name="T16" fmla="*/ 0 w 110"/>
                  <a:gd name="T17" fmla="*/ 2 h 93"/>
                  <a:gd name="T18" fmla="*/ 1 w 110"/>
                  <a:gd name="T19" fmla="*/ 2 h 93"/>
                  <a:gd name="T20" fmla="*/ 1 w 110"/>
                  <a:gd name="T21" fmla="*/ 2 h 93"/>
                  <a:gd name="T22" fmla="*/ 1 w 110"/>
                  <a:gd name="T23" fmla="*/ 2 h 93"/>
                  <a:gd name="T24" fmla="*/ 1 w 110"/>
                  <a:gd name="T25" fmla="*/ 2 h 93"/>
                  <a:gd name="T26" fmla="*/ 1 w 110"/>
                  <a:gd name="T27" fmla="*/ 2 h 93"/>
                  <a:gd name="T28" fmla="*/ 1 w 110"/>
                  <a:gd name="T29" fmla="*/ 2 h 93"/>
                  <a:gd name="T30" fmla="*/ 1 w 110"/>
                  <a:gd name="T31" fmla="*/ 2 h 93"/>
                  <a:gd name="T32" fmla="*/ 1 w 110"/>
                  <a:gd name="T33" fmla="*/ 2 h 9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0"/>
                  <a:gd name="T52" fmla="*/ 0 h 93"/>
                  <a:gd name="T53" fmla="*/ 110 w 110"/>
                  <a:gd name="T54" fmla="*/ 93 h 9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0" h="93">
                    <a:moveTo>
                      <a:pt x="110" y="46"/>
                    </a:moveTo>
                    <a:lnTo>
                      <a:pt x="106" y="28"/>
                    </a:lnTo>
                    <a:lnTo>
                      <a:pt x="94" y="14"/>
                    </a:lnTo>
                    <a:lnTo>
                      <a:pt x="77" y="4"/>
                    </a:lnTo>
                    <a:lnTo>
                      <a:pt x="56" y="0"/>
                    </a:lnTo>
                    <a:lnTo>
                      <a:pt x="35" y="4"/>
                    </a:lnTo>
                    <a:lnTo>
                      <a:pt x="16" y="14"/>
                    </a:lnTo>
                    <a:lnTo>
                      <a:pt x="5" y="28"/>
                    </a:lnTo>
                    <a:lnTo>
                      <a:pt x="0" y="46"/>
                    </a:lnTo>
                    <a:lnTo>
                      <a:pt x="5" y="63"/>
                    </a:lnTo>
                    <a:lnTo>
                      <a:pt x="16" y="79"/>
                    </a:lnTo>
                    <a:lnTo>
                      <a:pt x="35" y="89"/>
                    </a:lnTo>
                    <a:lnTo>
                      <a:pt x="56" y="93"/>
                    </a:lnTo>
                    <a:lnTo>
                      <a:pt x="77" y="89"/>
                    </a:lnTo>
                    <a:lnTo>
                      <a:pt x="94" y="79"/>
                    </a:lnTo>
                    <a:lnTo>
                      <a:pt x="106" y="63"/>
                    </a:lnTo>
                    <a:lnTo>
                      <a:pt x="110" y="46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37" name="Freeform 128"/>
              <p:cNvSpPr>
                <a:spLocks/>
              </p:cNvSpPr>
              <p:nvPr/>
            </p:nvSpPr>
            <p:spPr bwMode="auto">
              <a:xfrm>
                <a:off x="3744" y="3159"/>
                <a:ext cx="72" cy="76"/>
              </a:xfrm>
              <a:custGeom>
                <a:avLst/>
                <a:gdLst>
                  <a:gd name="T0" fmla="*/ 1 w 110"/>
                  <a:gd name="T1" fmla="*/ 2 h 93"/>
                  <a:gd name="T2" fmla="*/ 1 w 110"/>
                  <a:gd name="T3" fmla="*/ 2 h 93"/>
                  <a:gd name="T4" fmla="*/ 1 w 110"/>
                  <a:gd name="T5" fmla="*/ 2 h 93"/>
                  <a:gd name="T6" fmla="*/ 1 w 110"/>
                  <a:gd name="T7" fmla="*/ 2 h 93"/>
                  <a:gd name="T8" fmla="*/ 1 w 110"/>
                  <a:gd name="T9" fmla="*/ 0 h 93"/>
                  <a:gd name="T10" fmla="*/ 1 w 110"/>
                  <a:gd name="T11" fmla="*/ 2 h 93"/>
                  <a:gd name="T12" fmla="*/ 1 w 110"/>
                  <a:gd name="T13" fmla="*/ 2 h 93"/>
                  <a:gd name="T14" fmla="*/ 1 w 110"/>
                  <a:gd name="T15" fmla="*/ 2 h 93"/>
                  <a:gd name="T16" fmla="*/ 0 w 110"/>
                  <a:gd name="T17" fmla="*/ 2 h 93"/>
                  <a:gd name="T18" fmla="*/ 1 w 110"/>
                  <a:gd name="T19" fmla="*/ 2 h 93"/>
                  <a:gd name="T20" fmla="*/ 1 w 110"/>
                  <a:gd name="T21" fmla="*/ 2 h 93"/>
                  <a:gd name="T22" fmla="*/ 1 w 110"/>
                  <a:gd name="T23" fmla="*/ 2 h 93"/>
                  <a:gd name="T24" fmla="*/ 1 w 110"/>
                  <a:gd name="T25" fmla="*/ 2 h 93"/>
                  <a:gd name="T26" fmla="*/ 1 w 110"/>
                  <a:gd name="T27" fmla="*/ 2 h 93"/>
                  <a:gd name="T28" fmla="*/ 1 w 110"/>
                  <a:gd name="T29" fmla="*/ 2 h 93"/>
                  <a:gd name="T30" fmla="*/ 1 w 110"/>
                  <a:gd name="T31" fmla="*/ 2 h 93"/>
                  <a:gd name="T32" fmla="*/ 1 w 110"/>
                  <a:gd name="T33" fmla="*/ 2 h 9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0"/>
                  <a:gd name="T52" fmla="*/ 0 h 93"/>
                  <a:gd name="T53" fmla="*/ 110 w 110"/>
                  <a:gd name="T54" fmla="*/ 93 h 9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0" h="93">
                    <a:moveTo>
                      <a:pt x="110" y="46"/>
                    </a:moveTo>
                    <a:lnTo>
                      <a:pt x="106" y="28"/>
                    </a:lnTo>
                    <a:lnTo>
                      <a:pt x="94" y="14"/>
                    </a:lnTo>
                    <a:lnTo>
                      <a:pt x="77" y="4"/>
                    </a:lnTo>
                    <a:lnTo>
                      <a:pt x="56" y="0"/>
                    </a:lnTo>
                    <a:lnTo>
                      <a:pt x="35" y="4"/>
                    </a:lnTo>
                    <a:lnTo>
                      <a:pt x="16" y="14"/>
                    </a:lnTo>
                    <a:lnTo>
                      <a:pt x="5" y="28"/>
                    </a:lnTo>
                    <a:lnTo>
                      <a:pt x="0" y="46"/>
                    </a:lnTo>
                    <a:lnTo>
                      <a:pt x="5" y="63"/>
                    </a:lnTo>
                    <a:lnTo>
                      <a:pt x="16" y="79"/>
                    </a:lnTo>
                    <a:lnTo>
                      <a:pt x="35" y="89"/>
                    </a:lnTo>
                    <a:lnTo>
                      <a:pt x="56" y="93"/>
                    </a:lnTo>
                    <a:lnTo>
                      <a:pt x="77" y="89"/>
                    </a:lnTo>
                    <a:lnTo>
                      <a:pt x="94" y="79"/>
                    </a:lnTo>
                    <a:lnTo>
                      <a:pt x="106" y="63"/>
                    </a:lnTo>
                    <a:lnTo>
                      <a:pt x="110" y="46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38" name="Freeform 129"/>
              <p:cNvSpPr>
                <a:spLocks/>
              </p:cNvSpPr>
              <p:nvPr/>
            </p:nvSpPr>
            <p:spPr bwMode="auto">
              <a:xfrm>
                <a:off x="3936" y="3125"/>
                <a:ext cx="72" cy="76"/>
              </a:xfrm>
              <a:custGeom>
                <a:avLst/>
                <a:gdLst>
                  <a:gd name="T0" fmla="*/ 1 w 110"/>
                  <a:gd name="T1" fmla="*/ 2 h 93"/>
                  <a:gd name="T2" fmla="*/ 1 w 110"/>
                  <a:gd name="T3" fmla="*/ 2 h 93"/>
                  <a:gd name="T4" fmla="*/ 1 w 110"/>
                  <a:gd name="T5" fmla="*/ 2 h 93"/>
                  <a:gd name="T6" fmla="*/ 1 w 110"/>
                  <a:gd name="T7" fmla="*/ 2 h 93"/>
                  <a:gd name="T8" fmla="*/ 1 w 110"/>
                  <a:gd name="T9" fmla="*/ 0 h 93"/>
                  <a:gd name="T10" fmla="*/ 1 w 110"/>
                  <a:gd name="T11" fmla="*/ 2 h 93"/>
                  <a:gd name="T12" fmla="*/ 1 w 110"/>
                  <a:gd name="T13" fmla="*/ 2 h 93"/>
                  <a:gd name="T14" fmla="*/ 1 w 110"/>
                  <a:gd name="T15" fmla="*/ 2 h 93"/>
                  <a:gd name="T16" fmla="*/ 0 w 110"/>
                  <a:gd name="T17" fmla="*/ 2 h 93"/>
                  <a:gd name="T18" fmla="*/ 1 w 110"/>
                  <a:gd name="T19" fmla="*/ 2 h 93"/>
                  <a:gd name="T20" fmla="*/ 1 w 110"/>
                  <a:gd name="T21" fmla="*/ 2 h 93"/>
                  <a:gd name="T22" fmla="*/ 1 w 110"/>
                  <a:gd name="T23" fmla="*/ 2 h 93"/>
                  <a:gd name="T24" fmla="*/ 1 w 110"/>
                  <a:gd name="T25" fmla="*/ 2 h 93"/>
                  <a:gd name="T26" fmla="*/ 1 w 110"/>
                  <a:gd name="T27" fmla="*/ 2 h 93"/>
                  <a:gd name="T28" fmla="*/ 1 w 110"/>
                  <a:gd name="T29" fmla="*/ 2 h 93"/>
                  <a:gd name="T30" fmla="*/ 1 w 110"/>
                  <a:gd name="T31" fmla="*/ 2 h 93"/>
                  <a:gd name="T32" fmla="*/ 1 w 110"/>
                  <a:gd name="T33" fmla="*/ 2 h 9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0"/>
                  <a:gd name="T52" fmla="*/ 0 h 93"/>
                  <a:gd name="T53" fmla="*/ 110 w 110"/>
                  <a:gd name="T54" fmla="*/ 93 h 9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0" h="93">
                    <a:moveTo>
                      <a:pt x="110" y="46"/>
                    </a:moveTo>
                    <a:lnTo>
                      <a:pt x="106" y="28"/>
                    </a:lnTo>
                    <a:lnTo>
                      <a:pt x="94" y="14"/>
                    </a:lnTo>
                    <a:lnTo>
                      <a:pt x="77" y="4"/>
                    </a:lnTo>
                    <a:lnTo>
                      <a:pt x="56" y="0"/>
                    </a:lnTo>
                    <a:lnTo>
                      <a:pt x="35" y="4"/>
                    </a:lnTo>
                    <a:lnTo>
                      <a:pt x="16" y="14"/>
                    </a:lnTo>
                    <a:lnTo>
                      <a:pt x="5" y="28"/>
                    </a:lnTo>
                    <a:lnTo>
                      <a:pt x="0" y="46"/>
                    </a:lnTo>
                    <a:lnTo>
                      <a:pt x="5" y="63"/>
                    </a:lnTo>
                    <a:lnTo>
                      <a:pt x="16" y="79"/>
                    </a:lnTo>
                    <a:lnTo>
                      <a:pt x="35" y="89"/>
                    </a:lnTo>
                    <a:lnTo>
                      <a:pt x="56" y="93"/>
                    </a:lnTo>
                    <a:lnTo>
                      <a:pt x="77" y="89"/>
                    </a:lnTo>
                    <a:lnTo>
                      <a:pt x="94" y="79"/>
                    </a:lnTo>
                    <a:lnTo>
                      <a:pt x="106" y="63"/>
                    </a:lnTo>
                    <a:lnTo>
                      <a:pt x="110" y="46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39" name="Freeform 130"/>
              <p:cNvSpPr>
                <a:spLocks/>
              </p:cNvSpPr>
              <p:nvPr/>
            </p:nvSpPr>
            <p:spPr bwMode="auto">
              <a:xfrm>
                <a:off x="4320" y="3111"/>
                <a:ext cx="72" cy="76"/>
              </a:xfrm>
              <a:custGeom>
                <a:avLst/>
                <a:gdLst>
                  <a:gd name="T0" fmla="*/ 1 w 110"/>
                  <a:gd name="T1" fmla="*/ 2 h 93"/>
                  <a:gd name="T2" fmla="*/ 1 w 110"/>
                  <a:gd name="T3" fmla="*/ 2 h 93"/>
                  <a:gd name="T4" fmla="*/ 1 w 110"/>
                  <a:gd name="T5" fmla="*/ 2 h 93"/>
                  <a:gd name="T6" fmla="*/ 1 w 110"/>
                  <a:gd name="T7" fmla="*/ 2 h 93"/>
                  <a:gd name="T8" fmla="*/ 1 w 110"/>
                  <a:gd name="T9" fmla="*/ 0 h 93"/>
                  <a:gd name="T10" fmla="*/ 1 w 110"/>
                  <a:gd name="T11" fmla="*/ 2 h 93"/>
                  <a:gd name="T12" fmla="*/ 1 w 110"/>
                  <a:gd name="T13" fmla="*/ 2 h 93"/>
                  <a:gd name="T14" fmla="*/ 1 w 110"/>
                  <a:gd name="T15" fmla="*/ 2 h 93"/>
                  <a:gd name="T16" fmla="*/ 0 w 110"/>
                  <a:gd name="T17" fmla="*/ 2 h 93"/>
                  <a:gd name="T18" fmla="*/ 1 w 110"/>
                  <a:gd name="T19" fmla="*/ 2 h 93"/>
                  <a:gd name="T20" fmla="*/ 1 w 110"/>
                  <a:gd name="T21" fmla="*/ 2 h 93"/>
                  <a:gd name="T22" fmla="*/ 1 w 110"/>
                  <a:gd name="T23" fmla="*/ 2 h 93"/>
                  <a:gd name="T24" fmla="*/ 1 w 110"/>
                  <a:gd name="T25" fmla="*/ 2 h 93"/>
                  <a:gd name="T26" fmla="*/ 1 w 110"/>
                  <a:gd name="T27" fmla="*/ 2 h 93"/>
                  <a:gd name="T28" fmla="*/ 1 w 110"/>
                  <a:gd name="T29" fmla="*/ 2 h 93"/>
                  <a:gd name="T30" fmla="*/ 1 w 110"/>
                  <a:gd name="T31" fmla="*/ 2 h 93"/>
                  <a:gd name="T32" fmla="*/ 1 w 110"/>
                  <a:gd name="T33" fmla="*/ 2 h 9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0"/>
                  <a:gd name="T52" fmla="*/ 0 h 93"/>
                  <a:gd name="T53" fmla="*/ 110 w 110"/>
                  <a:gd name="T54" fmla="*/ 93 h 9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0" h="93">
                    <a:moveTo>
                      <a:pt x="110" y="46"/>
                    </a:moveTo>
                    <a:lnTo>
                      <a:pt x="106" y="28"/>
                    </a:lnTo>
                    <a:lnTo>
                      <a:pt x="94" y="14"/>
                    </a:lnTo>
                    <a:lnTo>
                      <a:pt x="77" y="4"/>
                    </a:lnTo>
                    <a:lnTo>
                      <a:pt x="56" y="0"/>
                    </a:lnTo>
                    <a:lnTo>
                      <a:pt x="35" y="4"/>
                    </a:lnTo>
                    <a:lnTo>
                      <a:pt x="16" y="14"/>
                    </a:lnTo>
                    <a:lnTo>
                      <a:pt x="5" y="28"/>
                    </a:lnTo>
                    <a:lnTo>
                      <a:pt x="0" y="46"/>
                    </a:lnTo>
                    <a:lnTo>
                      <a:pt x="5" y="63"/>
                    </a:lnTo>
                    <a:lnTo>
                      <a:pt x="16" y="79"/>
                    </a:lnTo>
                    <a:lnTo>
                      <a:pt x="35" y="89"/>
                    </a:lnTo>
                    <a:lnTo>
                      <a:pt x="56" y="93"/>
                    </a:lnTo>
                    <a:lnTo>
                      <a:pt x="77" y="89"/>
                    </a:lnTo>
                    <a:lnTo>
                      <a:pt x="94" y="79"/>
                    </a:lnTo>
                    <a:lnTo>
                      <a:pt x="106" y="63"/>
                    </a:lnTo>
                    <a:lnTo>
                      <a:pt x="110" y="46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40" name="Freeform 131"/>
              <p:cNvSpPr>
                <a:spLocks/>
              </p:cNvSpPr>
              <p:nvPr/>
            </p:nvSpPr>
            <p:spPr bwMode="auto">
              <a:xfrm>
                <a:off x="3504" y="3207"/>
                <a:ext cx="72" cy="76"/>
              </a:xfrm>
              <a:custGeom>
                <a:avLst/>
                <a:gdLst>
                  <a:gd name="T0" fmla="*/ 1 w 110"/>
                  <a:gd name="T1" fmla="*/ 2 h 93"/>
                  <a:gd name="T2" fmla="*/ 1 w 110"/>
                  <a:gd name="T3" fmla="*/ 2 h 93"/>
                  <a:gd name="T4" fmla="*/ 1 w 110"/>
                  <a:gd name="T5" fmla="*/ 2 h 93"/>
                  <a:gd name="T6" fmla="*/ 1 w 110"/>
                  <a:gd name="T7" fmla="*/ 2 h 93"/>
                  <a:gd name="T8" fmla="*/ 1 w 110"/>
                  <a:gd name="T9" fmla="*/ 0 h 93"/>
                  <a:gd name="T10" fmla="*/ 1 w 110"/>
                  <a:gd name="T11" fmla="*/ 2 h 93"/>
                  <a:gd name="T12" fmla="*/ 1 w 110"/>
                  <a:gd name="T13" fmla="*/ 2 h 93"/>
                  <a:gd name="T14" fmla="*/ 1 w 110"/>
                  <a:gd name="T15" fmla="*/ 2 h 93"/>
                  <a:gd name="T16" fmla="*/ 0 w 110"/>
                  <a:gd name="T17" fmla="*/ 2 h 93"/>
                  <a:gd name="T18" fmla="*/ 1 w 110"/>
                  <a:gd name="T19" fmla="*/ 2 h 93"/>
                  <a:gd name="T20" fmla="*/ 1 w 110"/>
                  <a:gd name="T21" fmla="*/ 2 h 93"/>
                  <a:gd name="T22" fmla="*/ 1 w 110"/>
                  <a:gd name="T23" fmla="*/ 2 h 93"/>
                  <a:gd name="T24" fmla="*/ 1 w 110"/>
                  <a:gd name="T25" fmla="*/ 2 h 93"/>
                  <a:gd name="T26" fmla="*/ 1 w 110"/>
                  <a:gd name="T27" fmla="*/ 2 h 93"/>
                  <a:gd name="T28" fmla="*/ 1 w 110"/>
                  <a:gd name="T29" fmla="*/ 2 h 93"/>
                  <a:gd name="T30" fmla="*/ 1 w 110"/>
                  <a:gd name="T31" fmla="*/ 2 h 93"/>
                  <a:gd name="T32" fmla="*/ 1 w 110"/>
                  <a:gd name="T33" fmla="*/ 2 h 9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0"/>
                  <a:gd name="T52" fmla="*/ 0 h 93"/>
                  <a:gd name="T53" fmla="*/ 110 w 110"/>
                  <a:gd name="T54" fmla="*/ 93 h 9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0" h="93">
                    <a:moveTo>
                      <a:pt x="110" y="46"/>
                    </a:moveTo>
                    <a:lnTo>
                      <a:pt x="106" y="28"/>
                    </a:lnTo>
                    <a:lnTo>
                      <a:pt x="94" y="14"/>
                    </a:lnTo>
                    <a:lnTo>
                      <a:pt x="77" y="4"/>
                    </a:lnTo>
                    <a:lnTo>
                      <a:pt x="56" y="0"/>
                    </a:lnTo>
                    <a:lnTo>
                      <a:pt x="35" y="4"/>
                    </a:lnTo>
                    <a:lnTo>
                      <a:pt x="16" y="14"/>
                    </a:lnTo>
                    <a:lnTo>
                      <a:pt x="5" y="28"/>
                    </a:lnTo>
                    <a:lnTo>
                      <a:pt x="0" y="46"/>
                    </a:lnTo>
                    <a:lnTo>
                      <a:pt x="5" y="63"/>
                    </a:lnTo>
                    <a:lnTo>
                      <a:pt x="16" y="79"/>
                    </a:lnTo>
                    <a:lnTo>
                      <a:pt x="35" y="89"/>
                    </a:lnTo>
                    <a:lnTo>
                      <a:pt x="56" y="93"/>
                    </a:lnTo>
                    <a:lnTo>
                      <a:pt x="77" y="89"/>
                    </a:lnTo>
                    <a:lnTo>
                      <a:pt x="94" y="79"/>
                    </a:lnTo>
                    <a:lnTo>
                      <a:pt x="106" y="63"/>
                    </a:lnTo>
                    <a:lnTo>
                      <a:pt x="110" y="46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41" name="Freeform 132"/>
              <p:cNvSpPr>
                <a:spLocks/>
              </p:cNvSpPr>
              <p:nvPr/>
            </p:nvSpPr>
            <p:spPr bwMode="auto">
              <a:xfrm>
                <a:off x="4128" y="3111"/>
                <a:ext cx="72" cy="76"/>
              </a:xfrm>
              <a:custGeom>
                <a:avLst/>
                <a:gdLst>
                  <a:gd name="T0" fmla="*/ 1 w 110"/>
                  <a:gd name="T1" fmla="*/ 2 h 93"/>
                  <a:gd name="T2" fmla="*/ 1 w 110"/>
                  <a:gd name="T3" fmla="*/ 2 h 93"/>
                  <a:gd name="T4" fmla="*/ 1 w 110"/>
                  <a:gd name="T5" fmla="*/ 2 h 93"/>
                  <a:gd name="T6" fmla="*/ 1 w 110"/>
                  <a:gd name="T7" fmla="*/ 2 h 93"/>
                  <a:gd name="T8" fmla="*/ 1 w 110"/>
                  <a:gd name="T9" fmla="*/ 0 h 93"/>
                  <a:gd name="T10" fmla="*/ 1 w 110"/>
                  <a:gd name="T11" fmla="*/ 2 h 93"/>
                  <a:gd name="T12" fmla="*/ 1 w 110"/>
                  <a:gd name="T13" fmla="*/ 2 h 93"/>
                  <a:gd name="T14" fmla="*/ 1 w 110"/>
                  <a:gd name="T15" fmla="*/ 2 h 93"/>
                  <a:gd name="T16" fmla="*/ 0 w 110"/>
                  <a:gd name="T17" fmla="*/ 2 h 93"/>
                  <a:gd name="T18" fmla="*/ 1 w 110"/>
                  <a:gd name="T19" fmla="*/ 2 h 93"/>
                  <a:gd name="T20" fmla="*/ 1 w 110"/>
                  <a:gd name="T21" fmla="*/ 2 h 93"/>
                  <a:gd name="T22" fmla="*/ 1 w 110"/>
                  <a:gd name="T23" fmla="*/ 2 h 93"/>
                  <a:gd name="T24" fmla="*/ 1 w 110"/>
                  <a:gd name="T25" fmla="*/ 2 h 93"/>
                  <a:gd name="T26" fmla="*/ 1 w 110"/>
                  <a:gd name="T27" fmla="*/ 2 h 93"/>
                  <a:gd name="T28" fmla="*/ 1 w 110"/>
                  <a:gd name="T29" fmla="*/ 2 h 93"/>
                  <a:gd name="T30" fmla="*/ 1 w 110"/>
                  <a:gd name="T31" fmla="*/ 2 h 93"/>
                  <a:gd name="T32" fmla="*/ 1 w 110"/>
                  <a:gd name="T33" fmla="*/ 2 h 9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0"/>
                  <a:gd name="T52" fmla="*/ 0 h 93"/>
                  <a:gd name="T53" fmla="*/ 110 w 110"/>
                  <a:gd name="T54" fmla="*/ 93 h 9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0" h="93">
                    <a:moveTo>
                      <a:pt x="110" y="46"/>
                    </a:moveTo>
                    <a:lnTo>
                      <a:pt x="106" y="28"/>
                    </a:lnTo>
                    <a:lnTo>
                      <a:pt x="94" y="14"/>
                    </a:lnTo>
                    <a:lnTo>
                      <a:pt x="77" y="4"/>
                    </a:lnTo>
                    <a:lnTo>
                      <a:pt x="56" y="0"/>
                    </a:lnTo>
                    <a:lnTo>
                      <a:pt x="35" y="4"/>
                    </a:lnTo>
                    <a:lnTo>
                      <a:pt x="16" y="14"/>
                    </a:lnTo>
                    <a:lnTo>
                      <a:pt x="5" y="28"/>
                    </a:lnTo>
                    <a:lnTo>
                      <a:pt x="0" y="46"/>
                    </a:lnTo>
                    <a:lnTo>
                      <a:pt x="5" y="63"/>
                    </a:lnTo>
                    <a:lnTo>
                      <a:pt x="16" y="79"/>
                    </a:lnTo>
                    <a:lnTo>
                      <a:pt x="35" y="89"/>
                    </a:lnTo>
                    <a:lnTo>
                      <a:pt x="56" y="93"/>
                    </a:lnTo>
                    <a:lnTo>
                      <a:pt x="77" y="89"/>
                    </a:lnTo>
                    <a:lnTo>
                      <a:pt x="94" y="79"/>
                    </a:lnTo>
                    <a:lnTo>
                      <a:pt x="106" y="63"/>
                    </a:lnTo>
                    <a:lnTo>
                      <a:pt x="110" y="46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6381" name="Text Box 133"/>
            <p:cNvSpPr txBox="1">
              <a:spLocks noChangeArrowheads="1"/>
            </p:cNvSpPr>
            <p:nvPr/>
          </p:nvSpPr>
          <p:spPr bwMode="auto">
            <a:xfrm>
              <a:off x="4128" y="480"/>
              <a:ext cx="432" cy="10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lvl="1" eaLnBrk="0" hangingPunct="0">
                <a:spcBef>
                  <a:spcPct val="10000"/>
                </a:spcBef>
              </a:pPr>
              <a:r>
                <a:rPr lang="en-US" sz="2400" b="1">
                  <a:solidFill>
                    <a:srgbClr val="0000FF"/>
                  </a:solidFill>
                </a:rPr>
                <a:t>D</a:t>
              </a:r>
            </a:p>
            <a:p>
              <a:pPr lvl="1" eaLnBrk="0" hangingPunct="0">
                <a:spcBef>
                  <a:spcPct val="10000"/>
                </a:spcBef>
              </a:pPr>
              <a:r>
                <a:rPr lang="en-US" sz="2400" b="1">
                  <a:solidFill>
                    <a:srgbClr val="C80000"/>
                  </a:solidFill>
                </a:rPr>
                <a:t>E</a:t>
              </a:r>
              <a:r>
                <a:rPr lang="en-US" sz="2400" b="1">
                  <a:solidFill>
                    <a:srgbClr val="000000"/>
                  </a:solidFill>
                </a:rPr>
                <a:t> </a:t>
              </a:r>
            </a:p>
            <a:p>
              <a:pPr lvl="1" eaLnBrk="0" hangingPunct="0">
                <a:spcBef>
                  <a:spcPct val="10000"/>
                </a:spcBef>
              </a:pPr>
              <a:r>
                <a:rPr lang="en-US" sz="2400" b="1">
                  <a:solidFill>
                    <a:srgbClr val="0000FF"/>
                  </a:solidFill>
                </a:rPr>
                <a:t>K</a:t>
              </a:r>
            </a:p>
            <a:p>
              <a:pPr lvl="1" eaLnBrk="0" hangingPunct="0">
                <a:spcBef>
                  <a:spcPct val="10000"/>
                </a:spcBef>
              </a:pPr>
              <a:r>
                <a:rPr lang="en-US" sz="2400" b="1">
                  <a:solidFill>
                    <a:srgbClr val="C80000"/>
                  </a:solidFill>
                </a:rPr>
                <a:t>A</a:t>
              </a:r>
              <a:endParaRPr lang="en-US" sz="2800" b="1">
                <a:solidFill>
                  <a:srgbClr val="C80000"/>
                </a:solidFill>
              </a:endParaRPr>
            </a:p>
          </p:txBody>
        </p:sp>
      </p:grpSp>
      <p:sp>
        <p:nvSpPr>
          <p:cNvPr id="186377" name="Freeform 64"/>
          <p:cNvSpPr>
            <a:spLocks/>
          </p:cNvSpPr>
          <p:nvPr>
            <p:custDataLst>
              <p:tags r:id="rId9"/>
            </p:custDataLst>
          </p:nvPr>
        </p:nvSpPr>
        <p:spPr bwMode="auto">
          <a:xfrm>
            <a:off x="4067175" y="5138738"/>
            <a:ext cx="114300" cy="120650"/>
          </a:xfrm>
          <a:custGeom>
            <a:avLst/>
            <a:gdLst>
              <a:gd name="T0" fmla="*/ 2147483647 w 110"/>
              <a:gd name="T1" fmla="*/ 2147483647 h 93"/>
              <a:gd name="T2" fmla="*/ 2147483647 w 110"/>
              <a:gd name="T3" fmla="*/ 2147483647 h 93"/>
              <a:gd name="T4" fmla="*/ 2147483647 w 110"/>
              <a:gd name="T5" fmla="*/ 2147483647 h 93"/>
              <a:gd name="T6" fmla="*/ 2147483647 w 110"/>
              <a:gd name="T7" fmla="*/ 2147483647 h 93"/>
              <a:gd name="T8" fmla="*/ 2147483647 w 110"/>
              <a:gd name="T9" fmla="*/ 0 h 93"/>
              <a:gd name="T10" fmla="*/ 2147483647 w 110"/>
              <a:gd name="T11" fmla="*/ 2147483647 h 93"/>
              <a:gd name="T12" fmla="*/ 2147483647 w 110"/>
              <a:gd name="T13" fmla="*/ 2147483647 h 93"/>
              <a:gd name="T14" fmla="*/ 2147483647 w 110"/>
              <a:gd name="T15" fmla="*/ 2147483647 h 93"/>
              <a:gd name="T16" fmla="*/ 0 w 110"/>
              <a:gd name="T17" fmla="*/ 2147483647 h 93"/>
              <a:gd name="T18" fmla="*/ 2147483647 w 110"/>
              <a:gd name="T19" fmla="*/ 2147483647 h 93"/>
              <a:gd name="T20" fmla="*/ 2147483647 w 110"/>
              <a:gd name="T21" fmla="*/ 2147483647 h 93"/>
              <a:gd name="T22" fmla="*/ 2147483647 w 110"/>
              <a:gd name="T23" fmla="*/ 2147483647 h 93"/>
              <a:gd name="T24" fmla="*/ 2147483647 w 110"/>
              <a:gd name="T25" fmla="*/ 2147483647 h 93"/>
              <a:gd name="T26" fmla="*/ 2147483647 w 110"/>
              <a:gd name="T27" fmla="*/ 2147483647 h 93"/>
              <a:gd name="T28" fmla="*/ 2147483647 w 110"/>
              <a:gd name="T29" fmla="*/ 2147483647 h 93"/>
              <a:gd name="T30" fmla="*/ 2147483647 w 110"/>
              <a:gd name="T31" fmla="*/ 2147483647 h 93"/>
              <a:gd name="T32" fmla="*/ 2147483647 w 110"/>
              <a:gd name="T33" fmla="*/ 2147483647 h 9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10"/>
              <a:gd name="T52" fmla="*/ 0 h 93"/>
              <a:gd name="T53" fmla="*/ 110 w 110"/>
              <a:gd name="T54" fmla="*/ 93 h 9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10" h="93">
                <a:moveTo>
                  <a:pt x="110" y="46"/>
                </a:moveTo>
                <a:lnTo>
                  <a:pt x="106" y="28"/>
                </a:lnTo>
                <a:lnTo>
                  <a:pt x="94" y="14"/>
                </a:lnTo>
                <a:lnTo>
                  <a:pt x="77" y="4"/>
                </a:lnTo>
                <a:lnTo>
                  <a:pt x="56" y="0"/>
                </a:lnTo>
                <a:lnTo>
                  <a:pt x="35" y="4"/>
                </a:lnTo>
                <a:lnTo>
                  <a:pt x="16" y="14"/>
                </a:lnTo>
                <a:lnTo>
                  <a:pt x="5" y="28"/>
                </a:lnTo>
                <a:lnTo>
                  <a:pt x="0" y="46"/>
                </a:lnTo>
                <a:lnTo>
                  <a:pt x="5" y="63"/>
                </a:lnTo>
                <a:lnTo>
                  <a:pt x="16" y="79"/>
                </a:lnTo>
                <a:lnTo>
                  <a:pt x="35" y="89"/>
                </a:lnTo>
                <a:lnTo>
                  <a:pt x="56" y="93"/>
                </a:lnTo>
                <a:lnTo>
                  <a:pt x="77" y="89"/>
                </a:lnTo>
                <a:lnTo>
                  <a:pt x="94" y="79"/>
                </a:lnTo>
                <a:lnTo>
                  <a:pt x="106" y="63"/>
                </a:lnTo>
                <a:lnTo>
                  <a:pt x="110" y="46"/>
                </a:lnTo>
                <a:close/>
              </a:path>
            </a:pathLst>
          </a:custGeom>
          <a:solidFill>
            <a:srgbClr val="FF0000"/>
          </a:solidFill>
          <a:ln w="0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6378" name="Freeform 20"/>
          <p:cNvSpPr>
            <a:spLocks/>
          </p:cNvSpPr>
          <p:nvPr>
            <p:custDataLst>
              <p:tags r:id="rId10"/>
            </p:custDataLst>
          </p:nvPr>
        </p:nvSpPr>
        <p:spPr bwMode="auto">
          <a:xfrm>
            <a:off x="4057650" y="3062288"/>
            <a:ext cx="114300" cy="119062"/>
          </a:xfrm>
          <a:custGeom>
            <a:avLst/>
            <a:gdLst>
              <a:gd name="T0" fmla="*/ 2147483647 w 110"/>
              <a:gd name="T1" fmla="*/ 2147483647 h 92"/>
              <a:gd name="T2" fmla="*/ 2147483647 w 110"/>
              <a:gd name="T3" fmla="*/ 2147483647 h 92"/>
              <a:gd name="T4" fmla="*/ 2147483647 w 110"/>
              <a:gd name="T5" fmla="*/ 2147483647 h 92"/>
              <a:gd name="T6" fmla="*/ 2147483647 w 110"/>
              <a:gd name="T7" fmla="*/ 2147483647 h 92"/>
              <a:gd name="T8" fmla="*/ 2147483647 w 110"/>
              <a:gd name="T9" fmla="*/ 0 h 92"/>
              <a:gd name="T10" fmla="*/ 2147483647 w 110"/>
              <a:gd name="T11" fmla="*/ 2147483647 h 92"/>
              <a:gd name="T12" fmla="*/ 2147483647 w 110"/>
              <a:gd name="T13" fmla="*/ 2147483647 h 92"/>
              <a:gd name="T14" fmla="*/ 2147483647 w 110"/>
              <a:gd name="T15" fmla="*/ 2147483647 h 92"/>
              <a:gd name="T16" fmla="*/ 0 w 110"/>
              <a:gd name="T17" fmla="*/ 2147483647 h 92"/>
              <a:gd name="T18" fmla="*/ 2147483647 w 110"/>
              <a:gd name="T19" fmla="*/ 2147483647 h 92"/>
              <a:gd name="T20" fmla="*/ 2147483647 w 110"/>
              <a:gd name="T21" fmla="*/ 2147483647 h 92"/>
              <a:gd name="T22" fmla="*/ 2147483647 w 110"/>
              <a:gd name="T23" fmla="*/ 2147483647 h 92"/>
              <a:gd name="T24" fmla="*/ 2147483647 w 110"/>
              <a:gd name="T25" fmla="*/ 2147483647 h 92"/>
              <a:gd name="T26" fmla="*/ 2147483647 w 110"/>
              <a:gd name="T27" fmla="*/ 2147483647 h 92"/>
              <a:gd name="T28" fmla="*/ 2147483647 w 110"/>
              <a:gd name="T29" fmla="*/ 2147483647 h 92"/>
              <a:gd name="T30" fmla="*/ 2147483647 w 110"/>
              <a:gd name="T31" fmla="*/ 2147483647 h 92"/>
              <a:gd name="T32" fmla="*/ 2147483647 w 110"/>
              <a:gd name="T33" fmla="*/ 2147483647 h 9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10"/>
              <a:gd name="T52" fmla="*/ 0 h 92"/>
              <a:gd name="T53" fmla="*/ 110 w 110"/>
              <a:gd name="T54" fmla="*/ 92 h 9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10" h="92">
                <a:moveTo>
                  <a:pt x="110" y="45"/>
                </a:moveTo>
                <a:lnTo>
                  <a:pt x="106" y="28"/>
                </a:lnTo>
                <a:lnTo>
                  <a:pt x="94" y="13"/>
                </a:lnTo>
                <a:lnTo>
                  <a:pt x="77" y="4"/>
                </a:lnTo>
                <a:lnTo>
                  <a:pt x="56" y="0"/>
                </a:lnTo>
                <a:lnTo>
                  <a:pt x="35" y="4"/>
                </a:lnTo>
                <a:lnTo>
                  <a:pt x="16" y="13"/>
                </a:lnTo>
                <a:lnTo>
                  <a:pt x="5" y="28"/>
                </a:lnTo>
                <a:lnTo>
                  <a:pt x="0" y="45"/>
                </a:lnTo>
                <a:lnTo>
                  <a:pt x="5" y="63"/>
                </a:lnTo>
                <a:lnTo>
                  <a:pt x="16" y="79"/>
                </a:lnTo>
                <a:lnTo>
                  <a:pt x="35" y="88"/>
                </a:lnTo>
                <a:lnTo>
                  <a:pt x="56" y="92"/>
                </a:lnTo>
                <a:lnTo>
                  <a:pt x="77" y="88"/>
                </a:lnTo>
                <a:lnTo>
                  <a:pt x="94" y="79"/>
                </a:lnTo>
                <a:lnTo>
                  <a:pt x="106" y="63"/>
                </a:lnTo>
                <a:lnTo>
                  <a:pt x="110" y="45"/>
                </a:lnTo>
                <a:close/>
              </a:path>
            </a:pathLst>
          </a:custGeom>
          <a:solidFill>
            <a:srgbClr val="0000FF"/>
          </a:solidFill>
          <a:ln w="0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20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0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90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90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080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Number Placeholder 5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1B34CFD9-561C-488C-9A45-DBEE0390AA3E}" type="slidenum">
              <a:rPr lang="en-US" sz="1400">
                <a:solidFill>
                  <a:srgbClr val="000000"/>
                </a:solidFill>
                <a:latin typeface="Times" pitchFamily="18" charset="0"/>
              </a:rPr>
              <a:pPr/>
              <a:t>49</a:t>
            </a:fld>
            <a:endParaRPr lang="en-US" sz="140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148483" name="Line 27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H="1">
            <a:off x="8458200" y="2876551"/>
            <a:ext cx="723900" cy="21907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48484" name="Line 28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H="1" flipV="1">
            <a:off x="8629650" y="2373314"/>
            <a:ext cx="552450" cy="21907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48485" name="Text Box 30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973888" y="928688"/>
            <a:ext cx="25273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37160" bIns="13716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</a:rPr>
              <a:t>Mutants of ompF Porin</a:t>
            </a:r>
          </a:p>
        </p:txBody>
      </p:sp>
      <p:grpSp>
        <p:nvGrpSpPr>
          <p:cNvPr id="148486" name="Group 37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1549068" y="78109"/>
            <a:ext cx="1876425" cy="865187"/>
            <a:chOff x="385011" y="5325978"/>
            <a:chExt cx="1876927" cy="866275"/>
          </a:xfrm>
        </p:grpSpPr>
        <p:grpSp>
          <p:nvGrpSpPr>
            <p:cNvPr id="148527" name="Group 7"/>
            <p:cNvGrpSpPr>
              <a:grpSpLocks/>
            </p:cNvGrpSpPr>
            <p:nvPr/>
          </p:nvGrpSpPr>
          <p:grpSpPr bwMode="auto">
            <a:xfrm>
              <a:off x="385011" y="5325978"/>
              <a:ext cx="1876927" cy="780006"/>
              <a:chOff x="385011" y="5325978"/>
              <a:chExt cx="1876927" cy="780006"/>
            </a:xfrm>
          </p:grpSpPr>
          <p:sp>
            <p:nvSpPr>
              <p:cNvPr id="148529" name="TextBox 40"/>
              <p:cNvSpPr txBox="1">
                <a:spLocks noChangeArrowheads="1"/>
              </p:cNvSpPr>
              <p:nvPr/>
            </p:nvSpPr>
            <p:spPr bwMode="auto">
              <a:xfrm>
                <a:off x="385011" y="5478379"/>
                <a:ext cx="1876927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b="1" u="sng">
                    <a:solidFill>
                      <a:srgbClr val="C00000"/>
                    </a:solidFill>
                  </a:rPr>
                  <a:t>Atomic Scale</a:t>
                </a:r>
              </a:p>
            </p:txBody>
          </p:sp>
          <p:sp>
            <p:nvSpPr>
              <p:cNvPr id="148530" name="Oval 41"/>
              <p:cNvSpPr>
                <a:spLocks noChangeArrowheads="1"/>
              </p:cNvSpPr>
              <p:nvPr/>
            </p:nvSpPr>
            <p:spPr bwMode="auto">
              <a:xfrm>
                <a:off x="401053" y="5325978"/>
                <a:ext cx="1459832" cy="780006"/>
              </a:xfrm>
              <a:prstGeom prst="ellipse">
                <a:avLst/>
              </a:prstGeom>
              <a:noFill/>
              <a:ln w="12700" algn="ctr">
                <a:solidFill>
                  <a:srgbClr val="C0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tIns="137160" bIns="137160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endParaRPr lang="en-US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</p:grpSp>
        <p:cxnSp>
          <p:nvCxnSpPr>
            <p:cNvPr id="148528" name="Straight Arrow Connector 39"/>
            <p:cNvCxnSpPr>
              <a:cxnSpLocks noChangeShapeType="1"/>
              <a:stCxn id="148530" idx="4"/>
            </p:cNvCxnSpPr>
            <p:nvPr/>
          </p:nvCxnSpPr>
          <p:spPr bwMode="auto">
            <a:xfrm>
              <a:off x="1130970" y="6105984"/>
              <a:ext cx="232608" cy="86269"/>
            </a:xfrm>
            <a:prstGeom prst="straightConnector1">
              <a:avLst/>
            </a:prstGeom>
            <a:noFill/>
            <a:ln w="12700" algn="ctr">
              <a:solidFill>
                <a:srgbClr val="C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48487" name="Group 48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1676401" y="5200651"/>
            <a:ext cx="1935163" cy="1105014"/>
            <a:chOff x="6745705" y="5208671"/>
            <a:chExt cx="1935079" cy="1104559"/>
          </a:xfrm>
        </p:grpSpPr>
        <p:sp>
          <p:nvSpPr>
            <p:cNvPr id="148524" name="Oval 49"/>
            <p:cNvSpPr>
              <a:spLocks noChangeArrowheads="1"/>
            </p:cNvSpPr>
            <p:nvPr/>
          </p:nvSpPr>
          <p:spPr bwMode="auto">
            <a:xfrm>
              <a:off x="6745705" y="5534525"/>
              <a:ext cx="1459832" cy="778705"/>
            </a:xfrm>
            <a:prstGeom prst="ellips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tIns="137160" bIns="13716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en-US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48525" name="TextBox 50"/>
            <p:cNvSpPr txBox="1">
              <a:spLocks noChangeArrowheads="1"/>
            </p:cNvSpPr>
            <p:nvPr/>
          </p:nvSpPr>
          <p:spPr bwMode="auto">
            <a:xfrm>
              <a:off x="6803857" y="5678905"/>
              <a:ext cx="187692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b="1" u="sng">
                  <a:solidFill>
                    <a:srgbClr val="C00000"/>
                  </a:solidFill>
                </a:rPr>
                <a:t>Macro Scale</a:t>
              </a:r>
            </a:p>
          </p:txBody>
        </p:sp>
        <p:cxnSp>
          <p:nvCxnSpPr>
            <p:cNvPr id="148526" name="Straight Arrow Connector 51"/>
            <p:cNvCxnSpPr>
              <a:cxnSpLocks noChangeShapeType="1"/>
            </p:cNvCxnSpPr>
            <p:nvPr/>
          </p:nvCxnSpPr>
          <p:spPr bwMode="auto">
            <a:xfrm rot="5400000" flipH="1" flipV="1">
              <a:off x="7387532" y="5312234"/>
              <a:ext cx="338036" cy="130910"/>
            </a:xfrm>
            <a:prstGeom prst="straightConnector1">
              <a:avLst/>
            </a:prstGeom>
            <a:noFill/>
            <a:ln w="12700" algn="ctr">
              <a:solidFill>
                <a:srgbClr val="C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48488" name="Group 47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1524000" y="1"/>
            <a:ext cx="9144000" cy="6844583"/>
            <a:chOff x="0" y="0"/>
            <a:chExt cx="9144000" cy="6844583"/>
          </a:xfrm>
        </p:grpSpPr>
        <p:grpSp>
          <p:nvGrpSpPr>
            <p:cNvPr id="148489" name="Group 36"/>
            <p:cNvGrpSpPr>
              <a:grpSpLocks/>
            </p:cNvGrpSpPr>
            <p:nvPr/>
          </p:nvGrpSpPr>
          <p:grpSpPr bwMode="auto">
            <a:xfrm>
              <a:off x="0" y="0"/>
              <a:ext cx="9144000" cy="6844583"/>
              <a:chOff x="0" y="0"/>
              <a:chExt cx="9144000" cy="6844583"/>
            </a:xfrm>
          </p:grpSpPr>
          <p:grpSp>
            <p:nvGrpSpPr>
              <p:cNvPr id="148491" name="Group 35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44583"/>
                <a:chOff x="0" y="0"/>
                <a:chExt cx="9143999" cy="6844583"/>
              </a:xfrm>
            </p:grpSpPr>
            <p:grpSp>
              <p:nvGrpSpPr>
                <p:cNvPr id="148494" name="Group 33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9143999" cy="6844583"/>
                  <a:chOff x="290513" y="0"/>
                  <a:chExt cx="8032750" cy="6478588"/>
                </a:xfrm>
              </p:grpSpPr>
              <p:grpSp>
                <p:nvGrpSpPr>
                  <p:cNvPr id="148496" name="Group 31"/>
                  <p:cNvGrpSpPr>
                    <a:grpSpLocks/>
                  </p:cNvGrpSpPr>
                  <p:nvPr/>
                </p:nvGrpSpPr>
                <p:grpSpPr bwMode="auto">
                  <a:xfrm>
                    <a:off x="290513" y="0"/>
                    <a:ext cx="8032750" cy="6478588"/>
                    <a:chOff x="290513" y="0"/>
                    <a:chExt cx="8032750" cy="6478588"/>
                  </a:xfrm>
                </p:grpSpPr>
                <p:grpSp>
                  <p:nvGrpSpPr>
                    <p:cNvPr id="148499" name="Group 2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90513" y="0"/>
                      <a:ext cx="8032750" cy="6478588"/>
                      <a:chOff x="183" y="0"/>
                      <a:chExt cx="5060" cy="4081"/>
                    </a:xfrm>
                  </p:grpSpPr>
                  <p:grpSp>
                    <p:nvGrpSpPr>
                      <p:cNvPr id="148504" name="Group 2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83" y="0"/>
                        <a:ext cx="5060" cy="4081"/>
                        <a:chOff x="183" y="0"/>
                        <a:chExt cx="5060" cy="4081"/>
                      </a:xfrm>
                    </p:grpSpPr>
                    <p:grpSp>
                      <p:nvGrpSpPr>
                        <p:cNvPr id="148506" name="Group 2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83" y="0"/>
                          <a:ext cx="5060" cy="3904"/>
                          <a:chOff x="183" y="0"/>
                          <a:chExt cx="5060" cy="3904"/>
                        </a:xfrm>
                      </p:grpSpPr>
                      <p:grpSp>
                        <p:nvGrpSpPr>
                          <p:cNvPr id="148508" name="Group 5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509" y="0"/>
                            <a:ext cx="4734" cy="3175"/>
                            <a:chOff x="509" y="0"/>
                            <a:chExt cx="4734" cy="3175"/>
                          </a:xfrm>
                        </p:grpSpPr>
                        <p:grpSp>
                          <p:nvGrpSpPr>
                            <p:cNvPr id="148513" name="Group 6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509" y="585"/>
                              <a:ext cx="4521" cy="2590"/>
                              <a:chOff x="509" y="585"/>
                              <a:chExt cx="4521" cy="2590"/>
                            </a:xfrm>
                          </p:grpSpPr>
                          <p:grpSp>
                            <p:nvGrpSpPr>
                              <p:cNvPr id="148515" name="Group 7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509" y="585"/>
                                <a:ext cx="4521" cy="2590"/>
                                <a:chOff x="512" y="581"/>
                                <a:chExt cx="4521" cy="2590"/>
                              </a:xfrm>
                            </p:grpSpPr>
                            <p:grpSp>
                              <p:nvGrpSpPr>
                                <p:cNvPr id="148517" name="Group 8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512" y="581"/>
                                  <a:ext cx="4521" cy="2590"/>
                                  <a:chOff x="960" y="1613"/>
                                  <a:chExt cx="3763" cy="2240"/>
                                </a:xfrm>
                              </p:grpSpPr>
                              <p:pic>
                                <p:nvPicPr>
                                  <p:cNvPr id="148521" name="Picture 9"/>
                                  <p:cNvPicPr>
                                    <a:picLocks noChangeAspect="1" noChangeArrowheads="1"/>
                                  </p:cNvPicPr>
                                  <p:nvPr/>
                                </p:nvPicPr>
                                <p:blipFill>
                                  <a:blip r:embed="rId11">
                                    <a:extLst>
                                      <a:ext uri="{28A0092B-C50C-407E-A947-70E740481C1C}">
                                        <a14:useLocalDpi xmlns:a14="http://schemas.microsoft.com/office/drawing/2010/main" val="0"/>
                                      </a:ext>
                                    </a:extLst>
                                  </a:blip>
                                  <a:srcRect/>
                                  <a:stretch>
                                    <a:fillRect/>
                                  </a:stretch>
                                </p:blipFill>
                                <p:spPr bwMode="auto">
                                  <a:xfrm>
                                    <a:off x="960" y="1613"/>
                                    <a:ext cx="3763" cy="2240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ln>
                                    <a:noFill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  <a:ext uri="{91240B29-F687-4F45-9708-019B960494DF}">
                                      <a14:hiddenLine xmlns:a14="http://schemas.microsoft.com/office/drawing/2010/main" w="9525">
                                        <a:solidFill>
                                          <a:srgbClr val="000000"/>
                                        </a:solidFill>
                                        <a:miter lim="800000"/>
                                        <a:headEnd/>
                                        <a:tailEnd/>
                                      </a14:hiddenLine>
                                    </a:ext>
                                  </a:extLst>
                                </p:spPr>
                              </p:pic>
                              <p:sp>
                                <p:nvSpPr>
                                  <p:cNvPr id="148522" name="Rectangle 10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1792" y="2750"/>
                                    <a:ext cx="248" cy="372"/>
                                  </a:xfrm>
                                  <a:prstGeom prst="rect">
                                    <a:avLst/>
                                  </a:prstGeom>
                                  <a:solidFill>
                                    <a:schemeClr val="bg1"/>
                                  </a:solidFill>
                                  <a:ln>
                                    <a:noFill/>
                                  </a:ln>
                                  <a:extLst>
                                    <a:ext uri="{91240B29-F687-4F45-9708-019B960494DF}">
                                      <a14:hiddenLine xmlns:a14="http://schemas.microsoft.com/office/drawing/2010/main" w="3175" algn="ctr">
                                        <a:solidFill>
                                          <a:srgbClr val="000000"/>
                                        </a:solidFill>
                                        <a:miter lim="800000"/>
                                        <a:headEnd/>
                                        <a:tailEnd/>
                                      </a14:hiddenLine>
                                    </a:ext>
                                  </a:extLst>
                                </p:spPr>
                                <p:txBody>
                                  <a:bodyPr wrap="none" anchor="ctr"/>
                                  <a:lstStyle/>
                                  <a:p>
                                    <a:pPr algn="ctr" eaLnBrk="0" hangingPunct="0">
                                      <a:spcBef>
                                        <a:spcPct val="50000"/>
                                      </a:spcBef>
                                    </a:pPr>
                                    <a:endParaRPr lang="en-US">
                                      <a:solidFill>
                                        <a:srgbClr val="000000"/>
                                      </a:solidFill>
                                      <a:latin typeface="Arial"/>
                                      <a:cs typeface="Arial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148523" name="Rectangle 11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1826" y="3107"/>
                                    <a:ext cx="110" cy="69"/>
                                  </a:xfrm>
                                  <a:prstGeom prst="rect">
                                    <a:avLst/>
                                  </a:prstGeom>
                                  <a:solidFill>
                                    <a:schemeClr val="bg1"/>
                                  </a:solidFill>
                                  <a:ln>
                                    <a:noFill/>
                                  </a:ln>
                                  <a:extLst>
                                    <a:ext uri="{91240B29-F687-4F45-9708-019B960494DF}">
                                      <a14:hiddenLine xmlns:a14="http://schemas.microsoft.com/office/drawing/2010/main" w="3175" algn="ctr">
                                        <a:solidFill>
                                          <a:srgbClr val="000000"/>
                                        </a:solidFill>
                                        <a:miter lim="800000"/>
                                        <a:headEnd/>
                                        <a:tailEnd/>
                                      </a14:hiddenLine>
                                    </a:ext>
                                  </a:extLst>
                                </p:spPr>
                                <p:txBody>
                                  <a:bodyPr wrap="none" anchor="ctr"/>
                                  <a:lstStyle/>
                                  <a:p>
                                    <a:pPr algn="ctr" eaLnBrk="0" hangingPunct="0">
                                      <a:spcBef>
                                        <a:spcPct val="50000"/>
                                      </a:spcBef>
                                    </a:pPr>
                                    <a:endParaRPr lang="en-US">
                                      <a:solidFill>
                                        <a:srgbClr val="000000"/>
                                      </a:solidFill>
                                      <a:latin typeface="Arial"/>
                                      <a:cs typeface="Arial"/>
                                    </a:endParaRPr>
                                  </a:p>
                                </p:txBody>
                              </p:sp>
                            </p:grpSp>
                            <p:grpSp>
                              <p:nvGrpSpPr>
                                <p:cNvPr id="148518" name="Group 12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643" y="1914"/>
                                  <a:ext cx="1045" cy="521"/>
                                  <a:chOff x="643" y="1914"/>
                                  <a:chExt cx="1045" cy="521"/>
                                </a:xfrm>
                              </p:grpSpPr>
                              <p:sp>
                                <p:nvSpPr>
                                  <p:cNvPr id="148519" name="Text Box 13"/>
                                  <p:cNvSpPr txBox="1"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643" y="1914"/>
                                    <a:ext cx="1044" cy="208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ln>
                                    <a:noFill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  <a:ext uri="{91240B29-F687-4F45-9708-019B960494DF}">
                                      <a14:hiddenLine xmlns:a14="http://schemas.microsoft.com/office/drawing/2010/main" w="19050">
                                        <a:solidFill>
                                          <a:srgbClr val="000000"/>
                                        </a:solidFill>
                                        <a:miter lim="800000"/>
                                        <a:headEnd/>
                                        <a:tailEnd/>
                                      </a14:hiddenLine>
                                    </a:ext>
                                  </a:extLst>
                                </p:spPr>
                                <p:txBody>
                                  <a:bodyPr wrap="none" lIns="0" tIns="27432" rIns="0" bIns="27432"/>
                                  <a:lstStyle>
                                    <a:lvl1pPr eaLnBrk="0" hangingPunct="0">
                                      <a:defRPr sz="1600"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  <a:cs typeface="Arial" pitchFamily="34" charset="0"/>
                                      </a:defRPr>
                                    </a:lvl1pPr>
                                    <a:lvl2pPr marL="742950" indent="-285750" eaLnBrk="0" hangingPunct="0">
                                      <a:defRPr sz="1600"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  <a:cs typeface="Arial" pitchFamily="34" charset="0"/>
                                      </a:defRPr>
                                    </a:lvl2pPr>
                                    <a:lvl3pPr marL="1143000" indent="-228600" eaLnBrk="0" hangingPunct="0">
                                      <a:defRPr sz="1600"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  <a:cs typeface="Arial" pitchFamily="34" charset="0"/>
                                      </a:defRPr>
                                    </a:lvl3pPr>
                                    <a:lvl4pPr marL="1600200" indent="-228600" eaLnBrk="0" hangingPunct="0">
                                      <a:defRPr sz="1600"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  <a:cs typeface="Arial" pitchFamily="34" charset="0"/>
                                      </a:defRPr>
                                    </a:lvl4pPr>
                                    <a:lvl5pPr marL="2057400" indent="-228600" eaLnBrk="0" hangingPunct="0">
                                      <a:defRPr sz="1600"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  <a:cs typeface="Arial" pitchFamily="34" charset="0"/>
                                      </a:defRPr>
                                    </a:lvl5pPr>
                                    <a:lvl6pPr marL="25146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1600"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  <a:cs typeface="Arial" pitchFamily="34" charset="0"/>
                                      </a:defRPr>
                                    </a:lvl6pPr>
                                    <a:lvl7pPr marL="29718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1600"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  <a:cs typeface="Arial" pitchFamily="34" charset="0"/>
                                      </a:defRPr>
                                    </a:lvl7pPr>
                                    <a:lvl8pPr marL="34290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1600"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  <a:cs typeface="Arial" pitchFamily="34" charset="0"/>
                                      </a:defRPr>
                                    </a:lvl8pPr>
                                    <a:lvl9pPr marL="38862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1600"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  <a:cs typeface="Arial" pitchFamily="34" charset="0"/>
                                      </a:defRPr>
                                    </a:lvl9pPr>
                                  </a:lstStyle>
                                  <a:p>
                                    <a:pPr algn="ctr" eaLnBrk="1" hangingPunct="1">
                                      <a:spcBef>
                                        <a:spcPct val="50000"/>
                                      </a:spcBef>
                                    </a:pPr>
                                    <a:r>
                                      <a:rPr lang="en-US" sz="1400" b="1" i="1">
                                        <a:solidFill>
                                          <a:srgbClr val="000000"/>
                                        </a:solidFill>
                                      </a:rPr>
                                      <a:t>  </a:t>
                                    </a:r>
                                    <a:r>
                                      <a:rPr lang="en-US" sz="1200" b="1" i="1">
                                        <a:solidFill>
                                          <a:srgbClr val="000000"/>
                                        </a:solidFill>
                                      </a:rPr>
                                      <a:t>Calcium selective</a:t>
                                    </a:r>
                                    <a:r>
                                      <a:rPr lang="en-US" sz="1400" b="1" i="1">
                                        <a:solidFill>
                                          <a:srgbClr val="000000"/>
                                        </a:solidFill>
                                      </a:rPr>
                                      <a:t>  </a:t>
                                    </a:r>
                                  </a:p>
                                </p:txBody>
                              </p:sp>
                              <p:sp>
                                <p:nvSpPr>
                                  <p:cNvPr id="148520" name="Line 14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 flipH="1">
                                    <a:off x="1687" y="2103"/>
                                    <a:ext cx="1" cy="332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9050">
                                    <a:solidFill>
                                      <a:srgbClr val="FF0000"/>
                                    </a:solidFill>
                                    <a:round/>
                                    <a:headEnd/>
                                    <a:tailEnd type="arrow" w="lg" len="lg"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noFill/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en-US">
                                      <a:solidFill>
                                        <a:srgbClr val="000000"/>
                                      </a:solidFill>
                                      <a:latin typeface="Arial"/>
                                      <a:cs typeface="Arial"/>
                                    </a:endParaRPr>
                                  </a:p>
                                </p:txBody>
                              </p:sp>
                            </p:grpSp>
                          </p:grpSp>
                          <p:sp>
                            <p:nvSpPr>
                              <p:cNvPr id="148516" name="Line 15"/>
                              <p:cNvSpPr>
                                <a:spLocks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1667" y="2125"/>
                                <a:ext cx="4" cy="317"/>
                              </a:xfrm>
                              <a:prstGeom prst="line">
                                <a:avLst/>
                              </a:prstGeom>
                              <a:noFill/>
                              <a:ln w="19050">
                                <a:solidFill>
                                  <a:srgbClr val="0033CC"/>
                                </a:solidFill>
                                <a:round/>
                                <a:headEnd/>
                                <a:tailEnd type="arrow" w="lg" len="lg"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en-US">
                                  <a:solidFill>
                                    <a:srgbClr val="000000"/>
                                  </a:solidFill>
                                  <a:latin typeface="Arial"/>
                                  <a:cs typeface="Arial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148514" name="Text Box 16"/>
                            <p:cNvSpPr txBox="1"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722" y="0"/>
                              <a:ext cx="4521" cy="609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19050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wrap="none"/>
                            <a:lstStyle>
                              <a:lvl1pPr eaLnBrk="0" hangingPunct="0">
                                <a:defRPr sz="1600">
                                  <a:solidFill>
                                    <a:schemeClr val="tx1"/>
                                  </a:solidFill>
                                  <a:latin typeface="Arial" pitchFamily="34" charset="0"/>
                                  <a:cs typeface="Arial" pitchFamily="34" charset="0"/>
                                </a:defRPr>
                              </a:lvl1pPr>
                              <a:lvl2pPr marL="742950" indent="-285750" eaLnBrk="0" hangingPunct="0">
                                <a:defRPr sz="1600">
                                  <a:solidFill>
                                    <a:schemeClr val="tx1"/>
                                  </a:solidFill>
                                  <a:latin typeface="Arial" pitchFamily="34" charset="0"/>
                                  <a:cs typeface="Arial" pitchFamily="34" charset="0"/>
                                </a:defRPr>
                              </a:lvl2pPr>
                              <a:lvl3pPr marL="1143000" indent="-228600" eaLnBrk="0" hangingPunct="0">
                                <a:defRPr sz="1600">
                                  <a:solidFill>
                                    <a:schemeClr val="tx1"/>
                                  </a:solidFill>
                                  <a:latin typeface="Arial" pitchFamily="34" charset="0"/>
                                  <a:cs typeface="Arial" pitchFamily="34" charset="0"/>
                                </a:defRPr>
                              </a:lvl3pPr>
                              <a:lvl4pPr marL="1600200" indent="-228600" eaLnBrk="0" hangingPunct="0">
                                <a:defRPr sz="1600">
                                  <a:solidFill>
                                    <a:schemeClr val="tx1"/>
                                  </a:solidFill>
                                  <a:latin typeface="Arial" pitchFamily="34" charset="0"/>
                                  <a:cs typeface="Arial" pitchFamily="34" charset="0"/>
                                </a:defRPr>
                              </a:lvl4pPr>
                              <a:lvl5pPr marL="2057400" indent="-228600" eaLnBrk="0" hangingPunct="0">
                                <a:defRPr sz="1600">
                                  <a:solidFill>
                                    <a:schemeClr val="tx1"/>
                                  </a:solidFill>
                                  <a:latin typeface="Arial" pitchFamily="34" charset="0"/>
                                  <a:cs typeface="Arial" pitchFamily="34" charset="0"/>
                                </a:defRPr>
                              </a:lvl5pPr>
                              <a:lvl6pPr marL="25146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1600">
                                  <a:solidFill>
                                    <a:schemeClr val="tx1"/>
                                  </a:solidFill>
                                  <a:latin typeface="Arial" pitchFamily="34" charset="0"/>
                                  <a:cs typeface="Arial" pitchFamily="34" charset="0"/>
                                </a:defRPr>
                              </a:lvl6pPr>
                              <a:lvl7pPr marL="29718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1600">
                                  <a:solidFill>
                                    <a:schemeClr val="tx1"/>
                                  </a:solidFill>
                                  <a:latin typeface="Arial" pitchFamily="34" charset="0"/>
                                  <a:cs typeface="Arial" pitchFamily="34" charset="0"/>
                                </a:defRPr>
                              </a:lvl7pPr>
                              <a:lvl8pPr marL="34290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1600">
                                  <a:solidFill>
                                    <a:schemeClr val="tx1"/>
                                  </a:solidFill>
                                  <a:latin typeface="Arial" pitchFamily="34" charset="0"/>
                                  <a:cs typeface="Arial" pitchFamily="34" charset="0"/>
                                </a:defRPr>
                              </a:lvl8pPr>
                              <a:lvl9pPr marL="38862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1600">
                                  <a:solidFill>
                                    <a:schemeClr val="tx1"/>
                                  </a:solidFill>
                                  <a:latin typeface="Arial" pitchFamily="34" charset="0"/>
                                  <a:cs typeface="Arial" pitchFamily="34" charset="0"/>
                                </a:defRPr>
                              </a:lvl9pPr>
                            </a:lstStyle>
                            <a:p>
                              <a:pPr algn="ctr" eaLnBrk="1" hangingPunct="1">
                                <a:spcBef>
                                  <a:spcPct val="50000"/>
                                </a:spcBef>
                              </a:pPr>
                              <a:r>
                                <a:rPr lang="en-US" sz="1800" i="1" dirty="0">
                                  <a:solidFill>
                                    <a:srgbClr val="000000"/>
                                  </a:solidFill>
                                </a:rPr>
                                <a:t>Experiments have ‘engineered’ channels (5 papers) including </a:t>
                              </a:r>
                              <a:br>
                                <a:rPr lang="en-US" sz="1800" i="1" dirty="0">
                                  <a:solidFill>
                                    <a:srgbClr val="000000"/>
                                  </a:solidFill>
                                </a:rPr>
                              </a:br>
                              <a:r>
                                <a:rPr lang="en-US" sz="3200" b="1" dirty="0">
                                  <a:solidFill>
                                    <a:srgbClr val="000000"/>
                                  </a:solidFill>
                                </a:rPr>
                                <a:t>Two Synthetic Calcium Channels</a:t>
                              </a:r>
                              <a:br>
                                <a:rPr lang="en-US" sz="2000" b="1" u="sng" dirty="0">
                                  <a:solidFill>
                                    <a:srgbClr val="000000"/>
                                  </a:solidFill>
                                </a:rPr>
                              </a:br>
                              <a:r>
                                <a:rPr lang="en-US" sz="2000" b="1" dirty="0">
                                  <a:solidFill>
                                    <a:srgbClr val="000000"/>
                                  </a:solidFill>
                                </a:rPr>
                                <a:t>                      </a:t>
                              </a:r>
                              <a:br>
                                <a:rPr lang="en-US" sz="2000" dirty="0">
                                  <a:solidFill>
                                    <a:srgbClr val="000000"/>
                                  </a:solidFill>
                                </a:rPr>
                              </a:br>
                              <a:endParaRPr lang="en-US" b="1" i="1" dirty="0">
                                <a:solidFill>
                                  <a:srgbClr val="000000"/>
                                </a:solidFill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48509" name="Text Box 17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4" y="3138"/>
                            <a:ext cx="4521" cy="367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alpha val="0"/>
                            </a:schemeClr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>
                            <a:spAutoFit/>
                          </a:bodyPr>
                          <a:lstStyle>
                            <a:lvl1pPr eaLnBrk="0" hangingPunct="0">
                              <a:defRPr sz="16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cs typeface="Arial" pitchFamily="34" charset="0"/>
                              </a:defRPr>
                            </a:lvl1pPr>
                            <a:lvl2pPr marL="742950" indent="-285750" eaLnBrk="0" hangingPunct="0">
                              <a:defRPr sz="16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cs typeface="Arial" pitchFamily="34" charset="0"/>
                              </a:defRPr>
                            </a:lvl2pPr>
                            <a:lvl3pPr marL="1143000" indent="-228600" eaLnBrk="0" hangingPunct="0">
                              <a:defRPr sz="16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cs typeface="Arial" pitchFamily="34" charset="0"/>
                              </a:defRPr>
                            </a:lvl3pPr>
                            <a:lvl4pPr marL="1600200" indent="-228600" eaLnBrk="0" hangingPunct="0">
                              <a:defRPr sz="16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cs typeface="Arial" pitchFamily="34" charset="0"/>
                              </a:defRPr>
                            </a:lvl4pPr>
                            <a:lvl5pPr marL="2057400" indent="-228600" eaLnBrk="0" hangingPunct="0">
                              <a:defRPr sz="16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cs typeface="Arial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cs typeface="Arial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cs typeface="Arial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cs typeface="Arial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cs typeface="Arial" pitchFamily="34" charset="0"/>
                              </a:defRPr>
                            </a:lvl9pPr>
                          </a:lstStyle>
                          <a:p>
                            <a:pPr algn="ctr" eaLnBrk="1" hangingPunct="1"/>
                            <a:r>
                              <a:rPr lang="en-US" sz="1400" b="1" dirty="0">
                                <a:solidFill>
                                  <a:srgbClr val="333399"/>
                                </a:solidFill>
                              </a:rPr>
                              <a:t>As density of permanent charge increases, channel becomes calcium selective</a:t>
                            </a:r>
                            <a:r>
                              <a:rPr lang="en-US" sz="1800" b="1" dirty="0">
                                <a:solidFill>
                                  <a:srgbClr val="333399"/>
                                </a:solidFill>
                              </a:rPr>
                              <a:t> </a:t>
                            </a:r>
                            <a:br>
                              <a:rPr lang="en-US" sz="1800" b="1" dirty="0">
                                <a:solidFill>
                                  <a:srgbClr val="333399"/>
                                </a:solidFill>
                              </a:rPr>
                            </a:br>
                            <a:r>
                              <a:rPr lang="en-US" sz="1400" dirty="0">
                                <a:solidFill>
                                  <a:srgbClr val="333399"/>
                                </a:solidFill>
                              </a:rPr>
                              <a:t>E</a:t>
                            </a:r>
                            <a:r>
                              <a:rPr lang="en-US" sz="1800" baseline="-25000" dirty="0">
                                <a:solidFill>
                                  <a:srgbClr val="333399"/>
                                </a:solidFill>
                              </a:rPr>
                              <a:t>rev</a:t>
                            </a:r>
                            <a:r>
                              <a:rPr lang="en-US" dirty="0">
                                <a:solidFill>
                                  <a:srgbClr val="333399"/>
                                </a:solidFill>
                              </a:rPr>
                              <a:t> </a:t>
                            </a:r>
                            <a:r>
                              <a:rPr lang="en-US" sz="1400" dirty="0">
                                <a:solidFill>
                                  <a:srgbClr val="333399"/>
                                </a:solidFill>
                                <a:sym typeface="Symbol" pitchFamily="18" charset="2"/>
                              </a:rPr>
                              <a:t></a:t>
                            </a:r>
                            <a:r>
                              <a:rPr lang="en-US" sz="1400" dirty="0">
                                <a:solidFill>
                                  <a:srgbClr val="333399"/>
                                </a:solidFill>
                              </a:rPr>
                              <a:t> E</a:t>
                            </a:r>
                            <a:r>
                              <a:rPr lang="en-US" sz="1800" baseline="-25000" dirty="0">
                                <a:solidFill>
                                  <a:srgbClr val="333399"/>
                                </a:solidFill>
                              </a:rPr>
                              <a:t>Ca    </a:t>
                            </a:r>
                            <a:r>
                              <a:rPr lang="en-US" sz="1200" dirty="0">
                                <a:solidFill>
                                  <a:srgbClr val="333399"/>
                                </a:solidFill>
                                <a:latin typeface="Arial Narrow" pitchFamily="34" charset="0"/>
                              </a:rPr>
                              <a:t>in</a:t>
                            </a:r>
                            <a:r>
                              <a:rPr lang="en-US" dirty="0">
                                <a:solidFill>
                                  <a:srgbClr val="333399"/>
                                </a:solidFill>
                              </a:rPr>
                              <a:t> </a:t>
                            </a:r>
                            <a:r>
                              <a:rPr lang="en-US" sz="1200" dirty="0">
                                <a:solidFill>
                                  <a:srgbClr val="333399"/>
                                </a:solidFill>
                                <a:latin typeface="Arial Narrow" pitchFamily="34" charset="0"/>
                              </a:rPr>
                              <a:t>0.1M</a:t>
                            </a:r>
                            <a:r>
                              <a:rPr lang="en-US" sz="1200" dirty="0">
                                <a:solidFill>
                                  <a:srgbClr val="333399"/>
                                </a:solidFill>
                              </a:rPr>
                              <a:t>   </a:t>
                            </a:r>
                            <a:r>
                              <a:rPr lang="en-US" sz="1200" dirty="0">
                                <a:solidFill>
                                  <a:srgbClr val="333399"/>
                                </a:solidFill>
                                <a:latin typeface="Arial Narrow" pitchFamily="34" charset="0"/>
                              </a:rPr>
                              <a:t>1.0 M CaCl</a:t>
                            </a:r>
                            <a:r>
                              <a:rPr lang="en-US" sz="1200" baseline="-25000" dirty="0">
                                <a:solidFill>
                                  <a:srgbClr val="333399"/>
                                </a:solidFill>
                                <a:latin typeface="Arial Narrow" pitchFamily="34" charset="0"/>
                              </a:rPr>
                              <a:t>2 </a:t>
                            </a:r>
                            <a:r>
                              <a:rPr lang="en-US" sz="1200" dirty="0">
                                <a:solidFill>
                                  <a:srgbClr val="333399"/>
                                </a:solidFill>
                                <a:latin typeface="Arial Narrow" pitchFamily="34" charset="0"/>
                              </a:rPr>
                              <a:t>;</a:t>
                            </a:r>
                            <a:r>
                              <a:rPr lang="en-US" sz="1200" baseline="-25000" dirty="0">
                                <a:solidFill>
                                  <a:srgbClr val="333399"/>
                                </a:solidFill>
                                <a:latin typeface="Arial Narrow" pitchFamily="34" charset="0"/>
                              </a:rPr>
                              <a:t> </a:t>
                            </a:r>
                            <a:r>
                              <a:rPr lang="en-US" sz="1200" dirty="0">
                                <a:solidFill>
                                  <a:srgbClr val="333399"/>
                                </a:solidFill>
                                <a:latin typeface="Arial Narrow" pitchFamily="34" charset="0"/>
                              </a:rPr>
                              <a:t>  pH 8.0</a:t>
                            </a:r>
                            <a:endParaRPr lang="en-US" sz="1200" baseline="-25000" dirty="0">
                              <a:solidFill>
                                <a:srgbClr val="333399"/>
                              </a:solidFill>
                              <a:latin typeface="Arial Narrow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48510" name="Text Box 18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870" y="2658"/>
                            <a:ext cx="821" cy="290"/>
                          </a:xfrm>
                          <a:prstGeom prst="rect">
                            <a:avLst/>
                          </a:prstGeom>
                          <a:noFill/>
                          <a:ln w="190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square" lIns="0" tIns="27432" rIns="0" bIns="27432">
                            <a:spAutoFit/>
                          </a:bodyPr>
                          <a:lstStyle>
                            <a:lvl1pPr eaLnBrk="0" hangingPunct="0">
                              <a:defRPr sz="16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cs typeface="Arial" pitchFamily="34" charset="0"/>
                              </a:defRPr>
                            </a:lvl1pPr>
                            <a:lvl2pPr marL="742950" indent="-285750" eaLnBrk="0" hangingPunct="0">
                              <a:defRPr sz="16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cs typeface="Arial" pitchFamily="34" charset="0"/>
                              </a:defRPr>
                            </a:lvl2pPr>
                            <a:lvl3pPr marL="1143000" indent="-228600" eaLnBrk="0" hangingPunct="0">
                              <a:defRPr sz="16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cs typeface="Arial" pitchFamily="34" charset="0"/>
                              </a:defRPr>
                            </a:lvl3pPr>
                            <a:lvl4pPr marL="1600200" indent="-228600" eaLnBrk="0" hangingPunct="0">
                              <a:defRPr sz="16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cs typeface="Arial" pitchFamily="34" charset="0"/>
                              </a:defRPr>
                            </a:lvl4pPr>
                            <a:lvl5pPr marL="2057400" indent="-228600" eaLnBrk="0" hangingPunct="0">
                              <a:defRPr sz="16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cs typeface="Arial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cs typeface="Arial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cs typeface="Arial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cs typeface="Arial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cs typeface="Arial" pitchFamily="34" charset="0"/>
                              </a:defRPr>
                            </a:lvl9pPr>
                          </a:lstStyle>
                          <a:p>
                            <a:pPr algn="ctr" eaLnBrk="1" hangingPunct="1"/>
                            <a:r>
                              <a:rPr lang="en-US" sz="1400" b="1" i="1" dirty="0">
                                <a:solidFill>
                                  <a:srgbClr val="000000"/>
                                </a:solidFill>
                              </a:rPr>
                              <a:t>  </a:t>
                            </a:r>
                            <a:r>
                              <a:rPr lang="en-US" sz="1200" b="1" i="1" dirty="0">
                                <a:solidFill>
                                  <a:srgbClr val="000000"/>
                                </a:solidFill>
                              </a:rPr>
                              <a:t>Unselective </a:t>
                            </a:r>
                          </a:p>
                          <a:p>
                            <a:pPr algn="ctr" eaLnBrk="1" hangingPunct="1"/>
                            <a:r>
                              <a:rPr lang="en-US" sz="1200" b="1" i="1" dirty="0">
                                <a:solidFill>
                                  <a:srgbClr val="000000"/>
                                </a:solidFill>
                              </a:rPr>
                              <a:t>Natural ‘wild’ Type</a:t>
                            </a:r>
                            <a:r>
                              <a:rPr lang="en-US" sz="1400" b="1" i="1" dirty="0">
                                <a:solidFill>
                                  <a:srgbClr val="000000"/>
                                </a:solidFill>
                              </a:rPr>
                              <a:t>  </a:t>
                            </a:r>
                          </a:p>
                        </p:txBody>
                      </p:sp>
                      <p:sp>
                        <p:nvSpPr>
                          <p:cNvPr id="148511" name="Line 1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2893" y="2454"/>
                            <a:ext cx="83" cy="21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tx1"/>
                            </a:solidFill>
                            <a:round/>
                            <a:headEnd/>
                            <a:tailEnd type="stealth" w="lg" len="lg"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>
                              <a:solidFill>
                                <a:srgbClr val="000000"/>
                              </a:solidFill>
                              <a:latin typeface="Arial"/>
                              <a:cs typeface="Arial"/>
                            </a:endParaRPr>
                          </a:p>
                        </p:txBody>
                      </p:sp>
                      <p:sp>
                        <p:nvSpPr>
                          <p:cNvPr id="148512" name="Text Box 20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83" y="3720"/>
                            <a:ext cx="5060" cy="18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25400" algn="ctr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>
                            <a:spAutoFit/>
                          </a:bodyPr>
                          <a:lstStyle>
                            <a:lvl1pPr eaLnBrk="0" hangingPunct="0">
                              <a:defRPr sz="16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cs typeface="Arial" pitchFamily="34" charset="0"/>
                              </a:defRPr>
                            </a:lvl1pPr>
                            <a:lvl2pPr marL="742950" indent="-285750" eaLnBrk="0" hangingPunct="0">
                              <a:defRPr sz="16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cs typeface="Arial" pitchFamily="34" charset="0"/>
                              </a:defRPr>
                            </a:lvl2pPr>
                            <a:lvl3pPr marL="1143000" indent="-228600" eaLnBrk="0" hangingPunct="0">
                              <a:defRPr sz="16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cs typeface="Arial" pitchFamily="34" charset="0"/>
                              </a:defRPr>
                            </a:lvl3pPr>
                            <a:lvl4pPr marL="1600200" indent="-228600" eaLnBrk="0" hangingPunct="0">
                              <a:defRPr sz="16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cs typeface="Arial" pitchFamily="34" charset="0"/>
                              </a:defRPr>
                            </a:lvl4pPr>
                            <a:lvl5pPr marL="2057400" indent="-228600" eaLnBrk="0" hangingPunct="0">
                              <a:defRPr sz="16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cs typeface="Arial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cs typeface="Arial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cs typeface="Arial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cs typeface="Arial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600">
                                <a:solidFill>
                                  <a:schemeClr val="tx1"/>
                                </a:solidFill>
                                <a:latin typeface="Arial" pitchFamily="34" charset="0"/>
                                <a:cs typeface="Arial" pitchFamily="34" charset="0"/>
                              </a:defRPr>
                            </a:lvl9pPr>
                          </a:lstStyle>
                          <a:p>
                            <a:pPr algn="ctr" eaLnBrk="1" hangingPunct="1">
                              <a:spcBef>
                                <a:spcPct val="50000"/>
                              </a:spcBef>
                            </a:pPr>
                            <a:r>
                              <a:rPr lang="en-US" sz="1400" b="1" i="1" dirty="0">
                                <a:solidFill>
                                  <a:srgbClr val="000000"/>
                                </a:solidFill>
                              </a:rPr>
                              <a:t>built by Henk Miedema, Wim Meijberg of </a:t>
                            </a:r>
                            <a:r>
                              <a:rPr lang="en-US" sz="1400" b="1" i="1" u="sng" dirty="0">
                                <a:solidFill>
                                  <a:srgbClr val="000000"/>
                                </a:solidFill>
                              </a:rPr>
                              <a:t>BioMade Corp</a:t>
                            </a:r>
                            <a:r>
                              <a:rPr lang="en-US" sz="1400" b="1" i="1" dirty="0">
                                <a:solidFill>
                                  <a:srgbClr val="000000"/>
                                </a:solidFill>
                              </a:rPr>
                              <a:t>. Groningen, Netherlands</a:t>
                            </a:r>
                            <a:endParaRPr lang="en-US" sz="2400" dirty="0">
                              <a:solidFill>
                                <a:srgbClr val="000000"/>
                              </a:solidFill>
                            </a:endParaRPr>
                          </a:p>
                        </p:txBody>
                      </p:sp>
                    </p:grpSp>
                    <p:sp>
                      <p:nvSpPr>
                        <p:cNvPr id="148507" name="Text Box 21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95" y="3897"/>
                          <a:ext cx="4825" cy="1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25400" algn="ctr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>
                          <a:spAutoFit/>
                        </a:bodyPr>
                        <a:lstStyle>
                          <a:lvl1pPr eaLnBrk="0" hangingPunct="0">
                            <a:defRPr sz="1600">
                              <a:solidFill>
                                <a:schemeClr val="tx1"/>
                              </a:solidFill>
                              <a:latin typeface="Arial" pitchFamily="34" charset="0"/>
                              <a:cs typeface="Arial" pitchFamily="34" charset="0"/>
                            </a:defRPr>
                          </a:lvl1pPr>
                          <a:lvl2pPr marL="742950" indent="-285750" eaLnBrk="0" hangingPunct="0">
                            <a:defRPr sz="1600">
                              <a:solidFill>
                                <a:schemeClr val="tx1"/>
                              </a:solidFill>
                              <a:latin typeface="Arial" pitchFamily="34" charset="0"/>
                              <a:cs typeface="Arial" pitchFamily="34" charset="0"/>
                            </a:defRPr>
                          </a:lvl2pPr>
                          <a:lvl3pPr marL="1143000" indent="-228600" eaLnBrk="0" hangingPunct="0">
                            <a:defRPr sz="1600">
                              <a:solidFill>
                                <a:schemeClr val="tx1"/>
                              </a:solidFill>
                              <a:latin typeface="Arial" pitchFamily="34" charset="0"/>
                              <a:cs typeface="Arial" pitchFamily="34" charset="0"/>
                            </a:defRPr>
                          </a:lvl3pPr>
                          <a:lvl4pPr marL="1600200" indent="-228600" eaLnBrk="0" hangingPunct="0">
                            <a:defRPr sz="1600">
                              <a:solidFill>
                                <a:schemeClr val="tx1"/>
                              </a:solidFill>
                              <a:latin typeface="Arial" pitchFamily="34" charset="0"/>
                              <a:cs typeface="Arial" pitchFamily="34" charset="0"/>
                            </a:defRPr>
                          </a:lvl4pPr>
                          <a:lvl5pPr marL="2057400" indent="-228600" eaLnBrk="0" hangingPunct="0">
                            <a:defRPr sz="1600">
                              <a:solidFill>
                                <a:schemeClr val="tx1"/>
                              </a:solidFill>
                              <a:latin typeface="Arial" pitchFamily="34" charset="0"/>
                              <a:cs typeface="Arial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pitchFamily="34" charset="0"/>
                              <a:cs typeface="Arial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pitchFamily="34" charset="0"/>
                              <a:cs typeface="Arial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pitchFamily="34" charset="0"/>
                              <a:cs typeface="Arial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pitchFamily="34" charset="0"/>
                              <a:cs typeface="Arial" pitchFamily="34" charset="0"/>
                            </a:defRPr>
                          </a:lvl9pPr>
                        </a:lstStyle>
                        <a:p>
                          <a:pPr algn="ctr" eaLnBrk="1" hangingPunct="1">
                            <a:spcBef>
                              <a:spcPct val="50000"/>
                            </a:spcBef>
                          </a:pPr>
                          <a:r>
                            <a:rPr lang="en-US" altLang="ko-KR" sz="1400" b="1" i="1" dirty="0">
                              <a:solidFill>
                                <a:srgbClr val="000000"/>
                              </a:solidFill>
                              <a:ea typeface="Gulim" pitchFamily="34" charset="-127"/>
                            </a:rPr>
                            <a:t>Miedema </a:t>
                          </a:r>
                          <a:r>
                            <a:rPr lang="en-US" altLang="ko-KR" sz="1400" i="1" dirty="0">
                              <a:solidFill>
                                <a:srgbClr val="000000"/>
                              </a:solidFill>
                              <a:ea typeface="Gulim" pitchFamily="34" charset="-127"/>
                            </a:rPr>
                            <a:t>et al</a:t>
                          </a:r>
                          <a:r>
                            <a:rPr lang="en-US" altLang="ko-KR" sz="1400" b="1" i="1" dirty="0">
                              <a:solidFill>
                                <a:srgbClr val="000000"/>
                              </a:solidFill>
                              <a:ea typeface="Gulim" pitchFamily="34" charset="-127"/>
                            </a:rPr>
                            <a:t>, </a:t>
                          </a:r>
                          <a:r>
                            <a:rPr lang="en-US" altLang="ko-KR" sz="1400" i="1" dirty="0">
                              <a:solidFill>
                                <a:srgbClr val="000000"/>
                              </a:solidFill>
                              <a:ea typeface="Gulim" pitchFamily="34" charset="-127"/>
                            </a:rPr>
                            <a:t>Biophys J 87: 3137–3147 (2004); 90:1202-1211 (2006); 91:4392-4400  (2006)</a:t>
                          </a:r>
                          <a:endParaRPr lang="en-US" sz="1400" i="1" dirty="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</p:grpSp>
                  <p:sp>
                    <p:nvSpPr>
                      <p:cNvPr id="148505" name="Text Box 2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3905" y="989"/>
                        <a:ext cx="1315" cy="1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 algn="ctr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 eaLnBrk="0" hangingPunct="0">
                          <a:defRPr sz="1600">
                            <a:solidFill>
                              <a:schemeClr val="tx1"/>
                            </a:solidFill>
                            <a:latin typeface="Arial" pitchFamily="34" charset="0"/>
                            <a:cs typeface="Arial" pitchFamily="34" charset="0"/>
                          </a:defRPr>
                        </a:lvl1pPr>
                        <a:lvl2pPr marL="742950" indent="-285750" eaLnBrk="0" hangingPunct="0">
                          <a:defRPr sz="1600">
                            <a:solidFill>
                              <a:schemeClr val="tx1"/>
                            </a:solidFill>
                            <a:latin typeface="Arial" pitchFamily="34" charset="0"/>
                            <a:cs typeface="Arial" pitchFamily="34" charset="0"/>
                          </a:defRPr>
                        </a:lvl2pPr>
                        <a:lvl3pPr marL="1143000" indent="-228600" eaLnBrk="0" hangingPunct="0">
                          <a:defRPr sz="1600">
                            <a:solidFill>
                              <a:schemeClr val="tx1"/>
                            </a:solidFill>
                            <a:latin typeface="Arial" pitchFamily="34" charset="0"/>
                            <a:cs typeface="Arial" pitchFamily="34" charset="0"/>
                          </a:defRPr>
                        </a:lvl3pPr>
                        <a:lvl4pPr marL="1600200" indent="-228600" eaLnBrk="0" hangingPunct="0">
                          <a:defRPr sz="1600">
                            <a:solidFill>
                              <a:schemeClr val="tx1"/>
                            </a:solidFill>
                            <a:latin typeface="Arial" pitchFamily="34" charset="0"/>
                            <a:cs typeface="Arial" pitchFamily="34" charset="0"/>
                          </a:defRPr>
                        </a:lvl4pPr>
                        <a:lvl5pPr marL="2057400" indent="-228600" eaLnBrk="0" hangingPunct="0">
                          <a:defRPr sz="1600">
                            <a:solidFill>
                              <a:schemeClr val="tx1"/>
                            </a:solidFill>
                            <a:latin typeface="Arial" pitchFamily="34" charset="0"/>
                            <a:cs typeface="Arial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600">
                            <a:solidFill>
                              <a:schemeClr val="tx1"/>
                            </a:solidFill>
                            <a:latin typeface="Arial" pitchFamily="34" charset="0"/>
                            <a:cs typeface="Arial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600">
                            <a:solidFill>
                              <a:schemeClr val="tx1"/>
                            </a:solidFill>
                            <a:latin typeface="Arial" pitchFamily="34" charset="0"/>
                            <a:cs typeface="Arial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600">
                            <a:solidFill>
                              <a:schemeClr val="tx1"/>
                            </a:solidFill>
                            <a:latin typeface="Arial" pitchFamily="34" charset="0"/>
                            <a:cs typeface="Arial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600">
                            <a:solidFill>
                              <a:schemeClr val="tx1"/>
                            </a:solidFill>
                            <a:latin typeface="Arial" pitchFamily="34" charset="0"/>
                            <a:cs typeface="Arial" pitchFamily="34" charset="0"/>
                          </a:defRPr>
                        </a:lvl9pPr>
                      </a:lstStyle>
                      <a:p>
                        <a:pPr>
                          <a:spcBef>
                            <a:spcPct val="50000"/>
                          </a:spcBef>
                        </a:pPr>
                        <a:r>
                          <a:rPr lang="en-US" sz="1200" b="1">
                            <a:solidFill>
                              <a:srgbClr val="000000"/>
                            </a:solidFill>
                          </a:rPr>
                          <a:t>MUTANT ─ Compound</a:t>
                        </a:r>
                      </a:p>
                    </p:txBody>
                  </p:sp>
                </p:grpSp>
                <p:sp>
                  <p:nvSpPr>
                    <p:cNvPr id="148500" name="TextBox 2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027766" y="3047959"/>
                      <a:ext cx="1622368" cy="320451"/>
                    </a:xfrm>
                    <a:prstGeom prst="rect">
                      <a:avLst/>
                    </a:prstGeom>
                    <a:noFill/>
                    <a:ln w="19050">
                      <a:solidFill>
                        <a:srgbClr val="0033CC"/>
                      </a:solidFill>
                      <a:round/>
                      <a:headEnd/>
                      <a:tailEnd type="arrow" w="lg" len="lg"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eaLnBrk="1" hangingPunct="1"/>
                      <a:endParaRPr lang="en-US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30" name="TextBox 29"/>
                    <p:cNvSpPr txBox="1"/>
                    <p:nvPr/>
                  </p:nvSpPr>
                  <p:spPr bwMode="auto">
                    <a:xfrm>
                      <a:off x="1052790" y="3020252"/>
                      <a:ext cx="1622446" cy="349583"/>
                    </a:xfrm>
                    <a:prstGeom prst="rect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txBody>
                    <a:bodyPr>
                      <a:spAutoFit/>
                    </a:bodyPr>
                    <a:lstStyle/>
                    <a:p>
                      <a:pPr>
                        <a:defRPr/>
                      </a:pPr>
                      <a:endParaRPr lang="en-US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p:txBody>
                </p:sp>
              </p:grpSp>
              <p:pic>
                <p:nvPicPr>
                  <p:cNvPr id="148497" name="Picture 7" descr="Another Constriction Zone BPS_2002_BB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03636" y="933856"/>
                    <a:ext cx="2046288" cy="189689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48498" name="AutoShape 26"/>
                  <p:cNvSpPr>
                    <a:spLocks noChangeArrowheads="1"/>
                  </p:cNvSpPr>
                  <p:nvPr/>
                </p:nvSpPr>
                <p:spPr bwMode="auto">
                  <a:xfrm>
                    <a:off x="6178550" y="1300638"/>
                    <a:ext cx="1778676" cy="496887"/>
                  </a:xfrm>
                  <a:prstGeom prst="wedgeRoundRectCallout">
                    <a:avLst>
                      <a:gd name="adj1" fmla="val -48463"/>
                      <a:gd name="adj2" fmla="val -28593"/>
                      <a:gd name="adj3" fmla="val 16667"/>
                    </a:avLst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algn="ctr" eaLnBrk="0" hangingPunct="0">
                      <a:spcBef>
                        <a:spcPct val="50000"/>
                      </a:spcBef>
                    </a:pPr>
                    <a:r>
                      <a:rPr lang="en-US" sz="1200" b="1" i="1">
                        <a:solidFill>
                          <a:srgbClr val="000000"/>
                        </a:solidFill>
                        <a:latin typeface="Arial"/>
                        <a:cs typeface="Arial"/>
                      </a:rPr>
                      <a:t>Glutathione derivatives</a:t>
                    </a:r>
                  </a:p>
                </p:txBody>
              </p:sp>
            </p:grpSp>
            <p:sp>
              <p:nvSpPr>
                <p:cNvPr id="148495" name="TextBox 34"/>
                <p:cNvSpPr txBox="1">
                  <a:spLocks noChangeArrowheads="1"/>
                </p:cNvSpPr>
                <p:nvPr/>
              </p:nvSpPr>
              <p:spPr bwMode="auto">
                <a:xfrm>
                  <a:off x="3774332" y="1206229"/>
                  <a:ext cx="2529192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i="1" dirty="0">
                      <a:solidFill>
                        <a:srgbClr val="000000"/>
                      </a:solidFill>
                    </a:rPr>
                    <a:t>Designed by Theory</a:t>
                  </a:r>
                  <a:endParaRPr lang="en-US" b="1" u="sng" dirty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35" name="Oval 25"/>
              <p:cNvSpPr>
                <a:spLocks noChangeAspect="1" noChangeArrowheads="1"/>
              </p:cNvSpPr>
              <p:nvPr/>
            </p:nvSpPr>
            <p:spPr bwMode="auto">
              <a:xfrm>
                <a:off x="1800225" y="1774825"/>
                <a:ext cx="327025" cy="314325"/>
              </a:xfrm>
              <a:prstGeom prst="ellipse">
                <a:avLst/>
              </a:prstGeom>
              <a:gradFill rotWithShape="1">
                <a:gsLst>
                  <a:gs pos="79000">
                    <a:srgbClr val="FF0000"/>
                  </a:gs>
                  <a:gs pos="100000">
                    <a:srgbClr val="006C00"/>
                  </a:gs>
                </a:gsLst>
                <a:path path="shape">
                  <a:fillToRect l="50000" t="50000" r="50000" b="50000"/>
                </a:path>
              </a:gradFill>
              <a:ln w="2540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endParaRPr lang="en-US" kern="0" dirty="0">
                  <a:solidFill>
                    <a:sysClr val="windowText" lastClr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36" name="Oval 25"/>
              <p:cNvSpPr>
                <a:spLocks noChangeAspect="1" noChangeArrowheads="1"/>
              </p:cNvSpPr>
              <p:nvPr/>
            </p:nvSpPr>
            <p:spPr bwMode="auto">
              <a:xfrm>
                <a:off x="1990725" y="2054225"/>
                <a:ext cx="328613" cy="312738"/>
              </a:xfrm>
              <a:prstGeom prst="ellipse">
                <a:avLst/>
              </a:prstGeom>
              <a:gradFill rotWithShape="1">
                <a:gsLst>
                  <a:gs pos="79000">
                    <a:srgbClr val="92D050"/>
                  </a:gs>
                  <a:gs pos="100000">
                    <a:srgbClr val="006C00"/>
                  </a:gs>
                </a:gsLst>
                <a:path path="shape">
                  <a:fillToRect l="50000" t="50000" r="50000" b="50000"/>
                </a:path>
              </a:gradFill>
              <a:ln w="2540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endParaRPr lang="en-US" kern="0" dirty="0">
                  <a:solidFill>
                    <a:sysClr val="windowText" lastClr="000000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148490" name="TextBox 46"/>
            <p:cNvSpPr txBox="1">
              <a:spLocks noChangeArrowheads="1"/>
            </p:cNvSpPr>
            <p:nvPr/>
          </p:nvSpPr>
          <p:spPr bwMode="auto">
            <a:xfrm>
              <a:off x="4716016" y="5555778"/>
              <a:ext cx="277640" cy="338554"/>
            </a:xfrm>
            <a:prstGeom prst="rect">
              <a:avLst/>
            </a:prstGeom>
            <a:noFill/>
            <a:ln w="9525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dirty="0">
                  <a:solidFill>
                    <a:srgbClr val="333399"/>
                  </a:solidFill>
                  <a:latin typeface="Arial Narrow" pitchFamily="34" charset="0"/>
                </a:rPr>
                <a:t>||</a:t>
              </a:r>
              <a:r>
                <a:rPr lang="en-US" sz="1400" dirty="0">
                  <a:solidFill>
                    <a:srgbClr val="333399"/>
                  </a:solidFill>
                  <a:latin typeface="Arial Narrow" pitchFamily="34" charset="0"/>
                </a:rPr>
                <a:t> </a:t>
              </a:r>
              <a:endParaRPr lang="en-US" sz="1400" b="1" u="sng" dirty="0">
                <a:solidFill>
                  <a:srgbClr val="000000"/>
                </a:solidFill>
                <a:latin typeface="Arial Narrow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810000" y="3051974"/>
            <a:ext cx="4572000" cy="8156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1407B9"/>
                </a:solidFill>
              </a:rPr>
              <a:t>Evidence</a:t>
            </a:r>
          </a:p>
          <a:p>
            <a:pPr algn="ctr"/>
            <a:r>
              <a:rPr lang="en-US" b="1" dirty="0">
                <a:solidFill>
                  <a:srgbClr val="1407B9"/>
                </a:solidFill>
              </a:rPr>
              <a:t>RyR </a:t>
            </a:r>
          </a:p>
          <a:p>
            <a:pPr algn="ctr"/>
            <a:r>
              <a:rPr lang="en-US" sz="1100" i="1" dirty="0">
                <a:solidFill>
                  <a:srgbClr val="1407B9"/>
                </a:solidFill>
              </a:rPr>
              <a:t>(start)</a:t>
            </a:r>
            <a:endParaRPr lang="en-US" sz="800" i="1" dirty="0">
              <a:solidFill>
                <a:srgbClr val="1407B9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6368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1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E5D4A4-8E14-41F4-9B55-50B5A484EF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77139A39-4D6B-45ED-A4E6-5AA47E6E4FA3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B407C7-F0D9-484C-903A-FE3268D33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521" y="1455174"/>
            <a:ext cx="6667500" cy="381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B2B3C6-A2E4-4F30-B451-59B16DB9FC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131" y="1564308"/>
            <a:ext cx="2428875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2420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3552" y="944725"/>
            <a:ext cx="7772400" cy="1470025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Poisson Fermi Approach to Ion Channels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1DF597-A23F-481D-AB1A-251C9BF8C3F7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B6337E7-6751-4755-98E6-6FEBAE5000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D33335C-EB5C-4B70-BE54-3AC4E803054E}"/>
              </a:ext>
            </a:extLst>
          </p:cNvPr>
          <p:cNvGrpSpPr/>
          <p:nvPr/>
        </p:nvGrpSpPr>
        <p:grpSpPr>
          <a:xfrm>
            <a:off x="3808309" y="2514600"/>
            <a:ext cx="4575382" cy="3541169"/>
            <a:chOff x="4202356" y="3614246"/>
            <a:chExt cx="4575382" cy="354116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AD91D53-6608-47F0-B1B0-9086B7F571CD}"/>
                </a:ext>
              </a:extLst>
            </p:cNvPr>
            <p:cNvGrpSpPr/>
            <p:nvPr/>
          </p:nvGrpSpPr>
          <p:grpSpPr>
            <a:xfrm>
              <a:off x="5519234" y="3614246"/>
              <a:ext cx="1941627" cy="2389525"/>
              <a:chOff x="3029704" y="4009019"/>
              <a:chExt cx="1941627" cy="2389525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813028D-D5B7-4D3D-A80E-E13508F6D000}"/>
                  </a:ext>
                </a:extLst>
              </p:cNvPr>
              <p:cNvSpPr txBox="1"/>
              <p:nvPr/>
            </p:nvSpPr>
            <p:spPr>
              <a:xfrm>
                <a:off x="3409289" y="4009019"/>
                <a:ext cx="12006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dirty="0">
                    <a:latin typeface="+mj-lt"/>
                  </a:rPr>
                  <a:t>     劉晉良</a:t>
                </a:r>
                <a:endParaRPr lang="en-US" dirty="0">
                  <a:latin typeface="+mj-lt"/>
                </a:endParaRP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9E36F89-18C1-4681-8B17-5C51F4C6D4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29704" y="4404441"/>
                <a:ext cx="1941627" cy="1994103"/>
              </a:xfrm>
              <a:prstGeom prst="rect">
                <a:avLst/>
              </a:prstGeom>
            </p:spPr>
          </p:pic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72A13E0-9DAE-4340-9613-63DF4BFCABCE}"/>
                </a:ext>
              </a:extLst>
            </p:cNvPr>
            <p:cNvSpPr/>
            <p:nvPr/>
          </p:nvSpPr>
          <p:spPr>
            <a:xfrm>
              <a:off x="4202356" y="6201308"/>
              <a:ext cx="457538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i="1" dirty="0">
                  <a:latin typeface="Arial Black" panose="020B0A04020102020204" pitchFamily="34" charset="0"/>
                  <a:cs typeface="Times New Roman" panose="02020603050405020304" pitchFamily="18" charset="0"/>
                </a:rPr>
                <a:t>Jinn-Liang Liu </a:t>
              </a:r>
              <a:br>
                <a:rPr lang="en-US" sz="1400" i="1" dirty="0">
                  <a:latin typeface="Arial Black" panose="020B0A04020102020204" pitchFamily="34" charset="0"/>
                  <a:cs typeface="Times New Roman" panose="02020603050405020304" pitchFamily="18" charset="0"/>
                </a:rPr>
              </a:br>
              <a:r>
                <a:rPr lang="en-US" sz="1400" b="1" i="1" dirty="0">
                  <a:cs typeface="Times New Roman" panose="02020603050405020304" pitchFamily="18" charset="0"/>
                </a:rPr>
                <a:t>discovered role of </a:t>
              </a:r>
              <a:br>
                <a:rPr lang="en-US" sz="1400" b="1" i="1" dirty="0">
                  <a:latin typeface="Arial Black" panose="020B0A04020102020204" pitchFamily="34" charset="0"/>
                  <a:cs typeface="Times New Roman" panose="02020603050405020304" pitchFamily="18" charset="0"/>
                </a:rPr>
              </a:br>
              <a:r>
                <a:rPr lang="en-US" sz="1400" b="1" i="1" dirty="0">
                  <a:latin typeface="Arial Black" panose="020B0A04020102020204" pitchFamily="34" charset="0"/>
                  <a:cs typeface="Times New Roman" panose="02020603050405020304" pitchFamily="18" charset="0"/>
                </a:rPr>
                <a:t>SATURATION</a:t>
              </a:r>
              <a:br>
                <a:rPr lang="en-US" sz="1400" b="1" i="1" dirty="0">
                  <a:cs typeface="Times New Roman" panose="02020603050405020304" pitchFamily="18" charset="0"/>
                </a:rPr>
              </a:br>
              <a:r>
                <a:rPr lang="en-US" sz="1400" b="1" i="1" dirty="0">
                  <a:cs typeface="Times New Roman" panose="02020603050405020304" pitchFamily="18" charset="0"/>
                </a:rPr>
                <a:t>Bob Eisenberg helped with applications</a:t>
              </a:r>
              <a:endParaRPr lang="en-US" sz="1400" b="1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0410323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0504" y="239352"/>
            <a:ext cx="8766495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itchFamily="34" charset="0"/>
              </a:rPr>
              <a:t>Motivation</a:t>
            </a:r>
            <a:b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itchFamily="34" charset="0"/>
              </a:rPr>
            </a:b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itchFamily="34" charset="0"/>
              </a:rPr>
              <a:t>Natural Description of Crowded Charge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is a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itchFamily="34" charset="0"/>
              </a:rPr>
              <a:t>Fermi Distribution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itchFamily="34" charset="0"/>
              </a:rPr>
            </a:b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itchFamily="34" charset="0"/>
              </a:rPr>
            </a:b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designed to describe saturation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Simulating saturation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interatomic repulsion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(Lennard Jones)</a:t>
            </a:r>
            <a:b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is a </a:t>
            </a:r>
            <a:r>
              <a:rPr kumimoji="0" lang="en-US" sz="11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significant mathematical challenge</a:t>
            </a:r>
            <a:br>
              <a:rPr kumimoji="0" lang="en-US" sz="11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itchFamily="34" charset="0"/>
              </a:rPr>
              <a:t>to be side-stepped if possible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1998" y="6491681"/>
            <a:ext cx="1905000" cy="457200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92E85B-D96E-4C64-8DCC-FF1FED9104FA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5500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0754" y="512676"/>
            <a:ext cx="8656224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itchFamily="34" charset="0"/>
              </a:rPr>
              <a:t>Motivation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Largest Effect </a:t>
            </a:r>
            <a:b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of </a:t>
            </a:r>
            <a:b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Crowded Charge</a:t>
            </a:r>
            <a:b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is </a:t>
            </a:r>
            <a:b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Saturation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important </a:t>
            </a:r>
            <a:br>
              <a:rPr lang="en-US" sz="14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en-US" sz="14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 channels, DNA, enzymes, and </a:t>
            </a:r>
            <a:br>
              <a:rPr lang="en-US" sz="14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en-US" sz="14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electrochemical devices in general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Saturation cannot be described at all by classical Poisson Boltzmann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approach and is described in a (wildly) uncalibrated way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present day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Molecular Dynamics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1998" y="6491681"/>
            <a:ext cx="1905000" cy="457200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92E85B-D96E-4C64-8DCC-FF1FED9104FA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45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C155C9-8943-498B-B982-05F0114C3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7000"/>
            <a:ext cx="2540000" cy="457200"/>
          </a:xfrm>
        </p:spPr>
        <p:txBody>
          <a:bodyPr/>
          <a:lstStyle/>
          <a:p>
            <a:pPr>
              <a:defRPr/>
            </a:pPr>
            <a:fld id="{E992E85B-D96E-4C64-8DCC-FF1FED9104F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53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EF5DAA14-A0C2-4EF8-A325-7DFAD4315F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066" y="798906"/>
            <a:ext cx="7847493" cy="509152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4254BF7-6791-4DDA-A3D6-AEE2FCB636EA}"/>
              </a:ext>
            </a:extLst>
          </p:cNvPr>
          <p:cNvSpPr/>
          <p:nvPr/>
        </p:nvSpPr>
        <p:spPr>
          <a:xfrm>
            <a:off x="1981200" y="6068276"/>
            <a:ext cx="9525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Segoe UI" panose="020B0502040204020203" pitchFamily="34" charset="0"/>
              </a:rPr>
              <a:t>Liu, Eisenberg. 2018. Journal of chemical physics 148:054501 </a:t>
            </a:r>
            <a:r>
              <a:rPr lang="en-US" sz="1600" dirty="0"/>
              <a:t> also arXiv:1801.03470</a:t>
            </a:r>
          </a:p>
          <a:p>
            <a:pPr marR="0"/>
            <a:r>
              <a:rPr lang="en-US" dirty="0">
                <a:latin typeface="Segoe UI" panose="020B0502040204020203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918858-425B-4FC9-90A6-1173FFBB06BB}"/>
              </a:ext>
            </a:extLst>
          </p:cNvPr>
          <p:cNvSpPr txBox="1"/>
          <p:nvPr/>
        </p:nvSpPr>
        <p:spPr>
          <a:xfrm>
            <a:off x="3429000" y="185534"/>
            <a:ext cx="5201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Calibration in Bulk Solution: New Result</a:t>
            </a:r>
          </a:p>
        </p:txBody>
      </p:sp>
    </p:spTree>
    <p:extLst>
      <p:ext uri="{BB962C8B-B14F-4D97-AF65-F5344CB8AC3E}">
        <p14:creationId xmlns:p14="http://schemas.microsoft.com/office/powerpoint/2010/main" val="16693113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0BD0E4-34F7-4283-BA27-1E39239E4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FD0E57-F9F6-49C2-B5B5-07D2DD65AF45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C016C4-0F42-4B31-A8F7-FCCCCD0AE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8331" y="59753"/>
            <a:ext cx="5187876" cy="56022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EAC9F0-B0E0-40E9-A4C1-0C5B9DF0E06C}"/>
              </a:ext>
            </a:extLst>
          </p:cNvPr>
          <p:cNvSpPr/>
          <p:nvPr/>
        </p:nvSpPr>
        <p:spPr>
          <a:xfrm>
            <a:off x="1790330" y="5689937"/>
            <a:ext cx="108162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Individual activity coefficients of 2:1 electrolytes.</a:t>
            </a:r>
          </a:p>
          <a:p>
            <a:pPr algn="ctr"/>
            <a:r>
              <a:rPr lang="en-US" sz="1400" b="1" dirty="0"/>
              <a:t> Comparison of PF results with experimental</a:t>
            </a:r>
          </a:p>
          <a:p>
            <a:pPr algn="ctr"/>
            <a:r>
              <a:rPr lang="en-US" sz="1400" b="1" dirty="0"/>
              <a:t>data [26] on </a:t>
            </a:r>
            <a:r>
              <a:rPr lang="en-US" sz="1400" b="1" dirty="0" err="1"/>
              <a:t>i</a:t>
            </a:r>
            <a:r>
              <a:rPr lang="en-US" sz="1400" b="1" dirty="0"/>
              <a:t> = Pos</a:t>
            </a:r>
            <a:r>
              <a:rPr lang="en-US" sz="1000" b="1" dirty="0"/>
              <a:t>2+ </a:t>
            </a:r>
            <a:r>
              <a:rPr lang="en-US" sz="1400" b="1" dirty="0"/>
              <a:t>(cation) and Neg</a:t>
            </a:r>
            <a:r>
              <a:rPr lang="en-US" sz="1000" b="1" dirty="0"/>
              <a:t>− </a:t>
            </a:r>
            <a:r>
              <a:rPr lang="en-US" sz="1400" b="1" dirty="0"/>
              <a:t>(anion) activity coefficients </a:t>
            </a:r>
            <a:r>
              <a:rPr lang="en-US" sz="1400" b="1" dirty="0" err="1"/>
              <a:t>γ</a:t>
            </a:r>
            <a:r>
              <a:rPr lang="en-US" sz="1000" b="1" dirty="0" err="1"/>
              <a:t>i</a:t>
            </a:r>
            <a:r>
              <a:rPr lang="en-US" sz="1000" b="1" dirty="0"/>
              <a:t> </a:t>
            </a:r>
            <a:r>
              <a:rPr lang="en-US" sz="1400" b="1" dirty="0"/>
              <a:t>in various [PosNeg</a:t>
            </a:r>
            <a:r>
              <a:rPr lang="en-US" sz="1000" b="1" dirty="0"/>
              <a:t>2</a:t>
            </a:r>
            <a:r>
              <a:rPr lang="en-US" sz="1400" b="1" dirty="0"/>
              <a:t>]</a:t>
            </a:r>
          </a:p>
          <a:p>
            <a:pPr algn="ctr"/>
            <a:r>
              <a:rPr lang="en-US" sz="1400" b="1" dirty="0"/>
              <a:t>from 0 to 1.5 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D535F0-8AF2-4759-8280-8DCC4B888B55}"/>
              </a:ext>
            </a:extLst>
          </p:cNvPr>
          <p:cNvSpPr txBox="1"/>
          <p:nvPr/>
        </p:nvSpPr>
        <p:spPr>
          <a:xfrm>
            <a:off x="-662475" y="288171"/>
            <a:ext cx="5201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Calibration in Bulk Solution:</a:t>
            </a:r>
            <a:br>
              <a:rPr lang="en-US" b="1" dirty="0"/>
            </a:br>
            <a:r>
              <a:rPr lang="en-US" b="1" dirty="0"/>
              <a:t> New Result</a:t>
            </a:r>
          </a:p>
        </p:txBody>
      </p:sp>
    </p:spTree>
    <p:extLst>
      <p:ext uri="{BB962C8B-B14F-4D97-AF65-F5344CB8AC3E}">
        <p14:creationId xmlns:p14="http://schemas.microsoft.com/office/powerpoint/2010/main" val="35891779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873376" y="713816"/>
            <a:ext cx="6828335" cy="5307287"/>
            <a:chOff x="1349375" y="713815"/>
            <a:chExt cx="6828335" cy="530728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50868" y="971435"/>
              <a:ext cx="6684264" cy="5049667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1349375" y="713815"/>
              <a:ext cx="6828335" cy="369332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txBody>
            <a:bodyPr rtlCol="0" anchor="ctr">
              <a:spAutoFit/>
            </a:bodyPr>
            <a:lstStyle/>
            <a:p>
              <a:pPr algn="ctr">
                <a:defRPr/>
              </a:pPr>
              <a:endParaRPr lang="en-US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7988058" y="3311602"/>
              <a:ext cx="189652" cy="369332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txBody>
            <a:bodyPr rtlCol="0" anchor="ctr">
              <a:spAutoFit/>
            </a:bodyPr>
            <a:lstStyle/>
            <a:p>
              <a:pPr algn="ctr">
                <a:defRPr/>
              </a:pPr>
              <a:endParaRPr lang="en-US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18" name="Straight Arrow Connector 17"/>
          <p:cNvCxnSpPr/>
          <p:nvPr/>
        </p:nvCxnSpPr>
        <p:spPr bwMode="auto">
          <a:xfrm>
            <a:off x="3698096" y="1194956"/>
            <a:ext cx="1481749" cy="3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ysDash"/>
            <a:round/>
            <a:headEnd type="stealth" w="med" len="med"/>
            <a:tailEnd type="none" w="med" len="med"/>
          </a:ln>
          <a:effectLst/>
        </p:spPr>
      </p:cxnSp>
      <p:sp>
        <p:nvSpPr>
          <p:cNvPr id="11" name="Rectangle 10"/>
          <p:cNvSpPr/>
          <p:nvPr/>
        </p:nvSpPr>
        <p:spPr>
          <a:xfrm>
            <a:off x="7894076" y="2932382"/>
            <a:ext cx="1424465" cy="369332"/>
          </a:xfrm>
          <a:prstGeom prst="rect">
            <a:avLst/>
          </a:prstGeom>
          <a:blipFill dpi="0" rotWithShape="1">
            <a:blip r:embed="rId3">
              <a:alphaModFix amt="7000"/>
            </a:blip>
            <a:srcRect/>
            <a:tile tx="0" ty="0" sx="100000" sy="100000" flip="none" algn="tl"/>
          </a:blipFill>
          <a:ln w="19050">
            <a:noFill/>
          </a:ln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endParaRPr lang="en-US" i="1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6534679" y="1194955"/>
            <a:ext cx="1381171" cy="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ysDash"/>
            <a:round/>
            <a:headEnd type="none" w="med" len="med"/>
            <a:tailEnd type="stealth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3697850" y="971436"/>
            <a:ext cx="197" cy="410769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5143367" y="1041163"/>
            <a:ext cx="1363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Na Channel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94634" y="6290872"/>
            <a:ext cx="812352" cy="457200"/>
          </a:xfrm>
        </p:spPr>
        <p:txBody>
          <a:bodyPr/>
          <a:lstStyle/>
          <a:p>
            <a:pPr algn="l" eaLnBrk="1" hangingPunct="1">
              <a:spcBef>
                <a:spcPts val="0"/>
              </a:spcBef>
              <a:defRPr/>
            </a:pPr>
            <a:fld id="{E992E85B-D96E-4C64-8DCC-FF1FED9104FA}" type="slidenum">
              <a:rPr lang="en-US" sz="1800" kern="0">
                <a:solidFill>
                  <a:srgbClr val="000000"/>
                </a:solidFill>
              </a:rPr>
              <a:pPr algn="l" eaLnBrk="1" hangingPunct="1">
                <a:spcBef>
                  <a:spcPts val="0"/>
                </a:spcBef>
                <a:defRPr/>
              </a:pPr>
              <a:t>55</a:t>
            </a:fld>
            <a:endParaRPr lang="en-US" sz="1800" kern="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01154" y="41180"/>
            <a:ext cx="768811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kern="0" dirty="0">
                <a:solidFill>
                  <a:srgbClr val="000000"/>
                </a:solidFill>
                <a:latin typeface="Arial Black" panose="020B0A04020102020204" pitchFamily="34" charset="0"/>
                <a:cs typeface="Arial" pitchFamily="34" charset="0"/>
              </a:rPr>
              <a:t>Signature of Cardiac Calcium Channel Ca</a:t>
            </a:r>
            <a:r>
              <a:rPr lang="en-US" sz="2400" kern="0" baseline="-25000" dirty="0">
                <a:solidFill>
                  <a:srgbClr val="000000"/>
                </a:solidFill>
                <a:latin typeface="Arial Black" panose="020B0A04020102020204" pitchFamily="34" charset="0"/>
                <a:cs typeface="Arial" pitchFamily="34" charset="0"/>
              </a:rPr>
              <a:t>V</a:t>
            </a:r>
            <a:r>
              <a:rPr lang="en-US" sz="2400" kern="0" dirty="0">
                <a:solidFill>
                  <a:srgbClr val="000000"/>
                </a:solidFill>
                <a:latin typeface="Arial Black" panose="020B0A04020102020204" pitchFamily="34" charset="0"/>
                <a:cs typeface="Arial" pitchFamily="34" charset="0"/>
              </a:rPr>
              <a:t>1</a:t>
            </a:r>
            <a:r>
              <a:rPr lang="en-US" sz="2400" b="1" i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000" b="1" i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</a:t>
            </a:r>
            <a:endParaRPr lang="en-US" sz="2000" b="1" i="1" kern="0" baseline="-25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n-US" sz="1400" i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Anomalous</a:t>
            </a:r>
            <a:r>
              <a:rPr lang="en-US" sz="14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* </a:t>
            </a:r>
            <a:r>
              <a:rPr lang="en-US" sz="1400" i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Mole Fraction</a:t>
            </a:r>
            <a:r>
              <a:rPr lang="en-US" sz="14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1400" i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non-equilibrium) </a:t>
            </a:r>
            <a:endParaRPr lang="en-US" sz="1400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5780" y="650741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200" i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Liu &amp; Eisenberg (2015) Physical Review E 92: 012711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68390" y="6057808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*</a:t>
            </a:r>
            <a:r>
              <a:rPr lang="en-US" sz="1200" b="1" i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Anomalous </a:t>
            </a:r>
            <a:r>
              <a:rPr lang="en-US" sz="12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because </a:t>
            </a:r>
            <a:r>
              <a:rPr lang="en-US" sz="1200" b="1" kern="0" dirty="0">
                <a:solidFill>
                  <a:srgbClr val="C00000"/>
                </a:solidFill>
                <a:latin typeface="Arial Black" panose="020B0A04020102020204" pitchFamily="34" charset="0"/>
                <a:cs typeface="Arial" pitchFamily="34" charset="0"/>
              </a:rPr>
              <a:t>CALCIUM CHANNEL IS A SODIUM CHANNEL</a:t>
            </a:r>
            <a:r>
              <a:rPr lang="en-US" sz="12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at [CaCl</a:t>
            </a:r>
            <a:r>
              <a:rPr lang="en-US" sz="1200" b="1" kern="0" baseline="-25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2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] </a:t>
            </a:r>
            <a:r>
              <a:rPr lang="en-US" sz="12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/>
              </a:rPr>
              <a:t></a:t>
            </a:r>
            <a:r>
              <a:rPr lang="en-US" sz="12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 </a:t>
            </a:r>
            <a:r>
              <a:rPr lang="en-US" sz="12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200" b="1" kern="0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-3.4</a:t>
            </a:r>
            <a:endParaRPr lang="en-US" sz="1200" b="1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n-US" sz="12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</a:t>
            </a:r>
            <a:r>
              <a:rPr lang="en-US" sz="1200" b="1" kern="0" baseline="30000" dirty="0">
                <a:solidFill>
                  <a:srgbClr val="000000"/>
                </a:solidFill>
                <a:latin typeface="Arial Black" panose="020B0A04020102020204" pitchFamily="34" charset="0"/>
                <a:cs typeface="Arial" pitchFamily="34" charset="0"/>
              </a:rPr>
              <a:t>2+</a:t>
            </a:r>
            <a:r>
              <a:rPr lang="en-US" sz="12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is conducted for [Ca</a:t>
            </a:r>
            <a:r>
              <a:rPr lang="en-US" sz="1200" b="1" kern="0" baseline="30000" dirty="0">
                <a:solidFill>
                  <a:srgbClr val="000000"/>
                </a:solidFill>
                <a:latin typeface="Arial Black" panose="020B0A04020102020204" pitchFamily="34" charset="0"/>
                <a:cs typeface="Arial" pitchFamily="34" charset="0"/>
              </a:rPr>
              <a:t>2+</a:t>
            </a:r>
            <a:r>
              <a:rPr lang="en-US" sz="12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] &gt; 10</a:t>
            </a:r>
            <a:r>
              <a:rPr lang="en-US" sz="1200" b="1" kern="0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-3.4</a:t>
            </a:r>
            <a:r>
              <a:rPr lang="en-US" sz="12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but Na</a:t>
            </a:r>
            <a:r>
              <a:rPr lang="en-US" sz="1200" b="1" kern="0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sz="12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is conducted for [Ca</a:t>
            </a:r>
            <a:r>
              <a:rPr lang="en-US" sz="1200" b="1" kern="0" baseline="30000" dirty="0">
                <a:solidFill>
                  <a:srgbClr val="000000"/>
                </a:solidFill>
                <a:latin typeface="Arial Black" panose="020B0A04020102020204" pitchFamily="34" charset="0"/>
                <a:cs typeface="Arial" pitchFamily="34" charset="0"/>
              </a:rPr>
              <a:t>2+</a:t>
            </a:r>
            <a:r>
              <a:rPr lang="en-US" sz="12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] &lt;10</a:t>
            </a:r>
            <a:r>
              <a:rPr lang="en-US" sz="1200" b="1" kern="0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-3.</a:t>
            </a:r>
            <a:endParaRPr lang="en-US" sz="1200" b="1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 flipV="1">
            <a:off x="9297372" y="971433"/>
            <a:ext cx="0" cy="410771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Rectangle 1"/>
          <p:cNvSpPr/>
          <p:nvPr/>
        </p:nvSpPr>
        <p:spPr>
          <a:xfrm>
            <a:off x="3690428" y="2935609"/>
            <a:ext cx="4226672" cy="369332"/>
          </a:xfrm>
          <a:prstGeom prst="rect">
            <a:avLst/>
          </a:prstGeom>
          <a:blipFill dpi="0" rotWithShape="1">
            <a:blip r:embed="rId4">
              <a:alphaModFix amt="9000"/>
            </a:blip>
            <a:srcRect/>
            <a:tile tx="0" ty="0" sx="100000" sy="100000" flip="none" algn="tl"/>
          </a:blipFill>
          <a:ln w="19050">
            <a:noFill/>
          </a:ln>
        </p:spPr>
        <p:txBody>
          <a:bodyPr rtlCol="0" anchor="ctr">
            <a:spAutoFit/>
          </a:bodyPr>
          <a:lstStyle/>
          <a:p>
            <a:pPr algn="ctr">
              <a:defRPr/>
            </a:pPr>
            <a:endParaRPr lang="en-US" i="1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7915849" y="971434"/>
            <a:ext cx="0" cy="410771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9029701" y="1201783"/>
            <a:ext cx="273741" cy="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ysDash"/>
            <a:round/>
            <a:headEnd type="none" w="med" len="med"/>
            <a:tailEnd type="stealth" w="med" len="sm"/>
          </a:ln>
          <a:effectLst/>
        </p:spPr>
      </p:cxnSp>
      <p:grpSp>
        <p:nvGrpSpPr>
          <p:cNvPr id="14" name="Group 13"/>
          <p:cNvGrpSpPr/>
          <p:nvPr/>
        </p:nvGrpSpPr>
        <p:grpSpPr>
          <a:xfrm>
            <a:off x="7923468" y="1050987"/>
            <a:ext cx="1364171" cy="2456113"/>
            <a:chOff x="6399467" y="1050986"/>
            <a:chExt cx="1364171" cy="2456113"/>
          </a:xfrm>
        </p:grpSpPr>
        <p:grpSp>
          <p:nvGrpSpPr>
            <p:cNvPr id="27" name="Group 26"/>
            <p:cNvGrpSpPr/>
            <p:nvPr/>
          </p:nvGrpSpPr>
          <p:grpSpPr>
            <a:xfrm>
              <a:off x="6399467" y="1050986"/>
              <a:ext cx="1364171" cy="276999"/>
              <a:chOff x="6399467" y="1050986"/>
              <a:chExt cx="1364171" cy="276999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6400521" y="1050986"/>
                <a:ext cx="136311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1200" b="1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Ca Channel</a:t>
                </a:r>
              </a:p>
            </p:txBody>
          </p:sp>
          <p:cxnSp>
            <p:nvCxnSpPr>
              <p:cNvPr id="25" name="Straight Arrow Connector 24"/>
              <p:cNvCxnSpPr/>
              <p:nvPr/>
            </p:nvCxnSpPr>
            <p:spPr bwMode="auto">
              <a:xfrm flipH="1" flipV="1">
                <a:off x="6399467" y="1194955"/>
                <a:ext cx="253370" cy="2177"/>
              </a:xfrm>
              <a:prstGeom prst="straightConnector1">
                <a:avLst/>
              </a:prstGeom>
              <a:noFill/>
              <a:ln w="15875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stealth" w="med" len="sm"/>
              </a:ln>
              <a:effectLst/>
            </p:spPr>
          </p:cxnSp>
        </p:grpSp>
        <p:sp>
          <p:nvSpPr>
            <p:cNvPr id="10" name="Rectangle 9"/>
            <p:cNvSpPr/>
            <p:nvPr/>
          </p:nvSpPr>
          <p:spPr>
            <a:xfrm>
              <a:off x="6399467" y="3137767"/>
              <a:ext cx="1364171" cy="369332"/>
            </a:xfrm>
            <a:prstGeom prst="rect">
              <a:avLst/>
            </a:prstGeom>
            <a:blipFill dpi="0" rotWithShape="1">
              <a:blip r:embed="rId5">
                <a:alphaModFix amt="31000"/>
              </a:blip>
              <a:srcRect/>
              <a:tile tx="0" ty="0" sx="100000" sy="100000" flip="none" algn="tl"/>
            </a:blipFill>
            <a:ln w="19050">
              <a:noFill/>
            </a:ln>
          </p:spPr>
          <p:txBody>
            <a:bodyPr rtlCol="0" anchor="ctr">
              <a:spAutoFit/>
            </a:bodyPr>
            <a:lstStyle/>
            <a:p>
              <a:pPr algn="ctr">
                <a:defRPr/>
              </a:pPr>
              <a:endParaRPr lang="en-US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22" name="Straight Connector 21"/>
          <p:cNvCxnSpPr/>
          <p:nvPr/>
        </p:nvCxnSpPr>
        <p:spPr bwMode="auto">
          <a:xfrm>
            <a:off x="7913664" y="1409054"/>
            <a:ext cx="7618" cy="3880457"/>
          </a:xfrm>
          <a:prstGeom prst="line">
            <a:avLst/>
          </a:prstGeom>
          <a:noFill/>
          <a:ln w="15875" cap="flat" cmpd="sng" algn="ctr">
            <a:solidFill>
              <a:srgbClr val="AECCCE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7136000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  <a:alpha val="70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>
              <a:spcBef>
                <a:spcPts val="0"/>
              </a:spcBef>
              <a:defRPr/>
            </a:pPr>
            <a:fld id="{E992E85B-D96E-4C64-8DCC-FF1FED9104FA}" type="slidenum">
              <a:rPr lang="en-US" sz="1800" kern="0"/>
              <a:pPr eaLnBrk="1" hangingPunct="1">
                <a:spcBef>
                  <a:spcPts val="0"/>
                </a:spcBef>
                <a:defRPr/>
              </a:pPr>
              <a:t>56</a:t>
            </a:fld>
            <a:endParaRPr lang="en-US" sz="1800" kern="0"/>
          </a:p>
        </p:txBody>
      </p:sp>
      <p:grpSp>
        <p:nvGrpSpPr>
          <p:cNvPr id="9" name="Group 8"/>
          <p:cNvGrpSpPr/>
          <p:nvPr/>
        </p:nvGrpSpPr>
        <p:grpSpPr>
          <a:xfrm>
            <a:off x="3355603" y="490806"/>
            <a:ext cx="5940797" cy="4087785"/>
            <a:chOff x="411876" y="686625"/>
            <a:chExt cx="5940797" cy="408778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38921" y="1672801"/>
              <a:ext cx="4686706" cy="310160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11876" y="686625"/>
              <a:ext cx="594079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000" b="1" kern="0" dirty="0">
                  <a:solidFill>
                    <a:sysClr val="windowText" lastClr="000000"/>
                  </a:solidFill>
                  <a:latin typeface="Arial"/>
                  <a:cs typeface="Arial" pitchFamily="34" charset="0"/>
                </a:rPr>
                <a:t>Three Dimensional Theory</a:t>
              </a:r>
              <a:br>
                <a:rPr lang="en-US" sz="2000" b="1" kern="0" dirty="0">
                  <a:solidFill>
                    <a:sysClr val="windowText" lastClr="000000"/>
                  </a:solidFill>
                  <a:latin typeface="Arial"/>
                  <a:cs typeface="Arial" pitchFamily="34" charset="0"/>
                </a:rPr>
              </a:br>
              <a:r>
                <a:rPr lang="en-US" sz="2000" b="1" kern="0" dirty="0">
                  <a:solidFill>
                    <a:sysClr val="windowText" lastClr="000000"/>
                  </a:solidFill>
                  <a:latin typeface="Arial"/>
                  <a:cs typeface="Arial" pitchFamily="34" charset="0"/>
                </a:rPr>
                <a:t>Comparison with Experiments</a:t>
              </a:r>
            </a:p>
            <a:p>
              <a:pPr algn="ctr">
                <a:defRPr/>
              </a:pPr>
              <a:r>
                <a:rPr lang="en-US" sz="2000" b="1" kern="0" dirty="0">
                  <a:solidFill>
                    <a:sysClr val="windowText" lastClr="000000"/>
                  </a:solidFill>
                  <a:latin typeface="Arial"/>
                  <a:cs typeface="Arial" pitchFamily="34" charset="0"/>
                </a:rPr>
                <a:t>Gramicidin A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680" y="5049181"/>
            <a:ext cx="6340390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6246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581400" y="460735"/>
            <a:ext cx="7105195" cy="5526488"/>
            <a:chOff x="820305" y="196901"/>
            <a:chExt cx="8095795" cy="6517088"/>
          </a:xfrm>
        </p:grpSpPr>
        <p:grpSp>
          <p:nvGrpSpPr>
            <p:cNvPr id="16" name="Group 15"/>
            <p:cNvGrpSpPr/>
            <p:nvPr/>
          </p:nvGrpSpPr>
          <p:grpSpPr>
            <a:xfrm>
              <a:off x="820305" y="196901"/>
              <a:ext cx="5293668" cy="6517088"/>
              <a:chOff x="2723207" y="230457"/>
              <a:chExt cx="5293668" cy="6517088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23207" y="230457"/>
                <a:ext cx="4814184" cy="6517088"/>
              </a:xfrm>
              <a:prstGeom prst="rect">
                <a:avLst/>
              </a:prstGeom>
            </p:spPr>
          </p:pic>
          <p:sp>
            <p:nvSpPr>
              <p:cNvPr id="24" name="TextBox 3"/>
              <p:cNvSpPr txBox="1">
                <a:spLocks noChangeArrowheads="1"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2924837" y="2846940"/>
                <a:ext cx="5092038" cy="11386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91340" tIns="45672" rIns="91340" bIns="45672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2000" b="1" kern="0" dirty="0">
                    <a:solidFill>
                      <a:sysClr val="windowText" lastClr="000000"/>
                    </a:solidFill>
                    <a:latin typeface="Calibri" pitchFamily="34" charset="0"/>
                  </a:rPr>
                  <a:t>‘</a:t>
                </a:r>
                <a:r>
                  <a:rPr lang="en-US" sz="2400" b="1" kern="0" dirty="0">
                    <a:solidFill>
                      <a:sysClr val="windowText" lastClr="000000"/>
                    </a:solidFill>
                    <a:latin typeface="Calibri" pitchFamily="34" charset="0"/>
                  </a:rPr>
                  <a:t>Law</a:t>
                </a:r>
                <a:r>
                  <a:rPr lang="en-US" sz="2000" b="1" kern="0" dirty="0">
                    <a:solidFill>
                      <a:sysClr val="windowText" lastClr="000000"/>
                    </a:solidFill>
                    <a:latin typeface="Calibri" pitchFamily="34" charset="0"/>
                  </a:rPr>
                  <a:t>’</a:t>
                </a:r>
                <a:r>
                  <a:rPr lang="en-US" sz="2400" b="1" kern="0" dirty="0">
                    <a:solidFill>
                      <a:sysClr val="windowText" lastClr="000000"/>
                    </a:solidFill>
                    <a:latin typeface="Calibri" pitchFamily="34" charset="0"/>
                  </a:rPr>
                  <a:t> of Mass Action </a:t>
                </a:r>
                <a:br>
                  <a:rPr lang="en-US" sz="2400" b="1" kern="0" dirty="0">
                    <a:solidFill>
                      <a:sysClr val="windowText" lastClr="000000"/>
                    </a:solidFill>
                    <a:latin typeface="Calibri" pitchFamily="34" charset="0"/>
                  </a:rPr>
                </a:br>
                <a:r>
                  <a:rPr lang="en-US" sz="2000" kern="0" dirty="0">
                    <a:solidFill>
                      <a:sysClr val="windowText" lastClr="000000"/>
                    </a:solidFill>
                    <a:latin typeface="Calibri" pitchFamily="34" charset="0"/>
                  </a:rPr>
                  <a:t>including</a:t>
                </a:r>
                <a:br>
                  <a:rPr lang="en-US" sz="2400" b="1" kern="0" dirty="0">
                    <a:solidFill>
                      <a:sysClr val="windowText" lastClr="000000"/>
                    </a:solidFill>
                    <a:latin typeface="Calibri" pitchFamily="34" charset="0"/>
                  </a:rPr>
                </a:br>
                <a:r>
                  <a:rPr lang="en-US" sz="2400" b="1" kern="0" dirty="0">
                    <a:solidFill>
                      <a:sysClr val="windowText" lastClr="000000"/>
                    </a:solidFill>
                    <a:latin typeface="Calibri" pitchFamily="34" charset="0"/>
                  </a:rPr>
                  <a:t>Interactions</a:t>
                </a:r>
                <a:endParaRPr lang="en-US" sz="1200" b="1" kern="0" dirty="0">
                  <a:solidFill>
                    <a:sysClr val="windowText" lastClr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3913255" y="6094884"/>
                <a:ext cx="3057995" cy="23083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900" b="1" i="1" kern="0" dirty="0">
                    <a:solidFill>
                      <a:sysClr val="windowText" lastClr="000000"/>
                    </a:solidFill>
                  </a:rPr>
                  <a:t>From Bob Eisenberg  p. 1-6, in this issue</a:t>
                </a: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5796792" y="1783993"/>
              <a:ext cx="291936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000" b="1" kern="0" dirty="0">
                  <a:solidFill>
                    <a:sysClr val="windowText" lastClr="000000"/>
                  </a:solidFill>
                </a:rPr>
                <a:t>Variational Approach</a:t>
              </a:r>
            </a:p>
            <a:p>
              <a:pPr algn="ctr">
                <a:defRPr/>
              </a:pPr>
              <a:r>
                <a:rPr lang="en-US" sz="2000" b="1" kern="0" dirty="0">
                  <a:solidFill>
                    <a:sysClr val="windowText" lastClr="000000"/>
                  </a:solidFill>
                </a:rPr>
                <a:t>EnVarA</a:t>
              </a: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5278074" y="3045336"/>
              <a:ext cx="3638026" cy="1233048"/>
              <a:chOff x="5278074" y="3045336"/>
              <a:chExt cx="3638026" cy="1233048"/>
            </a:xfrm>
          </p:grpSpPr>
          <p:graphicFrame>
            <p:nvGraphicFramePr>
              <p:cNvPr id="20" name="Object 19"/>
              <p:cNvGraphicFramePr>
                <a:graphicFrameLocks noChangeAspect="1"/>
              </p:cNvGraphicFramePr>
              <p:nvPr>
                <p:custDataLst>
                  <p:tags r:id="rId2"/>
                </p:custDataLst>
                <p:extLst/>
              </p:nvPr>
            </p:nvGraphicFramePr>
            <p:xfrm>
              <a:off x="6104185" y="3270002"/>
              <a:ext cx="2799586" cy="10083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6772" name="Equation" r:id="rId7" imgW="3251160" imgH="1168200" progId="Equation.DSMT4">
                      <p:embed/>
                    </p:oleObj>
                  </mc:Choice>
                  <mc:Fallback>
                    <p:oleObj name="Equation" r:id="rId7" imgW="3251160" imgH="1168200" progId="Equation.DSMT4">
                      <p:embed/>
                      <p:pic>
                        <p:nvPicPr>
                          <p:cNvPr id="20" name="Object 1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104185" y="3270002"/>
                            <a:ext cx="2799586" cy="10083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1" name="TextBox 20"/>
              <p:cNvSpPr txBox="1"/>
              <p:nvPr/>
            </p:nvSpPr>
            <p:spPr>
              <a:xfrm>
                <a:off x="5278074" y="3045336"/>
                <a:ext cx="232375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1400" b="1" i="1" kern="0" dirty="0">
                    <a:solidFill>
                      <a:sysClr val="windowText" lastClr="000000"/>
                    </a:solidFill>
                  </a:rPr>
                  <a:t>Conservative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592349" y="3046866"/>
                <a:ext cx="232375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1400" b="1" i="1" kern="0" dirty="0">
                    <a:solidFill>
                      <a:sysClr val="windowText" lastClr="000000"/>
                    </a:solidFill>
                  </a:rPr>
                  <a:t>Dissipative</a:t>
                </a:r>
              </a:p>
            </p:txBody>
          </p:sp>
        </p:grpSp>
        <p:cxnSp>
          <p:nvCxnSpPr>
            <p:cNvPr id="19" name="Straight Arrow Connector 18"/>
            <p:cNvCxnSpPr>
              <a:cxnSpLocks/>
            </p:cNvCxnSpPr>
            <p:nvPr/>
          </p:nvCxnSpPr>
          <p:spPr bwMode="auto">
            <a:xfrm flipV="1">
              <a:off x="4922882" y="2253291"/>
              <a:ext cx="1437704" cy="1202154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pic>
        <p:nvPicPr>
          <p:cNvPr id="13" name="Picture 12" descr="A person wearing glasses and smiling at the camera&#10;&#10;Description generated with very high confidence">
            <a:extLst>
              <a:ext uri="{FF2B5EF4-FFF2-40B4-BE49-F238E27FC236}">
                <a16:creationId xmlns:a16="http://schemas.microsoft.com/office/drawing/2014/main" id="{FE1B398F-46BB-4FD9-AFB7-846AA22844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69358"/>
            <a:ext cx="1857245" cy="20910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11F8D2-9DDD-4CDE-AD11-A352C36E838F}"/>
              </a:ext>
            </a:extLst>
          </p:cNvPr>
          <p:cNvSpPr/>
          <p:nvPr/>
        </p:nvSpPr>
        <p:spPr>
          <a:xfrm>
            <a:off x="1423611" y="2605059"/>
            <a:ext cx="1445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Chun Liu</a:t>
            </a:r>
            <a:br>
              <a:rPr lang="en-US" dirty="0"/>
            </a:br>
            <a:r>
              <a:rPr lang="ja-JP" altLang="en-US" dirty="0"/>
              <a:t>柳 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3928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>
              <a:spcBef>
                <a:spcPts val="0"/>
              </a:spcBef>
              <a:defRPr/>
            </a:pPr>
            <a:fld id="{5F11D263-606F-4B1E-B1C7-4C57675DDEDC}" type="slidenum">
              <a:rPr lang="en-US" sz="1800" kern="0">
                <a:solidFill>
                  <a:srgbClr val="333399">
                    <a:lumMod val="50000"/>
                  </a:srgbClr>
                </a:solidFill>
              </a:rPr>
              <a:pPr eaLnBrk="1" hangingPunct="1">
                <a:spcBef>
                  <a:spcPts val="0"/>
                </a:spcBef>
                <a:defRPr/>
              </a:pPr>
              <a:t>58</a:t>
            </a:fld>
            <a:endParaRPr lang="en-US" sz="1800" kern="0" dirty="0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5" name="TextBox 2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315581" y="300973"/>
            <a:ext cx="7522041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r>
              <a:rPr lang="en-US" sz="3600" b="1" kern="0" dirty="0">
                <a:solidFill>
                  <a:srgbClr val="19066A"/>
                </a:solidFill>
                <a:latin typeface="Calibri" pitchFamily="34" charset="0"/>
              </a:rPr>
              <a:t>Energetic Variational Approach </a:t>
            </a:r>
            <a:br>
              <a:rPr lang="en-US" sz="3600" b="1" kern="0" dirty="0">
                <a:solidFill>
                  <a:srgbClr val="19066A"/>
                </a:solidFill>
                <a:latin typeface="Calibri" pitchFamily="34" charset="0"/>
              </a:rPr>
            </a:br>
            <a:r>
              <a:rPr lang="en-US" sz="3600" b="1" kern="0" dirty="0">
                <a:solidFill>
                  <a:srgbClr val="19066A"/>
                </a:solidFill>
                <a:latin typeface="Calibri" pitchFamily="34" charset="0"/>
              </a:rPr>
              <a:t>allows </a:t>
            </a:r>
          </a:p>
          <a:p>
            <a:pPr algn="ctr">
              <a:defRPr/>
            </a:pPr>
            <a:r>
              <a:rPr lang="en-US" sz="2000" b="1" kern="0" dirty="0">
                <a:solidFill>
                  <a:srgbClr val="19066A"/>
                </a:solidFill>
                <a:latin typeface="Calibri" pitchFamily="34" charset="0"/>
              </a:rPr>
              <a:t>accurate computation of</a:t>
            </a:r>
            <a:br>
              <a:rPr lang="en-US" sz="2000" b="1" kern="0" dirty="0">
                <a:solidFill>
                  <a:srgbClr val="19066A"/>
                </a:solidFill>
                <a:latin typeface="Calibri" pitchFamily="34" charset="0"/>
              </a:rPr>
            </a:br>
            <a:r>
              <a:rPr lang="en-US" sz="3600" b="1" kern="0" dirty="0">
                <a:solidFill>
                  <a:srgbClr val="19066A"/>
                </a:solidFill>
                <a:latin typeface="Calibri" pitchFamily="34" charset="0"/>
              </a:rPr>
              <a:t>Flow and Interactions</a:t>
            </a:r>
            <a:br>
              <a:rPr lang="en-US" sz="2800" b="1" kern="0" dirty="0">
                <a:solidFill>
                  <a:srgbClr val="19066A"/>
                </a:solidFill>
                <a:latin typeface="Calibri" pitchFamily="34" charset="0"/>
              </a:rPr>
            </a:br>
            <a:r>
              <a:rPr lang="en-US" sz="2000" b="1" kern="0" dirty="0">
                <a:solidFill>
                  <a:srgbClr val="19066A"/>
                </a:solidFill>
                <a:latin typeface="Calibri" pitchFamily="34" charset="0"/>
              </a:rPr>
              <a:t> in Complex Fluids like Liquid Crystals</a:t>
            </a:r>
          </a:p>
        </p:txBody>
      </p:sp>
      <p:sp>
        <p:nvSpPr>
          <p:cNvPr id="3" name="Rectangle 2"/>
          <p:cNvSpPr/>
          <p:nvPr/>
        </p:nvSpPr>
        <p:spPr>
          <a:xfrm>
            <a:off x="3467136" y="4833156"/>
            <a:ext cx="5218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u="sng" kern="0" dirty="0">
                <a:solidFill>
                  <a:srgbClr val="19066A"/>
                </a:solidFill>
                <a:latin typeface="Calibri" pitchFamily="34" charset="0"/>
              </a:rPr>
              <a:t>Engineering needs Calibrated Theories and Simulations</a:t>
            </a:r>
          </a:p>
          <a:p>
            <a:pPr algn="ctr">
              <a:defRPr/>
            </a:pPr>
            <a:r>
              <a:rPr lang="en-US" kern="0" dirty="0">
                <a:solidFill>
                  <a:srgbClr val="19066A"/>
                </a:solidFill>
                <a:latin typeface="Calibri" pitchFamily="34" charset="0"/>
              </a:rPr>
              <a:t>Engineering Devices almost always use flow</a:t>
            </a:r>
          </a:p>
        </p:txBody>
      </p:sp>
      <p:sp>
        <p:nvSpPr>
          <p:cNvPr id="6" name="Rectangle 5"/>
          <p:cNvSpPr/>
          <p:nvPr/>
        </p:nvSpPr>
        <p:spPr>
          <a:xfrm>
            <a:off x="2871846" y="3104964"/>
            <a:ext cx="64447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kern="0" dirty="0">
                <a:solidFill>
                  <a:srgbClr val="19066A"/>
                </a:solidFill>
                <a:latin typeface="Calibri" pitchFamily="34" charset="0"/>
              </a:rPr>
              <a:t>Classical theories and Molecular Dynamics</a:t>
            </a:r>
            <a:br>
              <a:rPr lang="en-US" sz="2400" b="1" kern="0" dirty="0">
                <a:solidFill>
                  <a:srgbClr val="19066A"/>
                </a:solidFill>
                <a:latin typeface="Calibri" pitchFamily="34" charset="0"/>
              </a:rPr>
            </a:br>
            <a:r>
              <a:rPr lang="en-US" sz="2400" b="1" kern="0" dirty="0">
                <a:solidFill>
                  <a:srgbClr val="19066A"/>
                </a:solidFill>
                <a:latin typeface="Calibri" pitchFamily="34" charset="0"/>
              </a:rPr>
              <a:t>have difficulties with flow, interactions, </a:t>
            </a:r>
            <a:br>
              <a:rPr lang="en-US" sz="2400" b="1" kern="0" dirty="0">
                <a:solidFill>
                  <a:srgbClr val="19066A"/>
                </a:solidFill>
                <a:latin typeface="Calibri" pitchFamily="34" charset="0"/>
              </a:rPr>
            </a:br>
            <a:r>
              <a:rPr lang="en-US" sz="2400" b="1" kern="0" dirty="0">
                <a:solidFill>
                  <a:srgbClr val="19066A"/>
                </a:solidFill>
                <a:latin typeface="Calibri" pitchFamily="34" charset="0"/>
              </a:rPr>
              <a:t>and complex fluids</a:t>
            </a:r>
            <a:endParaRPr lang="en-US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3006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Number Placeholder 1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ts val="0"/>
              </a:spcBef>
              <a:defRPr/>
            </a:pPr>
            <a:fld id="{C5675AA8-B827-4B95-8A16-8C3611A95974}" type="slidenum">
              <a:rPr lang="en-US" sz="1400" kern="0">
                <a:solidFill>
                  <a:srgbClr val="000000"/>
                </a:solidFill>
                <a:latin typeface="Times" pitchFamily="18" charset="0"/>
              </a:rPr>
              <a:pPr>
                <a:spcBef>
                  <a:spcPts val="0"/>
                </a:spcBef>
                <a:defRPr/>
              </a:pPr>
              <a:t>59</a:t>
            </a:fld>
            <a:endParaRPr lang="en-US" sz="1400" kern="0" dirty="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150531" name="Oval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467100" y="2933700"/>
            <a:ext cx="5600700" cy="779026"/>
          </a:xfrm>
          <a:prstGeom prst="ellipse">
            <a:avLst/>
          </a:prstGeom>
          <a:noFill/>
          <a:ln w="25400" algn="ctr">
            <a:solidFill>
              <a:srgbClr val="285E62">
                <a:alpha val="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tIns="137160" bIns="137160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endParaRPr lang="en-US" kern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150532" name="Group 38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1962886" y="-12455"/>
            <a:ext cx="8312868" cy="6594153"/>
            <a:chOff x="147782" y="216140"/>
            <a:chExt cx="8313159" cy="6594012"/>
          </a:xfrm>
        </p:grpSpPr>
        <p:grpSp>
          <p:nvGrpSpPr>
            <p:cNvPr id="150533" name="Group 36"/>
            <p:cNvGrpSpPr>
              <a:grpSpLocks/>
            </p:cNvGrpSpPr>
            <p:nvPr/>
          </p:nvGrpSpPr>
          <p:grpSpPr bwMode="auto">
            <a:xfrm>
              <a:off x="147782" y="216140"/>
              <a:ext cx="8313159" cy="6594012"/>
              <a:chOff x="138546" y="216140"/>
              <a:chExt cx="8313159" cy="6594012"/>
            </a:xfrm>
          </p:grpSpPr>
          <p:grpSp>
            <p:nvGrpSpPr>
              <p:cNvPr id="150535" name="Group 35"/>
              <p:cNvGrpSpPr>
                <a:grpSpLocks/>
              </p:cNvGrpSpPr>
              <p:nvPr/>
            </p:nvGrpSpPr>
            <p:grpSpPr bwMode="auto">
              <a:xfrm>
                <a:off x="138546" y="216140"/>
                <a:ext cx="8313159" cy="1904910"/>
                <a:chOff x="138546" y="216140"/>
                <a:chExt cx="8313159" cy="1904910"/>
              </a:xfrm>
            </p:grpSpPr>
            <p:sp>
              <p:nvSpPr>
                <p:cNvPr id="150551" name="TextBox 3"/>
                <p:cNvSpPr txBox="1">
                  <a:spLocks noChangeArrowheads="1"/>
                </p:cNvSpPr>
                <p:nvPr/>
              </p:nvSpPr>
              <p:spPr bwMode="auto">
                <a:xfrm>
                  <a:off x="803130" y="216140"/>
                  <a:ext cx="7648575" cy="138499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  <a:defRPr/>
                  </a:pPr>
                  <a:r>
                    <a:rPr lang="en-US" sz="3600" b="1" u="sng" kern="0" dirty="0">
                      <a:solidFill>
                        <a:srgbClr val="000000"/>
                      </a:solidFill>
                      <a:latin typeface="Calibri" pitchFamily="34" charset="0"/>
                    </a:rPr>
                    <a:t>Energetic Variational Approach</a:t>
                  </a:r>
                  <a:br>
                    <a:rPr lang="en-US" sz="3600" b="1" u="sng" kern="0" dirty="0">
                      <a:solidFill>
                        <a:srgbClr val="000000"/>
                      </a:solidFill>
                      <a:latin typeface="Calibri" pitchFamily="34" charset="0"/>
                    </a:rPr>
                  </a:br>
                  <a:r>
                    <a:rPr lang="en-US" sz="2800" b="1" i="1" kern="0" dirty="0">
                      <a:solidFill>
                        <a:srgbClr val="000000"/>
                      </a:solidFill>
                      <a:latin typeface="Calibri" pitchFamily="34" charset="0"/>
                    </a:rPr>
                    <a:t>EnVarA</a:t>
                  </a:r>
                  <a:r>
                    <a:rPr lang="en-US" sz="2800" b="1" kern="0" dirty="0">
                      <a:solidFill>
                        <a:srgbClr val="000000"/>
                      </a:solidFill>
                      <a:latin typeface="Calibri" pitchFamily="34" charset="0"/>
                    </a:rPr>
                    <a:t> </a:t>
                  </a:r>
                  <a:br>
                    <a:rPr lang="en-US" sz="2800" b="1" kern="0" dirty="0">
                      <a:solidFill>
                        <a:srgbClr val="000000"/>
                      </a:solidFill>
                      <a:latin typeface="Calibri" pitchFamily="34" charset="0"/>
                    </a:rPr>
                  </a:br>
                  <a:r>
                    <a:rPr lang="en-US" sz="2000" b="1" u="sng" kern="0" dirty="0">
                      <a:solidFill>
                        <a:srgbClr val="000000"/>
                      </a:solidFill>
                      <a:latin typeface="Calibri" pitchFamily="34" charset="0"/>
                    </a:rPr>
                    <a:t>Chun Liu</a:t>
                  </a:r>
                  <a:r>
                    <a:rPr lang="en-US" sz="2000" b="1" kern="0" dirty="0">
                      <a:solidFill>
                        <a:srgbClr val="000000"/>
                      </a:solidFill>
                      <a:latin typeface="Calibri" pitchFamily="34" charset="0"/>
                    </a:rPr>
                    <a:t>, Rolf Ryham, and Yunkyong Hyon</a:t>
                  </a:r>
                  <a:endParaRPr lang="en-US" sz="2800" kern="0" dirty="0">
                    <a:solidFill>
                      <a:srgbClr val="0000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150552" name="TextBox 12"/>
                <p:cNvSpPr txBox="1">
                  <a:spLocks noChangeArrowheads="1"/>
                </p:cNvSpPr>
                <p:nvPr/>
              </p:nvSpPr>
              <p:spPr bwMode="auto">
                <a:xfrm>
                  <a:off x="138546" y="1536275"/>
                  <a:ext cx="8220363" cy="5847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>
                    <a:defRPr/>
                  </a:pPr>
                  <a:r>
                    <a:rPr lang="en-US" b="1" i="1" kern="0" dirty="0">
                      <a:solidFill>
                        <a:srgbClr val="700000"/>
                      </a:solidFill>
                    </a:rPr>
                    <a:t>Mathematicians and Modelers: two </a:t>
                  </a:r>
                  <a:r>
                    <a:rPr lang="en-US" b="1" i="1" u="sng" kern="0" dirty="0">
                      <a:solidFill>
                        <a:srgbClr val="700000"/>
                      </a:solidFill>
                    </a:rPr>
                    <a:t>different</a:t>
                  </a:r>
                  <a:r>
                    <a:rPr lang="en-US" b="1" i="1" kern="0" dirty="0">
                      <a:solidFill>
                        <a:srgbClr val="700000"/>
                      </a:solidFill>
                    </a:rPr>
                    <a:t> ‘partial’ variations</a:t>
                  </a:r>
                </a:p>
                <a:p>
                  <a:pPr algn="ctr" eaLnBrk="1" hangingPunct="1">
                    <a:defRPr/>
                  </a:pPr>
                  <a:r>
                    <a:rPr lang="en-US" b="1" i="1" kern="0" dirty="0">
                      <a:solidFill>
                        <a:srgbClr val="700000"/>
                      </a:solidFill>
                    </a:rPr>
                    <a:t>written in </a:t>
                  </a:r>
                  <a:r>
                    <a:rPr lang="en-US" b="1" i="1" u="sng" kern="0" dirty="0">
                      <a:solidFill>
                        <a:srgbClr val="700000"/>
                      </a:solidFill>
                    </a:rPr>
                    <a:t>one framework</a:t>
                  </a:r>
                  <a:r>
                    <a:rPr lang="en-US" b="1" i="1" kern="0" dirty="0">
                      <a:solidFill>
                        <a:srgbClr val="700000"/>
                      </a:solidFill>
                    </a:rPr>
                    <a:t>, using a ‘pullback’ of the action integral</a:t>
                  </a:r>
                </a:p>
              </p:txBody>
            </p:sp>
          </p:grpSp>
          <p:grpSp>
            <p:nvGrpSpPr>
              <p:cNvPr id="150536" name="Group 34"/>
              <p:cNvGrpSpPr>
                <a:grpSpLocks/>
              </p:cNvGrpSpPr>
              <p:nvPr/>
            </p:nvGrpSpPr>
            <p:grpSpPr bwMode="auto">
              <a:xfrm>
                <a:off x="421559" y="2399241"/>
                <a:ext cx="7562223" cy="4410911"/>
                <a:chOff x="421559" y="2399241"/>
                <a:chExt cx="7562223" cy="4410911"/>
              </a:xfrm>
            </p:grpSpPr>
            <p:grpSp>
              <p:nvGrpSpPr>
                <p:cNvPr id="150537" name="Group 10"/>
                <p:cNvGrpSpPr>
                  <a:grpSpLocks/>
                </p:cNvGrpSpPr>
                <p:nvPr/>
              </p:nvGrpSpPr>
              <p:grpSpPr bwMode="auto">
                <a:xfrm>
                  <a:off x="1379281" y="2399241"/>
                  <a:ext cx="6566014" cy="2167898"/>
                  <a:chOff x="1203791" y="3036549"/>
                  <a:chExt cx="6566014" cy="2167898"/>
                </a:xfrm>
              </p:grpSpPr>
              <p:graphicFrame>
                <p:nvGraphicFramePr>
                  <p:cNvPr id="150545" name="Object 2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2838415888"/>
                      </p:ext>
                    </p:extLst>
                  </p:nvPr>
                </p:nvGraphicFramePr>
                <p:xfrm>
                  <a:off x="1990794" y="3036549"/>
                  <a:ext cx="4648363" cy="1269973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28085" name="Equation" r:id="rId8" imgW="4647960" imgH="1269720" progId="Equation.DSMT4">
                          <p:embed/>
                        </p:oleObj>
                      </mc:Choice>
                      <mc:Fallback>
                        <p:oleObj name="Equation" r:id="rId8" imgW="4647960" imgH="1269720" progId="Equation.DSMT4">
                          <p:embed/>
                          <p:pic>
                            <p:nvPicPr>
                              <p:cNvPr id="150545" name="Object 2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9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1990794" y="3036549"/>
                                <a:ext cx="4648363" cy="1269973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8" name="TextBox 7"/>
                  <p:cNvSpPr txBox="1"/>
                  <p:nvPr/>
                </p:nvSpPr>
                <p:spPr>
                  <a:xfrm>
                    <a:off x="1203791" y="4939340"/>
                    <a:ext cx="2449598" cy="253994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en-US" sz="1050" b="1" i="1" kern="0" dirty="0">
                        <a:solidFill>
                          <a:srgbClr val="000000"/>
                        </a:solidFill>
                        <a:latin typeface="Arial"/>
                        <a:cs typeface="Arial"/>
                      </a:rPr>
                      <a:t>Action Integral, </a:t>
                    </a:r>
                    <a:r>
                      <a:rPr lang="en-US" sz="1050" i="1" kern="0" dirty="0">
                        <a:solidFill>
                          <a:srgbClr val="000000"/>
                        </a:solidFill>
                        <a:latin typeface="Arial"/>
                        <a:cs typeface="Arial"/>
                      </a:rPr>
                      <a:t>after pullback</a:t>
                    </a:r>
                  </a:p>
                </p:txBody>
              </p:sp>
              <p:cxnSp>
                <p:nvCxnSpPr>
                  <p:cNvPr id="150548" name="Straight Arrow Connector 9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2189018" y="4405744"/>
                    <a:ext cx="637313" cy="572657"/>
                  </a:xfrm>
                  <a:prstGeom prst="straightConnector1">
                    <a:avLst/>
                  </a:prstGeom>
                  <a:noFill/>
                  <a:ln w="25400" algn="ctr">
                    <a:solidFill>
                      <a:schemeClr val="tx1">
                        <a:lumMod val="95000"/>
                        <a:lumOff val="5000"/>
                      </a:schemeClr>
                    </a:solidFill>
                    <a:round/>
                    <a:headEnd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9" name="TextBox 8"/>
                  <p:cNvSpPr txBox="1"/>
                  <p:nvPr/>
                </p:nvSpPr>
                <p:spPr>
                  <a:xfrm>
                    <a:off x="5655297" y="4950453"/>
                    <a:ext cx="2109861" cy="253994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1050" b="1" i="1" kern="0" dirty="0">
                        <a:solidFill>
                          <a:srgbClr val="000000"/>
                        </a:solidFill>
                        <a:latin typeface="Arial"/>
                        <a:cs typeface="Arial"/>
                      </a:rPr>
                      <a:t>Rayleigh Dissipation Function</a:t>
                    </a:r>
                    <a:endParaRPr lang="en-US" b="1" i="1" kern="0" dirty="0">
                      <a:solidFill>
                        <a:srgbClr val="000000"/>
                      </a:solidFill>
                      <a:latin typeface="Arial"/>
                      <a:cs typeface="Arial"/>
                    </a:endParaRPr>
                  </a:p>
                </p:txBody>
              </p:sp>
              <p:cxnSp>
                <p:nvCxnSpPr>
                  <p:cNvPr id="150550" name="Straight Arrow Connector 19"/>
                  <p:cNvCxnSpPr>
                    <a:cxnSpLocks noChangeShapeType="1"/>
                  </p:cNvCxnSpPr>
                  <p:nvPr/>
                </p:nvCxnSpPr>
                <p:spPr bwMode="auto">
                  <a:xfrm rot="10800000">
                    <a:off x="5310910" y="4424218"/>
                    <a:ext cx="527916" cy="517671"/>
                  </a:xfrm>
                  <a:prstGeom prst="straightConnector1">
                    <a:avLst/>
                  </a:prstGeom>
                  <a:noFill/>
                  <a:ln w="25400" algn="ctr">
                    <a:solidFill>
                      <a:schemeClr val="tx1"/>
                    </a:solidFill>
                    <a:round/>
                    <a:headEnd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58DF3F22-BD90-4F3E-9BAA-FDBE3C2FC895}"/>
                      </a:ext>
                    </a:extLst>
                  </p:cNvPr>
                  <p:cNvSpPr txBox="1"/>
                  <p:nvPr/>
                </p:nvSpPr>
                <p:spPr>
                  <a:xfrm>
                    <a:off x="1208437" y="4938814"/>
                    <a:ext cx="2449598" cy="253994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en-US" sz="1050" b="1" i="1" kern="0" dirty="0">
                        <a:solidFill>
                          <a:srgbClr val="000000"/>
                        </a:solidFill>
                        <a:latin typeface="Arial"/>
                        <a:cs typeface="Arial"/>
                      </a:rPr>
                      <a:t>Action Integral, </a:t>
                    </a:r>
                    <a:r>
                      <a:rPr lang="en-US" sz="1050" i="1" kern="0" dirty="0">
                        <a:solidFill>
                          <a:srgbClr val="000000"/>
                        </a:solidFill>
                        <a:latin typeface="Arial"/>
                        <a:cs typeface="Arial"/>
                      </a:rPr>
                      <a:t>after pullback</a:t>
                    </a:r>
                  </a:p>
                </p:txBody>
              </p:sp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9CE8F558-EA23-453D-9A8C-BF873D7783FB}"/>
                      </a:ext>
                    </a:extLst>
                  </p:cNvPr>
                  <p:cNvSpPr txBox="1"/>
                  <p:nvPr/>
                </p:nvSpPr>
                <p:spPr>
                  <a:xfrm>
                    <a:off x="5659944" y="4949927"/>
                    <a:ext cx="2109861" cy="253994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1050" b="1" i="1" kern="0" dirty="0">
                        <a:solidFill>
                          <a:srgbClr val="000000"/>
                        </a:solidFill>
                        <a:latin typeface="Arial"/>
                        <a:cs typeface="Arial"/>
                      </a:rPr>
                      <a:t>Rayleigh Dissipation Function</a:t>
                    </a:r>
                    <a:endParaRPr lang="en-US" b="1" i="1" kern="0" dirty="0">
                      <a:solidFill>
                        <a:srgbClr val="000000"/>
                      </a:solidFill>
                      <a:latin typeface="Arial"/>
                      <a:cs typeface="Arial"/>
                    </a:endParaRPr>
                  </a:p>
                </p:txBody>
              </p:sp>
              <p:cxnSp>
                <p:nvCxnSpPr>
                  <p:cNvPr id="40" name="Straight Arrow Connector 19">
                    <a:extLst>
                      <a:ext uri="{FF2B5EF4-FFF2-40B4-BE49-F238E27FC236}">
                        <a16:creationId xmlns:a16="http://schemas.microsoft.com/office/drawing/2014/main" id="{0885FAD7-5507-492A-8F67-1DBE0957DCB8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rot="10800000">
                    <a:off x="5315556" y="4423692"/>
                    <a:ext cx="527916" cy="517671"/>
                  </a:xfrm>
                  <a:prstGeom prst="straightConnector1">
                    <a:avLst/>
                  </a:prstGeom>
                  <a:noFill/>
                  <a:ln w="25400" algn="ctr">
                    <a:solidFill>
                      <a:schemeClr val="tx1"/>
                    </a:solidFill>
                    <a:round/>
                    <a:headEnd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grpSp>
              <p:nvGrpSpPr>
                <p:cNvPr id="150538" name="Group 33"/>
                <p:cNvGrpSpPr>
                  <a:grpSpLocks/>
                </p:cNvGrpSpPr>
                <p:nvPr/>
              </p:nvGrpSpPr>
              <p:grpSpPr bwMode="auto">
                <a:xfrm>
                  <a:off x="421559" y="4143088"/>
                  <a:ext cx="7562223" cy="2667064"/>
                  <a:chOff x="421559" y="4143088"/>
                  <a:chExt cx="7562223" cy="2667064"/>
                </a:xfrm>
              </p:grpSpPr>
              <p:sp>
                <p:nvSpPr>
                  <p:cNvPr id="150539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1275702" y="5717568"/>
                    <a:ext cx="6703434" cy="109258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/>
                  <a:p>
                    <a:pPr algn="ctr" eaLnBrk="0" hangingPunct="0">
                      <a:spcBef>
                        <a:spcPct val="50000"/>
                      </a:spcBef>
                      <a:defRPr/>
                    </a:pPr>
                    <a:r>
                      <a:rPr lang="en-US" sz="2000" b="1" u="sng" kern="0" dirty="0">
                        <a:solidFill>
                          <a:srgbClr val="700000"/>
                        </a:solidFill>
                        <a:latin typeface="Calibri" pitchFamily="34" charset="0"/>
                        <a:cs typeface="Arial"/>
                      </a:rPr>
                      <a:t>Field Theory of Ionic Solutions</a:t>
                    </a:r>
                    <a:r>
                      <a:rPr lang="en-US" sz="2000" kern="0" dirty="0">
                        <a:solidFill>
                          <a:srgbClr val="700000"/>
                        </a:solidFill>
                        <a:latin typeface="Calibri" pitchFamily="34" charset="0"/>
                        <a:cs typeface="Arial"/>
                      </a:rPr>
                      <a:t>: </a:t>
                    </a:r>
                    <a:r>
                      <a:rPr lang="en-US" b="1" kern="0" dirty="0">
                        <a:solidFill>
                          <a:srgbClr val="700000"/>
                        </a:solidFill>
                        <a:latin typeface="Calibri" pitchFamily="34" charset="0"/>
                        <a:cs typeface="Arial"/>
                      </a:rPr>
                      <a:t>Liu, Ryham, Hyon, Eisenberg</a:t>
                    </a:r>
                  </a:p>
                  <a:p>
                    <a:pPr algn="ctr" eaLnBrk="0" hangingPunct="0">
                      <a:spcBef>
                        <a:spcPct val="50000"/>
                      </a:spcBef>
                      <a:defRPr/>
                    </a:pPr>
                    <a:r>
                      <a:rPr lang="en-US" b="1" kern="0" dirty="0">
                        <a:solidFill>
                          <a:srgbClr val="700000"/>
                        </a:solidFill>
                        <a:latin typeface="Calibri" pitchFamily="34" charset="0"/>
                        <a:cs typeface="Arial"/>
                      </a:rPr>
                      <a:t>Allows boundary conditions and flow</a:t>
                    </a:r>
                    <a:br>
                      <a:rPr lang="en-US" b="1" kern="0" dirty="0">
                        <a:solidFill>
                          <a:srgbClr val="700000"/>
                        </a:solidFill>
                        <a:latin typeface="Calibri" pitchFamily="34" charset="0"/>
                        <a:cs typeface="Arial"/>
                      </a:rPr>
                    </a:br>
                    <a:r>
                      <a:rPr lang="en-US" b="1" kern="0" dirty="0">
                        <a:solidFill>
                          <a:srgbClr val="700000"/>
                        </a:solidFill>
                        <a:latin typeface="Calibri" pitchFamily="34" charset="0"/>
                        <a:cs typeface="Arial"/>
                      </a:rPr>
                      <a:t>Deals Consistently with Interactions of Components</a:t>
                    </a:r>
                    <a:endParaRPr lang="en-US" kern="0" dirty="0">
                      <a:solidFill>
                        <a:srgbClr val="700000"/>
                      </a:solidFill>
                      <a:latin typeface="Calibri" pitchFamily="34" charset="0"/>
                      <a:cs typeface="Arial"/>
                    </a:endParaRPr>
                  </a:p>
                </p:txBody>
              </p:sp>
              <p:cxnSp>
                <p:nvCxnSpPr>
                  <p:cNvPr id="150540" name="Straight Arrow Connector 15"/>
                  <p:cNvCxnSpPr>
                    <a:cxnSpLocks noChangeShapeType="1"/>
                  </p:cNvCxnSpPr>
                  <p:nvPr/>
                </p:nvCxnSpPr>
                <p:spPr bwMode="auto">
                  <a:xfrm rot="5400000" flipH="1" flipV="1">
                    <a:off x="3964421" y="4427395"/>
                    <a:ext cx="576694" cy="8080"/>
                  </a:xfrm>
                  <a:prstGeom prst="straightConnector1">
                    <a:avLst/>
                  </a:prstGeom>
                  <a:noFill/>
                  <a:ln w="25400" algn="ctr">
                    <a:solidFill>
                      <a:schemeClr val="tx1"/>
                    </a:solidFill>
                    <a:prstDash val="dash"/>
                    <a:round/>
                    <a:headEnd/>
                    <a:tailEnd type="arrow" w="lg" len="lg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150541" name="TextBox 2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23694" y="4696791"/>
                    <a:ext cx="3592945" cy="53859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16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marL="742950" indent="-285750" eaLnBrk="0" hangingPunct="0">
                      <a:defRPr sz="16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marL="1143000" indent="-228600" eaLnBrk="0" hangingPunct="0">
                      <a:defRPr sz="16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marL="1600200" indent="-228600" eaLnBrk="0" hangingPunct="0">
                      <a:defRPr sz="16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marL="2057400" indent="-228600" eaLnBrk="0" hangingPunct="0">
                      <a:defRPr sz="16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algn="ctr" eaLnBrk="1" hangingPunct="1">
                      <a:defRPr/>
                    </a:pPr>
                    <a:r>
                      <a:rPr lang="en-US" sz="1100" b="1" i="1" kern="0" dirty="0">
                        <a:solidFill>
                          <a:srgbClr val="000000"/>
                        </a:solidFill>
                      </a:rPr>
                      <a:t>Composite</a:t>
                    </a:r>
                    <a:br>
                      <a:rPr lang="en-US" i="1" kern="0" dirty="0">
                        <a:solidFill>
                          <a:srgbClr val="000000"/>
                        </a:solidFill>
                      </a:rPr>
                    </a:br>
                    <a:r>
                      <a:rPr lang="en-US" sz="1800" i="1" kern="0" dirty="0">
                        <a:solidFill>
                          <a:srgbClr val="000000"/>
                        </a:solidFill>
                      </a:rPr>
                      <a:t>Variational  Principle</a:t>
                    </a:r>
                  </a:p>
                </p:txBody>
              </p:sp>
              <p:sp>
                <p:nvSpPr>
                  <p:cNvPr id="150542" name="Up-Down Arrow 25"/>
                  <p:cNvSpPr>
                    <a:spLocks noChangeArrowheads="1"/>
                  </p:cNvSpPr>
                  <p:nvPr/>
                </p:nvSpPr>
                <p:spPr bwMode="auto">
                  <a:xfrm>
                    <a:off x="4184073" y="5172365"/>
                    <a:ext cx="147782" cy="623636"/>
                  </a:xfrm>
                  <a:prstGeom prst="upDownArrow">
                    <a:avLst>
                      <a:gd name="adj1" fmla="val 50000"/>
                      <a:gd name="adj2" fmla="val 50001"/>
                    </a:avLst>
                  </a:prstGeom>
                  <a:noFill/>
                  <a:ln w="15875" algn="ctr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tIns="137160" bIns="137160">
                    <a:spAutoFit/>
                  </a:bodyPr>
                  <a:lstStyle/>
                  <a:p>
                    <a:pPr algn="ctr" eaLnBrk="0" hangingPunct="0">
                      <a:spcBef>
                        <a:spcPct val="50000"/>
                      </a:spcBef>
                      <a:defRPr/>
                    </a:pPr>
                    <a:endParaRPr lang="en-US" kern="0">
                      <a:solidFill>
                        <a:srgbClr val="000000"/>
                      </a:solidFill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421559" y="5248479"/>
                    <a:ext cx="2449599" cy="253994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en-US" sz="1050" b="1" i="1" kern="0" dirty="0">
                        <a:solidFill>
                          <a:srgbClr val="700000"/>
                        </a:solidFill>
                        <a:latin typeface="Arial"/>
                        <a:cs typeface="Arial"/>
                      </a:rPr>
                      <a:t>Euler Lagrange Equations</a:t>
                    </a:r>
                    <a:endParaRPr lang="en-US" sz="1050" i="1" kern="0" dirty="0">
                      <a:solidFill>
                        <a:srgbClr val="700000"/>
                      </a:solidFill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50544" name="Oval 28"/>
                  <p:cNvSpPr>
                    <a:spLocks noChangeArrowheads="1"/>
                  </p:cNvSpPr>
                  <p:nvPr/>
                </p:nvSpPr>
                <p:spPr bwMode="auto">
                  <a:xfrm>
                    <a:off x="715473" y="5056217"/>
                    <a:ext cx="2024062" cy="548628"/>
                  </a:xfrm>
                  <a:prstGeom prst="ellipse">
                    <a:avLst/>
                  </a:prstGeom>
                  <a:noFill/>
                  <a:ln w="15875" algn="ctr">
                    <a:solidFill>
                      <a:srgbClr val="7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tIns="137160" bIns="137160">
                    <a:spAutoFit/>
                  </a:bodyPr>
                  <a:lstStyle/>
                  <a:p>
                    <a:pPr algn="ctr" eaLnBrk="0" hangingPunct="0">
                      <a:spcBef>
                        <a:spcPct val="50000"/>
                      </a:spcBef>
                      <a:defRPr/>
                    </a:pPr>
                    <a:endParaRPr lang="en-US" kern="0">
                      <a:solidFill>
                        <a:srgbClr val="000000"/>
                      </a:solidFill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41" name="Rectangle 11">
                    <a:extLst>
                      <a:ext uri="{FF2B5EF4-FFF2-40B4-BE49-F238E27FC236}">
                        <a16:creationId xmlns:a16="http://schemas.microsoft.com/office/drawing/2014/main" id="{2ADFA9B7-9857-4472-A176-AB0E6AE4EFC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80348" y="5717042"/>
                    <a:ext cx="6703434" cy="109258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/>
                  <a:p>
                    <a:pPr algn="ctr" eaLnBrk="0" hangingPunct="0">
                      <a:spcBef>
                        <a:spcPct val="50000"/>
                      </a:spcBef>
                      <a:defRPr/>
                    </a:pPr>
                    <a:r>
                      <a:rPr lang="en-US" sz="2000" b="1" u="sng" kern="0" dirty="0">
                        <a:solidFill>
                          <a:srgbClr val="700000"/>
                        </a:solidFill>
                        <a:latin typeface="Calibri" pitchFamily="34" charset="0"/>
                        <a:cs typeface="Arial"/>
                      </a:rPr>
                      <a:t>Field Theory of Ionic Solutions</a:t>
                    </a:r>
                    <a:r>
                      <a:rPr lang="en-US" sz="2000" kern="0" dirty="0">
                        <a:solidFill>
                          <a:srgbClr val="700000"/>
                        </a:solidFill>
                        <a:latin typeface="Calibri" pitchFamily="34" charset="0"/>
                        <a:cs typeface="Arial"/>
                      </a:rPr>
                      <a:t>: </a:t>
                    </a:r>
                    <a:r>
                      <a:rPr lang="en-US" b="1" kern="0" dirty="0">
                        <a:solidFill>
                          <a:srgbClr val="700000"/>
                        </a:solidFill>
                        <a:latin typeface="Calibri" pitchFamily="34" charset="0"/>
                        <a:cs typeface="Arial"/>
                      </a:rPr>
                      <a:t>Liu, Ryham, Hyon, Eisenberg</a:t>
                    </a:r>
                  </a:p>
                  <a:p>
                    <a:pPr algn="ctr" eaLnBrk="0" hangingPunct="0">
                      <a:spcBef>
                        <a:spcPct val="50000"/>
                      </a:spcBef>
                      <a:defRPr/>
                    </a:pPr>
                    <a:r>
                      <a:rPr lang="en-US" b="1" kern="0" dirty="0">
                        <a:solidFill>
                          <a:srgbClr val="700000"/>
                        </a:solidFill>
                        <a:latin typeface="Calibri" pitchFamily="34" charset="0"/>
                        <a:cs typeface="Arial"/>
                      </a:rPr>
                      <a:t>Allows boundary conditions and flow</a:t>
                    </a:r>
                    <a:br>
                      <a:rPr lang="en-US" b="1" kern="0" dirty="0">
                        <a:solidFill>
                          <a:srgbClr val="700000"/>
                        </a:solidFill>
                        <a:latin typeface="Calibri" pitchFamily="34" charset="0"/>
                        <a:cs typeface="Arial"/>
                      </a:rPr>
                    </a:br>
                    <a:r>
                      <a:rPr lang="en-US" b="1" kern="0" dirty="0">
                        <a:solidFill>
                          <a:srgbClr val="700000"/>
                        </a:solidFill>
                        <a:latin typeface="Calibri" pitchFamily="34" charset="0"/>
                        <a:cs typeface="Arial"/>
                      </a:rPr>
                      <a:t>Deals Consistently with Interactions of Components</a:t>
                    </a:r>
                    <a:endParaRPr lang="en-US" kern="0" dirty="0">
                      <a:solidFill>
                        <a:srgbClr val="700000"/>
                      </a:solidFill>
                      <a:latin typeface="Calibri" pitchFamily="34" charset="0"/>
                      <a:cs typeface="Arial"/>
                    </a:endParaRPr>
                  </a:p>
                </p:txBody>
              </p:sp>
              <p:sp>
                <p:nvSpPr>
                  <p:cNvPr id="42" name="TextBox 20">
                    <a:extLst>
                      <a:ext uri="{FF2B5EF4-FFF2-40B4-BE49-F238E27FC236}">
                        <a16:creationId xmlns:a16="http://schemas.microsoft.com/office/drawing/2014/main" id="{EFCA7DFA-0511-4265-9305-9A6BB6F40995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28340" y="4696265"/>
                    <a:ext cx="3592945" cy="53859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16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marL="742950" indent="-285750" eaLnBrk="0" hangingPunct="0">
                      <a:defRPr sz="16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marL="1143000" indent="-228600" eaLnBrk="0" hangingPunct="0">
                      <a:defRPr sz="16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marL="1600200" indent="-228600" eaLnBrk="0" hangingPunct="0">
                      <a:defRPr sz="16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marL="2057400" indent="-228600" eaLnBrk="0" hangingPunct="0">
                      <a:defRPr sz="16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algn="ctr" eaLnBrk="1" hangingPunct="1">
                      <a:defRPr/>
                    </a:pPr>
                    <a:r>
                      <a:rPr lang="en-US" sz="1100" b="1" i="1" kern="0" dirty="0">
                        <a:solidFill>
                          <a:srgbClr val="000000"/>
                        </a:solidFill>
                      </a:rPr>
                      <a:t>Composite</a:t>
                    </a:r>
                    <a:br>
                      <a:rPr lang="en-US" i="1" kern="0" dirty="0">
                        <a:solidFill>
                          <a:srgbClr val="000000"/>
                        </a:solidFill>
                      </a:rPr>
                    </a:br>
                    <a:r>
                      <a:rPr lang="en-US" sz="1800" i="1" kern="0" dirty="0">
                        <a:solidFill>
                          <a:srgbClr val="000000"/>
                        </a:solidFill>
                      </a:rPr>
                      <a:t>Variational  Principle</a:t>
                    </a:r>
                  </a:p>
                </p:txBody>
              </p:sp>
              <p:sp>
                <p:nvSpPr>
                  <p:cNvPr id="43" name="Up-Down Arrow 25">
                    <a:extLst>
                      <a:ext uri="{FF2B5EF4-FFF2-40B4-BE49-F238E27FC236}">
                        <a16:creationId xmlns:a16="http://schemas.microsoft.com/office/drawing/2014/main" id="{146195DC-F5AC-467D-8E30-62BF67D6334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88719" y="5171839"/>
                    <a:ext cx="147782" cy="623636"/>
                  </a:xfrm>
                  <a:prstGeom prst="upDownArrow">
                    <a:avLst>
                      <a:gd name="adj1" fmla="val 50000"/>
                      <a:gd name="adj2" fmla="val 50001"/>
                    </a:avLst>
                  </a:prstGeom>
                  <a:noFill/>
                  <a:ln w="15875" algn="ctr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tIns="137160" bIns="137160">
                    <a:spAutoFit/>
                  </a:bodyPr>
                  <a:lstStyle/>
                  <a:p>
                    <a:pPr algn="ctr" eaLnBrk="0" hangingPunct="0">
                      <a:spcBef>
                        <a:spcPct val="50000"/>
                      </a:spcBef>
                      <a:defRPr/>
                    </a:pPr>
                    <a:endParaRPr lang="en-US" kern="0">
                      <a:solidFill>
                        <a:srgbClr val="000000"/>
                      </a:solidFill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44" name="Oval 28">
                    <a:extLst>
                      <a:ext uri="{FF2B5EF4-FFF2-40B4-BE49-F238E27FC236}">
                        <a16:creationId xmlns:a16="http://schemas.microsoft.com/office/drawing/2014/main" id="{C2E22066-6E98-4F32-A0CE-785760EC75D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20119" y="5055691"/>
                    <a:ext cx="2024062" cy="548628"/>
                  </a:xfrm>
                  <a:prstGeom prst="ellipse">
                    <a:avLst/>
                  </a:prstGeom>
                  <a:noFill/>
                  <a:ln w="15875" algn="ctr">
                    <a:solidFill>
                      <a:srgbClr val="7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tIns="137160" bIns="137160">
                    <a:spAutoFit/>
                  </a:bodyPr>
                  <a:lstStyle/>
                  <a:p>
                    <a:pPr algn="ctr" eaLnBrk="0" hangingPunct="0">
                      <a:spcBef>
                        <a:spcPct val="50000"/>
                      </a:spcBef>
                      <a:defRPr/>
                    </a:pPr>
                    <a:endParaRPr lang="en-US" kern="0">
                      <a:solidFill>
                        <a:srgbClr val="000000"/>
                      </a:solidFill>
                      <a:latin typeface="Arial"/>
                      <a:cs typeface="Arial"/>
                    </a:endParaRPr>
                  </a:p>
                </p:txBody>
              </p:sp>
            </p:grpSp>
          </p:grpSp>
        </p:grpSp>
        <p:cxnSp>
          <p:nvCxnSpPr>
            <p:cNvPr id="150534" name="Straight Arrow Connector 30"/>
            <p:cNvCxnSpPr>
              <a:cxnSpLocks noChangeShapeType="1"/>
            </p:cNvCxnSpPr>
            <p:nvPr/>
          </p:nvCxnSpPr>
          <p:spPr bwMode="auto">
            <a:xfrm>
              <a:off x="2336081" y="5568406"/>
              <a:ext cx="200025" cy="166687"/>
            </a:xfrm>
            <a:prstGeom prst="straightConnector1">
              <a:avLst/>
            </a:prstGeom>
            <a:noFill/>
            <a:ln w="15875" algn="ctr">
              <a:solidFill>
                <a:srgbClr val="700000"/>
              </a:solidFill>
              <a:round/>
              <a:headEnd/>
              <a:tailEnd type="arrow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</p:grpSp>
      <p:grpSp>
        <p:nvGrpSpPr>
          <p:cNvPr id="5" name="Group 4"/>
          <p:cNvGrpSpPr/>
          <p:nvPr/>
        </p:nvGrpSpPr>
        <p:grpSpPr>
          <a:xfrm>
            <a:off x="1144903" y="2069864"/>
            <a:ext cx="3095856" cy="779026"/>
            <a:chOff x="-270497" y="2740683"/>
            <a:chExt cx="3095856" cy="779026"/>
          </a:xfrm>
        </p:grpSpPr>
        <p:grpSp>
          <p:nvGrpSpPr>
            <p:cNvPr id="19" name="Group 18"/>
            <p:cNvGrpSpPr/>
            <p:nvPr/>
          </p:nvGrpSpPr>
          <p:grpSpPr>
            <a:xfrm>
              <a:off x="-270497" y="2740683"/>
              <a:ext cx="3095856" cy="779026"/>
              <a:chOff x="-325908" y="2727428"/>
              <a:chExt cx="3095856" cy="779026"/>
            </a:xfrm>
          </p:grpSpPr>
          <p:sp>
            <p:nvSpPr>
              <p:cNvPr id="38" name="Oval 28"/>
              <p:cNvSpPr>
                <a:spLocks noChangeArrowheads="1"/>
              </p:cNvSpPr>
              <p:nvPr/>
            </p:nvSpPr>
            <p:spPr bwMode="auto">
              <a:xfrm>
                <a:off x="0" y="2727428"/>
                <a:ext cx="2483655" cy="779026"/>
              </a:xfrm>
              <a:prstGeom prst="ellipse">
                <a:avLst/>
              </a:prstGeom>
              <a:noFill/>
              <a:ln w="15875" algn="ctr">
                <a:solidFill>
                  <a:srgbClr val="7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tIns="137160" bIns="137160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endParaRPr lang="en-US" kern="0">
                  <a:solidFill>
                    <a:srgbClr val="B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-325908" y="2882778"/>
                <a:ext cx="3095856" cy="528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900"/>
                  </a:lnSpc>
                  <a:defRPr/>
                </a:pPr>
                <a:r>
                  <a:rPr lang="en-US" sz="1000" b="1" i="1" kern="0" dirty="0">
                    <a:solidFill>
                      <a:srgbClr val="700000"/>
                    </a:solidFill>
                    <a:latin typeface="Arial"/>
                    <a:cs typeface="Arial"/>
                  </a:rPr>
                  <a:t>Shorthand for Euler Lagrange process</a:t>
                </a:r>
              </a:p>
              <a:p>
                <a:pPr algn="ctr">
                  <a:lnSpc>
                    <a:spcPts val="1500"/>
                  </a:lnSpc>
                  <a:defRPr/>
                </a:pPr>
                <a:r>
                  <a:rPr lang="en-US" sz="1000" b="1" i="1" kern="0" dirty="0">
                    <a:solidFill>
                      <a:srgbClr val="700000"/>
                    </a:solidFill>
                    <a:latin typeface="Arial"/>
                    <a:cs typeface="Arial"/>
                  </a:rPr>
                  <a:t>with</a:t>
                </a:r>
                <a:r>
                  <a:rPr lang="en-US" sz="800" b="1" i="1" kern="0" dirty="0">
                    <a:solidFill>
                      <a:srgbClr val="700000"/>
                    </a:solidFill>
                    <a:latin typeface="Arial"/>
                    <a:cs typeface="Arial"/>
                  </a:rPr>
                  <a:t>  </a:t>
                </a:r>
                <a:r>
                  <a:rPr lang="en-US" sz="1000" b="1" i="1" kern="0" dirty="0">
                    <a:solidFill>
                      <a:srgbClr val="700000"/>
                    </a:solidFill>
                    <a:latin typeface="Arial"/>
                    <a:cs typeface="Arial"/>
                  </a:rPr>
                  <a:t>respect to</a:t>
                </a:r>
                <a:endParaRPr lang="en-US" sz="1000" b="1" i="1" kern="0" dirty="0">
                  <a:solidFill>
                    <a:srgbClr val="B00000"/>
                  </a:solidFill>
                  <a:latin typeface="Arial"/>
                  <a:cs typeface="Arial"/>
                </a:endParaRPr>
              </a:p>
            </p:txBody>
          </p:sp>
        </p:grpSp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07581250"/>
                </p:ext>
              </p:extLst>
            </p:nvPr>
          </p:nvGraphicFramePr>
          <p:xfrm>
            <a:off x="1785000" y="3212336"/>
            <a:ext cx="92075" cy="117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086" name="Equation" r:id="rId10" imgW="380880" imgH="482400" progId="Equation.DSMT4">
                    <p:embed/>
                  </p:oleObj>
                </mc:Choice>
                <mc:Fallback>
                  <p:oleObj name="Equation" r:id="rId10" imgW="380880" imgH="482400" progId="Equation.DSMT4">
                    <p:embed/>
                    <p:pic>
                      <p:nvPicPr>
                        <p:cNvPr id="3" name="Object 2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1785000" y="3212336"/>
                          <a:ext cx="92075" cy="1174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" name="Group 5"/>
          <p:cNvGrpSpPr/>
          <p:nvPr/>
        </p:nvGrpSpPr>
        <p:grpSpPr>
          <a:xfrm>
            <a:off x="7651091" y="1913579"/>
            <a:ext cx="3402250" cy="779026"/>
            <a:chOff x="5741750" y="2347794"/>
            <a:chExt cx="3402250" cy="779026"/>
          </a:xfrm>
        </p:grpSpPr>
        <p:grpSp>
          <p:nvGrpSpPr>
            <p:cNvPr id="18" name="Group 17"/>
            <p:cNvGrpSpPr/>
            <p:nvPr/>
          </p:nvGrpSpPr>
          <p:grpSpPr>
            <a:xfrm>
              <a:off x="5741750" y="2347794"/>
              <a:ext cx="3402250" cy="779026"/>
              <a:chOff x="5626886" y="2166616"/>
              <a:chExt cx="3402250" cy="779026"/>
            </a:xfrm>
          </p:grpSpPr>
          <p:sp>
            <p:nvSpPr>
              <p:cNvPr id="25" name="Oval 28"/>
              <p:cNvSpPr>
                <a:spLocks noChangeArrowheads="1"/>
              </p:cNvSpPr>
              <p:nvPr/>
            </p:nvSpPr>
            <p:spPr bwMode="auto">
              <a:xfrm>
                <a:off x="6031495" y="2166616"/>
                <a:ext cx="2600155" cy="779026"/>
              </a:xfrm>
              <a:prstGeom prst="ellipse">
                <a:avLst/>
              </a:prstGeom>
              <a:noFill/>
              <a:ln w="15875" algn="ctr">
                <a:solidFill>
                  <a:srgbClr val="7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tIns="137160" bIns="137160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endParaRPr lang="en-US" kern="0">
                  <a:solidFill>
                    <a:srgbClr val="B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" name="TextBox 1"/>
              <p:cNvSpPr txBox="1"/>
              <p:nvPr/>
            </p:nvSpPr>
            <p:spPr>
              <a:xfrm>
                <a:off x="5626886" y="2341899"/>
                <a:ext cx="3402250" cy="5027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600"/>
                  </a:lnSpc>
                  <a:defRPr/>
                </a:pPr>
                <a:r>
                  <a:rPr lang="en-US" sz="1000" b="1" i="1" kern="0" dirty="0">
                    <a:solidFill>
                      <a:srgbClr val="700000"/>
                    </a:solidFill>
                    <a:latin typeface="Arial"/>
                    <a:cs typeface="Arial"/>
                  </a:rPr>
                  <a:t>  Shorthand for Euler Lagrange process</a:t>
                </a:r>
              </a:p>
              <a:p>
                <a:pPr algn="ctr">
                  <a:lnSpc>
                    <a:spcPts val="1600"/>
                  </a:lnSpc>
                  <a:defRPr/>
                </a:pPr>
                <a:r>
                  <a:rPr lang="en-US" sz="1000" b="1" i="1" kern="0" dirty="0">
                    <a:solidFill>
                      <a:srgbClr val="700000"/>
                    </a:solidFill>
                    <a:latin typeface="Arial"/>
                    <a:cs typeface="Arial"/>
                  </a:rPr>
                  <a:t>with respect to</a:t>
                </a:r>
                <a:endParaRPr lang="en-US" sz="1000" b="1" i="1" kern="0" dirty="0">
                  <a:solidFill>
                    <a:srgbClr val="B00000"/>
                  </a:solidFill>
                  <a:latin typeface="Arial"/>
                  <a:cs typeface="Arial"/>
                </a:endParaRPr>
              </a:p>
            </p:txBody>
          </p:sp>
        </p:grpSp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14009668"/>
                </p:ext>
              </p:extLst>
            </p:nvPr>
          </p:nvGraphicFramePr>
          <p:xfrm>
            <a:off x="7924800" y="2801728"/>
            <a:ext cx="126264" cy="1241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087" name="Equation" r:id="rId12" imgW="291960" imgH="342720" progId="Equation.DSMT4">
                    <p:embed/>
                  </p:oleObj>
                </mc:Choice>
                <mc:Fallback>
                  <p:oleObj name="Equation" r:id="rId12" imgW="291960" imgH="342720" progId="Equation.DSMT4">
                    <p:embed/>
                    <p:pic>
                      <p:nvPicPr>
                        <p:cNvPr id="1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24800" y="2801728"/>
                          <a:ext cx="126264" cy="12417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6" name="Right Arrow 45"/>
          <p:cNvSpPr/>
          <p:nvPr/>
        </p:nvSpPr>
        <p:spPr bwMode="auto">
          <a:xfrm rot="9746132">
            <a:off x="7544579" y="2456145"/>
            <a:ext cx="366507" cy="182880"/>
          </a:xfrm>
          <a:prstGeom prst="rightArrow">
            <a:avLst/>
          </a:prstGeom>
          <a:noFill/>
          <a:ln w="15875" algn="ctr">
            <a:solidFill>
              <a:srgbClr val="7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tIns="137160" bIns="137160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endParaRPr lang="en-US" kern="0">
              <a:solidFill>
                <a:srgbClr val="B00000"/>
              </a:solidFill>
              <a:latin typeface="Arial"/>
              <a:cs typeface="Arial"/>
            </a:endParaRPr>
          </a:p>
        </p:txBody>
      </p:sp>
      <p:sp>
        <p:nvSpPr>
          <p:cNvPr id="4" name="Right Arrow 3"/>
          <p:cNvSpPr/>
          <p:nvPr/>
        </p:nvSpPr>
        <p:spPr bwMode="auto">
          <a:xfrm rot="1252485">
            <a:off x="4067863" y="2556799"/>
            <a:ext cx="366507" cy="182880"/>
          </a:xfrm>
          <a:prstGeom prst="rightArrow">
            <a:avLst>
              <a:gd name="adj1" fmla="val 53192"/>
              <a:gd name="adj2" fmla="val 50000"/>
            </a:avLst>
          </a:prstGeom>
          <a:noFill/>
          <a:ln w="15875" algn="ctr">
            <a:solidFill>
              <a:srgbClr val="7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tIns="137160" bIns="137160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endParaRPr lang="en-US" kern="0">
              <a:solidFill>
                <a:srgbClr val="B00000"/>
              </a:solidFill>
              <a:latin typeface="Arial"/>
              <a:cs typeface="Arial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463958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73A0CA-08C7-4608-B32B-5B82413623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77139A39-4D6B-45ED-A4E6-5AA47E6E4FA3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788E15-00C6-4CDC-ABF9-EE2C1CB97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"/>
            <a:ext cx="9143999" cy="686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7863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0" name="Group 29"/>
          <p:cNvGrpSpPr>
            <a:grpSpLocks/>
          </p:cNvGrpSpPr>
          <p:nvPr/>
        </p:nvGrpSpPr>
        <p:grpSpPr bwMode="auto">
          <a:xfrm>
            <a:off x="1720269" y="798922"/>
            <a:ext cx="9018871" cy="4615637"/>
            <a:chOff x="153703" y="1349375"/>
            <a:chExt cx="9018871" cy="4615637"/>
          </a:xfrm>
        </p:grpSpPr>
        <p:graphicFrame>
          <p:nvGraphicFramePr>
            <p:cNvPr id="1026" name="Object 2"/>
            <p:cNvGraphicFramePr>
              <a:graphicFrameLocks noChangeAspect="1"/>
            </p:cNvGraphicFramePr>
            <p:nvPr>
              <p:extLst/>
            </p:nvPr>
          </p:nvGraphicFramePr>
          <p:xfrm>
            <a:off x="1844675" y="3724275"/>
            <a:ext cx="6972300" cy="1765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54" name="Equation" r:id="rId4" imgW="6972120" imgH="1765080" progId="Equation.DSMT4">
                    <p:embed/>
                  </p:oleObj>
                </mc:Choice>
                <mc:Fallback>
                  <p:oleObj name="Equation" r:id="rId4" imgW="6972120" imgH="1765080" progId="Equation.DSMT4">
                    <p:embed/>
                    <p:pic>
                      <p:nvPicPr>
                        <p:cNvPr id="1026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44675" y="3724275"/>
                          <a:ext cx="6972300" cy="17653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7" name="Object 3"/>
            <p:cNvGraphicFramePr>
              <a:graphicFrameLocks noChangeAspect="1"/>
            </p:cNvGraphicFramePr>
            <p:nvPr>
              <p:extLst/>
            </p:nvPr>
          </p:nvGraphicFramePr>
          <p:xfrm>
            <a:off x="435273" y="1501367"/>
            <a:ext cx="8140700" cy="157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55" name="Equation" r:id="rId6" imgW="8140680" imgH="1574640" progId="Equation.DSMT4">
                    <p:embed/>
                  </p:oleObj>
                </mc:Choice>
                <mc:Fallback>
                  <p:oleObj name="Equation" r:id="rId6" imgW="8140680" imgH="1574640" progId="Equation.DSMT4">
                    <p:embed/>
                    <p:pic>
                      <p:nvPicPr>
                        <p:cNvPr id="1027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5273" y="1501367"/>
                          <a:ext cx="8140700" cy="15748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1" name="Rounded Rectangular Callout 5"/>
            <p:cNvSpPr>
              <a:spLocks noChangeArrowheads="1"/>
            </p:cNvSpPr>
            <p:nvPr/>
          </p:nvSpPr>
          <p:spPr bwMode="auto">
            <a:xfrm>
              <a:off x="666750" y="1349375"/>
              <a:ext cx="1497013" cy="579438"/>
            </a:xfrm>
            <a:prstGeom prst="wedgeRoundRectCallout">
              <a:avLst>
                <a:gd name="adj1" fmla="val -34606"/>
                <a:gd name="adj2" fmla="val 125870"/>
                <a:gd name="adj3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tIns="137160" bIns="13716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endParaRPr lang="en-US" altLang="en-US" kern="0">
                <a:solidFill>
                  <a:srgbClr val="000000"/>
                </a:solidFill>
              </a:endParaRPr>
            </a:p>
          </p:txBody>
        </p:sp>
        <p:sp>
          <p:nvSpPr>
            <p:cNvPr id="1032" name="Rounded Rectangular Callout 6"/>
            <p:cNvSpPr>
              <a:spLocks noChangeArrowheads="1"/>
            </p:cNvSpPr>
            <p:nvPr/>
          </p:nvSpPr>
          <p:spPr bwMode="auto">
            <a:xfrm>
              <a:off x="755650" y="1706563"/>
              <a:ext cx="404813" cy="558641"/>
            </a:xfrm>
            <a:prstGeom prst="wedgeRoundRectCallout">
              <a:avLst>
                <a:gd name="adj1" fmla="val -20833"/>
                <a:gd name="adj2" fmla="val 62500"/>
                <a:gd name="adj3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tIns="137160" bIns="13716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endParaRPr lang="en-US" altLang="en-US" kern="0">
                <a:solidFill>
                  <a:srgbClr val="000000"/>
                </a:solidFill>
              </a:endParaRPr>
            </a:p>
          </p:txBody>
        </p:sp>
        <p:grpSp>
          <p:nvGrpSpPr>
            <p:cNvPr id="1033" name="Group 17"/>
            <p:cNvGrpSpPr>
              <a:grpSpLocks/>
            </p:cNvGrpSpPr>
            <p:nvPr/>
          </p:nvGrpSpPr>
          <p:grpSpPr bwMode="auto">
            <a:xfrm>
              <a:off x="6516688" y="3290888"/>
              <a:ext cx="1522412" cy="887412"/>
              <a:chOff x="760231" y="1831789"/>
              <a:chExt cx="1522606" cy="1305995"/>
            </a:xfrm>
          </p:grpSpPr>
          <p:sp>
            <p:nvSpPr>
              <p:cNvPr id="1051" name="TextBox 9"/>
              <p:cNvSpPr txBox="1">
                <a:spLocks noChangeArrowheads="1"/>
              </p:cNvSpPr>
              <p:nvPr/>
            </p:nvSpPr>
            <p:spPr bwMode="auto">
              <a:xfrm>
                <a:off x="760231" y="1831789"/>
                <a:ext cx="1522606" cy="6785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>
                  <a:defRPr/>
                </a:pPr>
                <a:r>
                  <a:rPr lang="en-US" altLang="en-US" sz="1200" b="1" kern="0">
                    <a:solidFill>
                      <a:srgbClr val="000000"/>
                    </a:solidFill>
                  </a:rPr>
                  <a:t>    </a:t>
                </a:r>
                <a:r>
                  <a:rPr lang="en-US" altLang="en-US" sz="1200" b="1" kern="0">
                    <a:solidFill>
                      <a:srgbClr val="A20000"/>
                    </a:solidFill>
                  </a:rPr>
                  <a:t>Hard Sphere Terms</a:t>
                </a:r>
                <a:endParaRPr lang="en-US" altLang="en-US" kern="0">
                  <a:solidFill>
                    <a:srgbClr val="A20000"/>
                  </a:solidFill>
                </a:endParaRPr>
              </a:p>
            </p:txBody>
          </p:sp>
          <p:cxnSp>
            <p:nvCxnSpPr>
              <p:cNvPr id="1052" name="Straight Arrow Connector 12"/>
              <p:cNvCxnSpPr>
                <a:cxnSpLocks noChangeShapeType="1"/>
              </p:cNvCxnSpPr>
              <p:nvPr/>
            </p:nvCxnSpPr>
            <p:spPr bwMode="auto">
              <a:xfrm rot="16200000" flipH="1">
                <a:off x="1310748" y="2791431"/>
                <a:ext cx="677591" cy="15116"/>
              </a:xfrm>
              <a:prstGeom prst="straightConnector1">
                <a:avLst/>
              </a:prstGeom>
              <a:noFill/>
              <a:ln w="15875" algn="ctr">
                <a:solidFill>
                  <a:srgbClr val="A2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034" name="Oval 13"/>
            <p:cNvSpPr>
              <a:spLocks noChangeArrowheads="1"/>
            </p:cNvSpPr>
            <p:nvPr/>
          </p:nvSpPr>
          <p:spPr bwMode="auto">
            <a:xfrm>
              <a:off x="5973763" y="3825875"/>
              <a:ext cx="914400" cy="735747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tIns="137160" bIns="13716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endParaRPr lang="en-US" altLang="en-US" kern="0">
                <a:solidFill>
                  <a:srgbClr val="000000"/>
                </a:solidFill>
              </a:endParaRPr>
            </a:p>
          </p:txBody>
        </p:sp>
        <p:cxnSp>
          <p:nvCxnSpPr>
            <p:cNvPr id="1035" name="Straight Arrow Connector 12"/>
            <p:cNvCxnSpPr>
              <a:cxnSpLocks noChangeShapeType="1"/>
            </p:cNvCxnSpPr>
            <p:nvPr/>
          </p:nvCxnSpPr>
          <p:spPr bwMode="auto">
            <a:xfrm rot="5400000" flipH="1" flipV="1">
              <a:off x="7029451" y="3000375"/>
              <a:ext cx="455612" cy="1587"/>
            </a:xfrm>
            <a:prstGeom prst="straightConnector1">
              <a:avLst/>
            </a:prstGeom>
            <a:noFill/>
            <a:ln w="15875" algn="ctr">
              <a:solidFill>
                <a:srgbClr val="A2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1036" name="Group 18"/>
            <p:cNvGrpSpPr>
              <a:grpSpLocks/>
            </p:cNvGrpSpPr>
            <p:nvPr/>
          </p:nvGrpSpPr>
          <p:grpSpPr bwMode="auto">
            <a:xfrm>
              <a:off x="3476625" y="2735263"/>
              <a:ext cx="2433638" cy="784225"/>
              <a:chOff x="3476231" y="2735643"/>
              <a:chExt cx="2433362" cy="783320"/>
            </a:xfrm>
          </p:grpSpPr>
          <p:sp>
            <p:nvSpPr>
              <p:cNvPr id="1049" name="TextBox 15"/>
              <p:cNvSpPr txBox="1">
                <a:spLocks noChangeArrowheads="1"/>
              </p:cNvSpPr>
              <p:nvPr/>
            </p:nvSpPr>
            <p:spPr bwMode="auto">
              <a:xfrm>
                <a:off x="3476231" y="3241964"/>
                <a:ext cx="243336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altLang="en-US" sz="1200" b="1" kern="0">
                    <a:solidFill>
                      <a:srgbClr val="A20000"/>
                    </a:solidFill>
                  </a:rPr>
                  <a:t>Permanent Charge of protein</a:t>
                </a:r>
              </a:p>
            </p:txBody>
          </p:sp>
          <p:cxnSp>
            <p:nvCxnSpPr>
              <p:cNvPr id="1050" name="Straight Arrow Connector 17"/>
              <p:cNvCxnSpPr>
                <a:cxnSpLocks noChangeShapeType="1"/>
              </p:cNvCxnSpPr>
              <p:nvPr/>
            </p:nvCxnSpPr>
            <p:spPr bwMode="auto">
              <a:xfrm rot="16200000" flipV="1">
                <a:off x="3778513" y="2954797"/>
                <a:ext cx="566777" cy="128469"/>
              </a:xfrm>
              <a:prstGeom prst="straightConnector1">
                <a:avLst/>
              </a:prstGeom>
              <a:noFill/>
              <a:ln w="25400" algn="ctr">
                <a:solidFill>
                  <a:srgbClr val="A2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037" name="TextBox 19"/>
            <p:cNvSpPr txBox="1">
              <a:spLocks noChangeArrowheads="1"/>
            </p:cNvSpPr>
            <p:nvPr/>
          </p:nvSpPr>
          <p:spPr bwMode="auto">
            <a:xfrm>
              <a:off x="331788" y="3181350"/>
              <a:ext cx="89217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400" b="1" kern="0">
                  <a:solidFill>
                    <a:srgbClr val="A20000"/>
                  </a:solidFill>
                </a:rPr>
                <a:t>time</a:t>
              </a:r>
            </a:p>
          </p:txBody>
        </p:sp>
        <p:cxnSp>
          <p:nvCxnSpPr>
            <p:cNvPr id="1038" name="Straight Arrow Connector 21"/>
            <p:cNvCxnSpPr>
              <a:cxnSpLocks noChangeShapeType="1"/>
            </p:cNvCxnSpPr>
            <p:nvPr/>
          </p:nvCxnSpPr>
          <p:spPr bwMode="auto">
            <a:xfrm rot="5400000" flipH="1" flipV="1">
              <a:off x="457201" y="3032126"/>
              <a:ext cx="368299" cy="63501"/>
            </a:xfrm>
            <a:prstGeom prst="straightConnector1">
              <a:avLst/>
            </a:prstGeom>
            <a:noFill/>
            <a:ln w="25400" algn="ctr">
              <a:solidFill>
                <a:srgbClr val="A2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39" name="TextBox 25"/>
            <p:cNvSpPr txBox="1">
              <a:spLocks noChangeArrowheads="1"/>
            </p:cNvSpPr>
            <p:nvPr/>
          </p:nvSpPr>
          <p:spPr bwMode="auto">
            <a:xfrm>
              <a:off x="153703" y="5688013"/>
              <a:ext cx="901887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200" b="1" i="1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altLang="en-US" sz="1200" b="1" i="1" kern="0" baseline="-25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altLang="en-US" sz="1200" b="1" i="1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1200" b="1" i="1" kern="0" dirty="0">
                  <a:solidFill>
                    <a:srgbClr val="000000"/>
                  </a:solidFill>
                </a:rPr>
                <a:t> number density;          thermal energy; </a:t>
              </a:r>
              <a:r>
                <a:rPr lang="en-US" altLang="en-US" sz="1200" b="1" i="1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D</a:t>
              </a:r>
              <a:r>
                <a:rPr lang="en-US" altLang="en-US" sz="1200" b="1" i="1" kern="0" baseline="-25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altLang="en-US" sz="1200" b="1" i="1" kern="0" dirty="0">
                  <a:solidFill>
                    <a:srgbClr val="000000"/>
                  </a:solidFill>
                </a:rPr>
                <a:t> diffusion coefficient; </a:t>
              </a:r>
              <a:r>
                <a:rPr lang="en-US" altLang="en-US" sz="1200" b="1" i="1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en-US" altLang="en-US" sz="1200" b="1" i="1" kern="0" dirty="0">
                  <a:solidFill>
                    <a:srgbClr val="000000"/>
                  </a:solidFill>
                </a:rPr>
                <a:t> negative; </a:t>
              </a:r>
              <a:r>
                <a:rPr lang="en-US" altLang="en-US" sz="1200" b="1" i="1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p </a:t>
              </a:r>
              <a:r>
                <a:rPr lang="en-US" altLang="en-US" sz="1200" b="1" i="1" kern="0" dirty="0">
                  <a:solidFill>
                    <a:srgbClr val="000000"/>
                  </a:solidFill>
                </a:rPr>
                <a:t>positive; </a:t>
              </a:r>
              <a:r>
                <a:rPr lang="en-US" altLang="en-US" sz="1200" b="1" i="1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z</a:t>
              </a:r>
              <a:r>
                <a:rPr lang="en-US" altLang="en-US" sz="1200" b="1" i="1" kern="0" baseline="-25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altLang="en-US" sz="1200" b="1" i="1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1200" b="1" i="1" kern="0" dirty="0">
                  <a:solidFill>
                    <a:srgbClr val="000000"/>
                  </a:solidFill>
                </a:rPr>
                <a:t>valence; </a:t>
              </a:r>
              <a:r>
                <a:rPr lang="el-GR" altLang="en-US" sz="1200" b="1" i="1" kern="0" dirty="0">
                  <a:solidFill>
                    <a:srgbClr val="000000"/>
                  </a:solidFill>
                </a:rPr>
                <a:t>ε</a:t>
              </a:r>
              <a:r>
                <a:rPr lang="en-US" altLang="en-US" sz="1200" b="1" i="1" kern="0" dirty="0">
                  <a:solidFill>
                    <a:srgbClr val="000000"/>
                  </a:solidFill>
                </a:rPr>
                <a:t> dielectric constant</a:t>
              </a:r>
            </a:p>
          </p:txBody>
        </p:sp>
        <p:graphicFrame>
          <p:nvGraphicFramePr>
            <p:cNvPr id="1028" name="Object 4"/>
            <p:cNvGraphicFramePr>
              <a:graphicFrameLocks noChangeAspect="1"/>
            </p:cNvGraphicFramePr>
            <p:nvPr>
              <p:extLst/>
            </p:nvPr>
          </p:nvGraphicFramePr>
          <p:xfrm>
            <a:off x="1671871" y="5690374"/>
            <a:ext cx="346075" cy="2746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56" name="Equation" r:id="rId8" imgW="495000" imgH="380880" progId="Equation.DSMT4">
                    <p:embed/>
                  </p:oleObj>
                </mc:Choice>
                <mc:Fallback>
                  <p:oleObj name="Equation" r:id="rId8" imgW="495000" imgH="380880" progId="Equation.DSMT4">
                    <p:embed/>
                    <p:pic>
                      <p:nvPicPr>
                        <p:cNvPr id="1028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71871" y="5690374"/>
                          <a:ext cx="346075" cy="2746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40" name="Group 56"/>
            <p:cNvGrpSpPr>
              <a:grpSpLocks/>
            </p:cNvGrpSpPr>
            <p:nvPr/>
          </p:nvGrpSpPr>
          <p:grpSpPr bwMode="auto">
            <a:xfrm>
              <a:off x="2330450" y="2667000"/>
              <a:ext cx="1501775" cy="573089"/>
              <a:chOff x="1930275" y="2563343"/>
              <a:chExt cx="1502587" cy="572159"/>
            </a:xfrm>
          </p:grpSpPr>
          <p:sp>
            <p:nvSpPr>
              <p:cNvPr id="1047" name="TextBox 53"/>
              <p:cNvSpPr txBox="1">
                <a:spLocks noChangeArrowheads="1"/>
              </p:cNvSpPr>
              <p:nvPr/>
            </p:nvSpPr>
            <p:spPr bwMode="auto">
              <a:xfrm>
                <a:off x="1930275" y="2858503"/>
                <a:ext cx="1502587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 type="arrow" w="med" len="med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altLang="en-US" sz="1200" b="1" kern="0">
                    <a:solidFill>
                      <a:srgbClr val="A20000"/>
                    </a:solidFill>
                  </a:rPr>
                  <a:t>Number Density</a:t>
                </a:r>
              </a:p>
            </p:txBody>
          </p:sp>
          <p:cxnSp>
            <p:nvCxnSpPr>
              <p:cNvPr id="1048" name="Straight Arrow Connector 54"/>
              <p:cNvCxnSpPr>
                <a:cxnSpLocks noChangeShapeType="1"/>
              </p:cNvCxnSpPr>
              <p:nvPr/>
            </p:nvCxnSpPr>
            <p:spPr bwMode="auto">
              <a:xfrm rot="16200000" flipV="1">
                <a:off x="2219648" y="2677417"/>
                <a:ext cx="266266" cy="38118"/>
              </a:xfrm>
              <a:prstGeom prst="straightConnector1">
                <a:avLst/>
              </a:prstGeom>
              <a:noFill/>
              <a:ln w="25400" algn="ctr">
                <a:solidFill>
                  <a:srgbClr val="A2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041" name="Group 56"/>
            <p:cNvGrpSpPr>
              <a:grpSpLocks/>
            </p:cNvGrpSpPr>
            <p:nvPr/>
          </p:nvGrpSpPr>
          <p:grpSpPr bwMode="auto">
            <a:xfrm>
              <a:off x="1358900" y="2857501"/>
              <a:ext cx="1501775" cy="754064"/>
              <a:chOff x="1920745" y="2563343"/>
              <a:chExt cx="1502587" cy="752840"/>
            </a:xfrm>
          </p:grpSpPr>
          <p:sp>
            <p:nvSpPr>
              <p:cNvPr id="1045" name="TextBox 53"/>
              <p:cNvSpPr txBox="1">
                <a:spLocks noChangeArrowheads="1"/>
              </p:cNvSpPr>
              <p:nvPr/>
            </p:nvSpPr>
            <p:spPr bwMode="auto">
              <a:xfrm>
                <a:off x="1920745" y="3039184"/>
                <a:ext cx="1502587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 type="arrow" w="med" len="med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altLang="en-US" sz="1200" b="1" kern="0">
                    <a:solidFill>
                      <a:srgbClr val="A20000"/>
                    </a:solidFill>
                  </a:rPr>
                  <a:t>Thermal Energy</a:t>
                </a:r>
              </a:p>
            </p:txBody>
          </p:sp>
          <p:cxnSp>
            <p:nvCxnSpPr>
              <p:cNvPr id="1046" name="Straight Arrow Connector 54"/>
              <p:cNvCxnSpPr>
                <a:cxnSpLocks noChangeShapeType="1"/>
              </p:cNvCxnSpPr>
              <p:nvPr/>
            </p:nvCxnSpPr>
            <p:spPr bwMode="auto">
              <a:xfrm rot="16200000" flipV="1">
                <a:off x="2100757" y="2796306"/>
                <a:ext cx="484986" cy="19059"/>
              </a:xfrm>
              <a:prstGeom prst="straightConnector1">
                <a:avLst/>
              </a:prstGeom>
              <a:noFill/>
              <a:ln w="25400" algn="ctr">
                <a:solidFill>
                  <a:srgbClr val="A2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042" name="Group 51"/>
            <p:cNvGrpSpPr>
              <a:grpSpLocks/>
            </p:cNvGrpSpPr>
            <p:nvPr/>
          </p:nvGrpSpPr>
          <p:grpSpPr bwMode="auto">
            <a:xfrm>
              <a:off x="5118379" y="3578984"/>
              <a:ext cx="2115858" cy="745365"/>
              <a:chOff x="4585024" y="5026259"/>
              <a:chExt cx="2115967" cy="746113"/>
            </a:xfrm>
          </p:grpSpPr>
          <p:sp>
            <p:nvSpPr>
              <p:cNvPr id="1043" name="TextBox 36"/>
              <p:cNvSpPr txBox="1">
                <a:spLocks noChangeArrowheads="1"/>
              </p:cNvSpPr>
              <p:nvPr/>
            </p:nvSpPr>
            <p:spPr bwMode="auto">
              <a:xfrm>
                <a:off x="4585024" y="5026259"/>
                <a:ext cx="2115967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altLang="en-US" sz="1200" b="1" kern="0">
                    <a:solidFill>
                      <a:srgbClr val="005024"/>
                    </a:solidFill>
                  </a:rPr>
                  <a:t>   </a:t>
                </a:r>
                <a:r>
                  <a:rPr lang="en-US" altLang="en-US" sz="1200" b="1" kern="0">
                    <a:solidFill>
                      <a:srgbClr val="A20000"/>
                    </a:solidFill>
                  </a:rPr>
                  <a:t> valence</a:t>
                </a:r>
              </a:p>
              <a:p>
                <a:pPr eaLnBrk="1" hangingPunct="1">
                  <a:defRPr/>
                </a:pPr>
                <a:r>
                  <a:rPr lang="en-US" altLang="en-US" sz="1200" b="1" kern="0">
                    <a:solidFill>
                      <a:srgbClr val="A20000"/>
                    </a:solidFill>
                  </a:rPr>
                  <a:t>proton charge</a:t>
                </a:r>
              </a:p>
            </p:txBody>
          </p:sp>
          <p:cxnSp>
            <p:nvCxnSpPr>
              <p:cNvPr id="1044" name="Straight Arrow Connector 39"/>
              <p:cNvCxnSpPr>
                <a:cxnSpLocks noChangeShapeType="1"/>
              </p:cNvCxnSpPr>
              <p:nvPr/>
            </p:nvCxnSpPr>
            <p:spPr bwMode="auto">
              <a:xfrm rot="5400000">
                <a:off x="4805266" y="5576945"/>
                <a:ext cx="324175" cy="66680"/>
              </a:xfrm>
              <a:prstGeom prst="straightConnector1">
                <a:avLst/>
              </a:prstGeom>
              <a:noFill/>
              <a:ln w="25400" algn="ctr">
                <a:solidFill>
                  <a:srgbClr val="A2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2" name="TextBox 1"/>
          <p:cNvSpPr txBox="1"/>
          <p:nvPr/>
        </p:nvSpPr>
        <p:spPr>
          <a:xfrm>
            <a:off x="2640530" y="154004"/>
            <a:ext cx="6679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kern="0" dirty="0">
                <a:solidFill>
                  <a:srgbClr val="000000"/>
                </a:solidFill>
                <a:latin typeface="Arial Black" panose="020B0A04020102020204" pitchFamily="34" charset="0"/>
              </a:rPr>
              <a:t>Dissipation Principle </a:t>
            </a:r>
            <a:br>
              <a:rPr lang="en-US" sz="2800" b="1" kern="0" dirty="0">
                <a:solidFill>
                  <a:srgbClr val="000000"/>
                </a:solidFill>
                <a:latin typeface="Arial Black" panose="020B0A04020102020204" pitchFamily="34" charset="0"/>
              </a:rPr>
            </a:br>
            <a:r>
              <a:rPr lang="en-US" sz="1200" b="1" kern="0" dirty="0">
                <a:solidFill>
                  <a:srgbClr val="000000"/>
                </a:solidFill>
              </a:rPr>
              <a:t>Conservative Energy dissipates into Friction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4647903" y="5606079"/>
          <a:ext cx="2559197" cy="90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57" name="Equation" r:id="rId10" imgW="3504960" imgH="1244520" progId="Equation.DSMT4">
                  <p:embed/>
                </p:oleObj>
              </mc:Choice>
              <mc:Fallback>
                <p:oleObj name="Equation" r:id="rId10" imgW="3504960" imgH="124452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647903" y="5606079"/>
                        <a:ext cx="2559197" cy="908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326888" y="5861783"/>
            <a:ext cx="1321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 kern="0" dirty="0">
                <a:solidFill>
                  <a:srgbClr val="000000"/>
                </a:solidFill>
              </a:rPr>
              <a:t>Note that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20383" y="5877172"/>
            <a:ext cx="34545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b="1" kern="0" dirty="0">
                <a:solidFill>
                  <a:srgbClr val="000000"/>
                </a:solidFill>
              </a:rPr>
              <a:t>with suitable boundary conditions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>
              <a:spcBef>
                <a:spcPts val="0"/>
              </a:spcBef>
              <a:defRPr/>
            </a:pPr>
            <a:fld id="{16655894-1A4D-415D-8717-5A5739596AE8}" type="slidenum">
              <a:rPr lang="en-US" sz="1800" kern="0">
                <a:solidFill>
                  <a:sysClr val="windowText" lastClr="000000"/>
                </a:solidFill>
              </a:rPr>
              <a:pPr eaLnBrk="1" hangingPunct="1">
                <a:spcBef>
                  <a:spcPts val="0"/>
                </a:spcBef>
                <a:defRPr/>
              </a:pPr>
              <a:t>60</a:t>
            </a:fld>
            <a:endParaRPr lang="en-US" sz="18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97655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Number Placeholder 1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9460138" y="6145214"/>
            <a:ext cx="885601" cy="38973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ts val="0"/>
              </a:spcBef>
              <a:defRPr/>
            </a:pPr>
            <a:fld id="{98C3E94D-5CA8-42F0-B44F-E0D2DB8D2BB7}" type="slidenum">
              <a:rPr lang="en-US" sz="1400" kern="0">
                <a:solidFill>
                  <a:srgbClr val="000000"/>
                </a:solidFill>
                <a:latin typeface="Times" pitchFamily="18" charset="0"/>
              </a:rPr>
              <a:pPr>
                <a:spcBef>
                  <a:spcPts val="0"/>
                </a:spcBef>
                <a:defRPr/>
              </a:pPr>
              <a:t>61</a:t>
            </a:fld>
            <a:endParaRPr lang="en-US" sz="1400" kern="0" dirty="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151555" name="TextBox 3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611313" y="54210"/>
            <a:ext cx="90566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4800" b="1" u="sng" kern="0" dirty="0">
                <a:solidFill>
                  <a:srgbClr val="0D0D0D"/>
                </a:solidFill>
                <a:latin typeface="Calibri" pitchFamily="34" charset="0"/>
              </a:rPr>
              <a:t>PNP </a:t>
            </a:r>
            <a:r>
              <a:rPr lang="en-US" sz="3600" u="sng" kern="0" dirty="0">
                <a:solidFill>
                  <a:srgbClr val="0D0D0D"/>
                </a:solidFill>
                <a:latin typeface="Calibri" pitchFamily="34" charset="0"/>
              </a:rPr>
              <a:t>(Poisson Nernst Planck)</a:t>
            </a:r>
            <a:r>
              <a:rPr lang="en-US" sz="4800" u="sng" kern="0" dirty="0">
                <a:solidFill>
                  <a:srgbClr val="0D0D0D"/>
                </a:solidFill>
                <a:latin typeface="Calibri" pitchFamily="34" charset="0"/>
              </a:rPr>
              <a:t> </a:t>
            </a:r>
            <a:r>
              <a:rPr lang="en-US" sz="4800" b="1" u="sng" kern="0" dirty="0">
                <a:solidFill>
                  <a:srgbClr val="0D0D0D"/>
                </a:solidFill>
                <a:latin typeface="Calibri" pitchFamily="34" charset="0"/>
              </a:rPr>
              <a:t>for Spheres</a:t>
            </a:r>
            <a:endParaRPr lang="en-US" sz="4800" u="sng" kern="0" dirty="0">
              <a:solidFill>
                <a:srgbClr val="0D0D0D"/>
              </a:solidFill>
              <a:latin typeface="Calibri" pitchFamily="34" charset="0"/>
            </a:endParaRPr>
          </a:p>
        </p:txBody>
      </p:sp>
      <p:sp>
        <p:nvSpPr>
          <p:cNvPr id="151556" name="Rounded Rectangular Callout 5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190751" y="1349375"/>
            <a:ext cx="1497013" cy="612934"/>
          </a:xfrm>
          <a:prstGeom prst="wedgeRoundRectCallout">
            <a:avLst>
              <a:gd name="adj1" fmla="val -34606"/>
              <a:gd name="adj2" fmla="val 125870"/>
              <a:gd name="adj3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137160" bIns="137160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endParaRPr lang="en-US" ker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51557" name="Rounded Rectangular Callout 6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279651" y="1706564"/>
            <a:ext cx="404813" cy="591503"/>
          </a:xfrm>
          <a:prstGeom prst="wedgeRoundRectCallout">
            <a:avLst>
              <a:gd name="adj1" fmla="val -20833"/>
              <a:gd name="adj2" fmla="val 62500"/>
              <a:gd name="adj3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137160" bIns="137160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endParaRPr lang="en-US" ker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51558" name="Oval 13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543800" y="3848100"/>
            <a:ext cx="914400" cy="779026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137160" bIns="137160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endParaRPr lang="en-US" ker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51559" name="Rectangle 14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725614" y="6396038"/>
            <a:ext cx="20351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kern="0">
                <a:solidFill>
                  <a:srgbClr val="000000"/>
                </a:solidFill>
                <a:latin typeface="Arial"/>
                <a:cs typeface="Arial"/>
              </a:rPr>
              <a:t>Eisenberg, Hyon, and Liu</a:t>
            </a:r>
            <a:endParaRPr lang="en-US" ker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51560" name="Rectangle 5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151561" name="Group 23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2066782" y="1300164"/>
            <a:ext cx="8278956" cy="3035541"/>
            <a:chOff x="453404" y="1032208"/>
            <a:chExt cx="8231368" cy="3245228"/>
          </a:xfrm>
        </p:grpSpPr>
        <p:graphicFrame>
          <p:nvGraphicFramePr>
            <p:cNvPr id="151596" name="Object 2"/>
            <p:cNvGraphicFramePr>
              <a:graphicFrameLocks noChangeAspect="1"/>
            </p:cNvGraphicFramePr>
            <p:nvPr>
              <p:extLst/>
            </p:nvPr>
          </p:nvGraphicFramePr>
          <p:xfrm>
            <a:off x="453404" y="1585464"/>
            <a:ext cx="7696544" cy="26919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012" name="Equation" r:id="rId23" imgW="7696200" imgH="2692400" progId="Equation.DSMT4">
                    <p:embed/>
                  </p:oleObj>
                </mc:Choice>
                <mc:Fallback>
                  <p:oleObj name="Equation" r:id="rId23" imgW="7696200" imgH="2692400" progId="Equation.DSMT4">
                    <p:embed/>
                    <p:pic>
                      <p:nvPicPr>
                        <p:cNvPr id="151596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3404" y="1585464"/>
                          <a:ext cx="7696544" cy="26919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1597" name="TextBox 20"/>
            <p:cNvSpPr txBox="1">
              <a:spLocks noChangeArrowheads="1"/>
            </p:cNvSpPr>
            <p:nvPr/>
          </p:nvSpPr>
          <p:spPr bwMode="auto">
            <a:xfrm>
              <a:off x="1179377" y="1032208"/>
              <a:ext cx="7505395" cy="723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2400" b="1" kern="0">
                  <a:solidFill>
                    <a:srgbClr val="000000"/>
                  </a:solidFill>
                </a:rPr>
                <a:t>Nernst Planck Diffusion Equation</a:t>
              </a:r>
            </a:p>
            <a:p>
              <a:pPr algn="ctr" eaLnBrk="1" hangingPunct="1">
                <a:defRPr/>
              </a:pPr>
              <a:r>
                <a:rPr lang="en-US" sz="1400" i="1" kern="0">
                  <a:solidFill>
                    <a:srgbClr val="000000"/>
                  </a:solidFill>
                </a:rPr>
                <a:t>   for </a:t>
              </a:r>
              <a:r>
                <a:rPr lang="en-US" sz="1400" b="1" i="1" kern="0">
                  <a:solidFill>
                    <a:srgbClr val="000000"/>
                  </a:solidFill>
                </a:rPr>
                <a:t>number density c</a:t>
              </a:r>
              <a:r>
                <a:rPr lang="en-US" sz="1400" b="1" i="1" kern="0" baseline="-25000">
                  <a:solidFill>
                    <a:srgbClr val="000000"/>
                  </a:solidFill>
                </a:rPr>
                <a:t>n</a:t>
              </a:r>
              <a:r>
                <a:rPr lang="en-US" sz="1400" b="1" i="1" kern="0">
                  <a:solidFill>
                    <a:srgbClr val="000000"/>
                  </a:solidFill>
                </a:rPr>
                <a:t> </a:t>
              </a:r>
              <a:r>
                <a:rPr lang="en-US" sz="1400" i="1" kern="0">
                  <a:solidFill>
                    <a:srgbClr val="000000"/>
                  </a:solidFill>
                </a:rPr>
                <a:t>of negative n ions; positive ions are analogous</a:t>
              </a:r>
            </a:p>
          </p:txBody>
        </p:sp>
      </p:grpSp>
      <p:sp>
        <p:nvSpPr>
          <p:cNvPr id="151562" name="TextBox 14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790951" y="849314"/>
            <a:ext cx="50339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kern="0">
                <a:solidFill>
                  <a:srgbClr val="000000"/>
                </a:solidFill>
              </a:rPr>
              <a:t>Non-equilibrium variational field theory </a:t>
            </a:r>
            <a:r>
              <a:rPr lang="en-US" i="1" kern="0">
                <a:solidFill>
                  <a:srgbClr val="000000"/>
                </a:solidFill>
              </a:rPr>
              <a:t>EnVarA</a:t>
            </a:r>
            <a:endParaRPr lang="en-US" kern="0">
              <a:solidFill>
                <a:srgbClr val="000000"/>
              </a:solidFill>
            </a:endParaRPr>
          </a:p>
        </p:txBody>
      </p:sp>
      <p:grpSp>
        <p:nvGrpSpPr>
          <p:cNvPr id="151563" name="Group 57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2900363" y="2516188"/>
            <a:ext cx="3663950" cy="1147762"/>
            <a:chOff x="1376636" y="2516490"/>
            <a:chExt cx="3663900" cy="1147316"/>
          </a:xfrm>
        </p:grpSpPr>
        <p:grpSp>
          <p:nvGrpSpPr>
            <p:cNvPr id="151592" name="Group 19"/>
            <p:cNvGrpSpPr>
              <a:grpSpLocks/>
            </p:cNvGrpSpPr>
            <p:nvPr/>
          </p:nvGrpSpPr>
          <p:grpSpPr bwMode="auto">
            <a:xfrm>
              <a:off x="1376636" y="3316279"/>
              <a:ext cx="2863904" cy="347527"/>
              <a:chOff x="3997665" y="2959839"/>
              <a:chExt cx="2863904" cy="347527"/>
            </a:xfrm>
          </p:grpSpPr>
          <p:cxnSp>
            <p:nvCxnSpPr>
              <p:cNvPr id="151594" name="Straight Arrow Connector 21"/>
              <p:cNvCxnSpPr>
                <a:cxnSpLocks noChangeShapeType="1"/>
              </p:cNvCxnSpPr>
              <p:nvPr/>
            </p:nvCxnSpPr>
            <p:spPr bwMode="auto">
              <a:xfrm flipV="1">
                <a:off x="5714102" y="2959839"/>
                <a:ext cx="1147467" cy="223972"/>
              </a:xfrm>
              <a:prstGeom prst="straightConnector1">
                <a:avLst/>
              </a:prstGeom>
              <a:noFill/>
              <a:ln w="25400" algn="ctr">
                <a:solidFill>
                  <a:srgbClr val="004376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51595" name="TextBox 20"/>
              <p:cNvSpPr txBox="1">
                <a:spLocks noChangeArrowheads="1"/>
              </p:cNvSpPr>
              <p:nvPr/>
            </p:nvSpPr>
            <p:spPr bwMode="auto">
              <a:xfrm>
                <a:off x="3997665" y="3030367"/>
                <a:ext cx="243336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1200" b="1" kern="0" dirty="0">
                    <a:solidFill>
                      <a:srgbClr val="004376"/>
                    </a:solidFill>
                  </a:rPr>
                  <a:t>Coupling Parameters</a:t>
                </a:r>
              </a:p>
            </p:txBody>
          </p:sp>
        </p:grpSp>
        <p:cxnSp>
          <p:nvCxnSpPr>
            <p:cNvPr id="151593" name="Straight Arrow Connector 23"/>
            <p:cNvCxnSpPr>
              <a:cxnSpLocks noChangeShapeType="1"/>
            </p:cNvCxnSpPr>
            <p:nvPr/>
          </p:nvCxnSpPr>
          <p:spPr bwMode="auto">
            <a:xfrm flipV="1">
              <a:off x="2833884" y="2516490"/>
              <a:ext cx="2206652" cy="891728"/>
            </a:xfrm>
            <a:prstGeom prst="straightConnector1">
              <a:avLst/>
            </a:prstGeom>
            <a:noFill/>
            <a:ln w="25400" algn="ctr">
              <a:solidFill>
                <a:srgbClr val="004376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51564" name="TextBox 30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7677150" y="3968751"/>
            <a:ext cx="24336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1200" b="1" kern="0">
                <a:solidFill>
                  <a:srgbClr val="005024"/>
                </a:solidFill>
              </a:rPr>
              <a:t>Ion Radii</a:t>
            </a:r>
          </a:p>
        </p:txBody>
      </p:sp>
      <p:cxnSp>
        <p:nvCxnSpPr>
          <p:cNvPr id="151565" name="Straight Arrow Connector 31"/>
          <p:cNvCxnSpPr>
            <a:cxnSpLocks noChangeShapeType="1"/>
          </p:cNvCxnSpPr>
          <p:nvPr>
            <p:custDataLst>
              <p:tags r:id="rId14"/>
            </p:custDataLst>
          </p:nvPr>
        </p:nvCxnSpPr>
        <p:spPr bwMode="auto">
          <a:xfrm flipH="1" flipV="1">
            <a:off x="6647663" y="3460750"/>
            <a:ext cx="1096162" cy="544514"/>
          </a:xfrm>
          <a:prstGeom prst="straightConnector1">
            <a:avLst/>
          </a:prstGeom>
          <a:noFill/>
          <a:ln w="25400" algn="ctr">
            <a:solidFill>
              <a:srgbClr val="005024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1566" name="Straight Arrow Connector 33"/>
          <p:cNvCxnSpPr>
            <a:cxnSpLocks noChangeShapeType="1"/>
          </p:cNvCxnSpPr>
          <p:nvPr>
            <p:custDataLst>
              <p:tags r:id="rId15"/>
            </p:custDataLst>
          </p:nvPr>
        </p:nvCxnSpPr>
        <p:spPr bwMode="auto">
          <a:xfrm flipH="1" flipV="1">
            <a:off x="7153984" y="3501008"/>
            <a:ext cx="810507" cy="483618"/>
          </a:xfrm>
          <a:prstGeom prst="straightConnector1">
            <a:avLst/>
          </a:prstGeom>
          <a:noFill/>
          <a:ln w="25400" algn="ctr">
            <a:solidFill>
              <a:srgbClr val="005024"/>
            </a:solidFill>
            <a:round/>
            <a:headEnd/>
            <a:tailEnd type="arrow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51567" name="Group 45"/>
          <p:cNvGrpSpPr>
            <a:grpSpLocks/>
          </p:cNvGrpSpPr>
          <p:nvPr>
            <p:custDataLst>
              <p:tags r:id="rId16"/>
            </p:custDataLst>
          </p:nvPr>
        </p:nvGrpSpPr>
        <p:grpSpPr bwMode="auto">
          <a:xfrm>
            <a:off x="2528888" y="2751138"/>
            <a:ext cx="8139112" cy="3790950"/>
            <a:chOff x="1004888" y="2751138"/>
            <a:chExt cx="8139112" cy="3790950"/>
          </a:xfrm>
        </p:grpSpPr>
        <p:grpSp>
          <p:nvGrpSpPr>
            <p:cNvPr id="151580" name="Group 25"/>
            <p:cNvGrpSpPr>
              <a:grpSpLocks/>
            </p:cNvGrpSpPr>
            <p:nvPr/>
          </p:nvGrpSpPr>
          <p:grpSpPr bwMode="auto">
            <a:xfrm>
              <a:off x="1004888" y="4258030"/>
              <a:ext cx="7505700" cy="2284058"/>
              <a:chOff x="1004888" y="4257675"/>
              <a:chExt cx="7505700" cy="2284098"/>
            </a:xfrm>
          </p:grpSpPr>
          <p:grpSp>
            <p:nvGrpSpPr>
              <p:cNvPr id="151586" name="Group 22"/>
              <p:cNvGrpSpPr>
                <a:grpSpLocks/>
              </p:cNvGrpSpPr>
              <p:nvPr/>
            </p:nvGrpSpPr>
            <p:grpSpPr bwMode="auto">
              <a:xfrm>
                <a:off x="1004888" y="4257675"/>
                <a:ext cx="7505700" cy="1807839"/>
                <a:chOff x="1005381" y="4256908"/>
                <a:chExt cx="7505395" cy="1808150"/>
              </a:xfrm>
            </p:grpSpPr>
            <p:graphicFrame>
              <p:nvGraphicFramePr>
                <p:cNvPr id="151590" name="Object 3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1988003" y="4871032"/>
                <a:ext cx="4914700" cy="119402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013" name="Equation" r:id="rId25" imgW="4914720" imgH="1193760" progId="Equation.DSMT4">
                        <p:embed/>
                      </p:oleObj>
                    </mc:Choice>
                    <mc:Fallback>
                      <p:oleObj name="Equation" r:id="rId25" imgW="4914720" imgH="1193760" progId="Equation.DSMT4">
                        <p:embed/>
                        <p:pic>
                          <p:nvPicPr>
                            <p:cNvPr id="151590" name="Object 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6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88003" y="4871032"/>
                              <a:ext cx="4914700" cy="119402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51591" name="TextBox 21"/>
                <p:cNvSpPr txBox="1">
                  <a:spLocks noChangeArrowheads="1"/>
                </p:cNvSpPr>
                <p:nvPr/>
              </p:nvSpPr>
              <p:spPr bwMode="auto">
                <a:xfrm>
                  <a:off x="1005381" y="4256908"/>
                  <a:ext cx="7505395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>
                    <a:defRPr/>
                  </a:pPr>
                  <a:r>
                    <a:rPr lang="en-US" sz="2400" b="1" kern="0">
                      <a:solidFill>
                        <a:srgbClr val="000000"/>
                      </a:solidFill>
                    </a:rPr>
                    <a:t>Poisson Equation</a:t>
                  </a:r>
                </a:p>
              </p:txBody>
            </p:sp>
          </p:grpSp>
          <p:grpSp>
            <p:nvGrpSpPr>
              <p:cNvPr id="151587" name="Group 15"/>
              <p:cNvGrpSpPr>
                <a:grpSpLocks/>
              </p:cNvGrpSpPr>
              <p:nvPr/>
            </p:nvGrpSpPr>
            <p:grpSpPr bwMode="auto">
              <a:xfrm>
                <a:off x="3196621" y="5758453"/>
                <a:ext cx="2433362" cy="783320"/>
                <a:chOff x="3476231" y="2735643"/>
                <a:chExt cx="2433362" cy="783320"/>
              </a:xfrm>
            </p:grpSpPr>
            <p:sp>
              <p:nvSpPr>
                <p:cNvPr id="151588" name="TextBox 16"/>
                <p:cNvSpPr txBox="1">
                  <a:spLocks noChangeArrowheads="1"/>
                </p:cNvSpPr>
                <p:nvPr/>
              </p:nvSpPr>
              <p:spPr bwMode="auto">
                <a:xfrm>
                  <a:off x="3476231" y="3241964"/>
                  <a:ext cx="2433362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sz="1200" b="1" kern="0">
                      <a:solidFill>
                        <a:srgbClr val="A20000"/>
                      </a:solidFill>
                    </a:rPr>
                    <a:t>Permanent Charge of Protein</a:t>
                  </a:r>
                </a:p>
              </p:txBody>
            </p:sp>
            <p:cxnSp>
              <p:nvCxnSpPr>
                <p:cNvPr id="151589" name="Straight Arrow Connector 17"/>
                <p:cNvCxnSpPr>
                  <a:cxnSpLocks noChangeShapeType="1"/>
                </p:cNvCxnSpPr>
                <p:nvPr/>
              </p:nvCxnSpPr>
              <p:spPr bwMode="auto">
                <a:xfrm rot="16200000" flipV="1">
                  <a:off x="3778513" y="2954797"/>
                  <a:ext cx="566777" cy="128469"/>
                </a:xfrm>
                <a:prstGeom prst="straightConnector1">
                  <a:avLst/>
                </a:prstGeom>
                <a:noFill/>
                <a:ln w="25400" algn="ctr">
                  <a:solidFill>
                    <a:srgbClr val="A20000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151581" name="Group 40"/>
            <p:cNvGrpSpPr>
              <a:grpSpLocks/>
            </p:cNvGrpSpPr>
            <p:nvPr/>
          </p:nvGrpSpPr>
          <p:grpSpPr bwMode="auto">
            <a:xfrm>
              <a:off x="5123664" y="2751138"/>
              <a:ext cx="4020336" cy="2607129"/>
              <a:chOff x="5123664" y="2750757"/>
              <a:chExt cx="4020336" cy="2607174"/>
            </a:xfrm>
          </p:grpSpPr>
          <p:sp>
            <p:nvSpPr>
              <p:cNvPr id="151582" name="TextBox 26"/>
              <p:cNvSpPr txBox="1">
                <a:spLocks noChangeArrowheads="1"/>
              </p:cNvSpPr>
              <p:nvPr/>
            </p:nvSpPr>
            <p:spPr bwMode="auto">
              <a:xfrm>
                <a:off x="7028033" y="4247048"/>
                <a:ext cx="2115967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1200" b="1" kern="0">
                    <a:solidFill>
                      <a:srgbClr val="005024"/>
                    </a:solidFill>
                  </a:rPr>
                  <a:t>Number Densities</a:t>
                </a:r>
              </a:p>
            </p:txBody>
          </p:sp>
          <p:cxnSp>
            <p:nvCxnSpPr>
              <p:cNvPr id="151583" name="Straight Arrow Connector 27"/>
              <p:cNvCxnSpPr>
                <a:cxnSpLocks noChangeShapeType="1"/>
              </p:cNvCxnSpPr>
              <p:nvPr/>
            </p:nvCxnSpPr>
            <p:spPr bwMode="auto">
              <a:xfrm rot="10800000" flipV="1">
                <a:off x="5123664" y="4503987"/>
                <a:ext cx="2380463" cy="853944"/>
              </a:xfrm>
              <a:prstGeom prst="straightConnector1">
                <a:avLst/>
              </a:prstGeom>
              <a:noFill/>
              <a:ln w="25400" algn="ctr">
                <a:solidFill>
                  <a:srgbClr val="005024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1584" name="Straight Arrow Connector 28"/>
              <p:cNvCxnSpPr>
                <a:cxnSpLocks noChangeShapeType="1"/>
              </p:cNvCxnSpPr>
              <p:nvPr/>
            </p:nvCxnSpPr>
            <p:spPr bwMode="auto">
              <a:xfrm rot="16200000" flipV="1">
                <a:off x="6948685" y="3789849"/>
                <a:ext cx="528990" cy="445864"/>
              </a:xfrm>
              <a:prstGeom prst="straightConnector1">
                <a:avLst/>
              </a:prstGeom>
              <a:noFill/>
              <a:ln w="25400" algn="ctr">
                <a:solidFill>
                  <a:srgbClr val="005024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1585" name="Straight Arrow Connector 35"/>
              <p:cNvCxnSpPr>
                <a:cxnSpLocks noChangeShapeType="1"/>
              </p:cNvCxnSpPr>
              <p:nvPr/>
            </p:nvCxnSpPr>
            <p:spPr bwMode="auto">
              <a:xfrm rot="16200000" flipV="1">
                <a:off x="6994025" y="3328871"/>
                <a:ext cx="1520226" cy="363997"/>
              </a:xfrm>
              <a:prstGeom prst="straightConnector1">
                <a:avLst/>
              </a:prstGeom>
              <a:noFill/>
              <a:ln w="25400" algn="ctr">
                <a:solidFill>
                  <a:srgbClr val="005024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151568" name="Group 50"/>
          <p:cNvGrpSpPr>
            <a:grpSpLocks/>
          </p:cNvGrpSpPr>
          <p:nvPr>
            <p:custDataLst>
              <p:tags r:id="rId17"/>
            </p:custDataLst>
          </p:nvPr>
        </p:nvGrpSpPr>
        <p:grpSpPr bwMode="auto">
          <a:xfrm>
            <a:off x="1804989" y="1808163"/>
            <a:ext cx="2116137" cy="633412"/>
            <a:chOff x="280870" y="1807389"/>
            <a:chExt cx="2115967" cy="634794"/>
          </a:xfrm>
        </p:grpSpPr>
        <p:sp>
          <p:nvSpPr>
            <p:cNvPr id="151578" name="TextBox 32"/>
            <p:cNvSpPr txBox="1">
              <a:spLocks noChangeArrowheads="1"/>
            </p:cNvSpPr>
            <p:nvPr/>
          </p:nvSpPr>
          <p:spPr bwMode="auto">
            <a:xfrm>
              <a:off x="280870" y="1807389"/>
              <a:ext cx="211596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sz="1200" b="1" kern="0">
                  <a:solidFill>
                    <a:srgbClr val="005024"/>
                  </a:solidFill>
                </a:rPr>
                <a:t>Diffusion Coefficient</a:t>
              </a:r>
            </a:p>
          </p:txBody>
        </p:sp>
        <p:cxnSp>
          <p:nvCxnSpPr>
            <p:cNvPr id="151579" name="Straight Arrow Connector 37"/>
            <p:cNvCxnSpPr>
              <a:cxnSpLocks noChangeShapeType="1"/>
            </p:cNvCxnSpPr>
            <p:nvPr/>
          </p:nvCxnSpPr>
          <p:spPr bwMode="auto">
            <a:xfrm>
              <a:off x="997527" y="2063068"/>
              <a:ext cx="809868" cy="379115"/>
            </a:xfrm>
            <a:prstGeom prst="straightConnector1">
              <a:avLst/>
            </a:prstGeom>
            <a:noFill/>
            <a:ln w="25400" algn="ctr">
              <a:solidFill>
                <a:srgbClr val="005024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51569" name="Group 52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2259013" y="4860920"/>
            <a:ext cx="2114550" cy="512295"/>
            <a:chOff x="734290" y="4860427"/>
            <a:chExt cx="2115967" cy="512221"/>
          </a:xfrm>
        </p:grpSpPr>
        <p:sp>
          <p:nvSpPr>
            <p:cNvPr id="151576" name="TextBox 34"/>
            <p:cNvSpPr txBox="1">
              <a:spLocks noChangeArrowheads="1"/>
            </p:cNvSpPr>
            <p:nvPr/>
          </p:nvSpPr>
          <p:spPr bwMode="auto">
            <a:xfrm>
              <a:off x="734290" y="4860427"/>
              <a:ext cx="211596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sz="1200" b="1" kern="0">
                  <a:solidFill>
                    <a:srgbClr val="005024"/>
                  </a:solidFill>
                </a:rPr>
                <a:t>Dielectric Coefficient</a:t>
              </a:r>
            </a:p>
          </p:txBody>
        </p:sp>
        <p:cxnSp>
          <p:nvCxnSpPr>
            <p:cNvPr id="151577" name="Straight Arrow Connector 38"/>
            <p:cNvCxnSpPr>
              <a:cxnSpLocks noChangeShapeType="1"/>
            </p:cNvCxnSpPr>
            <p:nvPr/>
          </p:nvCxnSpPr>
          <p:spPr bwMode="auto">
            <a:xfrm>
              <a:off x="2325898" y="5116793"/>
              <a:ext cx="122291" cy="255855"/>
            </a:xfrm>
            <a:prstGeom prst="straightConnector1">
              <a:avLst/>
            </a:prstGeom>
            <a:noFill/>
            <a:ln w="25400" algn="ctr">
              <a:solidFill>
                <a:srgbClr val="005024"/>
              </a:solidFill>
              <a:round/>
              <a:headEnd/>
              <a:tailEnd type="arrow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51570" name="Group 51"/>
          <p:cNvGrpSpPr>
            <a:grpSpLocks/>
          </p:cNvGrpSpPr>
          <p:nvPr>
            <p:custDataLst>
              <p:tags r:id="rId19"/>
            </p:custDataLst>
          </p:nvPr>
        </p:nvGrpSpPr>
        <p:grpSpPr bwMode="auto">
          <a:xfrm>
            <a:off x="6394450" y="5595939"/>
            <a:ext cx="2687638" cy="549275"/>
            <a:chOff x="4870509" y="5595982"/>
            <a:chExt cx="2687776" cy="549826"/>
          </a:xfrm>
        </p:grpSpPr>
        <p:sp>
          <p:nvSpPr>
            <p:cNvPr id="151574" name="TextBox 36"/>
            <p:cNvSpPr txBox="1">
              <a:spLocks noChangeArrowheads="1"/>
            </p:cNvSpPr>
            <p:nvPr/>
          </p:nvSpPr>
          <p:spPr bwMode="auto">
            <a:xfrm>
              <a:off x="5442318" y="5684143"/>
              <a:ext cx="211596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sz="1200" b="1" kern="0">
                  <a:solidFill>
                    <a:srgbClr val="005024"/>
                  </a:solidFill>
                </a:rPr>
                <a:t>    valence</a:t>
              </a:r>
            </a:p>
            <a:p>
              <a:pPr eaLnBrk="1" hangingPunct="1">
                <a:defRPr/>
              </a:pPr>
              <a:r>
                <a:rPr lang="en-US" sz="1200" b="1" kern="0">
                  <a:solidFill>
                    <a:srgbClr val="005024"/>
                  </a:solidFill>
                </a:rPr>
                <a:t>proton charge</a:t>
              </a:r>
            </a:p>
          </p:txBody>
        </p:sp>
        <p:cxnSp>
          <p:nvCxnSpPr>
            <p:cNvPr id="151575" name="Straight Arrow Connector 39"/>
            <p:cNvCxnSpPr>
              <a:cxnSpLocks noChangeShapeType="1"/>
            </p:cNvCxnSpPr>
            <p:nvPr/>
          </p:nvCxnSpPr>
          <p:spPr bwMode="auto">
            <a:xfrm rot="10800000">
              <a:off x="4870509" y="5595982"/>
              <a:ext cx="714133" cy="290941"/>
            </a:xfrm>
            <a:prstGeom prst="straightConnector1">
              <a:avLst/>
            </a:prstGeom>
            <a:noFill/>
            <a:ln w="25400" algn="ctr">
              <a:solidFill>
                <a:srgbClr val="005024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51571" name="Group 56"/>
          <p:cNvGrpSpPr>
            <a:grpSpLocks/>
          </p:cNvGrpSpPr>
          <p:nvPr>
            <p:custDataLst>
              <p:tags r:id="rId20"/>
            </p:custDataLst>
          </p:nvPr>
        </p:nvGrpSpPr>
        <p:grpSpPr bwMode="auto">
          <a:xfrm>
            <a:off x="3444876" y="2855914"/>
            <a:ext cx="1501775" cy="460375"/>
            <a:chOff x="1920745" y="2856555"/>
            <a:chExt cx="1502587" cy="459628"/>
          </a:xfrm>
        </p:grpSpPr>
        <p:sp>
          <p:nvSpPr>
            <p:cNvPr id="151572" name="TextBox 53"/>
            <p:cNvSpPr txBox="1">
              <a:spLocks noChangeArrowheads="1"/>
            </p:cNvSpPr>
            <p:nvPr/>
          </p:nvSpPr>
          <p:spPr bwMode="auto">
            <a:xfrm>
              <a:off x="1920745" y="3039184"/>
              <a:ext cx="150258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sz="1200" b="1" kern="0">
                  <a:solidFill>
                    <a:srgbClr val="005024"/>
                  </a:solidFill>
                </a:rPr>
                <a:t>Thermal Energy</a:t>
              </a:r>
            </a:p>
          </p:txBody>
        </p:sp>
        <p:cxnSp>
          <p:nvCxnSpPr>
            <p:cNvPr id="151573" name="Straight Arrow Connector 54"/>
            <p:cNvCxnSpPr>
              <a:cxnSpLocks noChangeShapeType="1"/>
            </p:cNvCxnSpPr>
            <p:nvPr/>
          </p:nvCxnSpPr>
          <p:spPr bwMode="auto">
            <a:xfrm flipV="1">
              <a:off x="2487524" y="2856555"/>
              <a:ext cx="384145" cy="220417"/>
            </a:xfrm>
            <a:prstGeom prst="straightConnector1">
              <a:avLst/>
            </a:prstGeom>
            <a:noFill/>
            <a:ln w="25400" algn="ctr">
              <a:solidFill>
                <a:srgbClr val="005024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custDataLst>
      <p:tags r:id="rId2"/>
    </p:custDataLst>
    <p:extLst>
      <p:ext uri="{BB962C8B-B14F-4D97-AF65-F5344CB8AC3E}">
        <p14:creationId xmlns:p14="http://schemas.microsoft.com/office/powerpoint/2010/main" val="32607057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Slide Number Placeholder 7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noFill/>
        </p:spPr>
        <p:txBody>
          <a:bodyPr/>
          <a:lstStyle/>
          <a:p>
            <a:pPr eaLnBrk="1" hangingPunct="1">
              <a:spcBef>
                <a:spcPts val="0"/>
              </a:spcBef>
              <a:defRPr/>
            </a:pPr>
            <a:fld id="{18F9D78C-10FD-4D71-8CA8-9EA60A9F4F58}" type="slidenum">
              <a:rPr lang="en-US" sz="1800" kern="0">
                <a:solidFill>
                  <a:srgbClr val="000000"/>
                </a:solidFill>
              </a:rPr>
              <a:pPr eaLnBrk="1" hangingPunct="1">
                <a:spcBef>
                  <a:spcPts val="0"/>
                </a:spcBef>
                <a:defRPr/>
              </a:pPr>
              <a:t>62</a:t>
            </a:fld>
            <a:endParaRPr lang="en-US" sz="1800" kern="0">
              <a:solidFill>
                <a:srgbClr val="000000"/>
              </a:solidFill>
            </a:endParaRPr>
          </a:p>
        </p:txBody>
      </p:sp>
      <p:grpSp>
        <p:nvGrpSpPr>
          <p:cNvPr id="10249" name="Group 2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2328863" y="185739"/>
            <a:ext cx="7339013" cy="6357938"/>
            <a:chOff x="467" y="117"/>
            <a:chExt cx="4623" cy="4005"/>
          </a:xfrm>
        </p:grpSpPr>
        <p:sp>
          <p:nvSpPr>
            <p:cNvPr id="10278" name="Rectangle 3"/>
            <p:cNvSpPr>
              <a:spLocks noChangeArrowheads="1"/>
            </p:cNvSpPr>
            <p:nvPr/>
          </p:nvSpPr>
          <p:spPr bwMode="auto">
            <a:xfrm>
              <a:off x="467" y="117"/>
              <a:ext cx="4623" cy="601"/>
            </a:xfrm>
            <a:prstGeom prst="rect">
              <a:avLst/>
            </a:prstGeom>
            <a:noFill/>
            <a:ln w="9525">
              <a:solidFill>
                <a:srgbClr val="19066A"/>
              </a:solidFill>
              <a:miter lim="800000"/>
              <a:headEnd/>
              <a:tailEnd/>
            </a:ln>
          </p:spPr>
          <p:txBody>
            <a:bodyPr wrap="square" lIns="182880" rIns="182880" anchor="ctr">
              <a:spAutoFit/>
            </a:bodyPr>
            <a:lstStyle/>
            <a:p>
              <a:pPr algn="ctr">
                <a:spcBef>
                  <a:spcPct val="5000"/>
                </a:spcBef>
                <a:spcAft>
                  <a:spcPct val="5000"/>
                </a:spcAft>
                <a:defRPr/>
              </a:pPr>
              <a:r>
                <a:rPr lang="en-US" sz="3600" b="1" kern="0" dirty="0">
                  <a:solidFill>
                    <a:srgbClr val="000000"/>
                  </a:solidFill>
                  <a:latin typeface="Arial"/>
                  <a:cs typeface="Arial"/>
                </a:rPr>
                <a:t>Semiconductor </a:t>
              </a:r>
              <a:r>
                <a:rPr lang="en-US" sz="3600" b="1" i="1" kern="0" dirty="0">
                  <a:solidFill>
                    <a:srgbClr val="000000"/>
                  </a:solidFill>
                  <a:latin typeface="Arial"/>
                  <a:cs typeface="Arial"/>
                </a:rPr>
                <a:t>PNP</a:t>
              </a:r>
              <a:r>
                <a:rPr lang="en-US" sz="3600" b="1" kern="0" dirty="0">
                  <a:solidFill>
                    <a:srgbClr val="000000"/>
                  </a:solidFill>
                  <a:latin typeface="Arial"/>
                  <a:cs typeface="Arial"/>
                </a:rPr>
                <a:t> Equations</a:t>
              </a:r>
              <a:br>
                <a:rPr lang="en-US" sz="3600" b="1" kern="0" dirty="0">
                  <a:solidFill>
                    <a:srgbClr val="000000"/>
                  </a:solidFill>
                  <a:latin typeface="Arial"/>
                  <a:cs typeface="Arial"/>
                </a:rPr>
              </a:br>
              <a:r>
                <a:rPr lang="en-US" kern="0" dirty="0">
                  <a:solidFill>
                    <a:srgbClr val="000000"/>
                  </a:solidFill>
                  <a:latin typeface="Arial"/>
                  <a:cs typeface="Arial"/>
                </a:rPr>
                <a:t>For Point Charges</a:t>
              </a:r>
            </a:p>
          </p:txBody>
        </p:sp>
        <p:graphicFrame>
          <p:nvGraphicFramePr>
            <p:cNvPr id="10243" name="Object 2"/>
            <p:cNvGraphicFramePr>
              <a:graphicFrameLocks noChangeAspect="1"/>
            </p:cNvGraphicFramePr>
            <p:nvPr/>
          </p:nvGraphicFramePr>
          <p:xfrm>
            <a:off x="2476" y="2337"/>
            <a:ext cx="2420" cy="5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471" name="Equation" r:id="rId22" imgW="3492360" imgH="723600" progId="Equation.DSMT4">
                    <p:embed/>
                  </p:oleObj>
                </mc:Choice>
                <mc:Fallback>
                  <p:oleObj name="Equation" r:id="rId22" imgW="3492360" imgH="723600" progId="Equation.DSMT4">
                    <p:embed/>
                    <p:pic>
                      <p:nvPicPr>
                        <p:cNvPr id="10243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76" y="2337"/>
                          <a:ext cx="2420" cy="50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279" name="Text Box 5"/>
            <p:cNvSpPr txBox="1">
              <a:spLocks noChangeArrowheads="1"/>
            </p:cNvSpPr>
            <p:nvPr/>
          </p:nvSpPr>
          <p:spPr bwMode="auto">
            <a:xfrm>
              <a:off x="2083" y="738"/>
              <a:ext cx="1391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b="1" kern="0" dirty="0">
                  <a:solidFill>
                    <a:srgbClr val="000000"/>
                  </a:solidFill>
                  <a:latin typeface="Arial"/>
                  <a:cs typeface="Arial"/>
                </a:rPr>
                <a:t>Poisson’s Equation</a:t>
              </a:r>
            </a:p>
          </p:txBody>
        </p:sp>
        <p:sp>
          <p:nvSpPr>
            <p:cNvPr id="10280" name="Text Box 6"/>
            <p:cNvSpPr txBox="1">
              <a:spLocks noChangeArrowheads="1"/>
            </p:cNvSpPr>
            <p:nvPr/>
          </p:nvSpPr>
          <p:spPr bwMode="auto">
            <a:xfrm>
              <a:off x="1579" y="1992"/>
              <a:ext cx="2539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b="1" kern="0">
                  <a:solidFill>
                    <a:srgbClr val="000000"/>
                  </a:solidFill>
                  <a:latin typeface="Arial"/>
                  <a:cs typeface="Arial"/>
                </a:rPr>
                <a:t>Drift-diffusion &amp; Continuity Equation</a:t>
              </a:r>
            </a:p>
          </p:txBody>
        </p:sp>
        <p:graphicFrame>
          <p:nvGraphicFramePr>
            <p:cNvPr id="1024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37601968"/>
                </p:ext>
              </p:extLst>
            </p:nvPr>
          </p:nvGraphicFramePr>
          <p:xfrm>
            <a:off x="799" y="1186"/>
            <a:ext cx="4194" cy="6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472" name="Equation" r:id="rId24" imgW="6134040" imgH="888840" progId="Equation.DSMT4">
                    <p:embed/>
                  </p:oleObj>
                </mc:Choice>
                <mc:Fallback>
                  <p:oleObj name="Equation" r:id="rId24" imgW="6134040" imgH="888840" progId="Equation.DSMT4">
                    <p:embed/>
                    <p:pic>
                      <p:nvPicPr>
                        <p:cNvPr id="10244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9" y="1186"/>
                          <a:ext cx="4194" cy="6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281" name="Rectangle 8"/>
            <p:cNvSpPr>
              <a:spLocks noChangeArrowheads="1"/>
            </p:cNvSpPr>
            <p:nvPr/>
          </p:nvSpPr>
          <p:spPr bwMode="auto">
            <a:xfrm>
              <a:off x="2822" y="1887"/>
              <a:ext cx="116" cy="33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en-US" sz="2800" kern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0282" name="Rectangle 9"/>
            <p:cNvSpPr>
              <a:spLocks noChangeArrowheads="1"/>
            </p:cNvSpPr>
            <p:nvPr/>
          </p:nvSpPr>
          <p:spPr bwMode="auto">
            <a:xfrm>
              <a:off x="2822" y="1921"/>
              <a:ext cx="116" cy="33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en-US" sz="2800" kern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graphicFrame>
          <p:nvGraphicFramePr>
            <p:cNvPr id="10245" name="Object 4"/>
            <p:cNvGraphicFramePr>
              <a:graphicFrameLocks noChangeAspect="1"/>
            </p:cNvGraphicFramePr>
            <p:nvPr/>
          </p:nvGraphicFramePr>
          <p:xfrm>
            <a:off x="1451" y="2356"/>
            <a:ext cx="578" cy="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473" name="Equation" r:id="rId26" imgW="914400" imgH="723600" progId="Equation.DSMT4">
                    <p:embed/>
                  </p:oleObj>
                </mc:Choice>
                <mc:Fallback>
                  <p:oleObj name="Equation" r:id="rId26" imgW="914400" imgH="723600" progId="Equation.DSMT4">
                    <p:embed/>
                    <p:pic>
                      <p:nvPicPr>
                        <p:cNvPr id="10245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51" y="2356"/>
                          <a:ext cx="578" cy="4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46" name="Object 5"/>
            <p:cNvGraphicFramePr>
              <a:graphicFrameLocks noChangeAspect="1"/>
            </p:cNvGraphicFramePr>
            <p:nvPr>
              <p:extLst/>
            </p:nvPr>
          </p:nvGraphicFramePr>
          <p:xfrm>
            <a:off x="1116" y="3350"/>
            <a:ext cx="3611" cy="7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474" name="Equation" r:id="rId28" imgW="5740200" imgH="1218960" progId="Equation.DSMT4">
                    <p:embed/>
                  </p:oleObj>
                </mc:Choice>
                <mc:Fallback>
                  <p:oleObj name="Equation" r:id="rId28" imgW="5740200" imgH="1218960" progId="Equation.DSMT4">
                    <p:embed/>
                    <p:pic>
                      <p:nvPicPr>
                        <p:cNvPr id="10246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16" y="3350"/>
                          <a:ext cx="3611" cy="77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283" name="Text Box 11"/>
            <p:cNvSpPr txBox="1">
              <a:spLocks noChangeArrowheads="1"/>
            </p:cNvSpPr>
            <p:nvPr/>
          </p:nvSpPr>
          <p:spPr bwMode="auto">
            <a:xfrm>
              <a:off x="1842" y="3113"/>
              <a:ext cx="145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b="1" kern="0" dirty="0">
                  <a:solidFill>
                    <a:srgbClr val="000000"/>
                  </a:solidFill>
                  <a:latin typeface="Arial"/>
                  <a:cs typeface="Arial"/>
                </a:rPr>
                <a:t>Chemical Potential </a:t>
              </a:r>
            </a:p>
          </p:txBody>
        </p:sp>
      </p:grpSp>
      <p:grpSp>
        <p:nvGrpSpPr>
          <p:cNvPr id="10250" name="Group 56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4729164" y="6038851"/>
            <a:ext cx="1501775" cy="511175"/>
            <a:chOff x="1920745" y="2804383"/>
            <a:chExt cx="1502587" cy="511800"/>
          </a:xfrm>
        </p:grpSpPr>
        <p:sp>
          <p:nvSpPr>
            <p:cNvPr id="10276" name="TextBox 53"/>
            <p:cNvSpPr txBox="1">
              <a:spLocks noChangeArrowheads="1"/>
            </p:cNvSpPr>
            <p:nvPr/>
          </p:nvSpPr>
          <p:spPr bwMode="auto">
            <a:xfrm>
              <a:off x="1920745" y="3039184"/>
              <a:ext cx="150258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200" b="1" kern="0">
                  <a:solidFill>
                    <a:srgbClr val="005024"/>
                  </a:solidFill>
                  <a:latin typeface="Arial"/>
                  <a:cs typeface="Arial"/>
                </a:rPr>
                <a:t>Thermal Energy</a:t>
              </a:r>
            </a:p>
          </p:txBody>
        </p:sp>
        <p:cxnSp>
          <p:nvCxnSpPr>
            <p:cNvPr id="10277" name="Straight Arrow Connector 54"/>
            <p:cNvCxnSpPr>
              <a:cxnSpLocks noChangeShapeType="1"/>
            </p:cNvCxnSpPr>
            <p:nvPr/>
          </p:nvCxnSpPr>
          <p:spPr bwMode="auto">
            <a:xfrm flipV="1">
              <a:off x="2487524" y="2804383"/>
              <a:ext cx="361847" cy="272590"/>
            </a:xfrm>
            <a:prstGeom prst="straightConnector1">
              <a:avLst/>
            </a:prstGeom>
            <a:noFill/>
            <a:ln w="25400" algn="ctr">
              <a:solidFill>
                <a:srgbClr val="005024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10251" name="Group 51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7858125" y="2516188"/>
            <a:ext cx="2116138" cy="742950"/>
            <a:chOff x="5049333" y="5493894"/>
            <a:chExt cx="2115967" cy="742682"/>
          </a:xfrm>
        </p:grpSpPr>
        <p:sp>
          <p:nvSpPr>
            <p:cNvPr id="10274" name="TextBox 36"/>
            <p:cNvSpPr txBox="1">
              <a:spLocks noChangeArrowheads="1"/>
            </p:cNvSpPr>
            <p:nvPr/>
          </p:nvSpPr>
          <p:spPr bwMode="auto">
            <a:xfrm>
              <a:off x="5049333" y="5774912"/>
              <a:ext cx="2115967" cy="461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200" b="1" kern="0">
                  <a:solidFill>
                    <a:srgbClr val="005024"/>
                  </a:solidFill>
                  <a:latin typeface="Arial"/>
                  <a:cs typeface="Arial"/>
                </a:rPr>
                <a:t>   Valence</a:t>
              </a:r>
            </a:p>
            <a:p>
              <a:pPr>
                <a:defRPr/>
              </a:pPr>
              <a:r>
                <a:rPr lang="en-US" sz="1200" b="1" kern="0">
                  <a:solidFill>
                    <a:srgbClr val="005024"/>
                  </a:solidFill>
                  <a:latin typeface="Arial"/>
                  <a:cs typeface="Arial"/>
                </a:rPr>
                <a:t>Proton charge</a:t>
              </a:r>
            </a:p>
          </p:txBody>
        </p:sp>
        <p:cxnSp>
          <p:nvCxnSpPr>
            <p:cNvPr id="10275" name="Straight Arrow Connector 39"/>
            <p:cNvCxnSpPr>
              <a:cxnSpLocks noChangeShapeType="1"/>
            </p:cNvCxnSpPr>
            <p:nvPr/>
          </p:nvCxnSpPr>
          <p:spPr bwMode="auto">
            <a:xfrm rot="5400000" flipH="1" flipV="1">
              <a:off x="5531716" y="5592263"/>
              <a:ext cx="257195" cy="60457"/>
            </a:xfrm>
            <a:prstGeom prst="straightConnector1">
              <a:avLst/>
            </a:prstGeom>
            <a:noFill/>
            <a:ln w="25400" algn="ctr">
              <a:solidFill>
                <a:srgbClr val="005024"/>
              </a:solidFill>
              <a:round/>
              <a:headEnd/>
              <a:tailEnd type="arrow" w="med" len="med"/>
            </a:ln>
          </p:spPr>
        </p:cxnSp>
      </p:grpSp>
      <p:sp>
        <p:nvSpPr>
          <p:cNvPr id="10252" name="TextBox 16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223126" y="1452563"/>
            <a:ext cx="24336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kern="0" dirty="0">
                <a:solidFill>
                  <a:srgbClr val="A20000"/>
                </a:solidFill>
                <a:latin typeface="Arial"/>
                <a:cs typeface="Arial"/>
              </a:rPr>
              <a:t>Permanent Charge of Protein</a:t>
            </a:r>
          </a:p>
          <a:p>
            <a:pPr>
              <a:defRPr/>
            </a:pPr>
            <a:r>
              <a:rPr lang="en-US" sz="1200" b="1" kern="0" dirty="0">
                <a:solidFill>
                  <a:srgbClr val="A20000"/>
                </a:solidFill>
                <a:latin typeface="Arial"/>
                <a:cs typeface="Arial"/>
              </a:rPr>
              <a:t>     Doping of Semiconductor</a:t>
            </a:r>
          </a:p>
        </p:txBody>
      </p:sp>
      <p:cxnSp>
        <p:nvCxnSpPr>
          <p:cNvPr id="10253" name="Straight Arrow Connector 17"/>
          <p:cNvCxnSpPr>
            <a:cxnSpLocks noChangeShapeType="1"/>
          </p:cNvCxnSpPr>
          <p:nvPr>
            <p:custDataLst>
              <p:tags r:id="rId8"/>
            </p:custDataLst>
          </p:nvPr>
        </p:nvCxnSpPr>
        <p:spPr bwMode="auto">
          <a:xfrm flipH="1">
            <a:off x="7017544" y="1806385"/>
            <a:ext cx="421482" cy="281178"/>
          </a:xfrm>
          <a:prstGeom prst="straightConnector1">
            <a:avLst/>
          </a:prstGeom>
          <a:noFill/>
          <a:ln w="25400" algn="ctr">
            <a:solidFill>
              <a:srgbClr val="A20000"/>
            </a:solidFill>
            <a:round/>
            <a:headEnd/>
            <a:tailEnd type="arrow" w="med" len="med"/>
          </a:ln>
        </p:spPr>
      </p:cxnSp>
      <p:grpSp>
        <p:nvGrpSpPr>
          <p:cNvPr id="10254" name="Group 56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2138364" y="2759076"/>
            <a:ext cx="1849437" cy="512763"/>
            <a:chOff x="1920745" y="2804383"/>
            <a:chExt cx="1849821" cy="511350"/>
          </a:xfrm>
        </p:grpSpPr>
        <p:sp>
          <p:nvSpPr>
            <p:cNvPr id="10272" name="TextBox 53"/>
            <p:cNvSpPr txBox="1">
              <a:spLocks noChangeArrowheads="1"/>
            </p:cNvSpPr>
            <p:nvPr/>
          </p:nvSpPr>
          <p:spPr bwMode="auto">
            <a:xfrm>
              <a:off x="1920745" y="3039184"/>
              <a:ext cx="1849821" cy="2765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200" b="1" kern="0">
                  <a:solidFill>
                    <a:srgbClr val="005024"/>
                  </a:solidFill>
                  <a:latin typeface="Arial"/>
                  <a:cs typeface="Arial"/>
                </a:rPr>
                <a:t>Cross sectional Area</a:t>
              </a:r>
            </a:p>
          </p:txBody>
        </p:sp>
        <p:cxnSp>
          <p:nvCxnSpPr>
            <p:cNvPr id="10273" name="Straight Arrow Connector 54"/>
            <p:cNvCxnSpPr>
              <a:cxnSpLocks noChangeShapeType="1"/>
            </p:cNvCxnSpPr>
            <p:nvPr/>
          </p:nvCxnSpPr>
          <p:spPr bwMode="auto">
            <a:xfrm flipV="1">
              <a:off x="2487524" y="2804383"/>
              <a:ext cx="361847" cy="272590"/>
            </a:xfrm>
            <a:prstGeom prst="straightConnector1">
              <a:avLst/>
            </a:prstGeom>
            <a:noFill/>
            <a:ln w="25400" algn="ctr">
              <a:solidFill>
                <a:srgbClr val="005024"/>
              </a:solidFill>
              <a:round/>
              <a:headEnd/>
              <a:tailEnd type="arrow" w="med" len="med"/>
            </a:ln>
          </p:spPr>
        </p:cxnSp>
      </p:grpSp>
      <p:cxnSp>
        <p:nvCxnSpPr>
          <p:cNvPr id="10255" name="Straight Arrow Connector 54"/>
          <p:cNvCxnSpPr>
            <a:cxnSpLocks noChangeShapeType="1"/>
          </p:cNvCxnSpPr>
          <p:nvPr>
            <p:custDataLst>
              <p:tags r:id="rId10"/>
            </p:custDataLst>
          </p:nvPr>
        </p:nvCxnSpPr>
        <p:spPr bwMode="auto">
          <a:xfrm flipV="1">
            <a:off x="3776663" y="2471738"/>
            <a:ext cx="1306512" cy="671512"/>
          </a:xfrm>
          <a:prstGeom prst="straightConnector1">
            <a:avLst/>
          </a:prstGeom>
          <a:noFill/>
          <a:ln w="25400" algn="ctr">
            <a:solidFill>
              <a:srgbClr val="005024"/>
            </a:solidFill>
            <a:round/>
            <a:headEnd/>
            <a:tailEnd type="arrow" w="med" len="med"/>
          </a:ln>
        </p:spPr>
      </p:cxnSp>
      <p:grpSp>
        <p:nvGrpSpPr>
          <p:cNvPr id="10256" name="Group 56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4806951" y="4316413"/>
            <a:ext cx="1501775" cy="512762"/>
            <a:chOff x="1920745" y="2804384"/>
            <a:chExt cx="1502587" cy="511799"/>
          </a:xfrm>
        </p:grpSpPr>
        <p:sp>
          <p:nvSpPr>
            <p:cNvPr id="10270" name="TextBox 53"/>
            <p:cNvSpPr txBox="1">
              <a:spLocks noChangeArrowheads="1"/>
            </p:cNvSpPr>
            <p:nvPr/>
          </p:nvSpPr>
          <p:spPr bwMode="auto">
            <a:xfrm>
              <a:off x="1920745" y="3039184"/>
              <a:ext cx="150258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kern="0">
                  <a:solidFill>
                    <a:srgbClr val="005024"/>
                  </a:solidFill>
                  <a:latin typeface="Arial"/>
                  <a:cs typeface="Arial"/>
                </a:rPr>
                <a:t>Flux</a:t>
              </a:r>
            </a:p>
          </p:txBody>
        </p:sp>
        <p:cxnSp>
          <p:nvCxnSpPr>
            <p:cNvPr id="10271" name="Straight Arrow Connector 54"/>
            <p:cNvCxnSpPr>
              <a:cxnSpLocks noChangeShapeType="1"/>
              <a:stCxn id="10270" idx="0"/>
            </p:cNvCxnSpPr>
            <p:nvPr/>
          </p:nvCxnSpPr>
          <p:spPr bwMode="auto">
            <a:xfrm rot="5400000" flipH="1" flipV="1">
              <a:off x="2643305" y="2833118"/>
              <a:ext cx="234800" cy="177332"/>
            </a:xfrm>
            <a:prstGeom prst="straightConnector1">
              <a:avLst/>
            </a:prstGeom>
            <a:noFill/>
            <a:ln w="25400" algn="ctr">
              <a:solidFill>
                <a:srgbClr val="005024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10257" name="Group 50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6489701" y="4284663"/>
            <a:ext cx="2320925" cy="595312"/>
            <a:chOff x="75471" y="1487264"/>
            <a:chExt cx="2321366" cy="597124"/>
          </a:xfrm>
        </p:grpSpPr>
        <p:sp>
          <p:nvSpPr>
            <p:cNvPr id="10268" name="TextBox 32"/>
            <p:cNvSpPr txBox="1">
              <a:spLocks noChangeArrowheads="1"/>
            </p:cNvSpPr>
            <p:nvPr/>
          </p:nvSpPr>
          <p:spPr bwMode="auto">
            <a:xfrm>
              <a:off x="280870" y="1807389"/>
              <a:ext cx="211596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200" b="1" kern="0">
                  <a:solidFill>
                    <a:srgbClr val="005024"/>
                  </a:solidFill>
                  <a:latin typeface="Arial"/>
                  <a:cs typeface="Arial"/>
                </a:rPr>
                <a:t>Diffusion Coefficient</a:t>
              </a:r>
            </a:p>
          </p:txBody>
        </p:sp>
        <p:cxnSp>
          <p:nvCxnSpPr>
            <p:cNvPr id="10269" name="Straight Arrow Connector 37"/>
            <p:cNvCxnSpPr>
              <a:cxnSpLocks noChangeShapeType="1"/>
            </p:cNvCxnSpPr>
            <p:nvPr/>
          </p:nvCxnSpPr>
          <p:spPr bwMode="auto">
            <a:xfrm rot="16200000" flipV="1">
              <a:off x="44843" y="1517892"/>
              <a:ext cx="355953" cy="294698"/>
            </a:xfrm>
            <a:prstGeom prst="straightConnector1">
              <a:avLst/>
            </a:prstGeom>
            <a:noFill/>
            <a:ln w="25400" algn="ctr">
              <a:solidFill>
                <a:srgbClr val="005024"/>
              </a:solidFill>
              <a:round/>
              <a:headEnd/>
              <a:tailEnd type="arrow" w="med" len="med"/>
            </a:ln>
          </p:spPr>
        </p:cxnSp>
      </p:grpSp>
      <p:sp>
        <p:nvSpPr>
          <p:cNvPr id="10258" name="TextBox 26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8415339" y="3302001"/>
            <a:ext cx="211613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 kern="0">
                <a:solidFill>
                  <a:srgbClr val="005024"/>
                </a:solidFill>
                <a:latin typeface="Arial"/>
                <a:cs typeface="Arial"/>
              </a:rPr>
              <a:t>Number Densities</a:t>
            </a:r>
          </a:p>
        </p:txBody>
      </p:sp>
      <p:cxnSp>
        <p:nvCxnSpPr>
          <p:cNvPr id="10259" name="Straight Arrow Connector 27"/>
          <p:cNvCxnSpPr>
            <a:cxnSpLocks noChangeShapeType="1"/>
          </p:cNvCxnSpPr>
          <p:nvPr>
            <p:custDataLst>
              <p:tags r:id="rId14"/>
            </p:custDataLst>
          </p:nvPr>
        </p:nvCxnSpPr>
        <p:spPr bwMode="auto">
          <a:xfrm rot="10800000" flipV="1">
            <a:off x="8196264" y="3559175"/>
            <a:ext cx="695325" cy="369888"/>
          </a:xfrm>
          <a:prstGeom prst="straightConnector1">
            <a:avLst/>
          </a:prstGeom>
          <a:noFill/>
          <a:ln w="25400" algn="ctr">
            <a:solidFill>
              <a:srgbClr val="005024"/>
            </a:solidFill>
            <a:round/>
            <a:headEnd/>
            <a:tailEnd type="arrow" w="med" len="med"/>
          </a:ln>
        </p:spPr>
      </p:cxnSp>
      <p:cxnSp>
        <p:nvCxnSpPr>
          <p:cNvPr id="10260" name="Straight Arrow Connector 27"/>
          <p:cNvCxnSpPr>
            <a:cxnSpLocks noChangeShapeType="1"/>
          </p:cNvCxnSpPr>
          <p:nvPr>
            <p:custDataLst>
              <p:tags r:id="rId15"/>
            </p:custDataLst>
          </p:nvPr>
        </p:nvCxnSpPr>
        <p:spPr bwMode="auto">
          <a:xfrm rot="16200000" flipV="1">
            <a:off x="8786020" y="2629695"/>
            <a:ext cx="803275" cy="560387"/>
          </a:xfrm>
          <a:prstGeom prst="straightConnector1">
            <a:avLst/>
          </a:prstGeom>
          <a:noFill/>
          <a:ln w="25400" algn="ctr">
            <a:solidFill>
              <a:srgbClr val="005024"/>
            </a:solidFill>
            <a:round/>
            <a:headEnd/>
            <a:tailEnd type="arrow" w="med" len="med"/>
          </a:ln>
        </p:spPr>
      </p:cxnSp>
      <p:grpSp>
        <p:nvGrpSpPr>
          <p:cNvPr id="10261" name="Group 52"/>
          <p:cNvGrpSpPr>
            <a:grpSpLocks/>
          </p:cNvGrpSpPr>
          <p:nvPr>
            <p:custDataLst>
              <p:tags r:id="rId16"/>
            </p:custDataLst>
          </p:nvPr>
        </p:nvGrpSpPr>
        <p:grpSpPr bwMode="auto">
          <a:xfrm>
            <a:off x="2659063" y="1536701"/>
            <a:ext cx="2114550" cy="542925"/>
            <a:chOff x="734290" y="4860427"/>
            <a:chExt cx="2115967" cy="542845"/>
          </a:xfrm>
        </p:grpSpPr>
        <p:sp>
          <p:nvSpPr>
            <p:cNvPr id="10266" name="TextBox 34"/>
            <p:cNvSpPr txBox="1">
              <a:spLocks noChangeArrowheads="1"/>
            </p:cNvSpPr>
            <p:nvPr/>
          </p:nvSpPr>
          <p:spPr bwMode="auto">
            <a:xfrm>
              <a:off x="734290" y="4860427"/>
              <a:ext cx="211596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200" b="1" kern="0">
                  <a:solidFill>
                    <a:srgbClr val="005024"/>
                  </a:solidFill>
                  <a:latin typeface="Arial"/>
                  <a:cs typeface="Arial"/>
                </a:rPr>
                <a:t>Dielectric Coefficient</a:t>
              </a:r>
            </a:p>
          </p:txBody>
        </p:sp>
        <p:cxnSp>
          <p:nvCxnSpPr>
            <p:cNvPr id="10267" name="Straight Arrow Connector 38"/>
            <p:cNvCxnSpPr>
              <a:cxnSpLocks noChangeShapeType="1"/>
            </p:cNvCxnSpPr>
            <p:nvPr/>
          </p:nvCxnSpPr>
          <p:spPr bwMode="auto">
            <a:xfrm rot="16200000" flipH="1">
              <a:off x="2277166" y="5209291"/>
              <a:ext cx="250789" cy="137174"/>
            </a:xfrm>
            <a:prstGeom prst="straightConnector1">
              <a:avLst/>
            </a:prstGeom>
            <a:noFill/>
            <a:ln w="25400" algn="ctr">
              <a:solidFill>
                <a:srgbClr val="005024"/>
              </a:solidFill>
              <a:round/>
              <a:headEnd/>
              <a:tailEnd type="arrow" w="med" len="med"/>
            </a:ln>
          </p:spPr>
        </p:cxnSp>
      </p:grpSp>
      <p:cxnSp>
        <p:nvCxnSpPr>
          <p:cNvPr id="10262" name="Straight Arrow Connector 38"/>
          <p:cNvCxnSpPr>
            <a:cxnSpLocks noChangeShapeType="1"/>
          </p:cNvCxnSpPr>
          <p:nvPr>
            <p:custDataLst>
              <p:tags r:id="rId17"/>
            </p:custDataLst>
          </p:nvPr>
        </p:nvCxnSpPr>
        <p:spPr bwMode="auto">
          <a:xfrm rot="16200000" flipH="1">
            <a:off x="3152775" y="1838325"/>
            <a:ext cx="209550" cy="114300"/>
          </a:xfrm>
          <a:prstGeom prst="straightConnector1">
            <a:avLst/>
          </a:prstGeom>
          <a:noFill/>
          <a:ln w="25400" algn="ctr">
            <a:solidFill>
              <a:srgbClr val="005024"/>
            </a:solidFill>
            <a:round/>
            <a:headEnd/>
            <a:tailEnd type="arrow" w="med" len="med"/>
          </a:ln>
        </p:spPr>
      </p:cxnSp>
      <p:grpSp>
        <p:nvGrpSpPr>
          <p:cNvPr id="10263" name="Group 51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2641600" y="5991226"/>
            <a:ext cx="2116138" cy="582613"/>
            <a:chOff x="5289911" y="6659093"/>
            <a:chExt cx="2115967" cy="583192"/>
          </a:xfrm>
        </p:grpSpPr>
        <p:sp>
          <p:nvSpPr>
            <p:cNvPr id="10264" name="TextBox 36"/>
            <p:cNvSpPr txBox="1">
              <a:spLocks noChangeArrowheads="1"/>
            </p:cNvSpPr>
            <p:nvPr/>
          </p:nvSpPr>
          <p:spPr bwMode="auto">
            <a:xfrm>
              <a:off x="5289911" y="6780620"/>
              <a:ext cx="211596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200" b="1" kern="0">
                  <a:solidFill>
                    <a:srgbClr val="005024"/>
                  </a:solidFill>
                  <a:latin typeface="Arial"/>
                  <a:cs typeface="Arial"/>
                </a:rPr>
                <a:t>    valence</a:t>
              </a:r>
            </a:p>
            <a:p>
              <a:pPr>
                <a:defRPr/>
              </a:pPr>
              <a:r>
                <a:rPr lang="en-US" sz="1200" b="1" kern="0">
                  <a:solidFill>
                    <a:srgbClr val="005024"/>
                  </a:solidFill>
                  <a:latin typeface="Arial"/>
                  <a:cs typeface="Arial"/>
                </a:rPr>
                <a:t>proton charge</a:t>
              </a:r>
            </a:p>
          </p:txBody>
        </p:sp>
        <p:cxnSp>
          <p:nvCxnSpPr>
            <p:cNvPr id="10265" name="Straight Arrow Connector 39"/>
            <p:cNvCxnSpPr>
              <a:cxnSpLocks noChangeShapeType="1"/>
            </p:cNvCxnSpPr>
            <p:nvPr/>
          </p:nvCxnSpPr>
          <p:spPr bwMode="auto">
            <a:xfrm flipV="1">
              <a:off x="6429518" y="6659093"/>
              <a:ext cx="666781" cy="371847"/>
            </a:xfrm>
            <a:prstGeom prst="straightConnector1">
              <a:avLst/>
            </a:prstGeom>
            <a:noFill/>
            <a:ln w="25400" algn="ctr">
              <a:solidFill>
                <a:srgbClr val="005024"/>
              </a:solidFill>
              <a:round/>
              <a:headEnd/>
              <a:tailEnd type="arrow" w="med" len="med"/>
            </a:ln>
          </p:spPr>
        </p:cxnSp>
      </p:grpSp>
      <p:sp>
        <p:nvSpPr>
          <p:cNvPr id="2" name="TextBox 1"/>
          <p:cNvSpPr txBox="1"/>
          <p:nvPr/>
        </p:nvSpPr>
        <p:spPr>
          <a:xfrm>
            <a:off x="7634648" y="5212964"/>
            <a:ext cx="1833203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kern="0" dirty="0">
                <a:solidFill>
                  <a:srgbClr val="FFFFFF"/>
                </a:solidFill>
              </a:rPr>
              <a:t>Not in Semiconductor</a:t>
            </a:r>
          </a:p>
        </p:txBody>
      </p:sp>
      <p:graphicFrame>
        <p:nvGraphicFramePr>
          <p:cNvPr id="10242" name="Object 17"/>
          <p:cNvGraphicFramePr>
            <a:graphicFrameLocks noChangeAspect="1"/>
          </p:cNvGraphicFramePr>
          <p:nvPr>
            <p:custDataLst>
              <p:tags r:id="rId19"/>
            </p:custDataLst>
            <p:extLst>
              <p:ext uri="{D42A27DB-BD31-4B8C-83A1-F6EECF244321}">
                <p14:modId xmlns:p14="http://schemas.microsoft.com/office/powerpoint/2010/main" val="4266751708"/>
              </p:ext>
            </p:extLst>
          </p:nvPr>
        </p:nvGraphicFramePr>
        <p:xfrm>
          <a:off x="6719887" y="4923977"/>
          <a:ext cx="595312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75" name="Equation" r:id="rId30" imgW="596880" imgH="380880" progId="Equation.DSMT4">
                  <p:embed/>
                </p:oleObj>
              </mc:Choice>
              <mc:Fallback>
                <p:oleObj name="Equation" r:id="rId30" imgW="596880" imgH="380880" progId="Equation.DSMT4">
                  <p:embed/>
                  <p:pic>
                    <p:nvPicPr>
                      <p:cNvPr id="10242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9887" y="4923977"/>
                        <a:ext cx="595312" cy="384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42775569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004" y="948406"/>
            <a:ext cx="8609798" cy="4980756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All we have to do is</a:t>
            </a:r>
            <a:br>
              <a:rPr lang="en-US" dirty="0">
                <a:solidFill>
                  <a:srgbClr val="C00000"/>
                </a:solidFill>
              </a:rPr>
            </a:br>
            <a:br>
              <a:rPr lang="en-US" dirty="0"/>
            </a:br>
            <a:r>
              <a:rPr lang="en-US" sz="6000" b="1" i="1" dirty="0">
                <a:solidFill>
                  <a:schemeClr val="accent6">
                    <a:lumMod val="50000"/>
                  </a:schemeClr>
                </a:solidFill>
              </a:rPr>
              <a:t>Solve them!</a:t>
            </a:r>
            <a:br>
              <a:rPr lang="en-US" sz="6000" b="1" i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b="1" i="1" dirty="0">
                <a:solidFill>
                  <a:schemeClr val="accent6">
                    <a:lumMod val="50000"/>
                  </a:schemeClr>
                </a:solidFill>
              </a:rPr>
              <a:t>with Boundary Conditions</a:t>
            </a:r>
            <a:br>
              <a:rPr lang="en-US" i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1100" i="1" dirty="0">
                <a:solidFill>
                  <a:schemeClr val="accent6">
                    <a:lumMod val="50000"/>
                  </a:schemeClr>
                </a:solidFill>
              </a:rPr>
              <a:t>defining</a:t>
            </a:r>
            <a:br>
              <a:rPr lang="en-US" sz="1100" i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</a:rPr>
              <a:t>Charge Carriers</a:t>
            </a:r>
            <a:br>
              <a:rPr lang="en-US" sz="2000" i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1200" i="1" dirty="0">
                <a:solidFill>
                  <a:schemeClr val="accent6">
                    <a:lumMod val="50000"/>
                  </a:schemeClr>
                </a:solidFill>
              </a:rPr>
              <a:t>ions, holes, quasi-electrons</a:t>
            </a:r>
            <a:br>
              <a:rPr lang="en-US" sz="2000" i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</a:rPr>
              <a:t>Geometry</a:t>
            </a:r>
            <a:br>
              <a:rPr lang="en-US" sz="2000" i="1" dirty="0">
                <a:solidFill>
                  <a:schemeClr val="accent6">
                    <a:lumMod val="50000"/>
                  </a:schemeClr>
                </a:solidFill>
              </a:rPr>
            </a:br>
            <a:br>
              <a:rPr lang="en-US" dirty="0"/>
            </a:b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>
              <a:spcBef>
                <a:spcPts val="0"/>
              </a:spcBef>
              <a:defRPr/>
            </a:pPr>
            <a:fld id="{B1201815-1F02-4095-9708-CD811CD30369}" type="slidenum">
              <a:rPr lang="en-US" sz="1800" kern="0">
                <a:solidFill>
                  <a:srgbClr val="333399">
                    <a:lumMod val="75000"/>
                  </a:srgbClr>
                </a:solidFill>
              </a:rPr>
              <a:pPr eaLnBrk="1" hangingPunct="1">
                <a:spcBef>
                  <a:spcPts val="0"/>
                </a:spcBef>
                <a:defRPr/>
              </a:pPr>
              <a:t>63</a:t>
            </a:fld>
            <a:endParaRPr lang="en-US" sz="1800" kern="0" dirty="0">
              <a:solidFill>
                <a:srgbClr val="333399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8183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>
              <a:spcBef>
                <a:spcPts val="0"/>
              </a:spcBef>
              <a:defRPr/>
            </a:pPr>
            <a:fld id="{B1201815-1F02-4095-9708-CD811CD30369}" type="slidenum">
              <a:rPr lang="en-US" sz="1800" kern="0">
                <a:solidFill>
                  <a:srgbClr val="333399">
                    <a:lumMod val="75000"/>
                  </a:srgbClr>
                </a:solidFill>
              </a:rPr>
              <a:pPr eaLnBrk="1" hangingPunct="1">
                <a:spcBef>
                  <a:spcPts val="0"/>
                </a:spcBef>
                <a:defRPr/>
              </a:pPr>
              <a:t>64</a:t>
            </a:fld>
            <a:endParaRPr lang="en-US" sz="1800" kern="0" dirty="0">
              <a:solidFill>
                <a:srgbClr val="333399">
                  <a:lumMod val="75000"/>
                </a:srgb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4FF4CE-4BE7-42C5-8425-F2FC579C9892}"/>
              </a:ext>
            </a:extLst>
          </p:cNvPr>
          <p:cNvSpPr txBox="1"/>
          <p:nvPr/>
        </p:nvSpPr>
        <p:spPr>
          <a:xfrm>
            <a:off x="1772816" y="1077685"/>
            <a:ext cx="85608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Mathematical Solutions </a:t>
            </a:r>
            <a:b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can be simple and easy to recognize!</a:t>
            </a:r>
          </a:p>
          <a:p>
            <a:pPr algn="ctr"/>
            <a:endParaRPr lang="en-US" sz="3600" b="1" i="1" dirty="0">
              <a:solidFill>
                <a:schemeClr val="accent6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/>
            <a:endParaRPr lang="en-US" sz="3600" b="1" i="1" dirty="0">
              <a:solidFill>
                <a:schemeClr val="accent6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Object 10">
            <a:extLst>
              <a:ext uri="{FF2B5EF4-FFF2-40B4-BE49-F238E27FC236}">
                <a16:creationId xmlns:a16="http://schemas.microsoft.com/office/drawing/2014/main" id="{C98B539E-7F5D-4E2F-B76F-67E3089657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200769"/>
              </p:ext>
            </p:extLst>
          </p:nvPr>
        </p:nvGraphicFramePr>
        <p:xfrm>
          <a:off x="4646645" y="2551460"/>
          <a:ext cx="2636699" cy="1841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84" name="Equation" r:id="rId4" imgW="3022560" imgH="2082600" progId="Equation.DSMT4">
                  <p:embed/>
                </p:oleObj>
              </mc:Choice>
              <mc:Fallback>
                <p:oleObj name="Equation" r:id="rId4" imgW="3022560" imgH="2082600" progId="Equation.DSMT4">
                  <p:embed/>
                  <p:pic>
                    <p:nvPicPr>
                      <p:cNvPr id="17411" name="Object 10">
                        <a:extLst>
                          <a:ext uri="{FF2B5EF4-FFF2-40B4-BE49-F238E27FC236}">
                            <a16:creationId xmlns:a16="http://schemas.microsoft.com/office/drawing/2014/main" id="{A44D8D13-DF0B-4111-A64F-871611D5284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6645" y="2551460"/>
                        <a:ext cx="2636699" cy="184106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5925685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B6FA6B8A-A247-45CA-9FDD-3EABEC5E2D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accent6">
                    <a:lumMod val="75000"/>
                  </a:schemeClr>
                </a:solidFill>
              </a:rPr>
              <a:t>Page </a:t>
            </a:r>
            <a:fld id="{A7ADC6A0-9CE0-436B-BDA3-0BF00EB72A36}" type="slidenum">
              <a:rPr lang="en-US" altLang="en-US">
                <a:solidFill>
                  <a:schemeClr val="accent6">
                    <a:lumMod val="75000"/>
                  </a:schemeClr>
                </a:solidFill>
              </a:rPr>
              <a:pPr eaLnBrk="1" hangingPunct="1"/>
              <a:t>65</a:t>
            </a:fld>
            <a:endParaRPr lang="en-US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414" name="Rectangle 3">
            <a:extLst>
              <a:ext uri="{FF2B5EF4-FFF2-40B4-BE49-F238E27FC236}">
                <a16:creationId xmlns:a16="http://schemas.microsoft.com/office/drawing/2014/main" id="{5FEA0D6D-4F30-49E6-9B75-80B86EF3E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72998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415" name="Rectangle 4">
            <a:extLst>
              <a:ext uri="{FF2B5EF4-FFF2-40B4-BE49-F238E27FC236}">
                <a16:creationId xmlns:a16="http://schemas.microsoft.com/office/drawing/2014/main" id="{6BAB7CC2-0464-4322-933E-181CFA7ED8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39819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416" name="Rectangle 5">
            <a:extLst>
              <a:ext uri="{FF2B5EF4-FFF2-40B4-BE49-F238E27FC236}">
                <a16:creationId xmlns:a16="http://schemas.microsoft.com/office/drawing/2014/main" id="{32DD2361-1EDC-4925-B387-E9B5D797D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72998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17410" name="Object 6">
            <a:extLst>
              <a:ext uri="{FF2B5EF4-FFF2-40B4-BE49-F238E27FC236}">
                <a16:creationId xmlns:a16="http://schemas.microsoft.com/office/drawing/2014/main" id="{DC6AEE8E-AC43-42B3-A95A-0ABDD4DCC4F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4739394"/>
              </p:ext>
            </p:extLst>
          </p:nvPr>
        </p:nvGraphicFramePr>
        <p:xfrm>
          <a:off x="3577738" y="3770533"/>
          <a:ext cx="5181600" cy="200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54" name="Equation" r:id="rId3" imgW="5181480" imgH="2006280" progId="Equation.DSMT4">
                  <p:embed/>
                </p:oleObj>
              </mc:Choice>
              <mc:Fallback>
                <p:oleObj name="Equation" r:id="rId3" imgW="5181480" imgH="2006280" progId="Equation.DSMT4">
                  <p:embed/>
                  <p:pic>
                    <p:nvPicPr>
                      <p:cNvPr id="17410" name="Object 6">
                        <a:extLst>
                          <a:ext uri="{FF2B5EF4-FFF2-40B4-BE49-F238E27FC236}">
                            <a16:creationId xmlns:a16="http://schemas.microsoft.com/office/drawing/2014/main" id="{DC6AEE8E-AC43-42B3-A95A-0ABDD4DCC4F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7738" y="3770533"/>
                        <a:ext cx="5181600" cy="2006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7" name="Rectangle 7">
            <a:extLst>
              <a:ext uri="{FF2B5EF4-FFF2-40B4-BE49-F238E27FC236}">
                <a16:creationId xmlns:a16="http://schemas.microsoft.com/office/drawing/2014/main" id="{88393D8D-8FF6-4947-94A6-FDCB6FF417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80618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418" name="Rectangle 8">
            <a:extLst>
              <a:ext uri="{FF2B5EF4-FFF2-40B4-BE49-F238E27FC236}">
                <a16:creationId xmlns:a16="http://schemas.microsoft.com/office/drawing/2014/main" id="{4B7840D5-439A-47A9-8285-087F1413C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300779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419" name="Rectangle 11">
            <a:extLst>
              <a:ext uri="{FF2B5EF4-FFF2-40B4-BE49-F238E27FC236}">
                <a16:creationId xmlns:a16="http://schemas.microsoft.com/office/drawing/2014/main" id="{E7F66AA3-FD61-4A6C-94F9-F463E74F4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80618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17411" name="Object 10">
            <a:extLst>
              <a:ext uri="{FF2B5EF4-FFF2-40B4-BE49-F238E27FC236}">
                <a16:creationId xmlns:a16="http://schemas.microsoft.com/office/drawing/2014/main" id="{A44D8D13-DF0B-4111-A64F-871611D528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4948757"/>
              </p:ext>
            </p:extLst>
          </p:nvPr>
        </p:nvGraphicFramePr>
        <p:xfrm>
          <a:off x="4585007" y="1613035"/>
          <a:ext cx="3167062" cy="2211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55" name="Equation" r:id="rId5" imgW="3022560" imgH="2082600" progId="Equation.DSMT4">
                  <p:embed/>
                </p:oleObj>
              </mc:Choice>
              <mc:Fallback>
                <p:oleObj name="Equation" r:id="rId5" imgW="3022560" imgH="2082600" progId="Equation.DSMT4">
                  <p:embed/>
                  <p:pic>
                    <p:nvPicPr>
                      <p:cNvPr id="17411" name="Object 10">
                        <a:extLst>
                          <a:ext uri="{FF2B5EF4-FFF2-40B4-BE49-F238E27FC236}">
                            <a16:creationId xmlns:a16="http://schemas.microsoft.com/office/drawing/2014/main" id="{A44D8D13-DF0B-4111-A64F-871611D5284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5007" y="1613035"/>
                        <a:ext cx="3167062" cy="2211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20" name="Text Box 12">
            <a:extLst>
              <a:ext uri="{FF2B5EF4-FFF2-40B4-BE49-F238E27FC236}">
                <a16:creationId xmlns:a16="http://schemas.microsoft.com/office/drawing/2014/main" id="{1DE7B0A4-2CCD-4D2E-9CB9-030480EBE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3439" y="5918201"/>
            <a:ext cx="83073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</a:rPr>
              <a:t>*</a:t>
            </a:r>
            <a:r>
              <a:rPr lang="en-US" altLang="en-US" b="1" i="1" dirty="0">
                <a:solidFill>
                  <a:schemeClr val="accent6">
                    <a:lumMod val="50000"/>
                  </a:schemeClr>
                </a:solidFill>
              </a:rPr>
              <a:t>but potential profile must be computed by solving electrostatics problem.</a:t>
            </a:r>
          </a:p>
          <a:p>
            <a:pPr algn="ctr" eaLnBrk="1" hangingPunct="1"/>
            <a:r>
              <a:rPr lang="en-US" altLang="en-US" b="1" i="1" dirty="0">
                <a:solidFill>
                  <a:schemeClr val="accent6">
                    <a:lumMod val="50000"/>
                  </a:schemeClr>
                </a:solidFill>
              </a:rPr>
              <a:t>Complex coupled nonlinearities are in the electric field!!!</a:t>
            </a:r>
          </a:p>
        </p:txBody>
      </p:sp>
      <p:sp>
        <p:nvSpPr>
          <p:cNvPr id="17413" name="Rectangle 2">
            <a:extLst>
              <a:ext uri="{FF2B5EF4-FFF2-40B4-BE49-F238E27FC236}">
                <a16:creationId xmlns:a16="http://schemas.microsoft.com/office/drawing/2014/main" id="{464C3D73-E190-466A-91BC-9C0F0646BF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454400" y="76200"/>
            <a:ext cx="5428277" cy="1692771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Solution</a:t>
            </a:r>
            <a:b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is a </a:t>
            </a:r>
            <a:b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Chemical Reaction*</a:t>
            </a:r>
            <a:b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</a:rPr>
              <a:t>exactly</a:t>
            </a:r>
            <a:endParaRPr lang="en-US" alt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636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fld id="{FCB9DD33-11C1-4CF9-9B05-AF74C89F7F41}" type="slidenum">
              <a:rPr lang="en-US" altLang="en-US" sz="1600" kern="0" smtClean="0">
                <a:solidFill>
                  <a:srgbClr val="000000"/>
                </a:solidFill>
              </a:rPr>
              <a:pPr eaLnBrk="1" hangingPunct="1">
                <a:spcBef>
                  <a:spcPts val="0"/>
                </a:spcBef>
                <a:defRPr/>
              </a:pPr>
              <a:t>66</a:t>
            </a:fld>
            <a:endParaRPr lang="en-US" altLang="en-US" sz="1800" kern="0" dirty="0">
              <a:solidFill>
                <a:srgbClr val="000000"/>
              </a:solidFill>
            </a:endParaRPr>
          </a:p>
        </p:txBody>
      </p:sp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310554" y="274639"/>
            <a:ext cx="5585182" cy="600164"/>
          </a:xfr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</a:rPr>
              <a:t>Solution* of  PNP Equation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240384" y="3896204"/>
            <a:ext cx="7950720" cy="2352196"/>
            <a:chOff x="550294" y="3467804"/>
            <a:chExt cx="7950720" cy="2352196"/>
          </a:xfrm>
        </p:grpSpPr>
        <p:sp>
          <p:nvSpPr>
            <p:cNvPr id="57348" name="Text Box 5"/>
            <p:cNvSpPr txBox="1">
              <a:spLocks noChangeArrowheads="1"/>
            </p:cNvSpPr>
            <p:nvPr/>
          </p:nvSpPr>
          <p:spPr bwMode="auto">
            <a:xfrm>
              <a:off x="550294" y="3467804"/>
              <a:ext cx="7950720" cy="1631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n-US" sz="2000" b="1" kern="0" dirty="0">
                  <a:solidFill>
                    <a:srgbClr val="333399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		</a:t>
              </a:r>
              <a:r>
                <a:rPr lang="en-US" altLang="en-US" sz="2000" b="1" kern="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*</a:t>
              </a:r>
              <a:r>
                <a:rPr lang="en-US" altLang="en-US" sz="1400" b="1" u="sng" kern="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MATHEMATICS</a:t>
              </a:r>
              <a:r>
                <a:rPr lang="en-US" altLang="en-US" sz="2000" b="1" kern="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en-US" sz="2000" kern="0" dirty="0">
                  <a:solidFill>
                    <a:schemeClr val="accent6">
                      <a:lumMod val="50000"/>
                    </a:schemeClr>
                  </a:solidFill>
                  <a:latin typeface="Arial Narrow" pitchFamily="34" charset="0"/>
                </a:rPr>
                <a:t>This solution was  </a:t>
              </a:r>
              <a:r>
                <a:rPr lang="en-US" altLang="en-US" sz="2000" b="1" u="sng" kern="0" dirty="0">
                  <a:solidFill>
                    <a:schemeClr val="accent6">
                      <a:lumMod val="50000"/>
                    </a:schemeClr>
                  </a:solidFill>
                  <a:latin typeface="Arial Narrow" pitchFamily="34" charset="0"/>
                </a:rPr>
                <a:t>actually  DERIVED</a:t>
              </a:r>
              <a:r>
                <a:rPr lang="en-US" altLang="en-US" sz="2000" kern="0" dirty="0">
                  <a:solidFill>
                    <a:schemeClr val="accent6">
                      <a:lumMod val="50000"/>
                    </a:schemeClr>
                  </a:solidFill>
                  <a:latin typeface="Arial Narrow" pitchFamily="34" charset="0"/>
                </a:rPr>
                <a:t>  </a:t>
              </a:r>
              <a:br>
                <a:rPr lang="en-US" altLang="en-US" sz="2000" kern="0" dirty="0">
                  <a:solidFill>
                    <a:schemeClr val="accent6">
                      <a:lumMod val="50000"/>
                    </a:schemeClr>
                  </a:solidFill>
                  <a:latin typeface="Arial Narrow" pitchFamily="34" charset="0"/>
                </a:rPr>
              </a:br>
              <a:r>
                <a:rPr lang="en-US" altLang="en-US" sz="2000" kern="0" dirty="0">
                  <a:solidFill>
                    <a:schemeClr val="accent6">
                      <a:lumMod val="50000"/>
                    </a:schemeClr>
                  </a:solidFill>
                  <a:latin typeface="Arial Narrow" pitchFamily="34" charset="0"/>
                </a:rPr>
                <a:t>from several conditional probability measures by </a:t>
              </a:r>
              <a:br>
                <a:rPr lang="en-US" altLang="en-US" sz="2000" kern="0" dirty="0">
                  <a:solidFill>
                    <a:schemeClr val="accent6">
                      <a:lumMod val="50000"/>
                    </a:schemeClr>
                  </a:solidFill>
                  <a:latin typeface="Arial Narrow" pitchFamily="34" charset="0"/>
                </a:rPr>
              </a:br>
              <a:r>
                <a:rPr lang="en-US" altLang="en-US" sz="2000" b="1" kern="0" dirty="0">
                  <a:solidFill>
                    <a:schemeClr val="accent6">
                      <a:lumMod val="50000"/>
                    </a:schemeClr>
                  </a:solidFill>
                  <a:latin typeface="Arial Narrow" pitchFamily="34" charset="0"/>
                </a:rPr>
                <a:t>ANALYTICAL</a:t>
              </a:r>
              <a:r>
                <a:rPr lang="en-US" altLang="en-US" sz="2000" kern="0" dirty="0">
                  <a:solidFill>
                    <a:schemeClr val="accent6">
                      <a:lumMod val="50000"/>
                    </a:schemeClr>
                  </a:solidFill>
                  <a:latin typeface="Arial Narrow" pitchFamily="34" charset="0"/>
                </a:rPr>
                <a:t> integrations</a:t>
              </a:r>
              <a:br>
                <a:rPr lang="en-US" altLang="en-US" sz="800" kern="0" dirty="0">
                  <a:solidFill>
                    <a:schemeClr val="accent6">
                      <a:lumMod val="50000"/>
                    </a:schemeClr>
                  </a:solidFill>
                  <a:latin typeface="Arial Narrow" pitchFamily="34" charset="0"/>
                </a:rPr>
              </a:br>
              <a:r>
                <a:rPr lang="en-US" altLang="en-US" sz="1000" b="1" kern="0" dirty="0">
                  <a:solidFill>
                    <a:schemeClr val="accent6">
                      <a:lumMod val="50000"/>
                    </a:schemeClr>
                  </a:solidFill>
                  <a:latin typeface="Arial Narrow" pitchFamily="34" charset="0"/>
                </a:rPr>
                <a:t>No approximations, no </a:t>
              </a:r>
              <a:r>
                <a:rPr lang="en-US" altLang="en-US" sz="1000" b="1" kern="0" dirty="0" err="1">
                  <a:solidFill>
                    <a:schemeClr val="accent6">
                      <a:lumMod val="50000"/>
                    </a:schemeClr>
                  </a:solidFill>
                  <a:latin typeface="Arial Narrow" pitchFamily="34" charset="0"/>
                </a:rPr>
                <a:t>numerics</a:t>
              </a:r>
              <a:endParaRPr lang="en-US" altLang="en-US" b="1" kern="0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099763" y="5173669"/>
              <a:ext cx="7200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en-US" sz="1200" b="1" kern="0" dirty="0">
                  <a:solidFill>
                    <a:schemeClr val="accent6">
                      <a:lumMod val="50000"/>
                    </a:schemeClr>
                  </a:solidFill>
                  <a:latin typeface="Arial Narrow" pitchFamily="34" charset="0"/>
                </a:rPr>
                <a:t>Eisenberg, </a:t>
              </a:r>
              <a:r>
                <a:rPr lang="en-US" altLang="en-US" sz="1200" b="1" kern="0" dirty="0" err="1">
                  <a:solidFill>
                    <a:schemeClr val="accent6">
                      <a:lumMod val="50000"/>
                    </a:schemeClr>
                  </a:solidFill>
                  <a:latin typeface="Arial Narrow" pitchFamily="34" charset="0"/>
                </a:rPr>
                <a:t>Klosek</a:t>
              </a:r>
              <a:r>
                <a:rPr lang="en-US" altLang="en-US" sz="1200" b="1" kern="0" dirty="0">
                  <a:solidFill>
                    <a:schemeClr val="accent6">
                      <a:lumMod val="50000"/>
                    </a:schemeClr>
                  </a:solidFill>
                  <a:latin typeface="Arial Narrow" pitchFamily="34" charset="0"/>
                </a:rPr>
                <a:t>, &amp; Schuss (1995) </a:t>
              </a:r>
              <a:r>
                <a:rPr lang="en-US" altLang="en-US" sz="1200" b="1" i="1" kern="0" dirty="0">
                  <a:solidFill>
                    <a:schemeClr val="accent6">
                      <a:lumMod val="50000"/>
                    </a:schemeClr>
                  </a:solidFill>
                  <a:latin typeface="Arial Narrow" pitchFamily="34" charset="0"/>
                </a:rPr>
                <a:t>J. Chem. Phys.</a:t>
              </a:r>
              <a:r>
                <a:rPr lang="en-US" altLang="en-US" sz="1200" b="1" kern="0" dirty="0">
                  <a:solidFill>
                    <a:schemeClr val="accent6">
                      <a:lumMod val="50000"/>
                    </a:schemeClr>
                  </a:solidFill>
                  <a:latin typeface="Arial Narrow" pitchFamily="34" charset="0"/>
                </a:rPr>
                <a:t> 102, 1767-1780 	</a:t>
              </a:r>
              <a:br>
                <a:rPr lang="en-US" altLang="en-US" sz="1200" b="1" kern="0" dirty="0">
                  <a:solidFill>
                    <a:schemeClr val="accent6">
                      <a:lumMod val="50000"/>
                    </a:schemeClr>
                  </a:solidFill>
                  <a:latin typeface="Arial Narrow" pitchFamily="34" charset="0"/>
                </a:rPr>
              </a:br>
              <a:r>
                <a:rPr lang="en-US" altLang="en-US" sz="1200" b="1" kern="0" dirty="0">
                  <a:solidFill>
                    <a:schemeClr val="accent6">
                      <a:lumMod val="50000"/>
                    </a:schemeClr>
                  </a:solidFill>
                  <a:latin typeface="Arial Narrow" pitchFamily="34" charset="0"/>
                </a:rPr>
                <a:t>Eisenberg, B. (2000) in Biophysics Textbook On Line "Channels, Receptors, and Transporters" </a:t>
              </a:r>
              <a:br>
                <a:rPr lang="en-US" altLang="en-US" sz="1200" b="1" kern="0" dirty="0">
                  <a:solidFill>
                    <a:schemeClr val="accent6">
                      <a:lumMod val="50000"/>
                    </a:schemeClr>
                  </a:solidFill>
                  <a:latin typeface="Arial Narrow" pitchFamily="34" charset="0"/>
                </a:rPr>
              </a:br>
              <a:r>
                <a:rPr lang="en-US" altLang="en-US" sz="1200" b="1" kern="0" dirty="0">
                  <a:solidFill>
                    <a:schemeClr val="accent6">
                      <a:lumMod val="50000"/>
                    </a:schemeClr>
                  </a:solidFill>
                  <a:latin typeface="Arial Narrow" pitchFamily="34" charset="0"/>
                </a:rPr>
                <a:t>Eisenberg, B. (2011). Chemical Physics Letters 511: 1-6</a:t>
              </a:r>
              <a:endParaRPr lang="en-US" sz="1200" b="1" kern="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4F2333A-21AE-4C1D-8814-25456AF71C68}"/>
              </a:ext>
            </a:extLst>
          </p:cNvPr>
          <p:cNvGrpSpPr/>
          <p:nvPr/>
        </p:nvGrpSpPr>
        <p:grpSpPr>
          <a:xfrm>
            <a:off x="1517327" y="1157639"/>
            <a:ext cx="9837144" cy="2378075"/>
            <a:chOff x="1672416" y="1209159"/>
            <a:chExt cx="9837144" cy="237807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A7087FF-2A7D-476C-93E9-F41B6D6A4F8C}"/>
                </a:ext>
              </a:extLst>
            </p:cNvPr>
            <p:cNvSpPr txBox="1"/>
            <p:nvPr/>
          </p:nvSpPr>
          <p:spPr>
            <a:xfrm>
              <a:off x="9139585" y="2761475"/>
              <a:ext cx="236997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6">
                      <a:lumMod val="50000"/>
                    </a:schemeClr>
                  </a:solidFill>
                </a:rPr>
                <a:t>Simple formulas are available for the probabilities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548008E-FCA6-49D4-8E59-FE514A281450}"/>
                </a:ext>
              </a:extLst>
            </p:cNvPr>
            <p:cNvGrpSpPr/>
            <p:nvPr/>
          </p:nvGrpSpPr>
          <p:grpSpPr>
            <a:xfrm>
              <a:off x="1672416" y="1209159"/>
              <a:ext cx="9659613" cy="2378075"/>
              <a:chOff x="1756392" y="1294937"/>
              <a:chExt cx="9659613" cy="2378075"/>
            </a:xfrm>
          </p:grpSpPr>
          <p:graphicFrame>
            <p:nvGraphicFramePr>
              <p:cNvPr id="57350" name="Object 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90181849"/>
                  </p:ext>
                </p:extLst>
              </p:nvPr>
            </p:nvGraphicFramePr>
            <p:xfrm>
              <a:off x="1756392" y="1294937"/>
              <a:ext cx="8691562" cy="23780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15" name="Equation" r:id="rId3" imgW="8775360" imgH="2400120" progId="Equation.DSMT4">
                      <p:embed/>
                    </p:oleObj>
                  </mc:Choice>
                  <mc:Fallback>
                    <p:oleObj name="Equation" r:id="rId3" imgW="8775360" imgH="2400120" progId="Equation.DSMT4">
                      <p:embed/>
                      <p:pic>
                        <p:nvPicPr>
                          <p:cNvPr id="57350" name="Object 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756392" y="1294937"/>
                            <a:ext cx="8691562" cy="237807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70CF0AB6-EDE4-4034-9BC9-D3B639997675}"/>
                  </a:ext>
                </a:extLst>
              </p:cNvPr>
              <p:cNvGrpSpPr/>
              <p:nvPr/>
            </p:nvGrpSpPr>
            <p:grpSpPr>
              <a:xfrm>
                <a:off x="9223561" y="2398197"/>
                <a:ext cx="2192444" cy="1218542"/>
                <a:chOff x="9223561" y="2398197"/>
                <a:chExt cx="2192444" cy="1218542"/>
              </a:xfrm>
            </p:grpSpPr>
            <p:cxnSp>
              <p:nvCxnSpPr>
                <p:cNvPr id="6" name="Straight Arrow Connector 5">
                  <a:extLst>
                    <a:ext uri="{FF2B5EF4-FFF2-40B4-BE49-F238E27FC236}">
                      <a16:creationId xmlns:a16="http://schemas.microsoft.com/office/drawing/2014/main" id="{E214EDFF-D48B-4DBA-9DAE-96A4161CF723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 flipV="1">
                  <a:off x="9223561" y="2398197"/>
                  <a:ext cx="326070" cy="440948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chemeClr val="accent6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B7A0E424-C8C1-4420-8759-F966E851FA4F}"/>
                    </a:ext>
                  </a:extLst>
                </p:cNvPr>
                <p:cNvSpPr/>
                <p:nvPr/>
              </p:nvSpPr>
              <p:spPr bwMode="auto">
                <a:xfrm>
                  <a:off x="9479903" y="2829814"/>
                  <a:ext cx="1936102" cy="786925"/>
                </a:xfrm>
                <a:prstGeom prst="roundRect">
                  <a:avLst/>
                </a:prstGeom>
                <a:noFill/>
                <a:ln w="25400" cap="flat" cmpd="sng" algn="ctr">
                  <a:solidFill>
                    <a:srgbClr val="00206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137160" rIns="91440" bIns="13716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87777221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hangingPunct="1">
              <a:spcBef>
                <a:spcPts val="0"/>
              </a:spcBef>
              <a:defRPr/>
            </a:pPr>
            <a:r>
              <a:rPr lang="en-US" sz="1800" kern="0"/>
              <a:t>Page </a:t>
            </a:r>
            <a:fld id="{1BBB34F8-20DA-41FB-9C87-02A43B846142}" type="slidenum">
              <a:rPr lang="en-US" sz="1800" kern="0"/>
              <a:pPr eaLnBrk="1" hangingPunct="1">
                <a:spcBef>
                  <a:spcPts val="0"/>
                </a:spcBef>
                <a:defRPr/>
              </a:pPr>
              <a:t>67</a:t>
            </a:fld>
            <a:endParaRPr lang="en-US" sz="1800" kern="0"/>
          </a:p>
        </p:txBody>
      </p:sp>
      <p:sp>
        <p:nvSpPr>
          <p:cNvPr id="5" name="TextBox 4"/>
          <p:cNvSpPr txBox="1"/>
          <p:nvPr/>
        </p:nvSpPr>
        <p:spPr>
          <a:xfrm>
            <a:off x="2762548" y="116632"/>
            <a:ext cx="61206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i="1" kern="0" dirty="0">
                <a:solidFill>
                  <a:schemeClr val="accent6">
                    <a:lumMod val="50000"/>
                  </a:schemeClr>
                </a:solidFill>
              </a:rPr>
              <a:t>Please do not be deceived </a:t>
            </a:r>
            <a:br>
              <a:rPr lang="en-US" sz="1200" b="1" i="1" kern="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1200" b="1" i="1" kern="0" dirty="0">
                <a:solidFill>
                  <a:schemeClr val="accent6">
                    <a:lumMod val="50000"/>
                  </a:schemeClr>
                </a:solidFill>
              </a:rPr>
              <a:t>by the eventual simplicity of Results. </a:t>
            </a:r>
            <a:br>
              <a:rPr lang="en-US" sz="1200" b="1" i="1" kern="0" dirty="0">
                <a:solidFill>
                  <a:srgbClr val="C00000"/>
                </a:solidFill>
              </a:rPr>
            </a:br>
            <a:r>
              <a:rPr lang="en-US" sz="1400" b="1" i="1" kern="0" dirty="0">
                <a:solidFill>
                  <a:srgbClr val="C00000"/>
                </a:solidFill>
              </a:rPr>
              <a:t>This took &gt;2 years!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000384" y="1124744"/>
            <a:ext cx="795072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3200" b="1" kern="0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Solution</a:t>
            </a:r>
            <a:br>
              <a:rPr lang="en-US" altLang="en-US" sz="2000" kern="0" dirty="0">
                <a:solidFill>
                  <a:schemeClr val="accent6">
                    <a:lumMod val="50000"/>
                  </a:schemeClr>
                </a:solidFill>
                <a:latin typeface="Arial"/>
              </a:rPr>
            </a:br>
            <a:r>
              <a:rPr lang="en-US" altLang="en-US" sz="2000" kern="0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 was actually</a:t>
            </a:r>
            <a:br>
              <a:rPr lang="en-US" altLang="en-US" sz="2000" kern="0" dirty="0">
                <a:solidFill>
                  <a:schemeClr val="accent6">
                    <a:lumMod val="50000"/>
                  </a:schemeClr>
                </a:solidFill>
                <a:latin typeface="Arial"/>
              </a:rPr>
            </a:br>
            <a:r>
              <a:rPr lang="en-US" altLang="en-US" sz="2800" b="1" kern="0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DERIVED</a:t>
            </a:r>
            <a:r>
              <a:rPr lang="en-US" altLang="en-US" sz="2800" kern="0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 </a:t>
            </a:r>
            <a:br>
              <a:rPr lang="en-US" altLang="en-US" sz="2400" kern="0" dirty="0">
                <a:solidFill>
                  <a:schemeClr val="accent6">
                    <a:lumMod val="50000"/>
                  </a:schemeClr>
                </a:solidFill>
                <a:latin typeface="Arial"/>
              </a:rPr>
            </a:br>
            <a:r>
              <a:rPr lang="en-US" altLang="en-US" sz="2400" b="1" kern="0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with explicit formulae </a:t>
            </a:r>
            <a:br>
              <a:rPr lang="en-US" altLang="en-US" sz="2400" b="1" kern="0" dirty="0">
                <a:solidFill>
                  <a:schemeClr val="accent6">
                    <a:lumMod val="50000"/>
                  </a:schemeClr>
                </a:solidFill>
                <a:latin typeface="Arial"/>
              </a:rPr>
            </a:br>
            <a:r>
              <a:rPr lang="en-US" altLang="en-US" sz="2000" kern="0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for </a:t>
            </a:r>
            <a:r>
              <a:rPr lang="en-US" altLang="en-US" kern="0" dirty="0">
                <a:solidFill>
                  <a:schemeClr val="accent6">
                    <a:lumMod val="50000"/>
                  </a:schemeClr>
                </a:solidFill>
                <a:latin typeface="Arial"/>
                <a:cs typeface="Times New Roman" panose="02020603050405020304" pitchFamily="18" charset="0"/>
              </a:rPr>
              <a:t>probability measures</a:t>
            </a:r>
            <a:br>
              <a:rPr lang="en-US" altLang="en-US" sz="2400" kern="0" dirty="0">
                <a:solidFill>
                  <a:schemeClr val="accent6">
                    <a:lumMod val="50000"/>
                  </a:schemeClr>
                </a:solidFill>
                <a:latin typeface="Arial"/>
              </a:rPr>
            </a:br>
            <a:r>
              <a:rPr lang="en-US" altLang="en-US" sz="2000" kern="0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from a</a:t>
            </a:r>
            <a:r>
              <a:rPr lang="en-US" altLang="en-US" sz="2400" kern="0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 </a:t>
            </a:r>
            <a:br>
              <a:rPr lang="en-US" altLang="en-US" sz="2400" kern="0" dirty="0">
                <a:solidFill>
                  <a:schemeClr val="accent6">
                    <a:lumMod val="50000"/>
                  </a:schemeClr>
                </a:solidFill>
                <a:latin typeface="Arial"/>
              </a:rPr>
            </a:br>
            <a:r>
              <a:rPr lang="en-US" altLang="en-US" sz="2400" b="1" kern="0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Doubly Conditioned Stochastic Process </a:t>
            </a:r>
            <a:br>
              <a:rPr lang="en-US" altLang="en-US" sz="2400" kern="0" dirty="0">
                <a:solidFill>
                  <a:schemeClr val="accent6">
                    <a:lumMod val="50000"/>
                  </a:schemeClr>
                </a:solidFill>
                <a:latin typeface="Arial"/>
              </a:rPr>
            </a:br>
            <a:r>
              <a:rPr lang="en-US" altLang="en-US" sz="2000" kern="0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involving </a:t>
            </a:r>
            <a:br>
              <a:rPr lang="en-US" altLang="en-US" sz="2000" kern="0" dirty="0">
                <a:solidFill>
                  <a:schemeClr val="accent6">
                    <a:lumMod val="50000"/>
                  </a:schemeClr>
                </a:solidFill>
                <a:latin typeface="Arial"/>
              </a:rPr>
            </a:br>
            <a:r>
              <a:rPr lang="en-US" altLang="en-US" sz="2400" b="1" kern="0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Analytical Evaluation </a:t>
            </a:r>
            <a:br>
              <a:rPr lang="en-US" altLang="en-US" sz="2400" b="1" kern="0" dirty="0">
                <a:solidFill>
                  <a:schemeClr val="accent6">
                    <a:lumMod val="50000"/>
                  </a:schemeClr>
                </a:solidFill>
                <a:latin typeface="Arial"/>
              </a:rPr>
            </a:br>
            <a:r>
              <a:rPr lang="en-US" altLang="en-US" kern="0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of </a:t>
            </a:r>
            <a:br>
              <a:rPr lang="en-US" altLang="en-US" sz="2400" b="1" kern="0" dirty="0">
                <a:solidFill>
                  <a:schemeClr val="accent6">
                    <a:lumMod val="50000"/>
                  </a:schemeClr>
                </a:solidFill>
                <a:latin typeface="Arial"/>
              </a:rPr>
            </a:br>
            <a:r>
              <a:rPr lang="en-US" altLang="en-US" sz="2400" b="1" kern="0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Multidimensional Convolution Integrals</a:t>
            </a:r>
            <a:endParaRPr lang="en-US" altLang="en-US" sz="2000" b="1" kern="0" dirty="0">
              <a:solidFill>
                <a:schemeClr val="accent6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48774" y="5450644"/>
            <a:ext cx="85859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en-US" b="1" kern="0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Eisenberg, </a:t>
            </a:r>
            <a:r>
              <a:rPr lang="en-US" altLang="en-US" b="1" kern="0" dirty="0" err="1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Klosek</a:t>
            </a:r>
            <a:r>
              <a:rPr lang="en-US" altLang="en-US" b="1" kern="0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, &amp; Schuss (1995) </a:t>
            </a:r>
            <a:r>
              <a:rPr lang="en-US" altLang="en-US" b="1" i="1" kern="0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J. Chem. Phys.</a:t>
            </a:r>
            <a:r>
              <a:rPr lang="en-US" altLang="en-US" b="1" kern="0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 102, 1767-1780 	</a:t>
            </a:r>
            <a:br>
              <a:rPr lang="en-US" altLang="en-US" b="1" kern="0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</a:br>
            <a:r>
              <a:rPr lang="en-US" altLang="en-US" b="1" kern="0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Eisenberg, B. (2000) in on-line textbook of USA Biophysical Society, DeFelice editor.</a:t>
            </a:r>
            <a:br>
              <a:rPr lang="en-US" altLang="en-US" b="1" kern="0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</a:br>
            <a:r>
              <a:rPr lang="en-US" altLang="en-US" b="1" kern="0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Eisenberg, B. (2011) Chemical Physics Letters 511: 1-6</a:t>
            </a:r>
            <a:endParaRPr lang="en-US" b="1" kern="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05375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004" y="948406"/>
            <a:ext cx="8609798" cy="4980756"/>
          </a:xfrm>
        </p:spPr>
        <p:txBody>
          <a:bodyPr/>
          <a:lstStyle/>
          <a:p>
            <a:r>
              <a:rPr lang="en-US" sz="2000" b="1" i="1" dirty="0">
                <a:solidFill>
                  <a:srgbClr val="19066A"/>
                </a:solidFill>
              </a:rPr>
              <a:t>All we have to do is</a:t>
            </a:r>
            <a:br>
              <a:rPr lang="en-US" sz="2000" b="1" i="1" dirty="0">
                <a:solidFill>
                  <a:srgbClr val="19066A"/>
                </a:solidFill>
              </a:rPr>
            </a:br>
            <a:r>
              <a:rPr lang="en-US" sz="2000" b="1" i="1" dirty="0">
                <a:solidFill>
                  <a:srgbClr val="19066A"/>
                </a:solidFill>
              </a:rPr>
              <a:t>Solve them!</a:t>
            </a:r>
            <a:br>
              <a:rPr lang="en-US" sz="2000" b="1" i="1" dirty="0">
                <a:solidFill>
                  <a:srgbClr val="19066A"/>
                </a:solidFill>
              </a:rPr>
            </a:br>
            <a:br>
              <a:rPr lang="en-US" sz="2000" b="1" i="1" dirty="0"/>
            </a:br>
            <a:br>
              <a:rPr lang="en-US" sz="1400" b="1" i="1" dirty="0"/>
            </a:br>
            <a:r>
              <a:rPr lang="en-US" sz="2400" b="1" dirty="0">
                <a:solidFill>
                  <a:srgbClr val="C00000"/>
                </a:solidFill>
                <a:latin typeface="Arial Black" panose="020B0A04020102020204" pitchFamily="34" charset="0"/>
              </a:rPr>
              <a:t>Don’t Despair</a:t>
            </a:r>
            <a:br>
              <a:rPr lang="en-US" sz="1800" b="1" i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en-US" sz="4800" b="1" i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Semiconductor  Technology has </a:t>
            </a:r>
            <a:br>
              <a:rPr lang="en-US" sz="4800" b="1" i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en-US" sz="4800" b="1" i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Already Done That!</a:t>
            </a:r>
            <a:br>
              <a:rPr lang="en-US" sz="4800" b="1" i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</a:br>
            <a:endParaRPr lang="en-US" sz="4800" b="1" i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>
              <a:spcBef>
                <a:spcPts val="0"/>
              </a:spcBef>
              <a:defRPr/>
            </a:pPr>
            <a:fld id="{B1201815-1F02-4095-9708-CD811CD30369}" type="slidenum">
              <a:rPr lang="en-US" sz="1800" kern="0">
                <a:solidFill>
                  <a:srgbClr val="333399">
                    <a:lumMod val="75000"/>
                  </a:srgbClr>
                </a:solidFill>
              </a:rPr>
              <a:pPr eaLnBrk="1" hangingPunct="1">
                <a:spcBef>
                  <a:spcPts val="0"/>
                </a:spcBef>
                <a:defRPr/>
              </a:pPr>
              <a:t>68</a:t>
            </a:fld>
            <a:endParaRPr lang="en-US" sz="1800" kern="0" dirty="0">
              <a:solidFill>
                <a:srgbClr val="333399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3914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7"/>
          <p:cNvSpPr>
            <a:spLocks noChangeArrowheads="1"/>
          </p:cNvSpPr>
          <p:nvPr/>
        </p:nvSpPr>
        <p:spPr bwMode="auto">
          <a:xfrm>
            <a:off x="1957389" y="274638"/>
            <a:ext cx="827563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600" b="1" kern="0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Semiconductor Devices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03917" y="1010655"/>
            <a:ext cx="724782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 kern="0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PNP equations describe many robust input output relations </a:t>
            </a:r>
          </a:p>
          <a:p>
            <a:pPr algn="ctr">
              <a:defRPr/>
            </a:pPr>
            <a:r>
              <a:rPr lang="en-US" b="1" kern="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cs typeface="Arial" charset="0"/>
              </a:rPr>
              <a:t>Amplifier</a:t>
            </a:r>
          </a:p>
          <a:p>
            <a:pPr algn="ctr">
              <a:defRPr/>
            </a:pPr>
            <a:r>
              <a:rPr lang="en-US" b="1" kern="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cs typeface="Arial" charset="0"/>
              </a:rPr>
              <a:t>Limiter</a:t>
            </a:r>
          </a:p>
          <a:p>
            <a:pPr algn="ctr">
              <a:defRPr/>
            </a:pPr>
            <a:r>
              <a:rPr lang="en-US" b="1" kern="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cs typeface="Arial" charset="0"/>
              </a:rPr>
              <a:t>Switch</a:t>
            </a:r>
          </a:p>
          <a:p>
            <a:pPr algn="ctr">
              <a:defRPr/>
            </a:pPr>
            <a:r>
              <a:rPr lang="en-US" b="1" kern="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cs typeface="Arial" charset="0"/>
              </a:rPr>
              <a:t>Multiplier</a:t>
            </a:r>
          </a:p>
          <a:p>
            <a:pPr algn="ctr">
              <a:defRPr/>
            </a:pPr>
            <a:r>
              <a:rPr lang="en-US" b="1" kern="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cs typeface="Arial" charset="0"/>
              </a:rPr>
              <a:t>Logarithmic convertor</a:t>
            </a:r>
          </a:p>
          <a:p>
            <a:pPr algn="ctr">
              <a:defRPr/>
            </a:pPr>
            <a:r>
              <a:rPr lang="en-US" b="1" kern="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cs typeface="Arial" charset="0"/>
              </a:rPr>
              <a:t>Exponential convertor</a:t>
            </a:r>
          </a:p>
          <a:p>
            <a:pPr algn="ctr">
              <a:defRPr/>
            </a:pPr>
            <a:endParaRPr lang="en-US" b="1" kern="0" dirty="0">
              <a:solidFill>
                <a:schemeClr val="accent6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en-US" b="1" kern="0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These are SOLUTIONS of PNP for different boundary conditions</a:t>
            </a:r>
          </a:p>
          <a:p>
            <a:pPr algn="ctr">
              <a:defRPr/>
            </a:pPr>
            <a:r>
              <a:rPr lang="en-US" b="1" kern="0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with ONE SET of CONSTITUTIVE PARAMETERS</a:t>
            </a:r>
            <a:br>
              <a:rPr lang="en-US" b="1" kern="0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</a:br>
            <a:r>
              <a:rPr lang="en-US" sz="3600" b="1" kern="0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PNP of POINTS is TRANSFERRABLE</a:t>
            </a:r>
            <a:br>
              <a:rPr lang="en-US" sz="1000" b="1" kern="0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</a:br>
            <a:r>
              <a:rPr lang="en-US" sz="2400" b="1" kern="0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Analytical formulas are possible</a:t>
            </a:r>
            <a:br>
              <a:rPr lang="en-US" sz="2400" b="1" kern="0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</a:br>
            <a:r>
              <a:rPr lang="en-US" sz="2400" b="1" kern="0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Weishi Liu </a:t>
            </a:r>
            <a:r>
              <a:rPr lang="en-US" b="1" kern="0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University of Kansas</a:t>
            </a:r>
            <a:br>
              <a:rPr lang="en-US" b="1" kern="0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</a:br>
            <a:endParaRPr lang="en-US" b="1" kern="0" dirty="0">
              <a:solidFill>
                <a:schemeClr val="accent6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667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82F850-1069-4D30-847B-BF14103C36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77139A39-4D6B-45ED-A4E6-5AA47E6E4FA3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9DF16A-5557-4F7C-B961-437DEA196188}"/>
              </a:ext>
            </a:extLst>
          </p:cNvPr>
          <p:cNvSpPr txBox="1"/>
          <p:nvPr/>
        </p:nvSpPr>
        <p:spPr>
          <a:xfrm>
            <a:off x="2580967" y="1926434"/>
            <a:ext cx="71753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a few thousand atoms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conceivably control 10</a:t>
            </a:r>
            <a:r>
              <a:rPr lang="en-US" sz="36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atoms?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Aft>
                <a:spcPts val="600"/>
              </a:spcAft>
              <a:tabLst>
                <a:tab pos="457200" algn="l"/>
                <a:tab pos="914400" algn="l"/>
                <a:tab pos="5486400" algn="r"/>
              </a:tabLst>
              <a:defRPr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5684468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50000">
              <a:schemeClr val="bg1">
                <a:lumMod val="65000"/>
              </a:schemeClr>
            </a:gs>
            <a:gs pos="100000">
              <a:schemeClr val="bg1">
                <a:lumMod val="9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3"/>
          <p:cNvSpPr>
            <a:spLocks noGrp="1" noChangeArrowheads="1"/>
          </p:cNvSpPr>
          <p:nvPr>
            <p:ph idx="4294967295"/>
            <p:custDataLst>
              <p:tags r:id="rId2"/>
            </p:custDataLst>
          </p:nvPr>
        </p:nvSpPr>
        <p:spPr>
          <a:xfrm>
            <a:off x="1535921" y="224644"/>
            <a:ext cx="9144000" cy="6156684"/>
          </a:xfrm>
        </p:spPr>
        <p:txBody>
          <a:bodyPr/>
          <a:lstStyle/>
          <a:p>
            <a:pPr algn="ctr" eaLnBrk="1" hangingPunct="1">
              <a:buNone/>
            </a:pPr>
            <a:r>
              <a:rPr lang="en-US" sz="1200" dirty="0">
                <a:solidFill>
                  <a:srgbClr val="19066A"/>
                </a:solidFill>
                <a:latin typeface="Arial Black" panose="020B0A04020102020204" pitchFamily="34" charset="0"/>
              </a:rPr>
              <a:t>Device </a:t>
            </a:r>
            <a:r>
              <a:rPr lang="en-US" sz="1200" b="1" dirty="0">
                <a:solidFill>
                  <a:srgbClr val="19066A"/>
                </a:solidFill>
              </a:rPr>
              <a:t>converts </a:t>
            </a:r>
            <a:r>
              <a:rPr lang="en-US" sz="1200" b="1" u="sng" dirty="0">
                <a:solidFill>
                  <a:srgbClr val="19066A"/>
                </a:solidFill>
              </a:rPr>
              <a:t>Input to Output</a:t>
            </a:r>
            <a:r>
              <a:rPr lang="en-US" sz="1200" b="1" dirty="0">
                <a:solidFill>
                  <a:srgbClr val="19066A"/>
                </a:solidFill>
              </a:rPr>
              <a:t> </a:t>
            </a:r>
            <a:r>
              <a:rPr lang="en-US" sz="1200" dirty="0">
                <a:solidFill>
                  <a:srgbClr val="19066A"/>
                </a:solidFill>
                <a:latin typeface="Arial Black" panose="020B0A04020102020204" pitchFamily="34" charset="0"/>
              </a:rPr>
              <a:t>by a simple ‘law’ </a:t>
            </a:r>
            <a:endParaRPr lang="en-US" sz="1800" dirty="0">
              <a:solidFill>
                <a:srgbClr val="19066A"/>
              </a:solidFill>
              <a:latin typeface="Arial Black" panose="020B0A04020102020204" pitchFamily="34" charset="0"/>
            </a:endParaRPr>
          </a:p>
        </p:txBody>
      </p:sp>
      <p:sp>
        <p:nvSpPr>
          <p:cNvPr id="198659" name="Slide Number Placehold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763000" y="6400800"/>
            <a:ext cx="1905000" cy="457200"/>
          </a:xfrm>
          <a:noFill/>
        </p:spPr>
        <p:txBody>
          <a:bodyPr/>
          <a:lstStyle/>
          <a:p>
            <a:pPr fontAlgn="base">
              <a:spcAft>
                <a:spcPct val="0"/>
              </a:spcAft>
            </a:pPr>
            <a:fld id="{1A2F9E4D-DB14-40F3-89FC-23CB76837D94}" type="slidenum">
              <a:rPr lang="en-US">
                <a:solidFill>
                  <a:srgbClr val="19066A"/>
                </a:solidFill>
                <a:cs typeface="Arial" pitchFamily="34" charset="0"/>
              </a:rPr>
              <a:pPr fontAlgn="base">
                <a:spcAft>
                  <a:spcPct val="0"/>
                </a:spcAft>
              </a:pPr>
              <a:t>70</a:t>
            </a:fld>
            <a:endParaRPr lang="en-US" dirty="0">
              <a:solidFill>
                <a:srgbClr val="19066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0293" y="509633"/>
            <a:ext cx="8352928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19066A"/>
                </a:solidFill>
                <a:latin typeface="Arial Black" panose="020B0A04020102020204" pitchFamily="34" charset="0"/>
                <a:cs typeface="Arial"/>
              </a:rPr>
              <a:t>Device is ROBUST and TRANSFERRABLE</a:t>
            </a:r>
          </a:p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19066A"/>
                </a:solidFill>
                <a:latin typeface="Arial Black" panose="020B0A04020102020204" pitchFamily="34" charset="0"/>
                <a:cs typeface="Arial"/>
              </a:rPr>
              <a:t>because it uses POWER and has complexity!</a:t>
            </a:r>
            <a:endParaRPr lang="en-US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229134" y="2348880"/>
            <a:ext cx="770523" cy="523220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137160" rIns="91440" bIns="13716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74415" y="6320055"/>
            <a:ext cx="520979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Dotted lines outline: </a:t>
            </a:r>
            <a:r>
              <a:rPr lang="en-US" sz="105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current mirrors  (red);</a:t>
            </a:r>
            <a:r>
              <a:rPr lang="en-US" sz="105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sz="1050" dirty="0">
                <a:solidFill>
                  <a:srgbClr val="1407B9"/>
                </a:solidFill>
                <a:latin typeface="Arial" pitchFamily="34" charset="0"/>
                <a:cs typeface="Arial" pitchFamily="34" charset="0"/>
              </a:rPr>
              <a:t>differential amplifiers (blue);</a:t>
            </a:r>
            <a:r>
              <a:rPr lang="en-US" sz="105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 </a:t>
            </a:r>
            <a:br>
              <a:rPr lang="en-US" sz="105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en-US" sz="105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class A </a:t>
            </a:r>
            <a:r>
              <a:rPr lang="en-US" sz="1050" b="1" dirty="0">
                <a:solidFill>
                  <a:srgbClr val="E444BA"/>
                </a:solidFill>
                <a:latin typeface="Arial" pitchFamily="34" charset="0"/>
                <a:cs typeface="Arial" pitchFamily="34" charset="0"/>
              </a:rPr>
              <a:t>gain stage (magenta); </a:t>
            </a:r>
            <a:r>
              <a:rPr lang="en-US" sz="1050" b="1" dirty="0">
                <a:solidFill>
                  <a:srgbClr val="00884B"/>
                </a:solidFill>
                <a:latin typeface="Arial" pitchFamily="34" charset="0"/>
                <a:cs typeface="Arial" pitchFamily="34" charset="0"/>
              </a:rPr>
              <a:t>voltage level shifter (green);</a:t>
            </a:r>
            <a:r>
              <a:rPr lang="en-US" sz="105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5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output stage (cyan</a:t>
            </a:r>
            <a:r>
              <a:rPr lang="en-US" sz="105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).</a:t>
            </a:r>
            <a:endParaRPr lang="en-US" sz="1600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48462" y="1533759"/>
            <a:ext cx="628991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Circuit Diagram of common 741 op-amp: Twenty transistors needed to make linear robust device</a:t>
            </a:r>
            <a:endParaRPr lang="en-US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8904312" y="3825044"/>
            <a:ext cx="504056" cy="568762"/>
          </a:xfrm>
          <a:prstGeom prst="round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137160" rIns="91440" bIns="13716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8904312" y="3825044"/>
            <a:ext cx="432048" cy="523220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137160" rIns="91440" bIns="13716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9444372" y="3032956"/>
            <a:ext cx="216024" cy="523220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137160" rIns="91440" bIns="13716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9228348" y="3032956"/>
            <a:ext cx="432048" cy="523220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137160" rIns="91440" bIns="13716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98B7FD8-4438-424C-8C82-65D9FB7C9521}"/>
              </a:ext>
            </a:extLst>
          </p:cNvPr>
          <p:cNvGrpSpPr/>
          <p:nvPr/>
        </p:nvGrpSpPr>
        <p:grpSpPr>
          <a:xfrm>
            <a:off x="1655031" y="1884226"/>
            <a:ext cx="8967668" cy="4492394"/>
            <a:chOff x="1655031" y="1884226"/>
            <a:chExt cx="8967668" cy="4492394"/>
          </a:xfrm>
        </p:grpSpPr>
        <p:grpSp>
          <p:nvGrpSpPr>
            <p:cNvPr id="12" name="Group 11"/>
            <p:cNvGrpSpPr/>
            <p:nvPr/>
          </p:nvGrpSpPr>
          <p:grpSpPr>
            <a:xfrm>
              <a:off x="1655031" y="1884226"/>
              <a:ext cx="8967668" cy="4492394"/>
              <a:chOff x="136293" y="1568383"/>
              <a:chExt cx="8967668" cy="4492394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136293" y="2744924"/>
                <a:ext cx="8640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dirty="0">
                    <a:solidFill>
                      <a:srgbClr val="0C0470"/>
                    </a:solidFill>
                    <a:latin typeface="Arial" pitchFamily="34" charset="0"/>
                    <a:cs typeface="Arial" pitchFamily="34" charset="0"/>
                  </a:rPr>
                  <a:t>INPUT</a:t>
                </a:r>
                <a:br>
                  <a:rPr lang="en-US" sz="1600" b="1" dirty="0">
                    <a:solidFill>
                      <a:srgbClr val="0C0470"/>
                    </a:solidFill>
                    <a:latin typeface="Arial" pitchFamily="34" charset="0"/>
                    <a:cs typeface="Arial" pitchFamily="34" charset="0"/>
                  </a:rPr>
                </a:br>
                <a:r>
                  <a:rPr lang="en-US" sz="1600" b="1" i="1" dirty="0">
                    <a:solidFill>
                      <a:srgbClr val="0C0470"/>
                    </a:solidFill>
                    <a:latin typeface="Arial" pitchFamily="34" charset="0"/>
                    <a:cs typeface="Arial" pitchFamily="34" charset="0"/>
                  </a:rPr>
                  <a:t>V</a:t>
                </a:r>
                <a:r>
                  <a:rPr lang="en-US" sz="1600" b="1" i="1" baseline="-25000" dirty="0">
                    <a:solidFill>
                      <a:srgbClr val="0C0470"/>
                    </a:solidFill>
                    <a:latin typeface="Arial" pitchFamily="34" charset="0"/>
                    <a:cs typeface="Arial" pitchFamily="34" charset="0"/>
                  </a:rPr>
                  <a:t>in</a:t>
                </a:r>
                <a:r>
                  <a:rPr lang="en-US" sz="800" b="1" i="1" baseline="-25000" dirty="0">
                    <a:solidFill>
                      <a:srgbClr val="0C047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600" b="1" i="1" dirty="0">
                    <a:solidFill>
                      <a:srgbClr val="0C0470"/>
                    </a:solidFill>
                    <a:latin typeface="Arial" pitchFamily="34" charset="0"/>
                    <a:cs typeface="Arial" pitchFamily="34" charset="0"/>
                  </a:rPr>
                  <a:t>(t)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7668344" y="3137619"/>
                <a:ext cx="122413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dirty="0">
                    <a:solidFill>
                      <a:srgbClr val="0C0470"/>
                    </a:solidFill>
                    <a:latin typeface="Arial" pitchFamily="34" charset="0"/>
                    <a:cs typeface="Arial" pitchFamily="34" charset="0"/>
                  </a:rPr>
                  <a:t>OUTPUT</a:t>
                </a:r>
                <a:br>
                  <a:rPr lang="en-US" sz="1600" b="1" dirty="0">
                    <a:solidFill>
                      <a:srgbClr val="0C0470"/>
                    </a:solidFill>
                    <a:latin typeface="Arial" pitchFamily="34" charset="0"/>
                    <a:cs typeface="Arial" pitchFamily="34" charset="0"/>
                  </a:rPr>
                </a:br>
                <a:r>
                  <a:rPr lang="en-US" sz="1600" b="1" i="1" dirty="0" err="1">
                    <a:solidFill>
                      <a:srgbClr val="0C0470"/>
                    </a:solidFill>
                    <a:latin typeface="Arial" pitchFamily="34" charset="0"/>
                    <a:cs typeface="Arial" pitchFamily="34" charset="0"/>
                  </a:rPr>
                  <a:t>V</a:t>
                </a:r>
                <a:r>
                  <a:rPr lang="en-US" sz="1600" b="1" i="1" baseline="-25000" dirty="0" err="1">
                    <a:solidFill>
                      <a:srgbClr val="0C0470"/>
                    </a:solidFill>
                    <a:latin typeface="Arial" pitchFamily="34" charset="0"/>
                    <a:cs typeface="Arial" pitchFamily="34" charset="0"/>
                  </a:rPr>
                  <a:t>out</a:t>
                </a:r>
                <a:r>
                  <a:rPr lang="en-US" sz="1600" b="1" i="1" baseline="-25000" dirty="0">
                    <a:solidFill>
                      <a:srgbClr val="0C047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600" b="1" i="1" dirty="0">
                    <a:solidFill>
                      <a:srgbClr val="0C0470"/>
                    </a:solidFill>
                    <a:latin typeface="Arial" pitchFamily="34" charset="0"/>
                    <a:cs typeface="Arial" pitchFamily="34" charset="0"/>
                  </a:rPr>
                  <a:t>(t)</a:t>
                </a: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7617657" y="5445224"/>
                <a:ext cx="1486304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00" b="1" dirty="0">
                    <a:solidFill>
                      <a:srgbClr val="0C0470"/>
                    </a:solidFill>
                    <a:latin typeface="Arial Black" panose="020B0A04020102020204" pitchFamily="34" charset="0"/>
                    <a:cs typeface="Arial" pitchFamily="34" charset="0"/>
                  </a:rPr>
                  <a:t>Power Supply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700" b="1" dirty="0">
                    <a:solidFill>
                      <a:srgbClr val="0C0470"/>
                    </a:solidFill>
                    <a:latin typeface="Arial" pitchFamily="34" charset="0"/>
                    <a:cs typeface="Arial" pitchFamily="34" charset="0"/>
                  </a:rPr>
                  <a:t>Dirichlet Boundary Condition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00" b="1" dirty="0">
                    <a:solidFill>
                      <a:srgbClr val="0C0470"/>
                    </a:solidFill>
                    <a:latin typeface="Arial" pitchFamily="34" charset="0"/>
                    <a:cs typeface="Arial" pitchFamily="34" charset="0"/>
                  </a:rPr>
                  <a:t>independent of time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700" b="1" dirty="0">
                    <a:solidFill>
                      <a:srgbClr val="0C0470"/>
                    </a:solidFill>
                    <a:latin typeface="Arial" pitchFamily="34" charset="0"/>
                    <a:cs typeface="Arial" pitchFamily="34" charset="0"/>
                  </a:rPr>
                  <a:t>and everything else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752424" y="1660717"/>
                <a:ext cx="114005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00" b="1" dirty="0">
                    <a:solidFill>
                      <a:srgbClr val="0C0470"/>
                    </a:solidFill>
                    <a:latin typeface="Arial Black" panose="020B0A04020102020204" pitchFamily="34" charset="0"/>
                    <a:cs typeface="Arial" pitchFamily="34" charset="0"/>
                  </a:rPr>
                  <a:t>Power Supply</a:t>
                </a: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675430" y="1568383"/>
                <a:ext cx="7196977" cy="4400550"/>
                <a:chOff x="675430" y="1568383"/>
                <a:chExt cx="7196977" cy="4400550"/>
              </a:xfrm>
            </p:grpSpPr>
            <p:pic>
              <p:nvPicPr>
                <p:cNvPr id="2" name="Picture 1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8657" y="1568383"/>
                  <a:ext cx="7143750" cy="4400550"/>
                </a:xfrm>
                <a:prstGeom prst="rect">
                  <a:avLst/>
                </a:prstGeom>
              </p:spPr>
            </p:pic>
            <p:grpSp>
              <p:nvGrpSpPr>
                <p:cNvPr id="9" name="Group 8"/>
                <p:cNvGrpSpPr/>
                <p:nvPr/>
              </p:nvGrpSpPr>
              <p:grpSpPr>
                <a:xfrm>
                  <a:off x="675430" y="2042773"/>
                  <a:ext cx="946886" cy="698291"/>
                  <a:chOff x="675430" y="2042773"/>
                  <a:chExt cx="946886" cy="698291"/>
                </a:xfrm>
              </p:grpSpPr>
              <p:sp useBgFill="1">
                <p:nvSpPr>
                  <p:cNvPr id="7" name="Rectangle 6"/>
                  <p:cNvSpPr/>
                  <p:nvPr/>
                </p:nvSpPr>
                <p:spPr bwMode="auto">
                  <a:xfrm>
                    <a:off x="675430" y="2042773"/>
                    <a:ext cx="946886" cy="523220"/>
                  </a:xfrm>
                  <a:prstGeom prst="rect">
                    <a:avLst/>
                  </a:prstGeom>
                  <a:ln w="254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137160" rIns="91440" bIns="13716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srgbClr val="000000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 useBgFill="1">
                <p:nvSpPr>
                  <p:cNvPr id="13" name="Rectangle 12"/>
                  <p:cNvSpPr/>
                  <p:nvPr/>
                </p:nvSpPr>
                <p:spPr bwMode="auto">
                  <a:xfrm>
                    <a:off x="878434" y="2217844"/>
                    <a:ext cx="434446" cy="523220"/>
                  </a:xfrm>
                  <a:prstGeom prst="rect">
                    <a:avLst/>
                  </a:prstGeom>
                  <a:ln w="254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137160" rIns="91440" bIns="13716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srgbClr val="000000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</p:grpSp>
          </p:grpSp>
        </p:grpSp>
        <p:sp useBgFill="1">
          <p:nvSpPr>
            <p:cNvPr id="20" name="Rectangle 19"/>
            <p:cNvSpPr/>
            <p:nvPr/>
          </p:nvSpPr>
          <p:spPr bwMode="auto">
            <a:xfrm>
              <a:off x="8904311" y="3789765"/>
              <a:ext cx="630213" cy="523220"/>
            </a:xfrm>
            <a:prstGeom prst="rect">
              <a:avLst/>
            </a:prstGeom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137160" rIns="91440" bIns="13716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357097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328791" y="0"/>
            <a:ext cx="8301788" cy="1474704"/>
          </a:xfrm>
        </p:spPr>
        <p:txBody>
          <a:bodyPr/>
          <a:lstStyle/>
          <a:p>
            <a:r>
              <a:rPr lang="en-US" sz="2400" b="1" dirty="0">
                <a:solidFill>
                  <a:srgbClr val="0C0470"/>
                </a:solidFill>
              </a:rPr>
              <a:t>Integrated Circuit </a:t>
            </a:r>
            <a:br>
              <a:rPr lang="en-US" sz="2400" b="1" dirty="0">
                <a:solidFill>
                  <a:srgbClr val="0C0470"/>
                </a:solidFill>
              </a:rPr>
            </a:br>
            <a:r>
              <a:rPr lang="en-US" sz="2400" b="1" dirty="0">
                <a:solidFill>
                  <a:srgbClr val="0C0470"/>
                </a:solidFill>
              </a:rPr>
              <a:t>A Hierarchy of Devices and Structures</a:t>
            </a:r>
            <a:br>
              <a:rPr lang="en-US" b="1" dirty="0">
                <a:solidFill>
                  <a:srgbClr val="0C0470"/>
                </a:solidFill>
              </a:rPr>
            </a:br>
            <a:r>
              <a:rPr lang="en-US" sz="2000" i="1" dirty="0">
                <a:solidFill>
                  <a:srgbClr val="0C0470"/>
                </a:solidFill>
              </a:rPr>
              <a:t>Technology as of ~2014</a:t>
            </a:r>
            <a:br>
              <a:rPr lang="en-US" sz="2000" i="1" dirty="0">
                <a:solidFill>
                  <a:srgbClr val="0C0470"/>
                </a:solidFill>
              </a:rPr>
            </a:br>
            <a:r>
              <a:rPr lang="en-US" sz="1200" b="1" i="1" dirty="0">
                <a:solidFill>
                  <a:srgbClr val="0C0470"/>
                </a:solidFill>
              </a:rPr>
              <a:t>IBM Power8</a:t>
            </a:r>
            <a:endParaRPr lang="en-US" sz="1800" b="1" i="1" dirty="0">
              <a:solidFill>
                <a:srgbClr val="0C047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9228" y="6150692"/>
            <a:ext cx="1905000" cy="457200"/>
          </a:xfrm>
        </p:spPr>
        <p:txBody>
          <a:bodyPr/>
          <a:lstStyle/>
          <a:p>
            <a:pPr fontAlgn="base">
              <a:spcAft>
                <a:spcPct val="0"/>
              </a:spcAft>
              <a:defRPr/>
            </a:pPr>
            <a:fld id="{B1201815-1F02-4095-9708-CD811CD30369}" type="slidenum">
              <a:rPr lang="en-US"/>
              <a:pPr fontAlgn="base">
                <a:spcAft>
                  <a:spcPct val="0"/>
                </a:spcAft>
                <a:defRPr/>
              </a:pPr>
              <a:t>71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847528" y="2595307"/>
            <a:ext cx="9625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C0470"/>
                </a:solidFill>
                <a:latin typeface="Arial" pitchFamily="34" charset="0"/>
                <a:cs typeface="Arial" pitchFamily="34" charset="0"/>
              </a:rPr>
              <a:t>Too small to see!</a:t>
            </a:r>
          </a:p>
        </p:txBody>
      </p:sp>
      <p:sp>
        <p:nvSpPr>
          <p:cNvPr id="3" name="Explosion 2 2"/>
          <p:cNvSpPr/>
          <p:nvPr/>
        </p:nvSpPr>
        <p:spPr bwMode="auto">
          <a:xfrm>
            <a:off x="1148347" y="2133600"/>
            <a:ext cx="2383825" cy="1890169"/>
          </a:xfrm>
          <a:prstGeom prst="irregularSeal2">
            <a:avLst/>
          </a:prstGeom>
          <a:noFill/>
          <a:ln w="222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137160" rIns="91440" bIns="13716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258050" name="Picture 2" descr="IBM Power8 die shot, high 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740" y="1654892"/>
            <a:ext cx="6096000" cy="472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6041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46F1C8-166F-4C6F-AA5E-E526B10B79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AB3FF-076B-4D40-80AC-8BAC75EC90D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104375-1B33-4BD3-9A82-66A2A3790527}"/>
              </a:ext>
            </a:extLst>
          </p:cNvPr>
          <p:cNvSpPr txBox="1"/>
          <p:nvPr/>
        </p:nvSpPr>
        <p:spPr>
          <a:xfrm>
            <a:off x="3868967" y="2527236"/>
            <a:ext cx="4810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Any Questions ?</a:t>
            </a:r>
          </a:p>
        </p:txBody>
      </p:sp>
    </p:spTree>
    <p:extLst>
      <p:ext uri="{BB962C8B-B14F-4D97-AF65-F5344CB8AC3E}">
        <p14:creationId xmlns:p14="http://schemas.microsoft.com/office/powerpoint/2010/main" val="2568573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defRPr/>
            </a:pPr>
            <a:fld id="{CB9EB0AF-DDA4-4050-9C3D-3F9A02FDD65C}" type="slidenum">
              <a:rPr lang="en-US" sz="1800" kern="0"/>
              <a:pPr>
                <a:spcBef>
                  <a:spcPts val="0"/>
                </a:spcBef>
                <a:defRPr/>
              </a:pPr>
              <a:t>8</a:t>
            </a:fld>
            <a:endParaRPr lang="en-US" sz="1800" kern="0" dirty="0"/>
          </a:p>
        </p:txBody>
      </p:sp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>
          <a:xfrm>
            <a:off x="936626" y="48231"/>
            <a:ext cx="7667625" cy="131762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Experimental Evidence:</a:t>
            </a:r>
            <a:b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</a:br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A few atoms make a </a:t>
            </a:r>
            <a:b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</a:br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BIG Difference</a:t>
            </a:r>
          </a:p>
        </p:txBody>
      </p:sp>
      <p:pic>
        <p:nvPicPr>
          <p:cNvPr id="4915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447801"/>
            <a:ext cx="5635625" cy="431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21426" y="2036764"/>
            <a:ext cx="663575" cy="346075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en-US" sz="1200" b="1" kern="0" dirty="0">
                <a:solidFill>
                  <a:srgbClr val="1407B9"/>
                </a:solidFill>
                <a:latin typeface="Arial"/>
                <a:cs typeface="Arial"/>
              </a:rPr>
              <a:t>OmpF </a:t>
            </a:r>
            <a:r>
              <a:rPr lang="en-US" sz="1050" b="1" kern="0" dirty="0">
                <a:solidFill>
                  <a:srgbClr val="1407B9"/>
                </a:solidFill>
                <a:latin typeface="Arial"/>
                <a:cs typeface="Arial"/>
              </a:rPr>
              <a:t>1</a:t>
            </a:r>
            <a:r>
              <a:rPr lang="en-US" sz="900" b="1" kern="0" dirty="0">
                <a:solidFill>
                  <a:srgbClr val="1407B9"/>
                </a:solidFill>
                <a:latin typeface="Arial"/>
                <a:cs typeface="Arial"/>
              </a:rPr>
              <a:t>M</a:t>
            </a:r>
            <a:r>
              <a:rPr lang="en-US" sz="1050" b="1" kern="0" dirty="0">
                <a:solidFill>
                  <a:srgbClr val="1407B9"/>
                </a:solidFill>
                <a:latin typeface="Arial"/>
                <a:cs typeface="Arial"/>
              </a:rPr>
              <a:t>/1</a:t>
            </a:r>
            <a:r>
              <a:rPr lang="en-US" sz="900" b="1" kern="0" dirty="0">
                <a:solidFill>
                  <a:srgbClr val="1407B9"/>
                </a:solidFill>
                <a:latin typeface="Arial"/>
                <a:cs typeface="Arial"/>
              </a:rPr>
              <a:t>M</a:t>
            </a:r>
          </a:p>
        </p:txBody>
      </p:sp>
      <p:grpSp>
        <p:nvGrpSpPr>
          <p:cNvPr id="49159" name="Group 6"/>
          <p:cNvGrpSpPr>
            <a:grpSpLocks/>
          </p:cNvGrpSpPr>
          <p:nvPr/>
        </p:nvGrpSpPr>
        <p:grpSpPr bwMode="auto">
          <a:xfrm>
            <a:off x="6202364" y="2562225"/>
            <a:ext cx="992187" cy="1042988"/>
            <a:chOff x="4664617" y="2562378"/>
            <a:chExt cx="991684" cy="1042593"/>
          </a:xfrm>
        </p:grpSpPr>
        <p:sp>
          <p:nvSpPr>
            <p:cNvPr id="17" name="TextBox 16"/>
            <p:cNvSpPr txBox="1"/>
            <p:nvPr/>
          </p:nvSpPr>
          <p:spPr>
            <a:xfrm>
              <a:off x="4751885" y="2562378"/>
              <a:ext cx="723533" cy="345944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200" b="1" kern="0" dirty="0">
                  <a:solidFill>
                    <a:srgbClr val="FF0000"/>
                  </a:solidFill>
                  <a:latin typeface="Arial"/>
                  <a:cs typeface="Arial"/>
                </a:rPr>
                <a:t>G119D </a:t>
              </a:r>
              <a:br>
                <a:rPr lang="en-US" sz="1200" b="1" kern="0" dirty="0">
                  <a:solidFill>
                    <a:srgbClr val="FF0000"/>
                  </a:solidFill>
                  <a:latin typeface="Arial"/>
                  <a:cs typeface="Arial"/>
                </a:rPr>
              </a:br>
              <a:r>
                <a:rPr lang="en-US" sz="1050" b="1" kern="0" dirty="0">
                  <a:solidFill>
                    <a:srgbClr val="FF0000"/>
                  </a:solidFill>
                  <a:latin typeface="Arial"/>
                  <a:cs typeface="Arial"/>
                </a:rPr>
                <a:t>1</a:t>
              </a:r>
              <a:r>
                <a:rPr lang="en-US" sz="900" b="1" kern="0" dirty="0">
                  <a:solidFill>
                    <a:srgbClr val="FF0000"/>
                  </a:solidFill>
                  <a:latin typeface="Arial"/>
                  <a:cs typeface="Arial"/>
                </a:rPr>
                <a:t>M</a:t>
              </a:r>
              <a:r>
                <a:rPr lang="en-US" sz="1050" b="1" kern="0" dirty="0">
                  <a:solidFill>
                    <a:srgbClr val="FF0000"/>
                  </a:solidFill>
                  <a:latin typeface="Arial"/>
                  <a:cs typeface="Arial"/>
                </a:rPr>
                <a:t>/1</a:t>
              </a:r>
              <a:r>
                <a:rPr lang="en-US" sz="900" b="1" kern="0" dirty="0">
                  <a:solidFill>
                    <a:srgbClr val="FF0000"/>
                  </a:solidFill>
                  <a:latin typeface="Arial"/>
                  <a:cs typeface="Arial"/>
                </a:rPr>
                <a:t>M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664617" y="3335198"/>
              <a:ext cx="991684" cy="269773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050" b="1" kern="0" dirty="0">
                  <a:solidFill>
                    <a:srgbClr val="A47D00"/>
                  </a:solidFill>
                  <a:latin typeface="Arial"/>
                  <a:cs typeface="Arial"/>
                </a:rPr>
                <a:t>G119D </a:t>
              </a:r>
              <a:br>
                <a:rPr lang="en-US" sz="1050" b="1" kern="0" dirty="0">
                  <a:solidFill>
                    <a:srgbClr val="A47D00"/>
                  </a:solidFill>
                  <a:latin typeface="Arial"/>
                  <a:cs typeface="Arial"/>
                </a:rPr>
              </a:br>
              <a:r>
                <a:rPr lang="en-US" sz="700" b="1" kern="0" dirty="0">
                  <a:solidFill>
                    <a:srgbClr val="A47D00"/>
                  </a:solidFill>
                  <a:latin typeface="Arial"/>
                  <a:cs typeface="Arial"/>
                </a:rPr>
                <a:t>0.05</a:t>
              </a:r>
              <a:r>
                <a:rPr lang="en-US" sz="500" b="1" kern="0" dirty="0">
                  <a:solidFill>
                    <a:srgbClr val="A47D00"/>
                  </a:solidFill>
                  <a:latin typeface="Arial"/>
                  <a:cs typeface="Arial"/>
                </a:rPr>
                <a:t>M</a:t>
              </a:r>
              <a:r>
                <a:rPr lang="en-US" sz="700" b="1" kern="0" dirty="0">
                  <a:solidFill>
                    <a:srgbClr val="A47D00"/>
                  </a:solidFill>
                  <a:latin typeface="Arial"/>
                  <a:cs typeface="Arial"/>
                </a:rPr>
                <a:t>/0.05</a:t>
              </a:r>
              <a:r>
                <a:rPr lang="en-US" sz="500" b="1" kern="0" dirty="0">
                  <a:solidFill>
                    <a:srgbClr val="A47D00"/>
                  </a:solidFill>
                  <a:latin typeface="Arial"/>
                  <a:cs typeface="Arial"/>
                </a:rPr>
                <a:t>M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710631" y="3013057"/>
              <a:ext cx="899657" cy="268186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050" b="1" kern="0" dirty="0">
                  <a:solidFill>
                    <a:srgbClr val="00884B"/>
                  </a:solidFill>
                  <a:latin typeface="Arial"/>
                  <a:cs typeface="Arial"/>
                </a:rPr>
                <a:t>OmpF</a:t>
              </a:r>
              <a:br>
                <a:rPr lang="en-US" sz="1050" b="1" kern="0" dirty="0">
                  <a:solidFill>
                    <a:srgbClr val="00884B"/>
                  </a:solidFill>
                  <a:latin typeface="Arial"/>
                  <a:cs typeface="Arial"/>
                </a:rPr>
              </a:br>
              <a:r>
                <a:rPr lang="en-US" sz="700" b="1" kern="0" dirty="0">
                  <a:solidFill>
                    <a:srgbClr val="00884B"/>
                  </a:solidFill>
                  <a:latin typeface="Arial"/>
                  <a:cs typeface="Arial"/>
                </a:rPr>
                <a:t>0.05</a:t>
              </a:r>
              <a:r>
                <a:rPr lang="en-US" sz="500" b="1" kern="0" dirty="0">
                  <a:solidFill>
                    <a:srgbClr val="00884B"/>
                  </a:solidFill>
                  <a:latin typeface="Arial"/>
                  <a:cs typeface="Arial"/>
                </a:rPr>
                <a:t>M</a:t>
              </a:r>
              <a:r>
                <a:rPr lang="en-US" sz="700" b="1" kern="0" dirty="0">
                  <a:solidFill>
                    <a:srgbClr val="00884B"/>
                  </a:solidFill>
                  <a:latin typeface="Arial"/>
                  <a:cs typeface="Arial"/>
                </a:rPr>
                <a:t>/0.05</a:t>
              </a:r>
              <a:r>
                <a:rPr lang="en-US" sz="500" b="1" kern="0" dirty="0">
                  <a:solidFill>
                    <a:srgbClr val="00884B"/>
                  </a:solidFill>
                  <a:latin typeface="Arial"/>
                  <a:cs typeface="Arial"/>
                </a:rPr>
                <a:t>M</a:t>
              </a:r>
            </a:p>
          </p:txBody>
        </p:sp>
      </p:grpSp>
      <p:sp>
        <p:nvSpPr>
          <p:cNvPr id="9" name="Down Arrow 8"/>
          <p:cNvSpPr/>
          <p:nvPr/>
        </p:nvSpPr>
        <p:spPr bwMode="auto">
          <a:xfrm rot="2540856">
            <a:off x="8951913" y="3630197"/>
            <a:ext cx="107950" cy="548521"/>
          </a:xfrm>
          <a:prstGeom prst="downArrow">
            <a:avLst/>
          </a:prstGeom>
          <a:solidFill>
            <a:schemeClr val="accent1"/>
          </a:solidFill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endParaRPr lang="en-US" sz="2800" ker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48375" y="5864226"/>
            <a:ext cx="1931988" cy="530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 b="1" i="1" kern="0" dirty="0">
                <a:solidFill>
                  <a:srgbClr val="FFFFFF"/>
                </a:solidFill>
                <a:latin typeface="Arial"/>
                <a:cs typeface="Arial"/>
              </a:rPr>
              <a:t>Structure determined by </a:t>
            </a:r>
            <a:br>
              <a:rPr lang="en-US" sz="900" b="1" i="1" kern="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1050" b="1" i="1" kern="0" dirty="0">
                <a:solidFill>
                  <a:srgbClr val="FFFFFF"/>
                </a:solidFill>
                <a:latin typeface="Arial"/>
                <a:cs typeface="Arial"/>
              </a:rPr>
              <a:t>Raimund Dutzler</a:t>
            </a:r>
            <a:br>
              <a:rPr lang="en-US" sz="1050" b="1" i="1" kern="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900" b="1" i="1" kern="0" dirty="0">
                <a:solidFill>
                  <a:srgbClr val="FFFFFF"/>
                </a:solidFill>
                <a:latin typeface="Arial"/>
                <a:cs typeface="Arial"/>
              </a:rPr>
              <a:t>in Tilman Schirmer’s lab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FFE3EFB-0514-4D2B-A131-A68EABDC0652}"/>
              </a:ext>
            </a:extLst>
          </p:cNvPr>
          <p:cNvGrpSpPr/>
          <p:nvPr/>
        </p:nvGrpSpPr>
        <p:grpSpPr>
          <a:xfrm>
            <a:off x="1777207" y="755650"/>
            <a:ext cx="8850313" cy="5699125"/>
            <a:chOff x="1777207" y="755650"/>
            <a:chExt cx="8850313" cy="5699125"/>
          </a:xfrm>
        </p:grpSpPr>
        <p:grpSp>
          <p:nvGrpSpPr>
            <p:cNvPr id="49157" name="Group 5"/>
            <p:cNvGrpSpPr>
              <a:grpSpLocks/>
            </p:cNvGrpSpPr>
            <p:nvPr/>
          </p:nvGrpSpPr>
          <p:grpSpPr bwMode="auto">
            <a:xfrm>
              <a:off x="1777207" y="755650"/>
              <a:ext cx="8850313" cy="5699125"/>
              <a:chOff x="234332" y="728700"/>
              <a:chExt cx="8851554" cy="5698447"/>
            </a:xfrm>
          </p:grpSpPr>
          <p:sp>
            <p:nvSpPr>
              <p:cNvPr id="271367" name="Text Box 7"/>
              <p:cNvSpPr txBox="1">
                <a:spLocks noChangeArrowheads="1"/>
              </p:cNvSpPr>
              <p:nvPr/>
            </p:nvSpPr>
            <p:spPr bwMode="auto">
              <a:xfrm>
                <a:off x="234332" y="5896985"/>
                <a:ext cx="2573699" cy="5301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900" b="1" i="1" kern="0" dirty="0">
                    <a:solidFill>
                      <a:srgbClr val="FFFFFF"/>
                    </a:solidFill>
                    <a:latin typeface="Arial"/>
                    <a:cs typeface="Arial"/>
                  </a:rPr>
                  <a:t>Current Voltage relation determined by </a:t>
                </a:r>
                <a:r>
                  <a:rPr lang="en-US" sz="1050" b="1" i="1" kern="0" dirty="0">
                    <a:solidFill>
                      <a:srgbClr val="FFFFFF"/>
                    </a:solidFill>
                    <a:latin typeface="Arial"/>
                    <a:cs typeface="Arial"/>
                  </a:rPr>
                  <a:t>John Tang </a:t>
                </a:r>
                <a:br>
                  <a:rPr lang="en-US" sz="1050" b="1" i="1" kern="0" dirty="0">
                    <a:solidFill>
                      <a:srgbClr val="FFFFFF"/>
                    </a:solidFill>
                    <a:latin typeface="Arial"/>
                    <a:cs typeface="Arial"/>
                  </a:rPr>
                </a:br>
                <a:r>
                  <a:rPr lang="en-US" sz="900" b="1" i="1" kern="0" dirty="0">
                    <a:solidFill>
                      <a:srgbClr val="FFFFFF"/>
                    </a:solidFill>
                    <a:latin typeface="Arial"/>
                    <a:cs typeface="Arial"/>
                  </a:rPr>
                  <a:t>in Bob Eisenberg’s Lab</a:t>
                </a:r>
              </a:p>
            </p:txBody>
          </p:sp>
          <p:grpSp>
            <p:nvGrpSpPr>
              <p:cNvPr id="49166" name="Group 2"/>
              <p:cNvGrpSpPr>
                <a:grpSpLocks/>
              </p:cNvGrpSpPr>
              <p:nvPr/>
            </p:nvGrpSpPr>
            <p:grpSpPr bwMode="auto">
              <a:xfrm>
                <a:off x="5818599" y="728700"/>
                <a:ext cx="3267287" cy="5400838"/>
                <a:chOff x="457696" y="496530"/>
                <a:chExt cx="3795906" cy="6641243"/>
              </a:xfrm>
            </p:grpSpPr>
            <p:grpSp>
              <p:nvGrpSpPr>
                <p:cNvPr id="49167" name="Group 4"/>
                <p:cNvGrpSpPr>
                  <a:grpSpLocks/>
                </p:cNvGrpSpPr>
                <p:nvPr/>
              </p:nvGrpSpPr>
              <p:grpSpPr bwMode="auto">
                <a:xfrm>
                  <a:off x="457696" y="1610798"/>
                  <a:ext cx="3754443" cy="5526975"/>
                  <a:chOff x="2026718" y="445965"/>
                  <a:chExt cx="5709527" cy="8363323"/>
                </a:xfrm>
              </p:grpSpPr>
              <p:grpSp>
                <p:nvGrpSpPr>
                  <p:cNvPr id="49169" name="Group 1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905746" y="445965"/>
                    <a:ext cx="3830499" cy="4223790"/>
                    <a:chOff x="2235" y="75"/>
                    <a:chExt cx="4227" cy="4661"/>
                  </a:xfrm>
                </p:grpSpPr>
                <p:pic>
                  <p:nvPicPr>
                    <p:cNvPr id="49176" name="Picture 4" descr="ompf_per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455"/>
                    <a:stretch>
                      <a:fillRect/>
                    </a:stretch>
                  </p:blipFill>
                  <p:spPr bwMode="auto">
                    <a:xfrm>
                      <a:off x="2235" y="423"/>
                      <a:ext cx="4227" cy="431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pic>
                <p:sp>
                  <p:nvSpPr>
                    <p:cNvPr id="271365" name="Text Box 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235" y="75"/>
                      <a:ext cx="3721" cy="758"/>
                    </a:xfrm>
                    <a:prstGeom prst="rect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pPr algn="ctr">
                        <a:spcBef>
                          <a:spcPct val="50000"/>
                        </a:spcBef>
                        <a:defRPr/>
                      </a:pPr>
                      <a:r>
                        <a:rPr lang="en-US" b="1" kern="0" dirty="0" err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Ompf</a:t>
                      </a:r>
                      <a:endParaRPr lang="en-US" b="1" kern="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p:txBody>
                </p:sp>
              </p:grpSp>
              <p:grpSp>
                <p:nvGrpSpPr>
                  <p:cNvPr id="49170" name="Group 1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026718" y="4386134"/>
                    <a:ext cx="3880342" cy="4423154"/>
                    <a:chOff x="152" y="5037"/>
                    <a:chExt cx="4282" cy="4881"/>
                  </a:xfrm>
                </p:grpSpPr>
                <p:pic>
                  <p:nvPicPr>
                    <p:cNvPr id="49171" name="Picture 3" descr="g119d_per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r="6258"/>
                    <a:stretch>
                      <a:fillRect/>
                    </a:stretch>
                  </p:blipFill>
                  <p:spPr bwMode="auto">
                    <a:xfrm>
                      <a:off x="152" y="5350"/>
                      <a:ext cx="4282" cy="4568"/>
                    </a:xfrm>
                    <a:prstGeom prst="rect">
                      <a:avLst/>
                    </a:prstGeom>
                    <a:solidFill>
                      <a:srgbClr val="5AB838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pic>
                <p:sp>
                  <p:nvSpPr>
                    <p:cNvPr id="271366" name="Text Box 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52" y="5037"/>
                      <a:ext cx="4213" cy="758"/>
                    </a:xfrm>
                    <a:prstGeom prst="rect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pPr algn="ctr">
                        <a:spcBef>
                          <a:spcPct val="50000"/>
                        </a:spcBef>
                        <a:defRPr/>
                      </a:pPr>
                      <a:r>
                        <a:rPr lang="en-US" b="1" kern="0" dirty="0">
                          <a:solidFill>
                            <a:srgbClr val="00B0F0"/>
                          </a:solidFill>
                          <a:latin typeface="Arial"/>
                          <a:cs typeface="Arial"/>
                        </a:rPr>
                        <a:t>G</a:t>
                      </a:r>
                      <a:r>
                        <a:rPr lang="en-US" b="1" kern="0" dirty="0">
                          <a:solidFill>
                            <a:srgbClr val="66E86F"/>
                          </a:solidFill>
                          <a:latin typeface="Arial"/>
                          <a:cs typeface="Arial"/>
                        </a:rPr>
                        <a:t>119</a:t>
                      </a:r>
                      <a:r>
                        <a:rPr lang="en-US" b="1" kern="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D</a:t>
                      </a:r>
                    </a:p>
                  </p:txBody>
                </p:sp>
                <p:sp>
                  <p:nvSpPr>
                    <p:cNvPr id="271374" name="Freeform 14"/>
                    <p:cNvSpPr>
                      <a:spLocks/>
                    </p:cNvSpPr>
                    <p:nvPr/>
                  </p:nvSpPr>
                  <p:spPr bwMode="auto">
                    <a:xfrm rot="21387378">
                      <a:off x="1869" y="5637"/>
                      <a:ext cx="471" cy="2147"/>
                    </a:xfrm>
                    <a:custGeom>
                      <a:avLst/>
                      <a:gdLst>
                        <a:gd name="T0" fmla="*/ 500 w 756"/>
                        <a:gd name="T1" fmla="*/ 0 h 1472"/>
                        <a:gd name="T2" fmla="*/ 43 w 756"/>
                        <a:gd name="T3" fmla="*/ 676 h 1472"/>
                        <a:gd name="T4" fmla="*/ 756 w 756"/>
                        <a:gd name="T5" fmla="*/ 1472 h 147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756" h="1472">
                          <a:moveTo>
                            <a:pt x="500" y="0"/>
                          </a:moveTo>
                          <a:cubicBezTo>
                            <a:pt x="250" y="215"/>
                            <a:pt x="0" y="431"/>
                            <a:pt x="43" y="676"/>
                          </a:cubicBezTo>
                          <a:cubicBezTo>
                            <a:pt x="86" y="921"/>
                            <a:pt x="642" y="1346"/>
                            <a:pt x="756" y="1472"/>
                          </a:cubicBezTo>
                        </a:path>
                      </a:pathLst>
                    </a:custGeom>
                    <a:noFill/>
                    <a:ln w="38100">
                      <a:solidFill>
                        <a:srgbClr val="66E86F"/>
                      </a:solidFill>
                      <a:round/>
                      <a:headEnd type="none" w="med" len="med"/>
                      <a:tailEnd type="stealth" w="lg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 contourW="12700"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algn="ctr" eaLnBrk="0" hangingPunct="0">
                        <a:spcBef>
                          <a:spcPct val="50000"/>
                        </a:spcBef>
                        <a:defRPr/>
                      </a:pPr>
                      <a:endParaRPr lang="en-US" sz="2800" ker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p:txBody>
                </p:sp>
              </p:grpSp>
            </p:grpSp>
            <p:sp>
              <p:nvSpPr>
                <p:cNvPr id="2" name="TextBox 1"/>
                <p:cNvSpPr txBox="1"/>
                <p:nvPr/>
              </p:nvSpPr>
              <p:spPr>
                <a:xfrm>
                  <a:off x="1252433" y="496530"/>
                  <a:ext cx="3001169" cy="1059863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  <a:defRPr/>
                  </a:pPr>
                  <a:r>
                    <a:rPr lang="en-US" b="1" kern="0" dirty="0">
                      <a:solidFill>
                        <a:srgbClr val="00B0F0"/>
                      </a:solidFill>
                      <a:latin typeface="Arial"/>
                      <a:cs typeface="Arial"/>
                    </a:rPr>
                    <a:t>Glycine G</a:t>
                  </a:r>
                  <a:r>
                    <a:rPr lang="en-US" b="1" kern="0" dirty="0">
                      <a:solidFill>
                        <a:srgbClr val="66E86F"/>
                      </a:solidFill>
                      <a:latin typeface="Arial"/>
                      <a:cs typeface="Arial"/>
                    </a:rPr>
                    <a:t> </a:t>
                  </a:r>
                  <a:br>
                    <a:rPr lang="en-US" b="1" kern="0" dirty="0">
                      <a:solidFill>
                        <a:srgbClr val="66E86F"/>
                      </a:solidFill>
                      <a:latin typeface="Arial"/>
                      <a:cs typeface="Arial"/>
                    </a:rPr>
                  </a:br>
                  <a:r>
                    <a:rPr lang="en-US" sz="1400" b="1" kern="0" dirty="0">
                      <a:solidFill>
                        <a:srgbClr val="66E86F"/>
                      </a:solidFill>
                      <a:latin typeface="Arial"/>
                      <a:cs typeface="Arial"/>
                    </a:rPr>
                    <a:t>replaced by </a:t>
                  </a:r>
                  <a:br>
                    <a:rPr lang="en-US" b="1" kern="0" dirty="0">
                      <a:solidFill>
                        <a:srgbClr val="66E86F"/>
                      </a:solidFill>
                      <a:latin typeface="Arial"/>
                      <a:cs typeface="Arial"/>
                    </a:rPr>
                  </a:br>
                  <a:r>
                    <a:rPr lang="en-US" b="1" kern="0" dirty="0">
                      <a:solidFill>
                        <a:srgbClr val="FF0000"/>
                      </a:solidFill>
                      <a:latin typeface="Arial"/>
                      <a:cs typeface="Arial"/>
                    </a:rPr>
                    <a:t>Aspartate D</a:t>
                  </a:r>
                </a:p>
              </p:txBody>
            </p:sp>
          </p:grpSp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6688AEC-5807-4DA2-8F8F-BD94045CB51B}"/>
                </a:ext>
              </a:extLst>
            </p:cNvPr>
            <p:cNvSpPr/>
            <p:nvPr/>
          </p:nvSpPr>
          <p:spPr bwMode="auto">
            <a:xfrm>
              <a:off x="9336088" y="3904457"/>
              <a:ext cx="641350" cy="2887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3898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82F850-1069-4D30-847B-BF14103C36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77139A39-4D6B-45ED-A4E6-5AA47E6E4FA3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12FD790-D265-4CD2-99E6-8BB422D050EA}"/>
              </a:ext>
            </a:extLst>
          </p:cNvPr>
          <p:cNvGrpSpPr/>
          <p:nvPr/>
        </p:nvGrpSpPr>
        <p:grpSpPr>
          <a:xfrm>
            <a:off x="1812394" y="362500"/>
            <a:ext cx="10084136" cy="6298584"/>
            <a:chOff x="1789068" y="331953"/>
            <a:chExt cx="10084136" cy="629858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FA9DF16A-5557-4F7C-B961-437DEA196188}"/>
                    </a:ext>
                  </a:extLst>
                </p:cNvPr>
                <p:cNvSpPr txBox="1"/>
                <p:nvPr/>
              </p:nvSpPr>
              <p:spPr>
                <a:xfrm>
                  <a:off x="1789068" y="331953"/>
                  <a:ext cx="9000230" cy="62985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b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How can a few thousand atoms </a:t>
                  </a:r>
                </a:p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b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conceivably control 10</a:t>
                  </a:r>
                  <a:r>
                    <a:rPr lang="en-US" b="1" baseline="300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25 </a:t>
                  </a:r>
                  <a:r>
                    <a:rPr lang="en-US" b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atoms?</a:t>
                  </a:r>
                </a:p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400" b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Traditional Statistical Mechanics says this is impossible!</a:t>
                  </a:r>
                </a:p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14:m>
                    <m:oMath xmlns:m="http://schemas.openxmlformats.org/officeDocument/2006/math">
                      <m:r>
                        <a:rPr lang="en-US" sz="28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d>
                        <m:d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en-US" sz="28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〈"/>
                          <m:endChr m:val="〉"/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  <m:d>
                            <m:dPr>
                              <m:ctrlPr>
                                <a:rPr lang="en-US" sz="2800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sz="2800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</m:e>
                      </m:d>
                    </m:oMath>
                  </a14:m>
                  <a:r>
                    <a:rPr lang="en-US" sz="2800" b="1" i="1" dirty="0">
                      <a:solidFill>
                        <a:srgbClr val="002060"/>
                      </a:solidFill>
                      <a:latin typeface="Cambria Math" panose="02040503050406030204" pitchFamily="18" charset="0"/>
                    </a:rPr>
                    <a:t>  </a:t>
                  </a:r>
                </a:p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 eaLnBrk="0" fontAlgn="base" hangingPunct="0">
                    <a:spcAft>
                      <a:spcPts val="600"/>
                    </a:spcAft>
                    <a:tabLst>
                      <a:tab pos="457200" algn="l"/>
                      <a:tab pos="914400" algn="l"/>
                      <a:tab pos="5486400" algn="r"/>
                    </a:tabLst>
                  </a:pPr>
                  <a:r>
                    <a:rPr lang="en-US" sz="2000" b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where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p>
                          <m:r>
                            <a:rPr lang="en-US" sz="2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0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2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0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2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0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p>
                          <m:r>
                            <a:rPr lang="en-US" sz="2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0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2000" b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and</a:t>
                  </a:r>
                </a:p>
                <a:p>
                  <a:pPr eaLnBrk="0" fontAlgn="base" hangingPunct="0">
                    <a:spcAft>
                      <a:spcPts val="600"/>
                    </a:spcAft>
                    <a:tabLst>
                      <a:tab pos="457200" algn="l"/>
                      <a:tab pos="914400" algn="l"/>
                      <a:tab pos="5486400" algn="r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𝑾</m:t>
                        </m:r>
                        <m:d>
                          <m:dPr>
                            <m:ctrlPr>
                              <a:rPr lang="en-US" sz="2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  <m:sSup>
                          <m:sSupPr>
                            <m:ctrlPr>
                              <a:rPr lang="en-US" sz="2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en-US" sz="2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8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2800" b="1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1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p>
                                    <m:r>
                                      <a:rPr lang="en-US" sz="2800" b="1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lang="en-US" sz="2800" b="1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1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𝑹</m:t>
                                    </m:r>
                                  </m:e>
                                  <m:sup>
                                    <m:r>
                                      <a:rPr lang="en-US" sz="2800" b="1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eaLnBrk="0" fontAlgn="base" hangingPunct="0">
                    <a:spcAft>
                      <a:spcPts val="600"/>
                    </a:spcAft>
                    <a:tabLst>
                      <a:tab pos="457200" algn="l"/>
                      <a:tab pos="914400" algn="l"/>
                      <a:tab pos="5486400" algn="r"/>
                    </a:tabLst>
                  </a:pPr>
                  <a:endParaRPr lang="en-US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eaLnBrk="0" fontAlgn="base" hangingPunct="0">
                    <a:spcAft>
                      <a:spcPts val="600"/>
                    </a:spcAft>
                    <a:tabLst>
                      <a:tab pos="457200" algn="l"/>
                      <a:tab pos="914400" algn="l"/>
                      <a:tab pos="5486400" algn="r"/>
                    </a:tabLst>
                  </a:pPr>
                  <a14:m>
                    <m:oMath xmlns:m="http://schemas.openxmlformats.org/officeDocument/2006/math">
                      <m:r>
                        <a:rPr lang="en-US" sz="20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</m:oMath>
                  </a14:m>
                  <a:r>
                    <a:rPr lang="en-US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specifies the radius of the small spherical volume over which the </a:t>
                  </a:r>
                </a:p>
                <a:p>
                  <a:pPr algn="ctr" eaLnBrk="0" fontAlgn="base" hangingPunct="0">
                    <a:spcAft>
                      <a:spcPts val="600"/>
                    </a:spcAft>
                    <a:tabLst>
                      <a:tab pos="457200" algn="l"/>
                      <a:tab pos="914400" algn="l"/>
                      <a:tab pos="5486400" algn="r"/>
                    </a:tabLst>
                  </a:pPr>
                  <a:r>
                    <a:rPr lang="en-US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spatial average takes place.</a:t>
                  </a:r>
                </a:p>
                <a:p>
                  <a:pPr eaLnBrk="0" fontAlgn="base" hangingPunct="0">
                    <a:spcAft>
                      <a:spcPts val="600"/>
                    </a:spcAft>
                    <a:tabLst>
                      <a:tab pos="457200" algn="l"/>
                      <a:tab pos="914400" algn="l"/>
                      <a:tab pos="5486400" algn="r"/>
                    </a:tabLst>
                  </a:pPr>
                  <a:r>
                    <a:rPr lang="en-US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	</a:t>
                  </a:r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FA9DF16A-5557-4F7C-B961-437DEA1961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9068" y="331953"/>
                  <a:ext cx="9000230" cy="6298584"/>
                </a:xfrm>
                <a:prstGeom prst="rect">
                  <a:avLst/>
                </a:prstGeom>
                <a:blipFill>
                  <a:blip r:embed="rId2"/>
                  <a:stretch>
                    <a:fillRect t="-48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7F547850-FD3D-45D1-8F56-32BB34FC7BC1}"/>
                    </a:ext>
                  </a:extLst>
                </p:cNvPr>
                <p:cNvSpPr txBox="1"/>
                <p:nvPr/>
              </p:nvSpPr>
              <p:spPr>
                <a:xfrm>
                  <a:off x="4492690" y="2388637"/>
                  <a:ext cx="7380514" cy="122251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limLoc m:val="undOvr"/>
                            <m:grow m:val="on"/>
                            <m:subHide m:val="on"/>
                            <m:supHide m:val="on"/>
                            <m:ctrlPr>
                              <a:rPr lang="en-US" sz="2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sz="2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𝑾</m:t>
                            </m:r>
                            <m:d>
                              <m:dPr>
                                <m:ctrlPr>
                                  <a:rPr lang="en-US" sz="28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800" b="1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1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en-US" sz="2800" b="1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en-US" sz="2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  <m:d>
                              <m:dPr>
                                <m:ctrlPr>
                                  <a:rPr lang="en-US" sz="28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en-US" sz="28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2800" b="1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1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en-US" sz="2800" b="1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sz="28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8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</m:d>
                            <m:sSup>
                              <m:sSupPr>
                                <m:ctrlPr>
                                  <a:rPr lang="en-US" sz="28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r>
                                  <a:rPr lang="en-US" sz="28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𝒅</m:t>
                                </m:r>
                              </m:e>
                              <m:sup>
                                <m:r>
                                  <a:rPr lang="en-US" sz="28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sup>
                            </m:sSup>
                            <m:r>
                              <a:rPr lang="en-US" sz="2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sz="2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nary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7F547850-FD3D-45D1-8F56-32BB34FC7B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92690" y="2388637"/>
                  <a:ext cx="7380514" cy="122251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54914047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00NQMykMdHuA0cLxVDYYY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E6HFMRVGtGAaaIu9hpMxh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rRHSeSFZZznUE2KihPpIP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YswFZgOJUjZFEPYUC31uG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Ng4soZ7X7zaVSflzSpbgF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UZnUjmcmHkPXEfAxROBXb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YswFZgOJUjZFEPYUC31uG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Ng4soZ7X7zaVSflzSpbgF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UZnUjmcmHkPXEfAxROBXb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YswFZgOJUjZFEPYUC31u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Ng4soZ7X7zaVSflzSpbgF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UZnUjmcmHkPXEfAxROBXb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YswFZgOJUjZFEPYUC31uG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Ng4soZ7X7zaVSflzSpbgF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UZnUjmcmHkPXEfAxROBXb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YswFZgOJUjZFEPYUC31uG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Ng4soZ7X7zaVSflzSpbgF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UZnUjmcmHkPXEfAxROBXb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YswFZgOJUjZFEPYUC31uG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Ng4soZ7X7zaVSflzSpbgF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UZnUjmcmHkPXEfAxROBXb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YswFZgOJUjZFEPYUC31uG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Ng4soZ7X7zaVSflzSpbgF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UZnUjmcmHkPXEfAxROBXb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YswFZgOJUjZFEPYUC31uG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Ng4soZ7X7zaVSflzSpbgF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UZnUjmcmHkPXEfAxROBXb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YswFZgOJUjZFEPYUC31uG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Ng4soZ7X7zaVSflzSpbgF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UZnUjmcmHkPXEfAxROBXb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YswFZgOJUjZFEPYUC31uG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Ng4soZ7X7zaVSflzSpbgF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UZnUjmcmHkPXEfAxROBXb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YswFZgOJUjZFEPYUC31uG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Ng4soZ7X7zaVSflzSpbgF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UZnUjmcmHkPXEfAxROBXb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YswFZgOJUjZFEPYUC31uG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Ng4soZ7X7zaVSflzSpbgF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UZnUjmcmHkPXEfAxROBXb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stYlHJqH6Z7E5GslQ4jY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sddkHO8cTIAW6WloVEAwF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1mtup4kU4Eb0gL10Uhud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4eJ7KxVLEBtNY3IcpsvvF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qeyWfMcmh4qDqVPZuySxw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dc3zaxxcWkaINvzOh9zij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mlCNmpXXC8Pl0mTGCEO57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sH7kqGgJYeLOPHWma8fZI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dc3zaxxcWkaINvzOh9zij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mlCNmpXXC8Pl0mTGCEO57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sH7kqGgJYeLOPHWma8fZI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dc3zaxxcWkaINvzOh9zij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mlCNmpXXC8Pl0mTGCEO57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sH7kqGgJYeLOPHWma8fZI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dc3zaxxcWkaINvzOh9zij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mlCNmpXXC8Pl0mTGCEO57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sH7kqGgJYeLOPHWma8fZI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dc3zaxxcWkaINvzOh9zij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mlCNmpXXC8Pl0mTGCEO57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sH7kqGgJYeLOPHWma8fZI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dc3zaxxcWkaINvzOh9zij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mlCNmpXXC8Pl0mTGCEO57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sH7kqGgJYeLOPHWma8fZI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dc3zaxxcWkaINvzOh9zij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mlCNmpXXC8Pl0mTGCEO57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sH7kqGgJYeLOPHWma8fZI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dc3zaxxcWkaINvzOh9zij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mlCNmpXXC8Pl0mTGCEO57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sH7kqGgJYeLOPHWma8fZI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dc3zaxxcWkaINvzOh9zij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mlCNmpXXC8Pl0mTGCEO5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sH7kqGgJYeLOPHWma8fZI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dc3zaxxcWkaINvzOh9zij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mlCNmpXXC8Pl0mTGCEO57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sH7kqGgJYeLOPHWma8fZI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dc3zaxxcWkaINvzOh9zij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mlCNmpXXC8Pl0mTGCEO57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sH7kqGgJYeLOPHWma8fZI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dc3zaxxcWkaINvzOh9zij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mlCNmpXXC8Pl0mTGCEO57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sH7kqGgJYeLOPHWma8fZI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uG5UZ2aAgm67aizGttgTm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00NQMykMdHuA0cLxVDYYY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uG5UZ2aAgm67aizGttgTm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J5JLVl0djcSOfd8D4mVtM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zxeqg3XAQp1Xh5Ztb8gku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oZyqk5r2v8s9wcwv5WfIl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NhV2EBaMds6F8eRPIS9NU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v8zNWG3j4LyVchvhrQSIV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oZyqk5r2v8s9wcwv5WfIl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NhV2EBaMds6F8eRPIS9NU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v8zNWG3j4LyVchvhrQSIV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oZyqk5r2v8s9wcwv5WfIl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NhV2EBaMds6F8eRPIS9NU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v8zNWG3j4LyVchvhrQSIV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oZyqk5r2v8s9wcwv5WfI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NhV2EBaMds6F8eRPIS9NU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v8zNWG3j4LyVchvhrQSIV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oZyqk5r2v8s9wcwv5WfIl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NhV2EBaMds6F8eRPIS9NU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v8zNWG3j4LyVchvhrQSIV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oZyqk5r2v8s9wcwv5WfIl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NhV2EBaMds6F8eRPIS9NU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v8zNWG3j4LyVchvhrQSIV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oZyqk5r2v8s9wcwv5WfIl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NhV2EBaMds6F8eRPIS9NU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v8zNWG3j4LyVchvhrQSIV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oZyqk5r2v8s9wcwv5WfIl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NhV2EBaMds6F8eRPIS9NU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v8zNWG3j4LyVchvhrQSIV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oZyqk5r2v8s9wcwv5WfIl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NhV2EBaMds6F8eRPIS9NU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v8zNWG3j4LyVchvhrQSIV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oZyqk5r2v8s9wcwv5WfIl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NhV2EBaMds6F8eRPIS9NU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v8zNWG3j4LyVchvhrQSIV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oZyqk5r2v8s9wcwv5WfIl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NhV2EBaMds6F8eRPIS9NU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v8zNWG3j4LyVchvhrQSIV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oZyqk5r2v8s9wcwv5WfIl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NhV2EBaMds6F8eRPIS9NU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v8zNWG3j4LyVchvhrQSIV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CTtIbzuW0fI0p16fu3pQv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HZdPRb95NCe6nPMZaK2ls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K1B8CXmlCM4yctulHiMUr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ry3ayHYWq4SyKVwGosg1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xH9jRbTHctIiT6weR8aVA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LsEL3xD9WAeb1m0eQM2JR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Pr1pa9A7Q9FpWGF58m33x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4I5adDioSQgmDdJEntzOJ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LsEL3xD9WAeb1m0eQM2JR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Pr1pa9A7Q9FpWGF58m33x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4I5adDioSQgmDdJEntzOJ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LsEL3xD9WAeb1m0eQM2JR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Pr1pa9A7Q9FpWGF58m33x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4I5adDioSQgmDdJEntzOJ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LsEL3xD9WAeb1m0eQM2JR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Pr1pa9A7Q9FpWGF58m33x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4I5adDioSQgmDdJEntzOJ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LsEL3xD9WAeb1m0eQM2JR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Pr1pa9A7Q9FpWGF58m33x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4I5adDioSQgmDdJEntzOJ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LsEL3xD9WAeb1m0eQM2JR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Pr1pa9A7Q9FpWGF58m33x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4I5adDioSQgmDdJEntzOJ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LsEL3xD9WAeb1m0eQM2JR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Pr1pa9A7Q9FpWGF58m33x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4I5adDioSQgmDdJEntzOJ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LsEL3xD9WAeb1m0eQM2JR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Pr1pa9A7Q9FpWGF58m33x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4I5adDioSQgmDdJEntzOJ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LsEL3xD9WAeb1m0eQM2JR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Pr1pa9A7Q9FpWGF58m33x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4I5adDioSQgmDdJEntzOJ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LsEL3xD9WAeb1m0eQM2JR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Pr1pa9A7Q9FpWGF58m33x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4I5adDioSQgmDdJEntzOJ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LsEL3xD9WAeb1m0eQM2JR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Pr1pa9A7Q9FpWGF58m33x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4I5adDioSQgmDdJEntzOJ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LsEL3xD9WAeb1m0eQM2JR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Pr1pa9A7Q9FpWGF58m33x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4I5adDioSQgmDdJEntzOJ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4eJ7KxVLEBtNY3IcpsvvF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qeyWfMcmh4qDqVPZuySxw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dc3zaxxcWkaINvzOh9zij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mlCNmpXXC8Pl0mTGCEO57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sH7kqGgJYeLOPHWma8fZI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dc3zaxxcWkaINvzOh9zij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mlCNmpXXC8Pl0mTGCEO57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sH7kqGgJYeLOPHWma8fZI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dc3zaxxcWkaINvzOh9zij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mlCNmpXXC8Pl0mTGCEO57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sH7kqGgJYeLOPHWma8fZI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dc3zaxxcWkaINvzOh9zij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mlCNmpXXC8Pl0mTGCEO5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sH7kqGgJYeLOPHWma8fZI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dc3zaxxcWkaINvzOh9zij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mlCNmpXXC8Pl0mTGCEO57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sH7kqGgJYeLOPHWma8fZI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dc3zaxxcWkaINvzOh9zij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mlCNmpXXC8Pl0mTGCEO57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sH7kqGgJYeLOPHWma8fZI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dc3zaxxcWkaINvzOh9zij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mlCNmpXXC8Pl0mTGCEO57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sH7kqGgJYeLOPHWma8fZI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dc3zaxxcWkaINvzOh9zij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mlCNmpXXC8Pl0mTGCEO57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sH7kqGgJYeLOPHWma8fZI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dc3zaxxcWkaINvzOh9zij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mlCNmpXXC8Pl0mTGCEO57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sH7kqGgJYeLOPHWma8fZI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dc3zaxxcWkaINvzOh9zij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mlCNmpXXC8Pl0mTGCEO57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sH7kqGgJYeLOPHWma8fZI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dc3zaxxcWkaINvzOh9zij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mlCNmpXXC8Pl0mTGCEO57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sH7kqGgJYeLOPHWma8fZI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stYlHJqH6Z7E5GslQ4jY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sddkHO8cTIAW6WloVEAwF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1mtup4kU4Eb0gL10Uhud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E6HFMRVGtGAaaIu9hpMxh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rRHSeSFZZznUE2KihPpIP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YswFZgOJUjZFEPYUC31uG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Ng4soZ7X7zaVSflzSpbgF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UZnUjmcmHkPXEfAxROBXb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YswFZgOJUjZFEPYUC31uG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Ng4soZ7X7zaVSflzSpbgF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UZnUjmcmHkPXEfAxROBXb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YswFZgOJUjZFEPYUC31uG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Ng4soZ7X7zaVSflzSpbgF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UZnUjmcmHkPXEfAxROBXb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YswFZgOJUjZFEPYUC31uG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Ng4soZ7X7zaVSflzSpbgF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UZnUjmcmHkPXEfAxROBXb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YswFZgOJUjZFEPYUC31u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Ng4soZ7X7zaVSflzSpbgF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UZnUjmcmHkPXEfAxROBXb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YswFZgOJUjZFEPYUC31uG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Ng4soZ7X7zaVSflzSpbgF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UZnUjmcmHkPXEfAxROBXb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YswFZgOJUjZFEPYUC31uG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Ng4soZ7X7zaVSflzSpbgF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UZnUjmcmHkPXEfAxROBXb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YswFZgOJUjZFEPYUC31uG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Ng4soZ7X7zaVSflzSpbgF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UZnUjmcmHkPXEfAxROBXb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YswFZgOJUjZFEPYUC31uG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Ng4soZ7X7zaVSflzSpbgF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UZnUjmcmHkPXEfAxROBXb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YswFZgOJUjZFEPYUC31uG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Ng4soZ7X7zaVSflzSpbgF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UZnUjmcmHkPXEfAxROBXb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YswFZgOJUjZFEPYUC31uG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Ng4soZ7X7zaVSflzSpbgF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UZnUjmcmHkPXEfAxROBXb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ry3ayHYWq4SyKVwGosg15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YswFZgOJUjZFEPYUC31uG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Ng4soZ7X7zaVSflzSpbgF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UZnUjmcmHkPXEfAxROBXb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stYlHJqH6Z7E5GslQ4jY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sddkHO8cTIAW6WloVEAwF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1mtup4kU4Eb0gL10Uhud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7Yj9bTbYMWHzxTcrBtKxig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bEf5Ejd3LAcMZ2yynyOUu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MrxnAEt252zV5p2gh4Tqr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SAenTVyTU8fnROygJzzJv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xH9jRbTHctIiT6weR8aVA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FHxeH0lkRImIm9qJprCa7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1WfB6wN1fj1MofBipgnGd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7Yj9bTbYMWHzxTcrBtKxig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bEf5Ejd3LAcMZ2yynyOUu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MrxnAEt252zV5p2gh4Tqr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SAenTVyTU8fnROygJzzJv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FHxeH0lkRImIm9qJprCa7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94JL1e5y1EmsvyeJmUPFG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sUy0jimy9nav9ZeBU20ca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vjcz5N5LXfhC7QC6NIZeh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LsEL3xD9WAeb1m0eQM2JR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dTf1R8RPcyTzofNJdysop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dwSoYNfhdWBU6jk4VXT73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Jysnj3vqMTbiFJ8t93AUl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Xt9up8DvuiRuMjWBubMM9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JNEAVrNQw8oMAYdODmNho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rbWPxyzo8yNfKlPPdbHEL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ZleRZO9BzK7H5X5AaTQJA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VTZmb6isnDJgZoJwGJgnj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JEnG1j5nhgf5plSCC2j7m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XPXGQEd6scAm9lZv5Ym0l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Pr1pa9A7Q9FpWGF58m33x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0UZoD46d4bcfGxIksqabN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u3bxC7WkKm9uO2Hs08Ze8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9UErMLvVQ9FYpVd6rZgJr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seVoPiAErIwTRaZeHh6Kk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ZPpJPSlbcI5IR69xLPRy4l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JxfM5NBHjJju8Xy19ExNe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v6hqBITN8aNw0yO8EfQMN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k3ylVaYMKLSa19vEcSNwB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HCWZc0ZhXsLjLdSfMJOlp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DQwFD03XZhAbmVpWYYMtO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4I5adDioSQgmDdJEntzOJ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SzuRoUg6NsCBUNjJJZNsZw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nCtgi7CGplo3ixofNys8x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zGHo1VLVRodIRUvDeMDQz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dKlFK3ulqCF62MzT6GVut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QzFtJajFuGHntX3mbIrvY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3LSJ3lGWV5IdTL0gjk2K8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oEjCQJuc2Y1fwUB06YZxL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Fg3hmVo7tds5mdpruWsI3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9Beh5iQ6z2Lcj44JE6kLN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T5K3ozR36oMBa802VrAh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LsEL3xD9WAeb1m0eQM2JR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dHyXTrq8IOoHTgfY9f3KL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592VQ6yCjSwiR3uqFpCYF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dsfJNWildfQzCpVYAkA5v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aBpbuJzD8MY7WzG7iBkYE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rhq4vHPhnzsHiDkBszLA7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Autmit2ZLwRT97LpdSOQo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Feh2MG8Ld49nHVB8pmeoO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PoudQ2lSLgFcPe5gGmQ0i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SzuRoUg6NsCBUNjJJZNsZw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nCtgi7CGplo3ixofNys8x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Pr1pa9A7Q9FpWGF58m33x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zGHo1VLVRodIRUvDeMDQz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dKlFK3ulqCF62MzT6GVut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QzFtJajFuGHntX3mbIrvY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3LSJ3lGWV5IdTL0gjk2K8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oEjCQJuc2Y1fwUB06YZxL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Fg3hmVo7tds5mdpruWsI3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qPAjIQduEnBx8pwLPakTT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BREi5g5gyCSVzhNwrFOLf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aoxpkcjQd498cTL7yFomw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1GQDIK303EIwkoC7RkVw5h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4I5adDioSQgmDdJEntzOJ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bE1DEpkQDOZVptSWCNw6a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woQ13jtrlIq06tVqduRoE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vGx2RZSB3IBh8DMDl1mct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XnMMsuAwUffZ25aexbIOdh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cxntD3ubnIryvWD5RJcC4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Q5DZ9EEbi48bHLb1N8oio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Fz5Vxy3NcDTuHiQDTPwcp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pkfSTQW4eLiGq3Ue668uS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hc3Ta9ezLcKiaKGFEcR7p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c0RMJFIp3UuU23OZFNQEZ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LsEL3xD9WAeb1m0eQM2JR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W7T9yrsVDL4aZ31oqyQl8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OfHDRFx3hL763KTz7hX8g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QS3KXhnhNEW7jDrVzMozt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2T0huQrzo0y5pPz6HfG0X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9Wrf7cHaJHfwPaKGMwQef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yeeClt58TtmzJ3QfIeRdh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PSZpl1t99Iddnc0uQe5AO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9gqGPxOBn2EHomDW74FJj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lwGDednD7G33IJZEbWlyl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yGOERU61V4svUT0ciAdJU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Pr1pa9A7Q9FpWGF58m33x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ElDTWtTJoLjaY0Pzmsx6L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AdO5EYDLkBgA1s1XXD8bG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DgnXp9qr8GGVqjJGuuuTNo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pOODDC4VxP75gkha6SjxV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hDxIeER3BUTd0A3QqTJbU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a2zQlVBbs0CPxb5Unq4ud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c3jH6fsqNKE5tv9niWrqs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Ab2SLvvj7qYWPwxEOlJ1c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asIALZ882NLjs7EeuXVuD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7xFDQD75GqFI1AaaJvbYo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4I5adDioSQgmDdJEntzOJ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aw3pZAQM6IfWkaV89u1W6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DK544kdpjEPWm9zrDweUj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s5fZfBmGXs4PSjjVwwyGp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6oOMzHQuHb1Gi0O55C3CG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Rxgf7H0ImCyRZRas1EPtK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Nc1j7rrVDMUIwgvjA9tZP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WgkUXI3GZL3p4Ah9wPle0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5xwr4MyUIpoluLD0FSl5e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WkZEwr2q5LLgaMnvDh842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7q1XUCApMdCZJ4eOAzgqZ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LsEL3xD9WAeb1m0eQM2JR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kwrM6ChbynTLfqffpQtNB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y7MuqbHvIznLq6xvHUWNR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LZDKh7bwWQJNjgt0WWsv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Pr1pa9A7Q9FpWGF58m33x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4I5adDioSQgmDdJEntzOJ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LsEL3xD9WAeb1m0eQM2JR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Pr1pa9A7Q9FpWGF58m33x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4I5adDioSQgmDdJEntzOJ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LsEL3xD9WAeb1m0eQM2JR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Pr1pa9A7Q9FpWGF58m33x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4I5adDioSQgmDdJEntzOJ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LsEL3xD9WAeb1m0eQM2JR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Pr1pa9A7Q9FpWGF58m33x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4I5adDioSQgmDdJEntzOJ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LsEL3xD9WAeb1m0eQM2JR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Pr1pa9A7Q9FpWGF58m33x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4I5adDioSQgmDdJEntzOJ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LsEL3xD9WAeb1m0eQM2JR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Pr1pa9A7Q9FpWGF58m33x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4I5adDioSQgmDdJEntzOJ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LsEL3xD9WAeb1m0eQM2JR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Pr1pa9A7Q9FpWGF58m33x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4I5adDioSQgmDdJEntzOJ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LsEL3xD9WAeb1m0eQM2JR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Pr1pa9A7Q9FpWGF58m33x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4I5adDioSQgmDdJEntzOJ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LsEL3xD9WAeb1m0eQM2JR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Pr1pa9A7Q9FpWGF58m33x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4I5adDioSQgmDdJEntzOJ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stYlHJqH6Z7E5GslQ4jY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sddkHO8cTIAW6WloVEAwF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1mtup4kU4Eb0gL10Uhud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CTtIbzuW0fI0p16fu3pQv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HZdPRb95NCe6nPMZaK2ls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K1B8CXmlCM4yctulHiMUr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00NQMykMdHuA0cLxVDYYY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uG5UZ2aAgm67aizGttgTm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137160" rIns="91440" bIns="13716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137160" rIns="91440" bIns="13716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137160" rIns="91440" bIns="137160" numCol="1" rtlCol="0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noFill/>
        <a:ln w="25400" cap="flat" cmpd="sng" algn="ctr">
          <a:solidFill>
            <a:srgbClr val="285E62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137160" rIns="91440" bIns="13716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137160" rIns="91440" bIns="13716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9050">
          <a:solidFill>
            <a:schemeClr val="tx1"/>
          </a:solidFill>
        </a:ln>
      </a:spPr>
      <a:bodyPr>
        <a:spAutoFit/>
      </a:bodyPr>
      <a:lstStyle>
        <a:defPPr algn="ctr">
          <a:defRPr i="1" dirty="0" smtClean="0"/>
        </a:defPPr>
      </a:lstStyle>
    </a:spDef>
    <a:lnDef>
      <a:spPr bwMode="auto"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137160" rIns="91440" bIns="137160" numCol="1" rtlCol="0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137160" rIns="91440" bIns="13716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</a:spPr>
      <a:bodyPr wrap="none" rtlCol="0">
        <a:spAutoFit/>
      </a:bodyPr>
      <a:lstStyle>
        <a:defPPr algn="ctr">
          <a:defRPr b="1" dirty="0" smtClean="0">
            <a:solidFill>
              <a:srgbClr val="1A085C"/>
            </a:solidFill>
          </a:defRPr>
        </a:defPPr>
      </a:lstStyle>
    </a:tx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ark on Edge">
  <a:themeElements>
    <a:clrScheme name="Dark on Edge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003399"/>
      </a:folHlink>
    </a:clrScheme>
    <a:fontScheme name="Dark on Edg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ark on Ed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rk on Edg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rk on Edg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rk on Edg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rk on Edg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rk on Edg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rk on Edg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rk on Edg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rk on Edg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rk on Edg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rk on Edg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rk on Edg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rk on Edg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rk on Edg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137160" rIns="91440" bIns="13716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noFill/>
        <a:ln w="22225" cap="flat" cmpd="sng" algn="ctr">
          <a:solidFill>
            <a:srgbClr val="002060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137160" rIns="91440" bIns="13716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triangle"/>
        </a:ln>
        <a:effectLst/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none">
        <a:spAutoFit/>
      </a:bodyPr>
      <a:lstStyle>
        <a:defPPr algn="l">
          <a:defRPr sz="2800" b="1" dirty="0"/>
        </a:defPPr>
      </a:lstStyle>
    </a:spDef>
  </a:objectDefaults>
  <a:extraClrSchemeLst/>
</a:theme>
</file>

<file path=ppt/theme/theme7.xml><?xml version="1.0" encoding="utf-8"?>
<a:theme xmlns:a="http://schemas.openxmlformats.org/drawingml/2006/main" name="1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137160" rIns="91440" bIns="13716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137160" rIns="91440" bIns="13716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137160" rIns="91440" bIns="137160" numCol="1" rtlCol="0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137160" rIns="91440" bIns="13716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  <a:txDef>
      <a:spPr bwMode="auto">
        <a:noFill/>
        <a:ln w="9525">
          <a:solidFill>
            <a:schemeClr val="tx1"/>
          </a:solidFill>
          <a:miter lim="800000"/>
          <a:headEnd/>
          <a:tailEnd/>
        </a:ln>
      </a:spPr>
      <a:bodyPr>
        <a:spAutoFit/>
      </a:bodyPr>
      <a:lstStyle>
        <a:defPPr algn="ctr">
          <a:defRPr b="1" u="sng" dirty="0">
            <a:solidFill>
              <a:srgbClr val="000000"/>
            </a:solidFill>
          </a:defRPr>
        </a:defPPr>
      </a:lstStyle>
    </a:tx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137160" rIns="91440" bIns="13716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137160" rIns="91440" bIns="13716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Custom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Blank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Blank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6642</TotalTime>
  <Words>2145</Words>
  <Application>Microsoft Office PowerPoint</Application>
  <PresentationFormat>Widescreen</PresentationFormat>
  <Paragraphs>662</Paragraphs>
  <Slides>72</Slides>
  <Notes>24</Notes>
  <HiddenSlides>0</HiddenSlides>
  <MMClips>1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14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105" baseType="lpstr">
      <vt:lpstr>Times</vt:lpstr>
      <vt:lpstr>Arial</vt:lpstr>
      <vt:lpstr>Cambria Math</vt:lpstr>
      <vt:lpstr>PMingLiU</vt:lpstr>
      <vt:lpstr>Gulim</vt:lpstr>
      <vt:lpstr>Arial Black</vt:lpstr>
      <vt:lpstr>Cambria</vt:lpstr>
      <vt:lpstr>Segoe UI</vt:lpstr>
      <vt:lpstr>Calibri</vt:lpstr>
      <vt:lpstr>Verdana</vt:lpstr>
      <vt:lpstr>Symbol</vt:lpstr>
      <vt:lpstr>Aharoni</vt:lpstr>
      <vt:lpstr>Arial Narrow</vt:lpstr>
      <vt:lpstr>Calibri Light</vt:lpstr>
      <vt:lpstr>PMingLiU</vt:lpstr>
      <vt:lpstr>Comic Sans MS</vt:lpstr>
      <vt:lpstr>Batang</vt:lpstr>
      <vt:lpstr>Times New Roman</vt:lpstr>
      <vt:lpstr>Office Theme</vt:lpstr>
      <vt:lpstr>Dark on Edge</vt:lpstr>
      <vt:lpstr>4_Default Design</vt:lpstr>
      <vt:lpstr>Custom Design</vt:lpstr>
      <vt:lpstr>12_Blank</vt:lpstr>
      <vt:lpstr>Office 佈景主題</vt:lpstr>
      <vt:lpstr>1_Custom Design</vt:lpstr>
      <vt:lpstr>1_Blank</vt:lpstr>
      <vt:lpstr>5_Blank</vt:lpstr>
      <vt:lpstr>2_Custom Design</vt:lpstr>
      <vt:lpstr>2_Blank</vt:lpstr>
      <vt:lpstr>13_Blank</vt:lpstr>
      <vt:lpstr>27_Blank</vt:lpstr>
      <vt:lpstr>3_Blank</vt:lpstr>
      <vt:lpstr>Equation</vt:lpstr>
      <vt:lpstr>PowerPoint Presentation</vt:lpstr>
      <vt:lpstr>PowerPoint Presentation</vt:lpstr>
      <vt:lpstr>PowerPoint Presentation</vt:lpstr>
      <vt:lpstr>Life is special because it is inherited from a tiny number of atoms</vt:lpstr>
      <vt:lpstr>PowerPoint Presentation</vt:lpstr>
      <vt:lpstr>PowerPoint Presentation</vt:lpstr>
      <vt:lpstr>PowerPoint Presentation</vt:lpstr>
      <vt:lpstr>Experimental Evidence: A few atoms make a  BIG Difference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Channels are Source of Signal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Perhaps the first Consistent Model of a Protein Machine made by a conformation change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Channels are Source of Signal</vt:lpstr>
      <vt:lpstr>PowerPoint Presentation</vt:lpstr>
      <vt:lpstr>How do ions move through channels?</vt:lpstr>
      <vt:lpstr>PowerPoint Presentation</vt:lpstr>
      <vt:lpstr>PowerPoint Presentation</vt:lpstr>
      <vt:lpstr>PowerPoint Presentation</vt:lpstr>
      <vt:lpstr>Crowded Active Sites in 573 Enzymes</vt:lpstr>
      <vt:lpstr>Charge-Space Competition</vt:lpstr>
      <vt:lpstr>PowerPoint Presentation</vt:lpstr>
      <vt:lpstr>PowerPoint Presentation</vt:lpstr>
      <vt:lpstr>PowerPoint Presentation</vt:lpstr>
      <vt:lpstr>Poisson Fermi Approach to Ion Channels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All we have to do is  Solve them! with Boundary Conditions defining Charge Carriers ions, holes, quasi-electrons Geometry  </vt:lpstr>
      <vt:lpstr>PowerPoint Presentation</vt:lpstr>
      <vt:lpstr>Solution  is a  Chemical Reaction* exactly</vt:lpstr>
      <vt:lpstr>Solution* of  PNP Equation</vt:lpstr>
      <vt:lpstr>PowerPoint Presentation</vt:lpstr>
      <vt:lpstr>All we have to do is Solve them!   Don’t Despair Semiconductor  Technology has  Already Done That! </vt:lpstr>
      <vt:lpstr>PowerPoint Presentation</vt:lpstr>
      <vt:lpstr>PowerPoint Presentation</vt:lpstr>
      <vt:lpstr>Integrated Circuit  A Hierarchy of Devices and Structures Technology as of ~2014 IBM Power8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Bob Eisenberg</dc:creator>
  <cp:lastModifiedBy>Bob Eisenberg</cp:lastModifiedBy>
  <cp:revision>271</cp:revision>
  <dcterms:created xsi:type="dcterms:W3CDTF">2018-01-13T02:54:48Z</dcterms:created>
  <dcterms:modified xsi:type="dcterms:W3CDTF">2018-03-07T08:27:31Z</dcterms:modified>
</cp:coreProperties>
</file>