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4.xml" ContentType="application/vnd.openxmlformats-officedocument.them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5.xml" ContentType="application/vnd.openxmlformats-officedocument.theme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heme/theme2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notesSlides/notesSlide9.xml" ContentType="application/vnd.openxmlformats-officedocument.presentationml.notesSlide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tags/tag828.xml" ContentType="application/vnd.openxmlformats-officedocument.presentationml.tags+xml"/>
  <Override PartName="/ppt/theme/themeOverride7.xml" ContentType="application/vnd.openxmlformats-officedocument.themeOverride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notesSlides/notesSlide14.xml" ContentType="application/vnd.openxmlformats-officedocument.presentationml.notesSlide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  <p:sldMasterId id="2147483657" r:id="rId2"/>
    <p:sldMasterId id="2147485419" r:id="rId3"/>
    <p:sldMasterId id="2147486304" r:id="rId4"/>
    <p:sldMasterId id="2147486964" r:id="rId5"/>
    <p:sldMasterId id="2147487082" r:id="rId6"/>
    <p:sldMasterId id="2147487144" r:id="rId7"/>
    <p:sldMasterId id="2147497676" r:id="rId8"/>
    <p:sldMasterId id="2147497732" r:id="rId9"/>
    <p:sldMasterId id="2147509577" r:id="rId10"/>
    <p:sldMasterId id="2147509655" r:id="rId11"/>
    <p:sldMasterId id="2147516030" r:id="rId12"/>
    <p:sldMasterId id="2147517327" r:id="rId13"/>
    <p:sldMasterId id="2147517378" r:id="rId14"/>
    <p:sldMasterId id="2147517390" r:id="rId15"/>
    <p:sldMasterId id="2147517403" r:id="rId16"/>
    <p:sldMasterId id="2147517417" r:id="rId17"/>
    <p:sldMasterId id="2147517430" r:id="rId18"/>
    <p:sldMasterId id="2147517442" r:id="rId19"/>
    <p:sldMasterId id="2147517457" r:id="rId20"/>
    <p:sldMasterId id="2147517470" r:id="rId21"/>
    <p:sldMasterId id="2147517474" r:id="rId22"/>
    <p:sldMasterId id="2147517486" r:id="rId23"/>
    <p:sldMasterId id="2147517506" r:id="rId24"/>
    <p:sldMasterId id="2147517518" r:id="rId25"/>
  </p:sldMasterIdLst>
  <p:notesMasterIdLst>
    <p:notesMasterId r:id="rId77"/>
  </p:notesMasterIdLst>
  <p:sldIdLst>
    <p:sldId id="1872" r:id="rId26"/>
    <p:sldId id="1887" r:id="rId27"/>
    <p:sldId id="1856" r:id="rId28"/>
    <p:sldId id="1881" r:id="rId29"/>
    <p:sldId id="1857" r:id="rId30"/>
    <p:sldId id="1848" r:id="rId31"/>
    <p:sldId id="1838" r:id="rId32"/>
    <p:sldId id="1850" r:id="rId33"/>
    <p:sldId id="1852" r:id="rId34"/>
    <p:sldId id="1851" r:id="rId35"/>
    <p:sldId id="1849" r:id="rId36"/>
    <p:sldId id="1839" r:id="rId37"/>
    <p:sldId id="1847" r:id="rId38"/>
    <p:sldId id="1853" r:id="rId39"/>
    <p:sldId id="1854" r:id="rId40"/>
    <p:sldId id="1835" r:id="rId41"/>
    <p:sldId id="1837" r:id="rId42"/>
    <p:sldId id="1828" r:id="rId43"/>
    <p:sldId id="1826" r:id="rId44"/>
    <p:sldId id="1873" r:id="rId45"/>
    <p:sldId id="1832" r:id="rId46"/>
    <p:sldId id="1882" r:id="rId47"/>
    <p:sldId id="1886" r:id="rId48"/>
    <p:sldId id="1879" r:id="rId49"/>
    <p:sldId id="1876" r:id="rId50"/>
    <p:sldId id="1860" r:id="rId51"/>
    <p:sldId id="1859" r:id="rId52"/>
    <p:sldId id="1840" r:id="rId53"/>
    <p:sldId id="1862" r:id="rId54"/>
    <p:sldId id="1863" r:id="rId55"/>
    <p:sldId id="1864" r:id="rId56"/>
    <p:sldId id="1845" r:id="rId57"/>
    <p:sldId id="1884" r:id="rId58"/>
    <p:sldId id="1885" r:id="rId59"/>
    <p:sldId id="1842" r:id="rId60"/>
    <p:sldId id="1883" r:id="rId61"/>
    <p:sldId id="1843" r:id="rId62"/>
    <p:sldId id="1841" r:id="rId63"/>
    <p:sldId id="1858" r:id="rId64"/>
    <p:sldId id="1880" r:id="rId65"/>
    <p:sldId id="1865" r:id="rId66"/>
    <p:sldId id="1866" r:id="rId67"/>
    <p:sldId id="1867" r:id="rId68"/>
    <p:sldId id="1868" r:id="rId69"/>
    <p:sldId id="1870" r:id="rId70"/>
    <p:sldId id="1869" r:id="rId71"/>
    <p:sldId id="1877" r:id="rId72"/>
    <p:sldId id="1878" r:id="rId73"/>
    <p:sldId id="1874" r:id="rId74"/>
    <p:sldId id="1875" r:id="rId75"/>
    <p:sldId id="1871" r:id="rId76"/>
  </p:sldIdLst>
  <p:sldSz cx="9144000" cy="6858000" type="screen4x3"/>
  <p:notesSz cx="7315200" cy="9601200"/>
  <p:embeddedFontLst>
    <p:embeddedFont>
      <p:font typeface="굴림" panose="020B0600000101010101" pitchFamily="34" charset="-127"/>
      <p:regular r:id="rId78"/>
    </p:embeddedFont>
    <p:embeddedFont>
      <p:font typeface="Arial Narrow" panose="020B0606020202030204" pitchFamily="34" charset="0"/>
      <p:regular r:id="rId79"/>
      <p:bold r:id="rId80"/>
      <p:italic r:id="rId81"/>
      <p:boldItalic r:id="rId82"/>
    </p:embeddedFont>
    <p:embeddedFont>
      <p:font typeface="Times" panose="02020603050405020304" pitchFamily="18" charset="0"/>
      <p:regular r:id="rId83"/>
      <p:bold r:id="rId84"/>
      <p:italic r:id="rId85"/>
      <p:boldItalic r:id="rId86"/>
    </p:embeddedFont>
    <p:embeddedFont>
      <p:font typeface="Arial Black" panose="020B0A04020102020204" pitchFamily="34" charset="0"/>
      <p:bold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66A"/>
    <a:srgbClr val="640000"/>
    <a:srgbClr val="002D86"/>
    <a:srgbClr val="008080"/>
    <a:srgbClr val="262674"/>
    <a:srgbClr val="1F1F5F"/>
    <a:srgbClr val="FFFFFF"/>
    <a:srgbClr val="1407B9"/>
    <a:srgbClr val="A2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086" autoAdjust="0"/>
    <p:restoredTop sz="96524" autoAdjust="0"/>
  </p:normalViewPr>
  <p:slideViewPr>
    <p:cSldViewPr snapToGrid="0">
      <p:cViewPr varScale="1">
        <p:scale>
          <a:sx n="111" d="100"/>
          <a:sy n="111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58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6" Type="http://schemas.openxmlformats.org/officeDocument/2006/relationships/slide" Target="slides/slide51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font" Target="fonts/font5.fntdata"/><Relationship Id="rId90" Type="http://schemas.openxmlformats.org/officeDocument/2006/relationships/font" Target="fonts/font13.fntdata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EBCA75-CDC5-4608-88B6-B01EA2EA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DB326-7D09-467E-B897-5B7766DD9D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88" indent="-285687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7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849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50" indent="-228549" defTabSz="963402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0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150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2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349" indent="-228549" defTabSz="9634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DF1A24-2433-4EBC-9892-925CCDDDE29F}" type="slidenum">
              <a:rPr lang="en-US" sz="1300">
                <a:solidFill>
                  <a:srgbClr val="000000"/>
                </a:solidFill>
              </a:rPr>
              <a:pPr eaLnBrk="1" hangingPunct="1"/>
              <a:t>41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20CE12-1C02-48C6-B0D1-9E07FC0656DB}" type="slidenum">
              <a:rPr lang="en-US" altLang="en-US" sz="13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7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5F2171-5A8F-4CA4-99F8-61EDD02AB3F6}" type="slidenum">
              <a:rPr lang="en-US" sz="1300">
                <a:solidFill>
                  <a:srgbClr val="000000"/>
                </a:solidFill>
              </a:rPr>
              <a:pPr eaLnBrk="1" hangingPunct="1"/>
              <a:t>44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94A2-7DFA-45EA-9D4E-491E57ABD5FC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1B9A0-B9B0-4766-A231-2BD8D2BE8F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328D5-BDCA-442E-B34D-7D5FA4498C1A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300">
                <a:solidFill>
                  <a:srgbClr val="000000"/>
                </a:solidFill>
              </a:rPr>
              <a:pPr eaLnBrk="1" hangingPunct="1"/>
              <a:t>38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4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4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4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4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4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57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4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4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4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4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4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4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4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4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4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4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4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4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4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4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641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4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4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4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650.xml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4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4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4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4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4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4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4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tags" Target="../tags/tag674.xml"/><Relationship Id="rId4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tags" Target="../tags/tag679.xml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4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4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685.xml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4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4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4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4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4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4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4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4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719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4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4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4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4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4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4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754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4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4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760.xml"/><Relationship Id="rId2" Type="http://schemas.openxmlformats.org/officeDocument/2006/relationships/tags" Target="../tags/tag759.xml"/><Relationship Id="rId1" Type="http://schemas.openxmlformats.org/officeDocument/2006/relationships/tags" Target="../tags/tag758.xml"/><Relationship Id="rId4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763.xml"/><Relationship Id="rId2" Type="http://schemas.openxmlformats.org/officeDocument/2006/relationships/tags" Target="../tags/tag762.xml"/><Relationship Id="rId1" Type="http://schemas.openxmlformats.org/officeDocument/2006/relationships/tags" Target="../tags/tag761.xml"/><Relationship Id="rId4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4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4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772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4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4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778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4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" Type="http://schemas.openxmlformats.org/officeDocument/2006/relationships/tags" Target="../tags/tag779.xml"/><Relationship Id="rId4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789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4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792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4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795.xml"/><Relationship Id="rId2" Type="http://schemas.openxmlformats.org/officeDocument/2006/relationships/tags" Target="../tags/tag794.xml"/><Relationship Id="rId1" Type="http://schemas.openxmlformats.org/officeDocument/2006/relationships/tags" Target="../tags/tag793.xml"/><Relationship Id="rId4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798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4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4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4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807.xml"/><Relationship Id="rId2" Type="http://schemas.openxmlformats.org/officeDocument/2006/relationships/tags" Target="../tags/tag806.xml"/><Relationship Id="rId1" Type="http://schemas.openxmlformats.org/officeDocument/2006/relationships/tags" Target="../tags/tag805.xml"/><Relationship Id="rId4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4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4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4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4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7FD-4104-463A-B54A-023F23248A3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A5D3-8792-4EED-A672-8945CAA44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8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A91E-CD8A-48A3-9B0E-9CCE453487E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EAA-DB15-4951-9306-256E3A40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6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FA26-C7C8-4D78-A46F-CD2B1C0CFA7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CB7-1952-478A-A8AF-94B1930C5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7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AFCC-5ED0-44F2-86AD-7DE89AA8D09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C952-2DCC-4B63-AF55-83D0EDE6E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4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A18A-5115-4E93-A3D1-3ED245BFB15D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987-85F7-4FAA-8D18-F8BC95D2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BE7-4711-4B4D-AE55-547A4CA1F7E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45D-530F-4906-BD68-C23B4A98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9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0AFE-261C-47B6-92DD-7461D92580F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5AA-22FC-4880-98BE-C34A4DB5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7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B74E-E8BE-4255-95F6-D1BA639F14E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D97-A40F-4FAB-ABB0-915BA34B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552F-B915-4A92-B9EE-018D63B3B97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0390-B53D-4B3F-89BD-2757B748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1C28-BC40-4F93-807A-BD8601A9E04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529-FB9D-4888-9393-E7CA5D63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6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CA14-44A6-4682-B3E4-93E6A1B75A0C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94B2-BB1A-4C83-BB94-7825B436D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0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9E58-ECCA-4B29-813D-63802E13C3EB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3E7-48E6-4C6A-ADBE-7B576816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D46-C7D4-4572-BB80-20565F7DD4D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011-F106-4C25-93EF-53932F303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6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774-0602-4CBA-BF62-4884D47AC07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5398-BCC2-4DCB-834F-5AAA3160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174-979A-4018-9242-81B8F671449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A5F8-FB01-4B64-9E91-38DF302DE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7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5AB1-E9F2-4353-8E64-FBD29A969B4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367-6FA7-4457-B127-DBF1D46B8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4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897C-6ACA-4ECF-937F-508E7D64DEC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5EB3-800A-4B29-AF46-43A4823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A0B4-D4F2-4CAB-9ECA-8830520B8A9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D306-3916-4490-ABF3-7E5E0F950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36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EF07-F4A0-4796-B38A-8B1F325D520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EA70-1684-4291-B55D-EE5AE0ADA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7F5-506A-4888-9738-6F96123A950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A746-3F2B-402D-A385-4D79542FF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8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2A7B-761C-4EAC-B4D5-655E7859FDF6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4B-4FF2-4410-B0EE-72F26888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AA82-17A6-47BE-B7AD-DD34E908FEE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226-AB74-46D1-B293-9D64DDB96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8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05BC-1CBA-4C51-9A70-7DE4C6A400F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9B86-22B7-41B7-B1F6-BCE5ADB9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52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62DE-2EDA-4B5C-AB3A-5A1576C8C11D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1464-47A5-4183-B3C3-51510FD4E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8677-E491-47BC-996E-AFEF1BEA4DA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F74-F15E-4BCF-8F97-55CD9D880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06F-FF3B-4079-A9F0-7BD76CE3344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8DA-FBD6-48E2-AE4B-5247E1A9A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56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7346-F5E1-4590-B771-D285D1180D6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3EB-85E0-4687-A954-7E276097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B4EF-4DCA-4579-9902-530455DE6CE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A726-ED71-47BD-9D13-EE662181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31D6-8937-439C-893E-54B627671C1B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74FC-4395-4C94-8E60-19C727B1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4890-56BD-48B6-A554-395240F78B3D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45F2-8C73-43D7-90FD-1A8BBCEC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7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6247-B54E-43D4-AE2E-3CEA13A9840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CBD-88A2-4B7F-B136-12A4D41C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9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E7E3-9D92-4797-8410-48FE8E06C84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D20-1A6D-4E9C-BFBC-8113799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0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B80-AA81-4840-982E-0EA5755E70F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F69-36A3-46B0-BAC6-D1B7A5B85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4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308-4437-42ED-9A2E-8E9B74BA2B7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DED7-E096-474B-95FE-79DB105D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EC9F-BD25-494A-AE3F-BD9031F8C8CC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1C6-AE2F-413F-AD98-8046DC02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5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0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1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52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9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86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3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72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95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06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0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44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811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0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827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14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78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08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632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537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707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38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84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3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38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31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2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872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3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D174163-B5A5-4DD5-8C69-B98C23613DBB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A2E1895-8201-4283-9C42-A401A121A175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09FC888-B1CE-4718-AEA3-FE77C2F8D6B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614EFB2-E178-4E19-9164-D3C7EFBD357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9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0A433A-BE4E-472D-8EBB-2809C00DBA53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59FD27-E0D7-477B-AA85-4BE2BE01C482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490ECC-3D5E-4B73-943A-0DC42EE07747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6DBA0A2-8747-44BA-B6C1-E39163FCA2FC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7D9D6F-9213-4DE5-841F-F0993A9AE54D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1C320DD-44E6-4775-8777-75105B5CA368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FB17-8694-49A9-876B-92C7D74F1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63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A35A-745C-4FEC-A617-C883BFC39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63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CDCD-73AB-4F6C-8BBA-B7A93910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37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2354-794D-4096-95BB-57AE6DC6B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25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6D95-B906-4ADE-9367-AE6680B22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3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308E-39F2-41CB-9B29-732CA94E8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63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4F8C-1CBF-4835-B077-A6D9A8A5A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545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E8C6-E1D7-4752-A837-AF3CD7DF3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11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7C05-BE90-4719-AE65-BBDF70E3E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8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01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CE8D-E7A5-4B5F-B1EE-41D2B46A3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12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D19E-ABF1-4F4C-8D04-3EE3110F5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585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170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B6BF-3F19-48DE-AB00-27E3E40B9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111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301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133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3608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3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94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007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457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650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82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8173-0ED9-4265-8738-A7B0E2DC9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542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BD971-E097-440C-85FC-04C82CD16B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24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3E4C8-93B1-4A05-8F96-9835F9BA4E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04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DCF0-5520-4FC2-80F6-71639A70C8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80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3F35-686F-4FAE-8663-3437C41EC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92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7997-38A9-46DA-9726-7677BA4DC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87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204C-F869-4D26-BB66-77782340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F1C70-5319-41F1-B1CD-85B3549FA0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84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73A0-3336-4B82-967A-0966E49FB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22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FD63-A61A-479F-9F2F-E45DD2EBB8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1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666F-C5FD-42BB-A962-820F79B72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96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6C00CDC5-5040-4A5A-A152-0AC88E9839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03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74B3C030-66CD-4AF0-A5BB-947E218F0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82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32750" y="6199188"/>
            <a:ext cx="1111250" cy="476250"/>
          </a:xfrm>
        </p:spPr>
        <p:txBody>
          <a:bodyPr/>
          <a:lstStyle>
            <a:lvl1pPr>
              <a:defRPr/>
            </a:lvl1pPr>
          </a:lstStyle>
          <a:p>
            <a:fld id="{0DA0C60B-7419-43B7-B2C8-2EC8E1902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05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142-4B92-47D6-BEC1-5F35BFCC0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51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BF4-411F-4206-8906-6D861695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4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968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D1DC-830E-44FD-AAE1-F75E0B01F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25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EC20-432B-4E4C-BDFE-97F881DF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359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C5E9-9845-49E5-8248-2E9BE65F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778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35D-9BDF-4D63-8C84-157F601AA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54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B8D54E-0229-453C-BF30-68CF99A66CF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7F8DFB-4EA2-4157-A7D0-D02166F3B87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3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1814F16-6982-443D-98A4-902230C07734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0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7231-D1EB-44F2-AFF1-1D19A1CF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696-657B-49CA-9DC2-F407B1E1B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170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48A-33EC-47A4-B7D1-5CD665EF6D9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0C-6C98-4D42-A420-8CEA309E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57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8ADC-369A-42DA-8ED5-926CEEB15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09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655894-1A4D-415D-8717-5A573959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8611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2336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94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36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361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92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71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6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671-F4A2-4F9B-BA2C-2C25FB0592F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4785-3F6D-40CE-B31B-AAE5B1AC3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426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344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21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2E1BDD03-BAA0-4433-B3A4-ACB30E7D5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5077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781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21BE26-F2C9-491A-B9F8-CDD1EBA86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06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7310447-210B-4D0F-96F3-4070F654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855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D2E1E8A-8739-47D1-96CD-2A1BA05391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5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E81884A9-1760-4CD1-810F-495C87513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93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9DF8-06F7-4008-B241-5C2B7FFABAF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2AF-2601-49CD-A86A-9CA066CF7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D1913AAC-2E23-4754-95F6-7B2EC0562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257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B1F86C3C-3597-424B-A119-A37CA0C6F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911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7D65179F-771D-46F9-91A0-B5E3A618C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05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F0361061-086B-4EED-895E-95A4DE1D8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314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6C4BA477-5736-4102-8A1F-46EB620237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58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3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6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9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5911-27BE-4289-A645-FB4BE79E5836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71C3-7078-4621-8833-0A155A07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5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0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389A-923B-439E-9719-9D26D9CCB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815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CCC7-43F8-45B1-98F1-7B7F1932E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788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8383-E840-418A-842C-C74F879B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198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51F7-9EF1-49A1-8F82-063AEBE9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381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1856-DC7F-496B-9006-2C5F2008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845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287C-E4CF-4F04-B6FE-916352548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73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D263-606F-4B1E-B1C7-4C57675DD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5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428B-8E31-475E-AE2E-F3CFA16C479C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B345-4FF4-4DB6-882D-E4846648C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4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5B0-986F-4462-912E-B6C130102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887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DF13-EB70-4C76-A452-61B77A8EE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396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7177-8DA8-4B22-95D4-5577BF7A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21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2ACA-CE11-41A5-962D-C71423612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635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0997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364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370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41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547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7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BE0-E9F5-4E85-9171-98640100F01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287-73E2-4192-91A2-D452DDF5F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8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4315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25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458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8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0905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1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ED48-B17C-4517-9FE9-355D64EA81DD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517-2AE1-4B53-8CE2-CFF75E2F8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5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D11D-6BD9-4E10-B056-E36A269E9FE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02C6-A6C4-4F0F-9239-E00BFA189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580B-D35A-4015-8C59-CC94489FA36C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FB4-DFFE-415A-9E3D-12A15BE00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4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D21B-BD58-4C77-A860-49144F79B83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E904-0F03-4BAE-BEB6-29356CFC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DE0C-6370-4B10-B488-91532D95FF2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880D-0C24-4222-8CAB-B40B434E1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err="1" smtClean="0"/>
              <a:t>levelFifth</a:t>
            </a:r>
            <a:r>
              <a:rPr lang="en-US" dirty="0" smtClean="0"/>
              <a:t> level</a:t>
            </a:r>
          </a:p>
          <a:p>
            <a:pPr lvl="3"/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952-9649-4C09-8DAF-B0B86314C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45E6-32D1-4C3E-A366-745E528D89D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386-3C8C-4EF9-82EB-2EC0345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45E1-F707-410A-A6B7-9DB19541599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6E4-69CF-4917-8B2C-0FED2166C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96A-44BC-4187-BA55-51FA4FD10AF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7E4-7B8F-41AE-8A47-3923EC65D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0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5BAF-8841-4142-9CD4-BC3E8E1FE26B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C7E3-FC18-4198-8EA4-A076B9B2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98FC-EDB0-4265-A976-E1B7498D5E5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0ED9-AA2E-43DD-AE1C-13BD0AC6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A9E2-780D-43B5-8314-B36AD55C731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DDBC-49FF-45BB-B1D1-8A430C4B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1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190-76AC-462A-910A-E6B6C20B347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C17B-5A69-471D-9ACA-67FE7B6B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2A1A-3D4D-4678-ADDA-618E920828C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C69-10D1-4674-BB2B-70039EFF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4F2A-1212-46A2-BA6A-F1B46A30A50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039-BF92-4B1D-A072-329A9D99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9200-DD16-4C40-B3AF-0324D7604D0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59-AF5D-4B3F-AFFD-FBAA4F3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5CD2-D610-428F-819C-868D0B2D3AD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2CCD-B908-4234-9324-B512DF1F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C9E9-2556-4581-8C38-6B86964DA05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6ED1-9AEE-4ECD-8B57-0370ACE13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8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FB2C-5490-4AE0-9D57-224E79080FDB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761-9941-4F9D-89C0-567D39F0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5B7B-DA77-4D19-B248-D9F052C6F9E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B1E-6ED0-4DAB-BE3D-ACA463A4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4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86ED-FE6E-4447-90EE-8FFABFA70DA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5F4-BB9E-4B6B-8028-1A6FC50EE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BED6-171D-403A-9ABD-7846D127E20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2EB-0C65-46BE-A46F-1726CED8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D286-B089-45D2-8631-F4950E9F7FA0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6E02-65A7-44C3-A583-2E9F9512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0E5D-3470-4892-ACFA-FEA3E351475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644D-13DD-4AED-9146-B749D89D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12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4ED5-E7BA-4B39-A1CC-94C5AF8C922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C3-8055-4689-BCA1-DB5D114D2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1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FFF-9936-4C02-9872-7513855ACBD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F86D-831D-4740-9254-FBB65796C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6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A837-A255-439D-A2B9-16B630BAB30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4F93-D530-40C9-99DD-9276EEDE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4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F18A-C411-4B3C-8C91-1BB7176B054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7D7-7AE0-4904-A815-51CC17D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63BE-EEDC-48EF-B0BA-0102C4D3F37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A76-F847-456C-81CC-8C3D972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8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0559-5178-4019-B6D9-09DB0B692C6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C0F-5E2D-46AD-9BB7-17605F28C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79CB-AB9B-4A96-A755-27F80871C7B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AFE-27D5-4A63-BEF1-69741FB9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100F-98A7-407B-8347-A0C929ED13D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139-AC57-4EBE-84D3-0D23EB7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E417-869C-40CC-B620-FD7E6FC6157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EFFB-E2B2-4268-98B4-68FED616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9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83E1-53C6-40E9-89D5-5492A091539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655F-D1D3-461D-A127-2C78731E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73CC-9210-4858-B467-542C595AAD0C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E5CFC81-1B13-41B6-9CB7-11DEBCC258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514C-1543-4F52-9F4B-55FC1C16746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156511-9F75-4706-8CBF-681C1B8A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FE40-4EDD-414E-99BB-5D7D81C690A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FD5-C9EF-4F03-91FB-11A9B450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D98-1976-4688-867D-1E90B109445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3E2-6EA8-4B53-BE41-29C5A3D4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2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65E7-ADF4-4B33-BEED-5E46DA50909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A629-85BE-44EB-A67D-212480022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203-91F2-416B-AB22-6BD7B16FE4B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22D-5CF8-4089-824E-9F7D41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111-4699-4534-9059-BC306CCFC39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4A-7EEE-45C8-B4FF-18D5C7D2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511-C06A-4B56-93CA-3D8BA51D6100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3D0-D5DE-4B5A-8BA4-0913D6D1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86C-9ECA-4C8D-85FA-856F70C94355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263-B40C-4BFA-A39F-3F1EECC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FC1D-9FD6-4373-A30A-51B8E000F30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CFFA-4620-4EC1-88A6-E0BFFCD0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C5FE-8D3E-41DA-A150-EF2B4734C824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E826-C483-468A-962E-D141B344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A15A-4BCF-419D-83EC-AB8716C58A9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E902-1434-49B6-A6B7-BA50EDF8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0D1C-7674-437A-BDB3-4FCFE468FDE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871-E8C7-4757-95FC-92E48509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3E3-718E-438D-8016-87D14A511C6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1B8-3795-4A12-BD04-3B81B5F88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3EEF-9336-4C1E-831B-A8F249BE733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265-EE58-4E9A-9589-8C50FC27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650-56B7-403B-886C-A98134EB57B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3F7E-D8E9-40BF-B64A-78338FF6F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0E70-314A-45BA-9A05-9F899E76E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35E-B281-47FE-8A10-6494D64D3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3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F13-DF64-438A-88B5-51A830836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6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F115-8A75-47B4-B185-7B2E7C832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8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BA57-F2E9-4176-99AF-70BB60B9C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3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2555-EADA-4E88-B10D-09B8B2783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42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06A4-8762-44BC-ADF1-6606C8A08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ADD1-10BD-4153-B0F9-FC9CC587C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0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E66B-EE21-4F0C-A090-02CE9AA4B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1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E8B0-C7D0-4081-9855-26C534195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CBF4-1AF0-4F08-B707-8BAEAA972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9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98D2-02F4-4953-A44C-F2DA17891B18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4E1-72FC-49E7-8784-4732B553E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D103-2D2E-4973-97A7-A8C5C48EFE1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3F02-B3CE-41D7-8300-E964959B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2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88ED-537E-4C0F-AE84-0CD6C621919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C767-1099-4627-A269-EBA10D2D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8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49F8-ECE6-4230-85FF-34AFD20657A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2784-69A9-4E68-8B78-ADE0D746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DD82-5594-41F3-A1A9-B55064868AC6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526-D739-4181-BAA8-EB2CAF2A6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6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85F-8592-48C6-83C5-7960166EA62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1B1-142F-4A2F-9DD3-3EEC7DDF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E14F-64D5-4519-858C-D5967116BCC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7C84-6008-44E8-8C02-D579CDBEE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725B-7285-4A04-A27E-D876B1940976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2607-E816-414C-9D6D-4B0B8C34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9DC-8681-495F-8657-B56E4BAD799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5C85-45F0-4463-81F4-42E481DA7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34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7" Type="http://schemas.openxmlformats.org/officeDocument/2006/relationships/tags" Target="../tags/tag353.xml"/><Relationship Id="rId2" Type="http://schemas.openxmlformats.org/officeDocument/2006/relationships/slideLayout" Target="../slideLayouts/slideLayout103.xml"/><Relationship Id="rId16" Type="http://schemas.openxmlformats.org/officeDocument/2006/relationships/tags" Target="../tags/tag352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351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ags" Target="../tags/tag38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tags" Target="../tags/tag391.xml"/><Relationship Id="rId2" Type="http://schemas.openxmlformats.org/officeDocument/2006/relationships/slideLayout" Target="../slideLayouts/slideLayout114.xml"/><Relationship Id="rId16" Type="http://schemas.openxmlformats.org/officeDocument/2006/relationships/tags" Target="../tags/tag390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ags" Target="../tags/tag38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3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ags" Target="../tags/tag42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tags" Target="../tags/tag429.xml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42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ags" Target="../tags/tag427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ags" Target="../tags/tag4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46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7" Type="http://schemas.openxmlformats.org/officeDocument/2006/relationships/tags" Target="../tags/tag467.xml"/><Relationship Id="rId2" Type="http://schemas.openxmlformats.org/officeDocument/2006/relationships/slideLayout" Target="../slideLayouts/slideLayout147.xml"/><Relationship Id="rId16" Type="http://schemas.openxmlformats.org/officeDocument/2006/relationships/tags" Target="../tags/tag46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ags" Target="../tags/tag465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4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ags" Target="../tags/tag501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17" Type="http://schemas.openxmlformats.org/officeDocument/2006/relationships/tags" Target="../tags/tag505.xml"/><Relationship Id="rId2" Type="http://schemas.openxmlformats.org/officeDocument/2006/relationships/slideLayout" Target="../slideLayouts/slideLayout158.xml"/><Relationship Id="rId16" Type="http://schemas.openxmlformats.org/officeDocument/2006/relationships/tags" Target="../tags/tag504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ags" Target="../tags/tag503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ags" Target="../tags/tag5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ags" Target="../tags/tag542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tags" Target="../tags/tag541.xml"/><Relationship Id="rId2" Type="http://schemas.openxmlformats.org/officeDocument/2006/relationships/slideLayout" Target="../slideLayouts/slideLayout169.xml"/><Relationship Id="rId16" Type="http://schemas.openxmlformats.org/officeDocument/2006/relationships/tags" Target="../tags/tag540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tags" Target="../tags/tag539.xml"/><Relationship Id="rId10" Type="http://schemas.openxmlformats.org/officeDocument/2006/relationships/slideLayout" Target="../slideLayouts/slideLayout177.xml"/><Relationship Id="rId19" Type="http://schemas.openxmlformats.org/officeDocument/2006/relationships/tags" Target="../tags/tag543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7.xml"/><Relationship Id="rId18" Type="http://schemas.openxmlformats.org/officeDocument/2006/relationships/tags" Target="../tags/tag582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tags" Target="../tags/tag581.xml"/><Relationship Id="rId2" Type="http://schemas.openxmlformats.org/officeDocument/2006/relationships/slideLayout" Target="../slideLayouts/slideLayout182.xml"/><Relationship Id="rId16" Type="http://schemas.openxmlformats.org/officeDocument/2006/relationships/tags" Target="../tags/tag580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tags" Target="../tags/tag579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ags" Target="../tags/tag57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ags" Target="../tags/tag616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7" Type="http://schemas.openxmlformats.org/officeDocument/2006/relationships/tags" Target="../tags/tag620.xml"/><Relationship Id="rId2" Type="http://schemas.openxmlformats.org/officeDocument/2006/relationships/slideLayout" Target="../slideLayouts/slideLayout194.xml"/><Relationship Id="rId16" Type="http://schemas.openxmlformats.org/officeDocument/2006/relationships/tags" Target="../tags/tag619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tags" Target="../tags/tag618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tags" Target="../tags/tag61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18" Type="http://schemas.openxmlformats.org/officeDocument/2006/relationships/tags" Target="../tags/tag658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tags" Target="../tags/tag657.xml"/><Relationship Id="rId2" Type="http://schemas.openxmlformats.org/officeDocument/2006/relationships/slideLayout" Target="../slideLayouts/slideLayout219.xml"/><Relationship Id="rId16" Type="http://schemas.openxmlformats.org/officeDocument/2006/relationships/tags" Target="../tags/tag65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tags" Target="../tags/tag655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ags" Target="../tags/tag65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3" Type="http://schemas.openxmlformats.org/officeDocument/2006/relationships/slideLayout" Target="../slideLayouts/slideLayout232.xml"/><Relationship Id="rId7" Type="http://schemas.openxmlformats.org/officeDocument/2006/relationships/tags" Target="../tags/tag697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theme" Target="../theme/theme21.xml"/><Relationship Id="rId9" Type="http://schemas.openxmlformats.org/officeDocument/2006/relationships/tags" Target="../tags/tag69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tags" Target="../tags/tag703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17" Type="http://schemas.openxmlformats.org/officeDocument/2006/relationships/tags" Target="../tags/tag707.xml"/><Relationship Id="rId2" Type="http://schemas.openxmlformats.org/officeDocument/2006/relationships/slideLayout" Target="../slideLayouts/slideLayout234.xml"/><Relationship Id="rId16" Type="http://schemas.openxmlformats.org/officeDocument/2006/relationships/tags" Target="../tags/tag706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tags" Target="../tags/tag705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tags" Target="../tags/tag70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theme" Target="../theme/theme23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ags" Target="../tags/tag744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4.xml"/><Relationship Id="rId17" Type="http://schemas.openxmlformats.org/officeDocument/2006/relationships/tags" Target="../tags/tag748.xml"/><Relationship Id="rId2" Type="http://schemas.openxmlformats.org/officeDocument/2006/relationships/slideLayout" Target="../slideLayouts/slideLayout264.xml"/><Relationship Id="rId16" Type="http://schemas.openxmlformats.org/officeDocument/2006/relationships/tags" Target="../tags/tag747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tags" Target="../tags/tag746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ags" Target="../tags/tag7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tags" Target="../tags/tag785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tags" Target="../tags/tag784.xml"/><Relationship Id="rId2" Type="http://schemas.openxmlformats.org/officeDocument/2006/relationships/slideLayout" Target="../slideLayouts/slideLayout275.xml"/><Relationship Id="rId16" Type="http://schemas.openxmlformats.org/officeDocument/2006/relationships/tags" Target="../tags/tag783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tags" Target="../tags/tag782.xml"/><Relationship Id="rId10" Type="http://schemas.openxmlformats.org/officeDocument/2006/relationships/slideLayout" Target="../slideLayouts/slideLayout283.xml"/><Relationship Id="rId19" Type="http://schemas.openxmlformats.org/officeDocument/2006/relationships/tags" Target="../tags/tag786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theme" Target="../theme/theme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1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1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9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tags" Target="../tags/tag198.xml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9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3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tags" Target="../tags/tag236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23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23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8" Type="http://schemas.openxmlformats.org/officeDocument/2006/relationships/tags" Target="../tags/tag27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73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7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71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2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ags" Target="../tags/tag3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tags" Target="../tags/tag315.xml"/><Relationship Id="rId2" Type="http://schemas.openxmlformats.org/officeDocument/2006/relationships/slideLayout" Target="../slideLayouts/slideLayout92.xml"/><Relationship Id="rId16" Type="http://schemas.openxmlformats.org/officeDocument/2006/relationships/tags" Target="../tags/tag31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ags" Target="../tags/tag313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ags" Target="../tags/tag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20" r:id="rId1"/>
    <p:sldLayoutId id="2147516621" r:id="rId2"/>
    <p:sldLayoutId id="2147516622" r:id="rId3"/>
    <p:sldLayoutId id="2147516623" r:id="rId4"/>
    <p:sldLayoutId id="2147516624" r:id="rId5"/>
    <p:sldLayoutId id="2147516625" r:id="rId6"/>
    <p:sldLayoutId id="2147517105" r:id="rId7"/>
    <p:sldLayoutId id="2147516626" r:id="rId8"/>
    <p:sldLayoutId id="2147516627" r:id="rId9"/>
    <p:sldLayoutId id="2147516628" r:id="rId10"/>
    <p:sldLayoutId id="21475166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E88F6-53B1-473F-BD95-6D7EF35104CE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B51B-D023-4CFF-B864-CE639451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93" r:id="rId1"/>
    <p:sldLayoutId id="2147516794" r:id="rId2"/>
    <p:sldLayoutId id="2147516795" r:id="rId3"/>
    <p:sldLayoutId id="2147516796" r:id="rId4"/>
    <p:sldLayoutId id="2147516797" r:id="rId5"/>
    <p:sldLayoutId id="2147516798" r:id="rId6"/>
    <p:sldLayoutId id="2147517124" r:id="rId7"/>
    <p:sldLayoutId id="2147516799" r:id="rId8"/>
    <p:sldLayoutId id="2147516800" r:id="rId9"/>
    <p:sldLayoutId id="2147516801" r:id="rId10"/>
    <p:sldLayoutId id="2147516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1C1BF-40A7-48D2-85E8-A4BCDDAF3AC3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557CA-1B48-4366-B807-A5F4396D5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03" r:id="rId1"/>
    <p:sldLayoutId id="2147516804" r:id="rId2"/>
    <p:sldLayoutId id="2147516805" r:id="rId3"/>
    <p:sldLayoutId id="2147516806" r:id="rId4"/>
    <p:sldLayoutId id="2147516807" r:id="rId5"/>
    <p:sldLayoutId id="2147516808" r:id="rId6"/>
    <p:sldLayoutId id="2147517125" r:id="rId7"/>
    <p:sldLayoutId id="2147516809" r:id="rId8"/>
    <p:sldLayoutId id="2147516810" r:id="rId9"/>
    <p:sldLayoutId id="2147516811" r:id="rId10"/>
    <p:sldLayoutId id="2147516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EFF34-5CF5-4A86-9E39-DAFB19796A89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975CA-6306-49B8-BBC3-4FB72C20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13" r:id="rId1"/>
    <p:sldLayoutId id="2147516814" r:id="rId2"/>
    <p:sldLayoutId id="2147516815" r:id="rId3"/>
    <p:sldLayoutId id="2147516816" r:id="rId4"/>
    <p:sldLayoutId id="2147516817" r:id="rId5"/>
    <p:sldLayoutId id="2147516818" r:id="rId6"/>
    <p:sldLayoutId id="2147517127" r:id="rId7"/>
    <p:sldLayoutId id="2147516819" r:id="rId8"/>
    <p:sldLayoutId id="2147516820" r:id="rId9"/>
    <p:sldLayoutId id="2147516821" r:id="rId10"/>
    <p:sldLayoutId id="2147516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28" r:id="rId1"/>
    <p:sldLayoutId id="2147517329" r:id="rId2"/>
    <p:sldLayoutId id="2147517330" r:id="rId3"/>
    <p:sldLayoutId id="2147517331" r:id="rId4"/>
    <p:sldLayoutId id="2147517332" r:id="rId5"/>
    <p:sldLayoutId id="2147517333" r:id="rId6"/>
    <p:sldLayoutId id="2147517334" r:id="rId7"/>
    <p:sldLayoutId id="2147517335" r:id="rId8"/>
    <p:sldLayoutId id="2147517336" r:id="rId9"/>
    <p:sldLayoutId id="2147517337" r:id="rId10"/>
    <p:sldLayoutId id="21475173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79" r:id="rId1"/>
    <p:sldLayoutId id="2147517380" r:id="rId2"/>
    <p:sldLayoutId id="2147517381" r:id="rId3"/>
    <p:sldLayoutId id="2147517382" r:id="rId4"/>
    <p:sldLayoutId id="2147517383" r:id="rId5"/>
    <p:sldLayoutId id="2147517384" r:id="rId6"/>
    <p:sldLayoutId id="2147517385" r:id="rId7"/>
    <p:sldLayoutId id="2147517386" r:id="rId8"/>
    <p:sldLayoutId id="2147517387" r:id="rId9"/>
    <p:sldLayoutId id="2147517388" r:id="rId10"/>
    <p:sldLayoutId id="21475173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6BAEE32C-605D-4622-B08E-2825DA003A08}" type="datetimeFigureOut">
              <a:rPr lang="en-US" smtClean="0"/>
              <a:pPr fontAlgn="auto">
                <a:spcAft>
                  <a:spcPts val="0"/>
                </a:spcAft>
              </a:pPr>
              <a:t>4/7/2015</a:t>
            </a:fld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1BF3F1B8-603C-4B63-A8E0-4F74422C0E1E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91" r:id="rId1"/>
    <p:sldLayoutId id="2147517392" r:id="rId2"/>
    <p:sldLayoutId id="2147517393" r:id="rId3"/>
    <p:sldLayoutId id="2147517394" r:id="rId4"/>
    <p:sldLayoutId id="2147517395" r:id="rId5"/>
    <p:sldLayoutId id="2147517396" r:id="rId6"/>
    <p:sldLayoutId id="2147517397" r:id="rId7"/>
    <p:sldLayoutId id="2147517398" r:id="rId8"/>
    <p:sldLayoutId id="2147517399" r:id="rId9"/>
    <p:sldLayoutId id="2147517400" r:id="rId10"/>
    <p:sldLayoutId id="21475174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04" r:id="rId1"/>
    <p:sldLayoutId id="2147517405" r:id="rId2"/>
    <p:sldLayoutId id="2147517406" r:id="rId3"/>
    <p:sldLayoutId id="2147517407" r:id="rId4"/>
    <p:sldLayoutId id="2147517408" r:id="rId5"/>
    <p:sldLayoutId id="2147517409" r:id="rId6"/>
    <p:sldLayoutId id="2147517410" r:id="rId7"/>
    <p:sldLayoutId id="2147517411" r:id="rId8"/>
    <p:sldLayoutId id="2147517412" r:id="rId9"/>
    <p:sldLayoutId id="2147517413" r:id="rId10"/>
    <p:sldLayoutId id="2147517414" r:id="rId11"/>
    <p:sldLayoutId id="2147517415" r:id="rId12"/>
    <p:sldLayoutId id="214751741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1D80083-EADD-47B1-AD2F-6C1481B8C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18" r:id="rId1"/>
    <p:sldLayoutId id="2147517419" r:id="rId2"/>
    <p:sldLayoutId id="2147517420" r:id="rId3"/>
    <p:sldLayoutId id="2147517421" r:id="rId4"/>
    <p:sldLayoutId id="2147517422" r:id="rId5"/>
    <p:sldLayoutId id="2147517423" r:id="rId6"/>
    <p:sldLayoutId id="2147517424" r:id="rId7"/>
    <p:sldLayoutId id="2147517425" r:id="rId8"/>
    <p:sldLayoutId id="2147517426" r:id="rId9"/>
    <p:sldLayoutId id="2147517427" r:id="rId10"/>
    <p:sldLayoutId id="2147517428" r:id="rId11"/>
    <p:sldLayoutId id="21475174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31" r:id="rId1"/>
    <p:sldLayoutId id="2147517432" r:id="rId2"/>
    <p:sldLayoutId id="2147517433" r:id="rId3"/>
    <p:sldLayoutId id="2147517434" r:id="rId4"/>
    <p:sldLayoutId id="2147517435" r:id="rId5"/>
    <p:sldLayoutId id="2147517436" r:id="rId6"/>
    <p:sldLayoutId id="2147517437" r:id="rId7"/>
    <p:sldLayoutId id="2147517438" r:id="rId8"/>
    <p:sldLayoutId id="2147517439" r:id="rId9"/>
    <p:sldLayoutId id="2147517440" r:id="rId10"/>
    <p:sldLayoutId id="21475174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2750" y="6199188"/>
            <a:ext cx="1111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69498EE-1158-4DD0-9B3C-E1ED0744A022}" type="slidenum">
              <a:rPr 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43" r:id="rId1"/>
    <p:sldLayoutId id="2147517444" r:id="rId2"/>
    <p:sldLayoutId id="2147517445" r:id="rId3"/>
    <p:sldLayoutId id="2147517446" r:id="rId4"/>
    <p:sldLayoutId id="2147517447" r:id="rId5"/>
    <p:sldLayoutId id="2147517448" r:id="rId6"/>
    <p:sldLayoutId id="2147517449" r:id="rId7"/>
    <p:sldLayoutId id="2147517450" r:id="rId8"/>
    <p:sldLayoutId id="2147517451" r:id="rId9"/>
    <p:sldLayoutId id="2147517452" r:id="rId10"/>
    <p:sldLayoutId id="2147517453" r:id="rId11"/>
    <p:sldLayoutId id="2147517454" r:id="rId12"/>
    <p:sldLayoutId id="2147517455" r:id="rId13"/>
    <p:sldLayoutId id="214751745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30" r:id="rId1"/>
    <p:sldLayoutId id="2147516631" r:id="rId2"/>
    <p:sldLayoutId id="2147516632" r:id="rId3"/>
    <p:sldLayoutId id="2147516633" r:id="rId4"/>
    <p:sldLayoutId id="2147516634" r:id="rId5"/>
    <p:sldLayoutId id="2147516635" r:id="rId6"/>
    <p:sldLayoutId id="2147516636" r:id="rId7"/>
    <p:sldLayoutId id="2147516637" r:id="rId8"/>
    <p:sldLayoutId id="2147516638" r:id="rId9"/>
    <p:sldLayoutId id="2147516639" r:id="rId10"/>
    <p:sldLayoutId id="21475166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D8E01BA-A4A9-4529-BA2D-ACD7A76A1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58" r:id="rId1"/>
    <p:sldLayoutId id="2147517459" r:id="rId2"/>
    <p:sldLayoutId id="2147517460" r:id="rId3"/>
    <p:sldLayoutId id="2147517461" r:id="rId4"/>
    <p:sldLayoutId id="2147517462" r:id="rId5"/>
    <p:sldLayoutId id="2147517463" r:id="rId6"/>
    <p:sldLayoutId id="2147517464" r:id="rId7"/>
    <p:sldLayoutId id="2147517465" r:id="rId8"/>
    <p:sldLayoutId id="2147517466" r:id="rId9"/>
    <p:sldLayoutId id="2147517467" r:id="rId10"/>
    <p:sldLayoutId id="2147517468" r:id="rId11"/>
    <p:sldLayoutId id="21475174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843719A-AA27-4EC9-9258-BA7D18327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1" r:id="rId1"/>
    <p:sldLayoutId id="2147517472" r:id="rId2"/>
    <p:sldLayoutId id="214751747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75" r:id="rId1"/>
    <p:sldLayoutId id="2147517476" r:id="rId2"/>
    <p:sldLayoutId id="2147517477" r:id="rId3"/>
    <p:sldLayoutId id="2147517478" r:id="rId4"/>
    <p:sldLayoutId id="2147517479" r:id="rId5"/>
    <p:sldLayoutId id="2147517480" r:id="rId6"/>
    <p:sldLayoutId id="2147517481" r:id="rId7"/>
    <p:sldLayoutId id="2147517482" r:id="rId8"/>
    <p:sldLayoutId id="2147517483" r:id="rId9"/>
    <p:sldLayoutId id="2147517484" r:id="rId10"/>
    <p:sldLayoutId id="21475174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Page </a:t>
            </a:r>
            <a:fld id="{20015337-8B21-451E-BD2D-CACFF625CFB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6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87" r:id="rId1"/>
    <p:sldLayoutId id="2147517488" r:id="rId2"/>
    <p:sldLayoutId id="2147517489" r:id="rId3"/>
    <p:sldLayoutId id="2147517490" r:id="rId4"/>
    <p:sldLayoutId id="2147517491" r:id="rId5"/>
    <p:sldLayoutId id="2147517492" r:id="rId6"/>
    <p:sldLayoutId id="2147517493" r:id="rId7"/>
    <p:sldLayoutId id="2147517494" r:id="rId8"/>
    <p:sldLayoutId id="2147517495" r:id="rId9"/>
    <p:sldLayoutId id="2147517496" r:id="rId10"/>
    <p:sldLayoutId id="2147517497" r:id="rId11"/>
    <p:sldLayoutId id="2147517498" r:id="rId12"/>
    <p:sldLayoutId id="2147517499" r:id="rId13"/>
    <p:sldLayoutId id="2147517500" r:id="rId14"/>
    <p:sldLayoutId id="2147517501" r:id="rId15"/>
    <p:sldLayoutId id="2147517502" r:id="rId16"/>
    <p:sldLayoutId id="2147517503" r:id="rId17"/>
    <p:sldLayoutId id="2147517504" r:id="rId18"/>
    <p:sldLayoutId id="2147517505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F657690-D858-4546-831D-ADD5D2DD1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07" r:id="rId1"/>
    <p:sldLayoutId id="2147517508" r:id="rId2"/>
    <p:sldLayoutId id="2147517509" r:id="rId3"/>
    <p:sldLayoutId id="2147517510" r:id="rId4"/>
    <p:sldLayoutId id="2147517511" r:id="rId5"/>
    <p:sldLayoutId id="2147517512" r:id="rId6"/>
    <p:sldLayoutId id="2147517513" r:id="rId7"/>
    <p:sldLayoutId id="2147517514" r:id="rId8"/>
    <p:sldLayoutId id="2147517515" r:id="rId9"/>
    <p:sldLayoutId id="2147517516" r:id="rId10"/>
    <p:sldLayoutId id="21475175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519" r:id="rId1"/>
    <p:sldLayoutId id="2147517520" r:id="rId2"/>
    <p:sldLayoutId id="2147517521" r:id="rId3"/>
    <p:sldLayoutId id="2147517522" r:id="rId4"/>
    <p:sldLayoutId id="2147517523" r:id="rId5"/>
    <p:sldLayoutId id="2147517524" r:id="rId6"/>
    <p:sldLayoutId id="2147517525" r:id="rId7"/>
    <p:sldLayoutId id="2147517526" r:id="rId8"/>
    <p:sldLayoutId id="2147517527" r:id="rId9"/>
    <p:sldLayoutId id="2147517528" r:id="rId10"/>
    <p:sldLayoutId id="2147517529" r:id="rId11"/>
    <p:sldLayoutId id="2147517530" r:id="rId12"/>
    <p:sldLayoutId id="21475175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C27F78-B976-4A82-8E73-2A4D37BDD3A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30F7A-1BE2-40DB-B38C-9E3BF8E1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63" r:id="rId1"/>
    <p:sldLayoutId id="2147516664" r:id="rId2"/>
    <p:sldLayoutId id="2147516665" r:id="rId3"/>
    <p:sldLayoutId id="2147516666" r:id="rId4"/>
    <p:sldLayoutId id="2147516667" r:id="rId5"/>
    <p:sldLayoutId id="2147516668" r:id="rId6"/>
    <p:sldLayoutId id="2147517106" r:id="rId7"/>
    <p:sldLayoutId id="2147516669" r:id="rId8"/>
    <p:sldLayoutId id="2147516670" r:id="rId9"/>
    <p:sldLayoutId id="2147516671" r:id="rId10"/>
    <p:sldLayoutId id="2147516672" r:id="rId11"/>
    <p:sldLayoutId id="2147517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10670-EB04-43BD-8FBD-00DD8FA144EF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627AB-3423-4224-8717-7D1790FE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73" r:id="rId1"/>
    <p:sldLayoutId id="2147516674" r:id="rId2"/>
    <p:sldLayoutId id="2147516675" r:id="rId3"/>
    <p:sldLayoutId id="2147516676" r:id="rId4"/>
    <p:sldLayoutId id="2147516677" r:id="rId5"/>
    <p:sldLayoutId id="2147516678" r:id="rId6"/>
    <p:sldLayoutId id="2147517108" r:id="rId7"/>
    <p:sldLayoutId id="2147516679" r:id="rId8"/>
    <p:sldLayoutId id="2147516680" r:id="rId9"/>
    <p:sldLayoutId id="2147516681" r:id="rId10"/>
    <p:sldLayoutId id="2147516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50604-85D6-4EBD-895E-C3166B93B3F2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10DA1-95E8-4223-BE6E-1A18A5295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83" r:id="rId1"/>
    <p:sldLayoutId id="2147516684" r:id="rId2"/>
    <p:sldLayoutId id="2147516685" r:id="rId3"/>
    <p:sldLayoutId id="2147516686" r:id="rId4"/>
    <p:sldLayoutId id="2147516687" r:id="rId5"/>
    <p:sldLayoutId id="2147516688" r:id="rId6"/>
    <p:sldLayoutId id="2147517109" r:id="rId7"/>
    <p:sldLayoutId id="2147516689" r:id="rId8"/>
    <p:sldLayoutId id="2147516690" r:id="rId9"/>
    <p:sldLayoutId id="2147516691" r:id="rId10"/>
    <p:sldLayoutId id="2147516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E779A-16DC-493E-8BF3-244B24E81891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D4510-3D0E-4F42-A9E3-29DB8A8C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05" r:id="rId1"/>
    <p:sldLayoutId id="2147516706" r:id="rId2"/>
    <p:sldLayoutId id="2147516707" r:id="rId3"/>
    <p:sldLayoutId id="2147516708" r:id="rId4"/>
    <p:sldLayoutId id="2147516709" r:id="rId5"/>
    <p:sldLayoutId id="2147516710" r:id="rId6"/>
    <p:sldLayoutId id="2147517110" r:id="rId7"/>
    <p:sldLayoutId id="2147516711" r:id="rId8"/>
    <p:sldLayoutId id="2147516712" r:id="rId9"/>
    <p:sldLayoutId id="2147516713" r:id="rId10"/>
    <p:sldLayoutId id="2147516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6D6A5-E1C8-44DB-8ACD-ACE0B78D27C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B7668-A2CB-49E1-915C-45B7AECD7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15" r:id="rId1"/>
    <p:sldLayoutId id="2147516716" r:id="rId2"/>
    <p:sldLayoutId id="2147516717" r:id="rId3"/>
    <p:sldLayoutId id="2147516718" r:id="rId4"/>
    <p:sldLayoutId id="2147516719" r:id="rId5"/>
    <p:sldLayoutId id="2147516720" r:id="rId6"/>
    <p:sldLayoutId id="2147517122" r:id="rId7"/>
    <p:sldLayoutId id="2147516721" r:id="rId8"/>
    <p:sldLayoutId id="2147516722" r:id="rId9"/>
    <p:sldLayoutId id="2147516723" r:id="rId10"/>
    <p:sldLayoutId id="2147516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8F56D6-5DED-4FAA-A120-D1BAF53D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71" r:id="rId1"/>
    <p:sldLayoutId id="2147516772" r:id="rId2"/>
    <p:sldLayoutId id="2147516773" r:id="rId3"/>
    <p:sldLayoutId id="2147516774" r:id="rId4"/>
    <p:sldLayoutId id="2147516775" r:id="rId5"/>
    <p:sldLayoutId id="2147516776" r:id="rId6"/>
    <p:sldLayoutId id="2147516777" r:id="rId7"/>
    <p:sldLayoutId id="2147516778" r:id="rId8"/>
    <p:sldLayoutId id="2147516779" r:id="rId9"/>
    <p:sldLayoutId id="2147516780" r:id="rId10"/>
    <p:sldLayoutId id="2147516781" r:id="rId11"/>
    <p:sldLayoutId id="21475167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04AC-09EB-481D-A566-76C89BF531FA}" type="datetimeFigureOut">
              <a:rPr lang="en-US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9D58DF-6890-482B-AF3A-42826724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83" r:id="rId1"/>
    <p:sldLayoutId id="2147516784" r:id="rId2"/>
    <p:sldLayoutId id="2147516785" r:id="rId3"/>
    <p:sldLayoutId id="2147516786" r:id="rId4"/>
    <p:sldLayoutId id="2147516787" r:id="rId5"/>
    <p:sldLayoutId id="2147516788" r:id="rId6"/>
    <p:sldLayoutId id="2147517123" r:id="rId7"/>
    <p:sldLayoutId id="2147516789" r:id="rId8"/>
    <p:sldLayoutId id="2147516790" r:id="rId9"/>
    <p:sldLayoutId id="2147516791" r:id="rId10"/>
    <p:sldLayoutId id="2147516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6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7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157.xml"/><Relationship Id="rId7" Type="http://schemas.openxmlformats.org/officeDocument/2006/relationships/oleObject" Target="../embeddings/oleObject17.bin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slideLayout" Target="../slideLayouts/slideLayout16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6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8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822.xml"/><Relationship Id="rId7" Type="http://schemas.openxmlformats.org/officeDocument/2006/relationships/slideLayout" Target="../slideLayouts/slideLayout158.xml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5" Type="http://schemas.openxmlformats.org/officeDocument/2006/relationships/tags" Target="../tags/tag824.xml"/><Relationship Id="rId4" Type="http://schemas.openxmlformats.org/officeDocument/2006/relationships/tags" Target="../tags/tag8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tags" Target="../tags/tag82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82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9.xml"/><Relationship Id="rId2" Type="http://schemas.openxmlformats.org/officeDocument/2006/relationships/tags" Target="../tags/tag828.xml"/><Relationship Id="rId1" Type="http://schemas.openxmlformats.org/officeDocument/2006/relationships/themeOverride" Target="../theme/themeOverride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829.xml"/><Relationship Id="rId7" Type="http://schemas.openxmlformats.org/officeDocument/2006/relationships/slideLayout" Target="../slideLayouts/slideLayout224.xml"/><Relationship Id="rId12" Type="http://schemas.openxmlformats.org/officeDocument/2006/relationships/image" Target="../media/image35.wmf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7.xml"/><Relationship Id="rId6" Type="http://schemas.openxmlformats.org/officeDocument/2006/relationships/tags" Target="../tags/tag832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831.xml"/><Relationship Id="rId10" Type="http://schemas.openxmlformats.org/officeDocument/2006/relationships/image" Target="../media/image34.wmf"/><Relationship Id="rId4" Type="http://schemas.openxmlformats.org/officeDocument/2006/relationships/tags" Target="../tags/tag830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38.xml"/><Relationship Id="rId13" Type="http://schemas.openxmlformats.org/officeDocument/2006/relationships/tags" Target="../tags/tag843.xml"/><Relationship Id="rId18" Type="http://schemas.openxmlformats.org/officeDocument/2006/relationships/tags" Target="../tags/tag848.xml"/><Relationship Id="rId26" Type="http://schemas.openxmlformats.org/officeDocument/2006/relationships/oleObject" Target="../embeddings/oleObject36.bin"/><Relationship Id="rId3" Type="http://schemas.openxmlformats.org/officeDocument/2006/relationships/tags" Target="../tags/tag833.xml"/><Relationship Id="rId21" Type="http://schemas.openxmlformats.org/officeDocument/2006/relationships/tags" Target="../tags/tag851.xml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tags" Target="../tags/tag847.xml"/><Relationship Id="rId25" Type="http://schemas.openxmlformats.org/officeDocument/2006/relationships/image" Target="../media/image41.wmf"/><Relationship Id="rId2" Type="http://schemas.openxmlformats.org/officeDocument/2006/relationships/vmlDrawing" Target="../drawings/vmlDrawing16.vml"/><Relationship Id="rId16" Type="http://schemas.openxmlformats.org/officeDocument/2006/relationships/tags" Target="../tags/tag846.xml"/><Relationship Id="rId20" Type="http://schemas.openxmlformats.org/officeDocument/2006/relationships/tags" Target="../tags/tag850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oleObject" Target="../embeddings/oleObject35.bin"/><Relationship Id="rId5" Type="http://schemas.openxmlformats.org/officeDocument/2006/relationships/tags" Target="../tags/tag835.xml"/><Relationship Id="rId15" Type="http://schemas.openxmlformats.org/officeDocument/2006/relationships/tags" Target="../tags/tag845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840.xml"/><Relationship Id="rId19" Type="http://schemas.openxmlformats.org/officeDocument/2006/relationships/tags" Target="../tags/tag849.xml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tags" Target="../tags/tag844.xml"/><Relationship Id="rId22" Type="http://schemas.openxmlformats.org/officeDocument/2006/relationships/slideLayout" Target="../slideLayouts/slideLayout224.xml"/><Relationship Id="rId27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13" Type="http://schemas.openxmlformats.org/officeDocument/2006/relationships/tags" Target="../tags/tag863.xml"/><Relationship Id="rId18" Type="http://schemas.openxmlformats.org/officeDocument/2006/relationships/tags" Target="../tags/tag868.xml"/><Relationship Id="rId26" Type="http://schemas.openxmlformats.org/officeDocument/2006/relationships/oleObject" Target="../embeddings/oleObject39.bin"/><Relationship Id="rId3" Type="http://schemas.openxmlformats.org/officeDocument/2006/relationships/tags" Target="../tags/tag853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857.xml"/><Relationship Id="rId12" Type="http://schemas.openxmlformats.org/officeDocument/2006/relationships/tags" Target="../tags/tag862.xml"/><Relationship Id="rId17" Type="http://schemas.openxmlformats.org/officeDocument/2006/relationships/tags" Target="../tags/tag867.xml"/><Relationship Id="rId25" Type="http://schemas.openxmlformats.org/officeDocument/2006/relationships/image" Target="../media/image44.wmf"/><Relationship Id="rId2" Type="http://schemas.openxmlformats.org/officeDocument/2006/relationships/tags" Target="../tags/tag852.xml"/><Relationship Id="rId16" Type="http://schemas.openxmlformats.org/officeDocument/2006/relationships/tags" Target="../tags/tag866.xml"/><Relationship Id="rId20" Type="http://schemas.openxmlformats.org/officeDocument/2006/relationships/slideLayout" Target="../slideLayouts/slideLayout229.xml"/><Relationship Id="rId29" Type="http://schemas.openxmlformats.org/officeDocument/2006/relationships/image" Target="../media/image46.wmf"/><Relationship Id="rId1" Type="http://schemas.openxmlformats.org/officeDocument/2006/relationships/vmlDrawing" Target="../drawings/vmlDrawing17.vml"/><Relationship Id="rId6" Type="http://schemas.openxmlformats.org/officeDocument/2006/relationships/tags" Target="../tags/tag856.xml"/><Relationship Id="rId11" Type="http://schemas.openxmlformats.org/officeDocument/2006/relationships/tags" Target="../tags/tag861.xml"/><Relationship Id="rId24" Type="http://schemas.openxmlformats.org/officeDocument/2006/relationships/oleObject" Target="../embeddings/oleObject38.bin"/><Relationship Id="rId5" Type="http://schemas.openxmlformats.org/officeDocument/2006/relationships/tags" Target="../tags/tag855.xml"/><Relationship Id="rId15" Type="http://schemas.openxmlformats.org/officeDocument/2006/relationships/tags" Target="../tags/tag865.xml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40.bin"/><Relationship Id="rId10" Type="http://schemas.openxmlformats.org/officeDocument/2006/relationships/tags" Target="../tags/tag860.xml"/><Relationship Id="rId19" Type="http://schemas.openxmlformats.org/officeDocument/2006/relationships/tags" Target="../tags/tag869.xml"/><Relationship Id="rId31" Type="http://schemas.openxmlformats.org/officeDocument/2006/relationships/image" Target="../media/image47.wmf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4" Type="http://schemas.openxmlformats.org/officeDocument/2006/relationships/tags" Target="../tags/tag864.xml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45.wmf"/><Relationship Id="rId30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4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9.xml"/><Relationship Id="rId1" Type="http://schemas.openxmlformats.org/officeDocument/2006/relationships/themeOverride" Target="../theme/themeOverr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119641"/>
            <a:ext cx="8302239" cy="1879111"/>
          </a:xfrm>
        </p:spPr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Electrodynamics </a:t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+mn-lt"/>
              </a:rPr>
              <a:t>and </a:t>
            </a:r>
            <a:r>
              <a:rPr lang="en-US" sz="4000" dirty="0" smtClean="0"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Ions </a:t>
            </a:r>
            <a:r>
              <a:rPr lang="en-US" sz="4000" dirty="0">
                <a:latin typeface="Arial Black" panose="020B0A04020102020204" pitchFamily="34" charset="0"/>
              </a:rPr>
              <a:t>in Chemistry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4C01-923F-4C55-96AD-9879551E20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57026" name="Picture 2" descr="Pic 1 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17" y="2618069"/>
            <a:ext cx="5238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946" y="3398674"/>
            <a:ext cx="3674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Applied Electric Field ZERO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0945" y="4747484"/>
            <a:ext cx="3674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Applied Electric Field </a:t>
            </a:r>
            <a:br>
              <a:rPr lang="en-US" sz="1800" b="1" dirty="0" smtClean="0"/>
            </a:br>
            <a:r>
              <a:rPr lang="en-US" sz="1800" b="1" dirty="0" smtClean="0"/>
              <a:t>NOT ZERO</a:t>
            </a:r>
            <a:endParaRPr lang="en-US" sz="18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10669" y="2618069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18292" y="2618068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946449" y="2618067"/>
            <a:ext cx="0" cy="28289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60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02121"/>
              </p:ext>
            </p:extLst>
          </p:nvPr>
        </p:nvGraphicFramePr>
        <p:xfrm>
          <a:off x="642573" y="725675"/>
          <a:ext cx="8076136" cy="165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4" name="Equation" r:id="rId3" imgW="6933960" imgH="1422360" progId="Equation.DSMT4">
                  <p:embed/>
                </p:oleObj>
              </mc:Choice>
              <mc:Fallback>
                <p:oleObj name="Equation" r:id="rId3" imgW="693396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73" y="725675"/>
                        <a:ext cx="8076136" cy="165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888054" y="162960"/>
            <a:ext cx="3585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More specifically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5914"/>
              </p:ext>
            </p:extLst>
          </p:nvPr>
        </p:nvGraphicFramePr>
        <p:xfrm>
          <a:off x="2586744" y="2052481"/>
          <a:ext cx="4330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5" name="Equation" r:id="rId5" imgW="4330440" imgH="1422360" progId="Equation.DSMT4">
                  <p:embed/>
                </p:oleObj>
              </mc:Choice>
              <mc:Fallback>
                <p:oleObj name="Equation" r:id="rId5" imgW="43304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744" y="2052481"/>
                        <a:ext cx="43307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00149"/>
              </p:ext>
            </p:extLst>
          </p:nvPr>
        </p:nvGraphicFramePr>
        <p:xfrm>
          <a:off x="3521797" y="4013326"/>
          <a:ext cx="182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6" name="Equation" r:id="rId7" imgW="1828800" imgH="533160" progId="Equation.DSMT4">
                  <p:embed/>
                </p:oleObj>
              </mc:Choice>
              <mc:Fallback>
                <p:oleObj name="Equation" r:id="rId7" imgW="1828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1797" y="4013326"/>
                        <a:ext cx="1828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995881" y="4074059"/>
            <a:ext cx="2000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In general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5862" y="5219484"/>
            <a:ext cx="77537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The discussion assumes the reactants </a:t>
            </a:r>
            <a:r>
              <a:rPr lang="en-US" sz="1400" b="1" i="1" dirty="0" smtClean="0">
                <a:solidFill>
                  <a:srgbClr val="002060"/>
                </a:solidFill>
              </a:rPr>
              <a:t>A, B, …. </a:t>
            </a:r>
            <a:r>
              <a:rPr lang="en-US" sz="1400" b="1" dirty="0" smtClean="0">
                <a:solidFill>
                  <a:srgbClr val="002060"/>
                </a:solidFill>
              </a:rPr>
              <a:t>are at different spatial locations.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/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/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The </a:t>
            </a:r>
            <a:r>
              <a:rPr lang="en-US" sz="1400" b="1" dirty="0">
                <a:solidFill>
                  <a:srgbClr val="002060"/>
                </a:solidFill>
              </a:rPr>
              <a:t>discussion assumes reactants are charged, </a:t>
            </a:r>
            <a:r>
              <a:rPr lang="en-US" sz="1400" b="1" dirty="0" smtClean="0">
                <a:solidFill>
                  <a:srgbClr val="002060"/>
                </a:solidFill>
              </a:rPr>
              <a:t/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as </a:t>
            </a:r>
            <a:r>
              <a:rPr lang="en-US" sz="1400" b="1" dirty="0">
                <a:solidFill>
                  <a:srgbClr val="002060"/>
                </a:solidFill>
              </a:rPr>
              <a:t>they almost always are </a:t>
            </a:r>
            <a:r>
              <a:rPr lang="en-US" sz="1400" b="1" dirty="0" smtClean="0">
                <a:solidFill>
                  <a:srgbClr val="002060"/>
                </a:solidFill>
              </a:rPr>
              <a:t>with </a:t>
            </a:r>
            <a:r>
              <a:rPr lang="en-US" sz="1400" b="1" dirty="0">
                <a:solidFill>
                  <a:srgbClr val="002060"/>
                </a:solidFill>
              </a:rPr>
              <a:t>fixed </a:t>
            </a:r>
            <a:r>
              <a:rPr lang="en-US" sz="1400" b="1" dirty="0" smtClean="0">
                <a:solidFill>
                  <a:srgbClr val="002060"/>
                </a:solidFill>
              </a:rPr>
              <a:t>and/or </a:t>
            </a:r>
            <a:r>
              <a:rPr lang="en-US" sz="1400" b="1" dirty="0">
                <a:solidFill>
                  <a:srgbClr val="002060"/>
                </a:solidFill>
              </a:rPr>
              <a:t>permanent dipole charges</a:t>
            </a:r>
          </a:p>
        </p:txBody>
      </p:sp>
    </p:spTree>
    <p:extLst>
      <p:ext uri="{BB962C8B-B14F-4D97-AF65-F5344CB8AC3E}">
        <p14:creationId xmlns:p14="http://schemas.microsoft.com/office/powerpoint/2010/main" val="14154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11</a:t>
            </a:fld>
            <a:endParaRPr lang="en-US" dirty="0" smtClean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047418" y="1229248"/>
            <a:ext cx="676724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Engineering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33399">
                    <a:lumMod val="75000"/>
                  </a:srgbClr>
                </a:solidFill>
              </a:rPr>
              <a:t>is about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Signal Flow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333399">
                    <a:lumMod val="75000"/>
                  </a:srgbClr>
                </a:solidFill>
              </a:rPr>
              <a:t>not  chemicals</a:t>
            </a:r>
            <a:endParaRPr lang="en-US" sz="1100" b="1" i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12</a:t>
            </a:fld>
            <a:endParaRPr lang="en-US" dirty="0" smtClean="0">
              <a:solidFill>
                <a:srgbClr val="19066A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196887" y="648955"/>
            <a:ext cx="676724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Maxwell’s Equations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Kirchoff’s Current Law</a:t>
            </a:r>
            <a:endParaRPr lang="en-US" sz="2800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compute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  <a:t>Signals</a:t>
            </a:r>
            <a:b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from Conservation </a:t>
            </a:r>
            <a:r>
              <a:rPr lang="en-US" sz="1800" b="1" dirty="0" smtClean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Charge</a:t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and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Continuity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Current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including displacement current</a:t>
            </a:r>
            <a:endParaRPr lang="en-US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X]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means the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concentration, really activity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of species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Z,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i.e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., concentration is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the number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density</a:t>
            </a:r>
            <a:endParaRPr lang="en-US" sz="1400" dirty="0">
              <a:solidFill>
                <a:srgbClr val="19066A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93115"/>
              </p:ext>
            </p:extLst>
          </p:nvPr>
        </p:nvGraphicFramePr>
        <p:xfrm>
          <a:off x="2650598" y="2411714"/>
          <a:ext cx="3771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4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598" y="2411714"/>
                        <a:ext cx="37719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45258"/>
              </p:ext>
            </p:extLst>
          </p:nvPr>
        </p:nvGraphicFramePr>
        <p:xfrm>
          <a:off x="2671797" y="3411454"/>
          <a:ext cx="434816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5" name="Equation" r:id="rId6" imgW="4368600" imgH="1790640" progId="Equation.DSMT4">
                  <p:embed/>
                </p:oleObj>
              </mc:Choice>
              <mc:Fallback>
                <p:oleObj name="Equation" r:id="rId6" imgW="4368600" imgH="1790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97" y="3411454"/>
                        <a:ext cx="4348162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88377" y="125675"/>
            <a:ext cx="676724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</a:t>
            </a:r>
            <a:r>
              <a:rPr lang="en-US" sz="36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Action</a:t>
            </a:r>
            <a:endParaRPr lang="en-US" sz="2000" b="1" dirty="0" smtClean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</a:t>
            </a:r>
            <a:b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</a:t>
            </a:r>
            <a:r>
              <a:rPr lang="en-US" sz="32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of </a:t>
            </a:r>
            <a:r>
              <a:rPr lang="en-US" sz="4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Mass 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and </a:t>
            </a:r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Matter</a:t>
            </a:r>
            <a:b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It is not about </a:t>
            </a:r>
            <a:r>
              <a:rPr lang="en-US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of </a:t>
            </a:r>
            <a:r>
              <a:rPr lang="en-US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charge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5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29390" y="5832450"/>
            <a:ext cx="822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X]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means the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concentration, really activity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of species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Z,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i.e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., concentration is </a:t>
            </a:r>
            <a:r>
              <a:rPr lang="en-US" sz="1400" dirty="0">
                <a:solidFill>
                  <a:srgbClr val="19066A"/>
                </a:solidFill>
                <a:latin typeface="Arial"/>
                <a:cs typeface="Arial"/>
              </a:rPr>
              <a:t>the number </a:t>
            </a:r>
            <a:r>
              <a:rPr lang="en-US" sz="1400" dirty="0" smtClean="0">
                <a:solidFill>
                  <a:srgbClr val="19066A"/>
                </a:solidFill>
                <a:latin typeface="Arial"/>
                <a:cs typeface="Arial"/>
              </a:rPr>
              <a:t>density</a:t>
            </a:r>
            <a:endParaRPr lang="en-US" sz="1400" dirty="0">
              <a:solidFill>
                <a:srgbClr val="19066A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47761"/>
              </p:ext>
            </p:extLst>
          </p:nvPr>
        </p:nvGraphicFramePr>
        <p:xfrm>
          <a:off x="1829715" y="726393"/>
          <a:ext cx="5484570" cy="12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9" name="Equation" r:id="rId4" imgW="3771720" imgH="850680" progId="Equation.DSMT4">
                  <p:embed/>
                </p:oleObj>
              </mc:Choice>
              <mc:Fallback>
                <p:oleObj name="Equation" r:id="rId4" imgW="37717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9715" y="726393"/>
                        <a:ext cx="5484570" cy="12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30691"/>
              </p:ext>
            </p:extLst>
          </p:nvPr>
        </p:nvGraphicFramePr>
        <p:xfrm>
          <a:off x="2596215" y="2256969"/>
          <a:ext cx="3951570" cy="3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0" name="Equation" r:id="rId6" imgW="4914720" imgH="507960" progId="Equation.DSMT4">
                  <p:embed/>
                </p:oleObj>
              </mc:Choice>
              <mc:Fallback>
                <p:oleObj name="Equation" r:id="rId6" imgW="4914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215" y="2256969"/>
                        <a:ext cx="3951570" cy="3974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1417"/>
              </p:ext>
            </p:extLst>
          </p:nvPr>
        </p:nvGraphicFramePr>
        <p:xfrm>
          <a:off x="3782585" y="3341405"/>
          <a:ext cx="1883062" cy="96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1" name="Equation" r:id="rId8" imgW="990360" imgH="507960" progId="Equation.DSMT4">
                  <p:embed/>
                </p:oleObj>
              </mc:Choice>
              <mc:Fallback>
                <p:oleObj name="Equation" r:id="rId8" imgW="990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2585" y="3341405"/>
                        <a:ext cx="1883062" cy="96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4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34514" y="1438954"/>
            <a:ext cx="82390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Rate constants chosen at  one boundary charge or one potential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cannot work for different charges or potentials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u="sng" dirty="0">
                <a:solidFill>
                  <a:srgbClr val="002060"/>
                </a:solidFill>
              </a:rPr>
              <a:t>Currents</a:t>
            </a:r>
            <a:r>
              <a:rPr lang="en-US" b="1" dirty="0">
                <a:solidFill>
                  <a:srgbClr val="002060"/>
                </a:solidFill>
              </a:rPr>
              <a:t> in Rate Models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u="sng" dirty="0">
                <a:solidFill>
                  <a:srgbClr val="002060"/>
                </a:solidFill>
              </a:rPr>
              <a:t>Independent</a:t>
            </a:r>
            <a:r>
              <a:rPr lang="en-US" b="1" dirty="0">
                <a:solidFill>
                  <a:srgbClr val="002060"/>
                </a:solidFill>
              </a:rPr>
              <a:t> of Charge and </a:t>
            </a:r>
            <a:r>
              <a:rPr lang="en-US" b="1" dirty="0" smtClean="0">
                <a:solidFill>
                  <a:srgbClr val="002060"/>
                </a:solidFill>
              </a:rPr>
              <a:t>Poten</a:t>
            </a:r>
            <a:r>
              <a:rPr lang="en-US" b="1" dirty="0">
                <a:solidFill>
                  <a:srgbClr val="002060"/>
                </a:solidFill>
              </a:rPr>
              <a:t>tial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but </a:t>
            </a:r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in the real world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Currents depend </a:t>
            </a:r>
            <a:r>
              <a:rPr lang="en-US" sz="1200" b="1" u="sng" dirty="0" smtClean="0">
                <a:solidFill>
                  <a:srgbClr val="002060"/>
                </a:solidFill>
              </a:rPr>
              <a:t>on</a:t>
            </a:r>
            <a:r>
              <a:rPr lang="en-US" b="1" u="sng" dirty="0" smtClean="0">
                <a:solidFill>
                  <a:srgbClr val="002060"/>
                </a:solidFill>
              </a:rPr>
              <a:t> Charge </a:t>
            </a:r>
            <a:r>
              <a:rPr lang="en-US" sz="1400" b="1" u="sng" dirty="0" smtClean="0">
                <a:solidFill>
                  <a:srgbClr val="002060"/>
                </a:solidFill>
              </a:rPr>
              <a:t>and</a:t>
            </a:r>
            <a:r>
              <a:rPr lang="en-US" b="1" u="sng" dirty="0" smtClean="0">
                <a:solidFill>
                  <a:srgbClr val="002060"/>
                </a:solidFill>
              </a:rPr>
              <a:t> Potential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sz="11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02880" y="353638"/>
            <a:ext cx="823909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because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Electric Field is Global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1296" y="3297005"/>
            <a:ext cx="2798473" cy="3216666"/>
            <a:chOff x="2276242" y="1039906"/>
            <a:chExt cx="4782620" cy="6192269"/>
          </a:xfrm>
        </p:grpSpPr>
        <p:grpSp>
          <p:nvGrpSpPr>
            <p:cNvPr id="5" name="Group 4"/>
            <p:cNvGrpSpPr/>
            <p:nvPr/>
          </p:nvGrpSpPr>
          <p:grpSpPr>
            <a:xfrm>
              <a:off x="2276242" y="1039906"/>
              <a:ext cx="4782620" cy="5238399"/>
              <a:chOff x="2276242" y="1039906"/>
              <a:chExt cx="4782620" cy="523839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76242" y="1039906"/>
                <a:ext cx="4782620" cy="5238399"/>
                <a:chOff x="793019" y="-457200"/>
                <a:chExt cx="5181045" cy="5958453"/>
              </a:xfrm>
              <a:solidFill>
                <a:schemeClr val="bg1">
                  <a:lumMod val="95000"/>
                </a:schemeClr>
              </a:solidFill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19" y="-457200"/>
                  <a:ext cx="5173793" cy="5958453"/>
                </a:xfrm>
                <a:prstGeom prst="rect">
                  <a:avLst/>
                </a:prstGeom>
                <a:grpFill/>
              </p:spPr>
            </p:pic>
            <p:sp useBgFill="1">
              <p:nvSpPr>
                <p:cNvPr id="10" name="Rectangle 9"/>
                <p:cNvSpPr/>
                <p:nvPr/>
              </p:nvSpPr>
              <p:spPr>
                <a:xfrm>
                  <a:off x="793019" y="5195236"/>
                  <a:ext cx="5181045" cy="21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6571273"/>
                  </p:ext>
                </p:extLst>
              </p:nvPr>
            </p:nvGraphicFramePr>
            <p:xfrm>
              <a:off x="2290051" y="1625730"/>
              <a:ext cx="1578041" cy="5316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856" name="Equation" r:id="rId4" imgW="1663560" imgH="558720" progId="Equation.DSMT4">
                      <p:embed/>
                    </p:oleObj>
                  </mc:Choice>
                  <mc:Fallback>
                    <p:oleObj name="Equation" r:id="rId4" imgW="1663560" imgH="5587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0051" y="1625730"/>
                            <a:ext cx="1578041" cy="5316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Box 5"/>
            <p:cNvSpPr txBox="1"/>
            <p:nvPr/>
          </p:nvSpPr>
          <p:spPr bwMode="auto">
            <a:xfrm>
              <a:off x="2682067" y="6698936"/>
              <a:ext cx="3964276" cy="53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640000"/>
                  </a:solidFill>
                </a:rPr>
                <a:t>*speaking loosely</a:t>
              </a:r>
              <a:endParaRPr lang="en-US" sz="1200" b="1" dirty="0">
                <a:solidFill>
                  <a:srgbClr val="64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3696057" y="3324321"/>
            <a:ext cx="1380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SPARKS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4689537" y="4129503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92500" lnSpcReduction="10000"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  <a:endParaRPr lang="en-US" sz="2800" b="1" dirty="0">
              <a:ln w="11430"/>
              <a:gradFill>
                <a:gsLst>
                  <a:gs pos="0">
                    <a:srgbClr val="A27B00"/>
                  </a:gs>
                  <a:gs pos="75000">
                    <a:srgbClr val="FFFF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2459">
            <a:off x="3419166" y="3928274"/>
            <a:ext cx="338829" cy="4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6589" y="1954306"/>
            <a:ext cx="4464472" cy="4186295"/>
            <a:chOff x="3275861" y="1039906"/>
            <a:chExt cx="4782620" cy="5238399"/>
          </a:xfrm>
        </p:grpSpPr>
        <p:grpSp>
          <p:nvGrpSpPr>
            <p:cNvPr id="2" name="Group 1"/>
            <p:cNvGrpSpPr/>
            <p:nvPr/>
          </p:nvGrpSpPr>
          <p:grpSpPr>
            <a:xfrm>
              <a:off x="3275861" y="1039906"/>
              <a:ext cx="4782620" cy="5238399"/>
              <a:chOff x="1875913" y="-457200"/>
              <a:chExt cx="5181045" cy="5958453"/>
            </a:xfrm>
            <a:solidFill>
              <a:schemeClr val="bg1">
                <a:lumMod val="95000"/>
              </a:schemeClr>
            </a:solidFill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14" y="-457200"/>
                <a:ext cx="5173794" cy="5958453"/>
              </a:xfrm>
              <a:prstGeom prst="rect">
                <a:avLst/>
              </a:prstGeom>
              <a:grpFill/>
            </p:spPr>
          </p:pic>
          <p:sp useBgFill="1">
            <p:nvSpPr>
              <p:cNvPr id="4" name="Rectangle 3"/>
              <p:cNvSpPr/>
              <p:nvPr/>
            </p:nvSpPr>
            <p:spPr>
              <a:xfrm>
                <a:off x="1875913" y="5286233"/>
                <a:ext cx="5181045" cy="215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650975"/>
                </p:ext>
              </p:extLst>
            </p:nvPr>
          </p:nvGraphicFramePr>
          <p:xfrm>
            <a:off x="3501307" y="1691352"/>
            <a:ext cx="2261836" cy="69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7" name="Equation" r:id="rId4" imgW="1815840" imgH="558720" progId="Equation.DSMT4">
                    <p:embed/>
                  </p:oleObj>
                </mc:Choice>
                <mc:Fallback>
                  <p:oleObj name="Equation" r:id="rId4" imgW="181584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307" y="1691352"/>
                          <a:ext cx="2261836" cy="69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475129" y="2475429"/>
            <a:ext cx="272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262674"/>
                </a:solidFill>
              </a:rPr>
              <a:t>When </a:t>
            </a:r>
            <a:r>
              <a:rPr lang="en-US" b="1" i="1" dirty="0">
                <a:solidFill>
                  <a:srgbClr val="262674"/>
                </a:solidFill>
              </a:rPr>
              <a:t>we unplug a computer power </a:t>
            </a:r>
            <a:r>
              <a:rPr lang="en-US" b="1" i="1" dirty="0" smtClean="0">
                <a:solidFill>
                  <a:srgbClr val="262674"/>
                </a:solidFill>
              </a:rPr>
              <a:t>supply,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we often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CREATE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 SPARKS,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sz="1100" b="1" i="1" dirty="0" smtClean="0">
                <a:solidFill>
                  <a:srgbClr val="262674"/>
                </a:solidFill>
              </a:rPr>
              <a:t> i.e., a </a:t>
            </a:r>
            <a:r>
              <a:rPr lang="en-US" b="1" i="1" dirty="0" smtClean="0">
                <a:solidFill>
                  <a:srgbClr val="262674"/>
                </a:solidFill>
              </a:rPr>
              <a:t>PLASMA,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/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</a:t>
            </a:r>
            <a:r>
              <a:rPr lang="en-US" sz="1200" b="1" i="1" dirty="0" smtClean="0">
                <a:solidFill>
                  <a:srgbClr val="262674"/>
                </a:solidFill>
              </a:rPr>
              <a:t>a</a:t>
            </a:r>
            <a:r>
              <a:rPr lang="en-US" b="1" i="1" dirty="0" smtClean="0">
                <a:solidFill>
                  <a:srgbClr val="262674"/>
                </a:solidFill>
              </a:rPr>
              <a:t> NEW KIND</a:t>
            </a:r>
          </a:p>
          <a:p>
            <a:r>
              <a:rPr lang="en-US" b="1" i="1" dirty="0" smtClean="0">
                <a:solidFill>
                  <a:srgbClr val="262674"/>
                </a:solidFill>
              </a:rPr>
              <a:t>   of current flow</a:t>
            </a:r>
            <a:endParaRPr lang="en-US" b="1" i="1" dirty="0">
              <a:solidFill>
                <a:srgbClr val="2626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8197" y="263132"/>
            <a:ext cx="80054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62674"/>
                </a:solidFill>
              </a:rPr>
              <a:t>Mathematics of Continuity</a:t>
            </a:r>
          </a:p>
          <a:p>
            <a:pPr algn="ctr"/>
            <a:r>
              <a:rPr lang="en-US" sz="1400" b="1" dirty="0" smtClean="0">
                <a:solidFill>
                  <a:srgbClr val="262674"/>
                </a:solidFill>
              </a:rPr>
              <a:t>in Maxwell equations can</a:t>
            </a:r>
            <a:r>
              <a:rPr lang="en-US" sz="2400" b="1" dirty="0" smtClean="0">
                <a:solidFill>
                  <a:srgbClr val="262674"/>
                </a:solidFill>
              </a:rPr>
              <a:t/>
            </a:r>
            <a:br>
              <a:rPr lang="en-US" sz="2400" b="1" dirty="0" smtClean="0">
                <a:solidFill>
                  <a:srgbClr val="262674"/>
                </a:solidFill>
              </a:rPr>
            </a:br>
            <a:r>
              <a:rPr lang="en-US" sz="2400" b="1" dirty="0" smtClean="0">
                <a:solidFill>
                  <a:srgbClr val="262674"/>
                </a:solidFill>
              </a:rPr>
              <a:t>Create New Kind of Physics</a:t>
            </a:r>
            <a:r>
              <a:rPr lang="en-US" sz="1800" b="1" dirty="0" smtClean="0">
                <a:solidFill>
                  <a:srgbClr val="262674"/>
                </a:solidFill>
              </a:rPr>
              <a:t>, </a:t>
            </a:r>
            <a:br>
              <a:rPr lang="en-US" sz="1800" b="1" dirty="0" smtClean="0">
                <a:solidFill>
                  <a:srgbClr val="262674"/>
                </a:solidFill>
              </a:rPr>
            </a:br>
            <a:r>
              <a:rPr lang="en-US" sz="1800" b="1" dirty="0" smtClean="0">
                <a:solidFill>
                  <a:srgbClr val="262674"/>
                </a:solidFill>
              </a:rPr>
              <a:t>New Kind of Charge</a:t>
            </a:r>
            <a:endParaRPr lang="en-US" sz="1800" b="1" dirty="0">
              <a:solidFill>
                <a:srgbClr val="262674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526370" y="3293816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  <a:endParaRPr lang="en-US" sz="3200" b="1" dirty="0">
              <a:ln w="11430"/>
              <a:gradFill>
                <a:gsLst>
                  <a:gs pos="0">
                    <a:srgbClr val="A27B00"/>
                  </a:gs>
                  <a:gs pos="75000">
                    <a:srgbClr val="FFFF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Lightning Bolt 11"/>
          <p:cNvSpPr/>
          <p:nvPr/>
        </p:nvSpPr>
        <p:spPr bwMode="auto">
          <a:xfrm rot="19926300">
            <a:off x="2424496" y="3617954"/>
            <a:ext cx="914400" cy="914400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271" y="292941"/>
            <a:ext cx="7593106" cy="112348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Continuity of Current is Ex</a:t>
            </a:r>
            <a:r>
              <a:rPr lang="en-US" sz="4800" b="1" dirty="0" smtClean="0"/>
              <a:t>act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271" y="1511953"/>
            <a:ext cx="759310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even though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</a:t>
            </a:r>
            <a:r>
              <a:rPr lang="en-US" sz="3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Charge Flow </a:t>
            </a:r>
          </a:p>
          <a:p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138" y="3448145"/>
            <a:ext cx="473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  <a:endParaRPr lang="en-US" sz="28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907" y="4419600"/>
            <a:ext cx="5782235" cy="181588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9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64153" y="449580"/>
            <a:ext cx="5895975" cy="5904253"/>
            <a:chOff x="1186023" y="621030"/>
            <a:chExt cx="5895975" cy="590425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15281"/>
                </p:ext>
              </p:extLst>
            </p:nvPr>
          </p:nvGraphicFramePr>
          <p:xfrm>
            <a:off x="1186023" y="621030"/>
            <a:ext cx="5895975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9" name="Equation" r:id="rId3" imgW="6730920" imgH="3809880" progId="Equation.DSMT4">
                    <p:embed/>
                  </p:oleObj>
                </mc:Choice>
                <mc:Fallback>
                  <p:oleObj name="Equation" r:id="rId3" imgW="6730920" imgH="3809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023" y="621030"/>
                          <a:ext cx="5895975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1371600" y="3724516"/>
              <a:ext cx="5710398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Kirchoff Current Law </a:t>
              </a:r>
              <a:br>
                <a:rPr lang="en-US" sz="2400" b="1" dirty="0" smtClean="0">
                  <a:solidFill>
                    <a:srgbClr val="002060"/>
                  </a:solidFill>
                </a:rPr>
              </a:br>
              <a:r>
                <a:rPr lang="en-US" sz="2400" dirty="0" smtClean="0">
                  <a:solidFill>
                    <a:srgbClr val="002060"/>
                  </a:solidFill>
                </a:rPr>
                <a:t>and </a:t>
              </a:r>
              <a:br>
                <a:rPr lang="en-US" sz="2400" dirty="0" smtClean="0">
                  <a:solidFill>
                    <a:srgbClr val="002060"/>
                  </a:solidFill>
                </a:rPr>
              </a:br>
              <a:r>
                <a:rPr lang="en-US" sz="2400" b="1" dirty="0" smtClean="0">
                  <a:solidFill>
                    <a:srgbClr val="002060"/>
                  </a:solidFill>
                </a:rPr>
                <a:t>Maxwell Equations </a:t>
              </a:r>
              <a:br>
                <a:rPr lang="en-US" sz="2400" b="1" dirty="0" smtClean="0">
                  <a:solidFill>
                    <a:srgbClr val="002060"/>
                  </a:solidFill>
                </a:rPr>
              </a:br>
              <a:r>
                <a:rPr lang="en-US" sz="2400" b="1" dirty="0" smtClean="0">
                  <a:solidFill>
                    <a:srgbClr val="002060"/>
                  </a:solidFill>
                </a:rPr>
                <a:t>are nearly the same thing</a:t>
              </a:r>
              <a:br>
                <a:rPr lang="en-US" sz="2400" b="1" dirty="0" smtClean="0">
                  <a:solidFill>
                    <a:srgbClr val="002060"/>
                  </a:solidFill>
                </a:rPr>
              </a:br>
              <a:endParaRPr lang="en-US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Bhat &amp; Osting (2011). IEEE Trans Antennas and Propagation 59: 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3772-3778</a:t>
              </a:r>
              <a:endParaRPr lang="en-US" sz="1200" b="1" i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i="1" dirty="0" smtClean="0">
                  <a:solidFill>
                    <a:srgbClr val="002060"/>
                  </a:solidFill>
                </a:rPr>
                <a:t>Heras </a:t>
              </a:r>
              <a:r>
                <a:rPr lang="en-US" sz="1200" b="1" i="1" dirty="0">
                  <a:solidFill>
                    <a:srgbClr val="002060"/>
                  </a:solidFill>
                </a:rPr>
                <a:t>(2007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) American </a:t>
              </a:r>
              <a:r>
                <a:rPr lang="en-US" sz="1200" b="1" i="1" dirty="0">
                  <a:solidFill>
                    <a:srgbClr val="002060"/>
                  </a:solidFill>
                </a:rPr>
                <a:t>Journal of Physics 75: 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652-657</a:t>
              </a:r>
              <a:endParaRPr lang="en-US" sz="1200" b="1" i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b="1" i="1" dirty="0" smtClean="0">
                  <a:solidFill>
                    <a:srgbClr val="002060"/>
                  </a:solidFill>
                </a:rPr>
                <a:t>Heras </a:t>
              </a:r>
              <a:r>
                <a:rPr lang="en-US" sz="1200" b="1" i="1" dirty="0">
                  <a:solidFill>
                    <a:srgbClr val="002060"/>
                  </a:solidFill>
                </a:rPr>
                <a:t>(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2011) </a:t>
              </a:r>
              <a:r>
                <a:rPr lang="en-US" sz="1200" b="1" i="1" dirty="0">
                  <a:solidFill>
                    <a:srgbClr val="002060"/>
                  </a:solidFill>
                </a:rPr>
                <a:t>American Journal of 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Physics  79: 409</a:t>
              </a:r>
            </a:p>
            <a:p>
              <a:pPr algn="ctr"/>
              <a:r>
                <a:rPr lang="en-US" sz="1200" b="1" i="1" dirty="0" smtClean="0">
                  <a:solidFill>
                    <a:srgbClr val="002060"/>
                  </a:solidFill>
                </a:rPr>
                <a:t>Itzykson &amp; Zuber </a:t>
              </a:r>
              <a:r>
                <a:rPr lang="en-US" sz="1200" b="1" i="1" u="sng" dirty="0" smtClean="0">
                  <a:solidFill>
                    <a:srgbClr val="002060"/>
                  </a:solidFill>
                </a:rPr>
                <a:t>Quantum Field Theory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 (1990) p. 10</a:t>
              </a:r>
            </a:p>
            <a:p>
              <a:pPr algn="ctr"/>
              <a:endParaRPr lang="en-US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4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837" y="1124744"/>
            <a:ext cx="466986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Electrodynamics 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and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Ions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 </a:t>
            </a:r>
            <a:r>
              <a:rPr lang="en-US" sz="3200" b="1" dirty="0" smtClean="0">
                <a:solidFill>
                  <a:srgbClr val="000000"/>
                </a:solidFill>
              </a:rPr>
              <a:t/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Chemistry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Bob Eisenberg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Temple University Lecture Series</a:t>
            </a:r>
          </a:p>
          <a:p>
            <a:pPr algn="ctr"/>
            <a:r>
              <a:rPr lang="en-US" b="1" smtClean="0">
                <a:solidFill>
                  <a:srgbClr val="000000"/>
                </a:solidFill>
              </a:rPr>
              <a:t>Second Afternoon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Institute for Computational Molecular Science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April, 2015</a:t>
            </a:r>
          </a:p>
        </p:txBody>
      </p:sp>
    </p:spTree>
    <p:extLst>
      <p:ext uri="{BB962C8B-B14F-4D97-AF65-F5344CB8AC3E}">
        <p14:creationId xmlns:p14="http://schemas.microsoft.com/office/powerpoint/2010/main" val="28408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82075"/>
              </p:ext>
            </p:extLst>
          </p:nvPr>
        </p:nvGraphicFramePr>
        <p:xfrm>
          <a:off x="821671" y="3180188"/>
          <a:ext cx="890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8" name="Equation" r:id="rId4" imgW="1663560" imgH="558720" progId="Equation.DSMT4">
                  <p:embed/>
                </p:oleObj>
              </mc:Choice>
              <mc:Fallback>
                <p:oleObj name="Equation" r:id="rId4" imgW="166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671" y="3180188"/>
                        <a:ext cx="890588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1511922"/>
            <a:ext cx="9144000" cy="3834156"/>
            <a:chOff x="0" y="1511922"/>
            <a:chExt cx="9144000" cy="3834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922"/>
              <a:ext cx="9144000" cy="3834156"/>
            </a:xfrm>
            <a:prstGeom prst="rect">
              <a:avLst/>
            </a:prstGeom>
          </p:spPr>
        </p:pic>
        <p:sp useBgFill="1">
          <p:nvSpPr>
            <p:cNvPr id="4" name="Rectangle 3"/>
            <p:cNvSpPr/>
            <p:nvPr/>
          </p:nvSpPr>
          <p:spPr bwMode="auto">
            <a:xfrm>
              <a:off x="1635443" y="3125802"/>
              <a:ext cx="256222" cy="162370"/>
            </a:xfrm>
            <a:prstGeom prst="rect">
              <a:avLst/>
            </a:prstGeom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2259" y="154272"/>
            <a:ext cx="5782235" cy="1384995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with different Physics </a:t>
            </a:r>
            <a:b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4839" y="4897341"/>
            <a:ext cx="7018427" cy="1862048"/>
          </a:xfrm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36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Continuity of Current is Exact</a:t>
            </a:r>
            <a:b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27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 matter what carries the current!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endParaRPr lang="en-US" sz="16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86560"/>
              </p:ext>
            </p:extLst>
          </p:nvPr>
        </p:nvGraphicFramePr>
        <p:xfrm>
          <a:off x="5075238" y="3187700"/>
          <a:ext cx="9159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9" name="Equation" r:id="rId7" imgW="1714320" imgH="558720" progId="Equation.DSMT4">
                  <p:embed/>
                </p:oleObj>
              </mc:Choice>
              <mc:Fallback>
                <p:oleObj name="Equation" r:id="rId7" imgW="1714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187700"/>
                        <a:ext cx="9159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827731" y="3493441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D = permittivity 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  <a:sym typeface="Symbol"/>
              </a:rPr>
              <a:t></a:t>
            </a:r>
            <a:r>
              <a:rPr lang="en-US" sz="1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  <a:cs typeface="Arial"/>
              </a:rPr>
              <a:t> 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95450" y="2225040"/>
            <a:ext cx="15621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51661" y="1996440"/>
            <a:ext cx="51434" cy="44386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21355" y="1965960"/>
            <a:ext cx="51435" cy="474345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272790" y="2204085"/>
            <a:ext cx="127635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2990849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646871" y="2409825"/>
            <a:ext cx="5124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" b="1" dirty="0">
                <a:solidFill>
                  <a:srgbClr val="000000"/>
                </a:solidFill>
                <a:latin typeface="Arial"/>
                <a:cs typeface="Arial"/>
              </a:rPr>
              <a:t>Ag AgCl</a:t>
            </a:r>
          </a:p>
        </p:txBody>
      </p:sp>
    </p:spTree>
    <p:extLst>
      <p:ext uri="{BB962C8B-B14F-4D97-AF65-F5344CB8AC3E}">
        <p14:creationId xmlns:p14="http://schemas.microsoft.com/office/powerpoint/2010/main" val="194590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Continuity of Current is Ex</a:t>
            </a:r>
            <a:r>
              <a:rPr lang="en-US" sz="2800" b="1" dirty="0" smtClean="0"/>
              <a:t>act</a:t>
            </a:r>
            <a:br>
              <a:rPr lang="en-US" sz="2800" b="1" dirty="0" smtClean="0"/>
            </a:br>
            <a:r>
              <a:rPr lang="en-US" sz="1800" b="1" i="1" dirty="0" smtClean="0">
                <a:solidFill>
                  <a:srgbClr val="002060"/>
                </a:solidFill>
              </a:rPr>
              <a:t>no matter what carries the current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even though 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Charge Flow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even Creating Plasmas!</a:t>
            </a:r>
            <a:endParaRPr lang="en-US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smtClean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  <a:endParaRPr lang="en-US" sz="44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46840" y="231340"/>
            <a:ext cx="7158736" cy="6037698"/>
            <a:chOff x="1746840" y="231340"/>
            <a:chExt cx="7158736" cy="6037698"/>
          </a:xfrm>
        </p:grpSpPr>
        <p:grpSp>
          <p:nvGrpSpPr>
            <p:cNvPr id="10" name="Group 9"/>
            <p:cNvGrpSpPr/>
            <p:nvPr/>
          </p:nvGrpSpPr>
          <p:grpSpPr>
            <a:xfrm>
              <a:off x="1746840" y="231340"/>
              <a:ext cx="5859939" cy="6037698"/>
              <a:chOff x="1908765" y="231340"/>
              <a:chExt cx="5859939" cy="6037698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9569849"/>
                  </p:ext>
                </p:extLst>
              </p:nvPr>
            </p:nvGraphicFramePr>
            <p:xfrm>
              <a:off x="2979738" y="4022725"/>
              <a:ext cx="3098800" cy="2246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152" name="Equation" r:id="rId4" imgW="6286320" imgH="4559040" progId="Equation.DSMT4">
                      <p:embed/>
                    </p:oleObj>
                  </mc:Choice>
                  <mc:Fallback>
                    <p:oleObj name="Equation" r:id="rId4" imgW="6286320" imgH="4559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979738" y="4022725"/>
                            <a:ext cx="3098800" cy="2246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8"/>
              <p:cNvGrpSpPr/>
              <p:nvPr/>
            </p:nvGrpSpPr>
            <p:grpSpPr>
              <a:xfrm>
                <a:off x="1908765" y="231340"/>
                <a:ext cx="5859939" cy="3477060"/>
                <a:chOff x="1908765" y="231340"/>
                <a:chExt cx="5859939" cy="347706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908765" y="1332185"/>
                  <a:ext cx="5859939" cy="2376215"/>
                  <a:chOff x="1908765" y="1332185"/>
                  <a:chExt cx="5859939" cy="2376215"/>
                </a:xfrm>
              </p:grpSpPr>
              <p:graphicFrame>
                <p:nvGraphicFramePr>
                  <p:cNvPr id="2" name="Object 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69917917"/>
                      </p:ext>
                    </p:extLst>
                  </p:nvPr>
                </p:nvGraphicFramePr>
                <p:xfrm>
                  <a:off x="2201319" y="1332185"/>
                  <a:ext cx="1625600" cy="9779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53" name="Equation" r:id="rId6" imgW="1625400" imgH="977760" progId="Equation.DSMT4">
                          <p:embed/>
                        </p:oleObj>
                      </mc:Choice>
                      <mc:Fallback>
                        <p:oleObj name="Equation" r:id="rId6" imgW="1625400" imgH="9777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01319" y="1332185"/>
                                <a:ext cx="1625600" cy="9779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" name="Object 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22766669"/>
                      </p:ext>
                    </p:extLst>
                  </p:nvPr>
                </p:nvGraphicFramePr>
                <p:xfrm>
                  <a:off x="5356316" y="1584870"/>
                  <a:ext cx="1308100" cy="330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54" name="Equation" r:id="rId8" imgW="1307880" imgH="330120" progId="Equation.DSMT4">
                          <p:embed/>
                        </p:oleObj>
                      </mc:Choice>
                      <mc:Fallback>
                        <p:oleObj name="Equation" r:id="rId8" imgW="13078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356316" y="1584870"/>
                                <a:ext cx="1308100" cy="330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" name="Object 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3415186"/>
                      </p:ext>
                    </p:extLst>
                  </p:nvPr>
                </p:nvGraphicFramePr>
                <p:xfrm>
                  <a:off x="1908765" y="2507480"/>
                  <a:ext cx="1955800" cy="889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55" name="Equation" r:id="rId10" imgW="1955520" imgH="888840" progId="Equation.DSMT4">
                          <p:embed/>
                        </p:oleObj>
                      </mc:Choice>
                      <mc:Fallback>
                        <p:oleObj name="Equation" r:id="rId10" imgW="1955520" imgH="8888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08765" y="2507480"/>
                                <a:ext cx="1955800" cy="889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" name="Object 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84603620"/>
                      </p:ext>
                    </p:extLst>
                  </p:nvPr>
                </p:nvGraphicFramePr>
                <p:xfrm>
                  <a:off x="4390504" y="2489200"/>
                  <a:ext cx="3378200" cy="1219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1156" name="Equation" r:id="rId12" imgW="3377880" imgH="1218960" progId="Equation.DSMT4">
                          <p:embed/>
                        </p:oleObj>
                      </mc:Choice>
                      <mc:Fallback>
                        <p:oleObj name="Equation" r:id="rId12" imgW="3377880" imgH="121896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3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90504" y="2489200"/>
                                <a:ext cx="3378200" cy="1219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2116592" y="231340"/>
                  <a:ext cx="454782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dirty="0" smtClean="0">
                      <a:solidFill>
                        <a:prstClr val="black"/>
                      </a:solidFill>
                      <a:latin typeface="Arial Black" panose="020B0A04020102020204" pitchFamily="34" charset="0"/>
                      <a:cs typeface="+mn-cs"/>
                    </a:rPr>
                    <a:t>Maxwell Equations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i="1" dirty="0" smtClean="0">
                      <a:solidFill>
                        <a:prstClr val="black"/>
                      </a:solidFill>
                      <a:latin typeface="+mn-lt"/>
                      <a:cs typeface="+mn-cs"/>
                    </a:rPr>
                    <a:t>as written by Heaviside, using Gibbs notation</a:t>
                  </a:r>
                  <a:endParaRPr lang="en-US" sz="1800" i="1" dirty="0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896456" y="4033615"/>
              <a:ext cx="2009120" cy="1093862"/>
              <a:chOff x="6896456" y="4033615"/>
              <a:chExt cx="2009120" cy="1093862"/>
            </a:xfrm>
          </p:grpSpPr>
          <p:sp>
            <p:nvSpPr>
              <p:cNvPr id="11" name="Cloud Callout 10"/>
              <p:cNvSpPr/>
              <p:nvPr/>
            </p:nvSpPr>
            <p:spPr bwMode="auto">
              <a:xfrm>
                <a:off x="6896456" y="4033615"/>
                <a:ext cx="2009120" cy="1093862"/>
              </a:xfrm>
              <a:prstGeom prst="cloudCallout">
                <a:avLst>
                  <a:gd name="adj1" fmla="val -33572"/>
                  <a:gd name="adj2" fmla="val -89331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137160" rIns="91440" bIns="13716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7007550" y="4226603"/>
                <a:ext cx="189802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19066A"/>
                    </a:solidFill>
                    <a:latin typeface="Arial Black" panose="020B0A04020102020204" pitchFamily="34" charset="0"/>
                  </a:rPr>
                  <a:t>Displacement Current </a:t>
                </a:r>
              </a:p>
              <a:p>
                <a:pPr algn="ctr"/>
                <a:r>
                  <a:rPr lang="en-US" sz="1200" b="1" dirty="0" smtClean="0">
                    <a:solidFill>
                      <a:srgbClr val="C00000"/>
                    </a:solidFill>
                  </a:rPr>
                  <a:t>Everywhere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!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67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98758" y="369990"/>
            <a:ext cx="6072620" cy="6192735"/>
            <a:chOff x="1870531" y="606362"/>
            <a:chExt cx="6072620" cy="6192735"/>
          </a:xfrm>
        </p:grpSpPr>
        <p:grpSp>
          <p:nvGrpSpPr>
            <p:cNvPr id="10" name="Group 9"/>
            <p:cNvGrpSpPr/>
            <p:nvPr/>
          </p:nvGrpSpPr>
          <p:grpSpPr>
            <a:xfrm>
              <a:off x="1870531" y="606362"/>
              <a:ext cx="5764080" cy="6192735"/>
              <a:chOff x="2032456" y="606362"/>
              <a:chExt cx="5764080" cy="619273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492828"/>
                  </p:ext>
                </p:extLst>
              </p:nvPr>
            </p:nvGraphicFramePr>
            <p:xfrm>
              <a:off x="2218061" y="5705310"/>
              <a:ext cx="5578475" cy="1093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149" name="Equation" r:id="rId3" imgW="11315520" imgH="2222280" progId="Equation.DSMT4">
                      <p:embed/>
                    </p:oleObj>
                  </mc:Choice>
                  <mc:Fallback>
                    <p:oleObj name="Equation" r:id="rId3" imgW="11315520" imgH="222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18061" y="5705310"/>
                            <a:ext cx="5578475" cy="1093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8"/>
              <p:cNvGrpSpPr/>
              <p:nvPr/>
            </p:nvGrpSpPr>
            <p:grpSpPr>
              <a:xfrm>
                <a:off x="2032456" y="606362"/>
                <a:ext cx="5459871" cy="2945365"/>
                <a:chOff x="2032456" y="606362"/>
                <a:chExt cx="5459871" cy="294536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032456" y="606362"/>
                  <a:ext cx="5459871" cy="153888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txBody>
                <a:bodyPr wrap="square" tIns="91440" bIns="91440" rtlCol="0" anchor="ctr" anchorCtr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 smtClean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Generalized Current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400" dirty="0" smtClean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is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dirty="0" smtClean="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/>
                    </a:rPr>
                    <a:t>Conserved</a:t>
                  </a:r>
                  <a:r>
                    <a:rPr lang="en-US" sz="1400" i="1" dirty="0" smtClean="0">
                      <a:solidFill>
                        <a:prstClr val="black"/>
                      </a:solidFill>
                      <a:latin typeface="Arial"/>
                      <a:cs typeface="Arial"/>
                    </a:rPr>
                    <a:t> </a:t>
                  </a:r>
                  <a:endParaRPr lang="en-US" sz="1800" i="1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2064930"/>
                    </p:ext>
                  </p:extLst>
                </p:nvPr>
              </p:nvGraphicFramePr>
              <p:xfrm>
                <a:off x="2738190" y="2764327"/>
                <a:ext cx="2933700" cy="787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150" name="Equation" r:id="rId5" imgW="3314520" imgH="888840" progId="Equation.DSMT4">
                        <p:embed/>
                      </p:oleObj>
                    </mc:Choice>
                    <mc:Fallback>
                      <p:oleObj name="Equation" r:id="rId5" imgW="3314520" imgH="8888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38190" y="2764327"/>
                              <a:ext cx="2933700" cy="787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2" name="TextBox 11"/>
            <p:cNvSpPr txBox="1"/>
            <p:nvPr/>
          </p:nvSpPr>
          <p:spPr bwMode="auto">
            <a:xfrm>
              <a:off x="6045126" y="2751135"/>
              <a:ext cx="18980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/>
                </a:rPr>
                <a:t>Displacement Current </a:t>
              </a:r>
            </a:p>
            <a:p>
              <a:pPr algn="ctr"/>
              <a:r>
                <a:rPr lang="en-US" sz="1200" b="1" dirty="0">
                  <a:solidFill>
                    <a:srgbClr val="C00000"/>
                  </a:solidFill>
                  <a:latin typeface="Arial"/>
                  <a:cs typeface="Arial"/>
                </a:rPr>
                <a:t>Everywhere</a:t>
              </a:r>
              <a:r>
                <a:rPr lang="en-US" b="1" dirty="0">
                  <a:solidFill>
                    <a:srgbClr val="C00000"/>
                  </a:solidFill>
                  <a:latin typeface="Arial"/>
                  <a:cs typeface="Arial"/>
                </a:rPr>
                <a:t>!</a:t>
              </a: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24186"/>
              </p:ext>
            </p:extLst>
          </p:nvPr>
        </p:nvGraphicFramePr>
        <p:xfrm>
          <a:off x="2171700" y="3943350"/>
          <a:ext cx="4948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Equation" r:id="rId7" imgW="6083280" imgH="1320480" progId="Equation.DSMT4">
                  <p:embed/>
                </p:oleObj>
              </mc:Choice>
              <mc:Fallback>
                <p:oleObj name="Equation" r:id="rId7" imgW="60832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1700" y="3943350"/>
                        <a:ext cx="4948238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403666" y="2158623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Maxwell Equation</a:t>
            </a:r>
            <a:endParaRPr lang="en-US" sz="1800" b="1" dirty="0">
              <a:solidFill>
                <a:srgbClr val="0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484807" y="3552587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Vector Identity</a:t>
            </a:r>
            <a:endParaRPr lang="en-US" sz="1800" b="1" dirty="0">
              <a:solidFill>
                <a:srgbClr val="0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428694" y="3550732"/>
            <a:ext cx="2656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Conservation law</a:t>
            </a:r>
            <a:endParaRPr lang="en-US" sz="1800" b="1" dirty="0">
              <a:solidFill>
                <a:srgbClr val="0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576015" y="2514763"/>
            <a:ext cx="967535" cy="82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5579269" y="2714625"/>
            <a:ext cx="588169" cy="19288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med"/>
          </a:ln>
          <a:effectLst/>
        </p:spPr>
      </p:cxnSp>
      <p:sp>
        <p:nvSpPr>
          <p:cNvPr id="23" name="TextBox 22"/>
          <p:cNvSpPr txBox="1"/>
          <p:nvPr/>
        </p:nvSpPr>
        <p:spPr bwMode="auto">
          <a:xfrm>
            <a:off x="4504929" y="4920339"/>
            <a:ext cx="2736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Generalized Current</a:t>
            </a:r>
            <a:endParaRPr lang="en-US" sz="1800" b="1" dirty="0">
              <a:solidFill>
                <a:srgbClr val="C00000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274" y="943275"/>
            <a:ext cx="7007191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All of Biology occurs in Salt Solutions </a:t>
            </a:r>
          </a:p>
          <a:p>
            <a:pPr algn="ctr"/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of definite composition and concentration </a:t>
            </a:r>
          </a:p>
          <a:p>
            <a:pPr algn="ctr"/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and that matters!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333399">
                    <a:lumMod val="75000"/>
                  </a:srgbClr>
                </a:solidFill>
              </a:rPr>
              <a:t>Salt Water is the Liquid of Life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  <a:t>Pure H</a:t>
            </a:r>
            <a:r>
              <a:rPr lang="en-US" sz="2000" baseline="-25000" dirty="0" smtClean="0">
                <a:solidFill>
                  <a:srgbClr val="333399">
                    <a:lumMod val="75000"/>
                  </a:srgbClr>
                </a:solidFill>
              </a:rPr>
              <a:t>2</a:t>
            </a:r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  <a:t>O is toxic to cells and molecules!</a:t>
            </a:r>
            <a:b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Salt Water is a Complex Fluid</a:t>
            </a:r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</a:br>
            <a:endParaRPr lang="en-US" sz="2000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</a:rPr>
              <a:t>Main Ions are Hard Spheres</a:t>
            </a:r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1400" dirty="0" smtClean="0">
                <a:solidFill>
                  <a:srgbClr val="333399">
                    <a:lumMod val="75000"/>
                  </a:srgbClr>
                </a:solidFill>
              </a:rPr>
              <a:t>close enough</a:t>
            </a:r>
          </a:p>
          <a:p>
            <a:pPr algn="ctr"/>
            <a:endParaRPr lang="en-US" sz="2000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Sodium Na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            Potassium 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          Calcium 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Ca</a:t>
            </a:r>
            <a:r>
              <a:rPr lang="en-US" baseline="30000" dirty="0">
                <a:solidFill>
                  <a:srgbClr val="333399">
                    <a:lumMod val="75000"/>
                  </a:srgbClr>
                </a:solidFill>
              </a:rPr>
              <a:t>2+ </a:t>
            </a:r>
            <a:r>
              <a:rPr lang="en-US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      Chloride Cl</a:t>
            </a:r>
            <a:r>
              <a:rPr lang="en-US" sz="2000" baseline="40000" dirty="0" smtClean="0">
                <a:solidFill>
                  <a:srgbClr val="333399">
                    <a:lumMod val="75000"/>
                  </a:srgbClr>
                </a:solidFill>
              </a:rPr>
              <a:t>-</a:t>
            </a:r>
          </a:p>
          <a:p>
            <a:pPr algn="ctr"/>
            <a:endParaRPr lang="en-US" baseline="30000" dirty="0">
              <a:solidFill>
                <a:srgbClr val="333399">
                  <a:lumMod val="75000"/>
                </a:srgbClr>
              </a:solidFill>
            </a:endParaRPr>
          </a:p>
          <a:p>
            <a:pPr algn="ctr"/>
            <a:endParaRPr lang="en-US" dirty="0">
              <a:solidFill>
                <a:srgbClr val="333399">
                  <a:lumMod val="75000"/>
                </a:srgbClr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59337" y="4903455"/>
            <a:ext cx="6413866" cy="1453464"/>
            <a:chOff x="1186628" y="4295933"/>
            <a:chExt cx="6413866" cy="1453464"/>
          </a:xfrm>
        </p:grpSpPr>
        <p:grpSp>
          <p:nvGrpSpPr>
            <p:cNvPr id="18" name="Group 17"/>
            <p:cNvGrpSpPr/>
            <p:nvPr/>
          </p:nvGrpSpPr>
          <p:grpSpPr>
            <a:xfrm>
              <a:off x="1186628" y="4295933"/>
              <a:ext cx="6413866" cy="1453464"/>
              <a:chOff x="1021841" y="3800440"/>
              <a:chExt cx="6413866" cy="1453464"/>
            </a:xfrm>
          </p:grpSpPr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1021841" y="3800440"/>
                <a:ext cx="4805569" cy="1453464"/>
                <a:chOff x="-5477369" y="2771662"/>
                <a:chExt cx="4593976" cy="1376208"/>
              </a:xfrm>
            </p:grpSpPr>
            <p:cxnSp>
              <p:nvCxnSpPr>
                <p:cNvPr id="7" name="Straight Arrow Connector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-2663142" y="3692257"/>
                  <a:ext cx="985926" cy="0"/>
                </a:xfrm>
                <a:prstGeom prst="straightConnector1">
                  <a:avLst/>
                </a:prstGeom>
                <a:noFill/>
                <a:ln w="15875" algn="ctr">
                  <a:solidFill>
                    <a:srgbClr val="19066A"/>
                  </a:solidFill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8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-2421820" y="3809732"/>
                  <a:ext cx="492169" cy="338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19066A"/>
                      </a:solidFill>
                    </a:rPr>
                    <a:t>3 Å</a:t>
                  </a:r>
                </a:p>
              </p:txBody>
            </p:sp>
            <p:grpSp>
              <p:nvGrpSpPr>
                <p:cNvPr id="9" name="Group 43"/>
                <p:cNvGrpSpPr>
                  <a:grpSpLocks/>
                </p:cNvGrpSpPr>
                <p:nvPr/>
              </p:nvGrpSpPr>
              <p:grpSpPr bwMode="auto">
                <a:xfrm>
                  <a:off x="-5477369" y="2771662"/>
                  <a:ext cx="4593976" cy="1150938"/>
                  <a:chOff x="-5477369" y="2771662"/>
                  <a:chExt cx="4593976" cy="1150938"/>
                </a:xfrm>
              </p:grpSpPr>
              <p:sp>
                <p:nvSpPr>
                  <p:cNvPr id="1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3518742" y="2960127"/>
                    <a:ext cx="647759" cy="6162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FBFDF"/>
                      </a:gs>
                      <a:gs pos="100000">
                        <a:srgbClr val="CC3399">
                          <a:alpha val="7500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-3477956" y="2771662"/>
                    <a:ext cx="566188" cy="1150938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24246E"/>
                        </a:solidFill>
                      </a:rPr>
                      <a:t>K</a:t>
                    </a:r>
                    <a:r>
                      <a:rPr lang="en-US" b="1" baseline="30000" dirty="0">
                        <a:solidFill>
                          <a:srgbClr val="24246E"/>
                        </a:solidFill>
                      </a:rPr>
                      <a:t>+</a:t>
                    </a:r>
                    <a:r>
                      <a:rPr lang="en-US" sz="4400" b="1" dirty="0">
                        <a:solidFill>
                          <a:srgbClr val="000000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2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5343962" y="3027148"/>
                    <a:ext cx="470100" cy="4478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BC00">
                          <a:alpha val="3998"/>
                        </a:srgbClr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77369" y="3130368"/>
                    <a:ext cx="821086" cy="368412"/>
                  </a:xfrm>
                  <a:prstGeom prst="rect">
                    <a:avLst/>
                  </a:prstGeom>
                  <a:noFill/>
                  <a:ln w="25400" algn="ctr">
                    <a:noFill/>
                    <a:miter lim="800000"/>
                    <a:headEnd type="none" w="lg" len="lg"/>
                    <a:tailEnd type="none" w="lg" len="lg"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 b="1" kern="0" dirty="0">
                        <a:solidFill>
                          <a:srgbClr val="002E00"/>
                        </a:solidFill>
                      </a:rPr>
                      <a:t>Na</a:t>
                    </a:r>
                    <a:r>
                      <a:rPr lang="en-US" sz="1000" b="1" kern="0" baseline="30000" dirty="0">
                        <a:solidFill>
                          <a:srgbClr val="002E00"/>
                        </a:solidFill>
                      </a:rPr>
                      <a:t>+</a:t>
                    </a:r>
                    <a:endParaRPr lang="en-US" sz="1000" b="1" kern="0" dirty="0">
                      <a:solidFill>
                        <a:srgbClr val="002E00"/>
                      </a:solidFill>
                    </a:endParaRPr>
                  </a:p>
                </p:txBody>
              </p:sp>
              <p:sp>
                <p:nvSpPr>
                  <p:cNvPr id="1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-1598078" y="3017275"/>
                    <a:ext cx="470100" cy="449400"/>
                  </a:xfrm>
                  <a:prstGeom prst="ellipse">
                    <a:avLst/>
                  </a:prstGeom>
                  <a:gradFill rotWithShape="1">
                    <a:gsLst>
                      <a:gs pos="79000">
                        <a:srgbClr val="FF0000"/>
                      </a:gs>
                      <a:gs pos="100000">
                        <a:srgbClr val="006C00"/>
                      </a:gs>
                    </a:gsLst>
                    <a:path path="shape">
                      <a:fillToRect l="50000" t="50000" r="50000" b="50000"/>
                    </a:path>
                  </a:gradFill>
                  <a:ln w="254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auto" hangingPunct="0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77215" y="3110738"/>
                    <a:ext cx="793822" cy="2465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 b="1" dirty="0">
                        <a:solidFill>
                          <a:srgbClr val="000000"/>
                        </a:solidFill>
                      </a:rPr>
                      <a:t>   Ca</a:t>
                    </a:r>
                    <a:r>
                      <a:rPr lang="en-US" sz="1000" b="1" baseline="30000" dirty="0">
                        <a:solidFill>
                          <a:srgbClr val="000000"/>
                        </a:solidFill>
                      </a:rPr>
                      <a:t>++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6" name="Oval 21"/>
              <p:cNvSpPr>
                <a:spLocks noChangeAspect="1" noChangeArrowheads="1"/>
              </p:cNvSpPr>
              <p:nvPr/>
            </p:nvSpPr>
            <p:spPr bwMode="auto">
              <a:xfrm>
                <a:off x="6559616" y="3914795"/>
                <a:ext cx="876091" cy="841480"/>
              </a:xfrm>
              <a:prstGeom prst="ellipse">
                <a:avLst/>
              </a:prstGeom>
              <a:solidFill>
                <a:srgbClr val="FFCC66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6806972" y="4749887"/>
              <a:ext cx="710952" cy="10515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12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rgbClr val="24246E"/>
                  </a:solidFill>
                </a:rPr>
                <a:t>Cl</a:t>
              </a:r>
              <a:r>
                <a:rPr lang="en-US" sz="2000" baseline="40000" dirty="0" smtClean="0">
                  <a:solidFill>
                    <a:srgbClr val="24246E"/>
                  </a:solidFill>
                </a:rPr>
                <a:t>-</a:t>
              </a:r>
              <a:r>
                <a:rPr lang="en-US" sz="4400" b="1" dirty="0" smtClean="0">
                  <a:solidFill>
                    <a:srgbClr val="000000"/>
                  </a:solidFill>
                </a:rPr>
                <a:t> </a:t>
              </a:r>
              <a:endParaRPr lang="en-US" sz="4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4774" y="6381750"/>
            <a:ext cx="547052" cy="331022"/>
          </a:xfrm>
          <a:prstGeom prst="rect">
            <a:avLst/>
          </a:prstGeom>
        </p:spPr>
        <p:txBody>
          <a:bodyPr/>
          <a:lstStyle/>
          <a:p>
            <a:fld id="{4EF6DF0B-D4F8-43F1-888D-0D9CDC9EEE88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380206" y="5860634"/>
            <a:ext cx="83835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</a:rPr>
              <a:t>Learned from Doug Henderson, J.-P. Hansen, </a:t>
            </a:r>
            <a:r>
              <a:rPr lang="en-US" altLang="en-US" b="1" dirty="0" smtClean="0">
                <a:solidFill>
                  <a:srgbClr val="333399">
                    <a:lumMod val="75000"/>
                  </a:srgbClr>
                </a:solidFill>
              </a:rPr>
              <a:t>Stuart Rice, among 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</a:rPr>
              <a:t>others…Thanks!</a:t>
            </a:r>
          </a:p>
        </p:txBody>
      </p:sp>
      <p:grpSp>
        <p:nvGrpSpPr>
          <p:cNvPr id="458755" name="Group 3"/>
          <p:cNvGrpSpPr>
            <a:grpSpLocks/>
          </p:cNvGrpSpPr>
          <p:nvPr/>
        </p:nvGrpSpPr>
        <p:grpSpPr bwMode="auto">
          <a:xfrm>
            <a:off x="-1588" y="7937"/>
            <a:ext cx="9163050" cy="3908426"/>
            <a:chOff x="-1" y="5"/>
            <a:chExt cx="5772" cy="2462"/>
          </a:xfrm>
        </p:grpSpPr>
        <p:sp>
          <p:nvSpPr>
            <p:cNvPr id="458756" name="Text Box 4"/>
            <p:cNvSpPr txBox="1">
              <a:spLocks noChangeArrowheads="1"/>
            </p:cNvSpPr>
            <p:nvPr/>
          </p:nvSpPr>
          <p:spPr bwMode="auto">
            <a:xfrm>
              <a:off x="11" y="514"/>
              <a:ext cx="576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sz="4400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Ions</a:t>
              </a:r>
              <a:br>
                <a:rPr lang="en-US" altLang="ko-KR" sz="4400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3600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in </a:t>
              </a: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 solution</a:t>
              </a:r>
              <a:r>
                <a:rPr lang="en-US" altLang="ko-KR" sz="4400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 </a:t>
              </a:r>
              <a: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are a</a:t>
              </a:r>
              <a:br>
                <a:rPr lang="en-US" altLang="ko-KR" sz="3600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4400" b="1" u="sng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Highly Compressible Plasma</a:t>
              </a:r>
              <a:endParaRPr lang="en-US" altLang="ko-KR" sz="4400" b="1" dirty="0">
                <a:solidFill>
                  <a:srgbClr val="333399">
                    <a:lumMod val="75000"/>
                  </a:srgbClr>
                </a:solidFill>
                <a:ea typeface="굴림" charset="-127"/>
              </a:endParaRPr>
            </a:p>
          </p:txBody>
        </p:sp>
        <p:sp>
          <p:nvSpPr>
            <p:cNvPr id="458757" name="Text Box 5"/>
            <p:cNvSpPr txBox="1">
              <a:spLocks noChangeArrowheads="1"/>
            </p:cNvSpPr>
            <p:nvPr/>
          </p:nvSpPr>
          <p:spPr bwMode="auto">
            <a:xfrm>
              <a:off x="-1" y="5"/>
              <a:ext cx="57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333399">
                      <a:lumMod val="75000"/>
                    </a:srgbClr>
                  </a:solidFill>
                </a:rPr>
                <a:t>Central Result of Physical Chemistry</a:t>
              </a:r>
            </a:p>
          </p:txBody>
        </p:sp>
        <p:sp>
          <p:nvSpPr>
            <p:cNvPr id="458758" name="Text Box 6"/>
            <p:cNvSpPr txBox="1">
              <a:spLocks noChangeArrowheads="1"/>
            </p:cNvSpPr>
            <p:nvPr/>
          </p:nvSpPr>
          <p:spPr bwMode="auto">
            <a:xfrm>
              <a:off x="-1" y="2021"/>
              <a:ext cx="57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</a:pPr>
              <a:r>
                <a:rPr lang="en-US" altLang="ko-KR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although </a:t>
              </a:r>
              <a:r>
                <a:rPr lang="en-US" altLang="ko-KR" b="1" dirty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the </a:t>
              </a:r>
              <a:r>
                <a:rPr lang="en-US" altLang="ko-KR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/>
              </a:r>
              <a:br>
                <a:rPr lang="en-US" altLang="ko-KR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</a:br>
              <a:r>
                <a:rPr lang="en-US" altLang="ko-KR" sz="2400" b="1" dirty="0" smtClean="0">
                  <a:solidFill>
                    <a:srgbClr val="333399">
                      <a:lumMod val="75000"/>
                    </a:srgbClr>
                  </a:solidFill>
                  <a:ea typeface="굴림" charset="-127"/>
                </a:rPr>
                <a:t>Solution is Incompressible</a:t>
              </a:r>
              <a:endParaRPr lang="en-US" altLang="ko-KR" sz="2400" b="1" dirty="0">
                <a:solidFill>
                  <a:srgbClr val="333399">
                    <a:lumMod val="75000"/>
                  </a:srgbClr>
                </a:solidFill>
                <a:ea typeface="굴림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5329" y="4216998"/>
            <a:ext cx="6808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Free energy of an ionic solution is mostly determined by the </a:t>
            </a:r>
            <a:br>
              <a:rPr lang="en-US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Number density of the ions</a:t>
            </a: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. </a:t>
            </a:r>
            <a:br>
              <a:rPr lang="en-US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Density varies from 10</a:t>
            </a:r>
            <a:r>
              <a:rPr lang="en-US" b="1" baseline="30000" dirty="0" smtClean="0">
                <a:solidFill>
                  <a:srgbClr val="333399">
                    <a:lumMod val="75000"/>
                  </a:srgbClr>
                </a:solidFill>
              </a:rPr>
              <a:t>-11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 to 10</a:t>
            </a:r>
            <a:r>
              <a:rPr lang="en-US" b="1" baseline="30000" dirty="0" smtClean="0">
                <a:solidFill>
                  <a:srgbClr val="333399">
                    <a:lumMod val="75000"/>
                  </a:srgbClr>
                </a:solidFill>
              </a:rPr>
              <a:t>1</a:t>
            </a: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M </a:t>
            </a: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dirty="0" smtClean="0">
                <a:solidFill>
                  <a:srgbClr val="333399">
                    <a:lumMod val="75000"/>
                  </a:srgbClr>
                </a:solidFill>
              </a:rPr>
              <a:t>in typical biological system of proteins, nucleic acids, and channels.</a:t>
            </a:r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19066A"/>
                </a:solidFill>
                <a:latin typeface="Arial Black" panose="020B0A04020102020204" pitchFamily="34" charset="0"/>
              </a:rPr>
              <a:t>Electrolytes are Complex Fluids</a:t>
            </a:r>
            <a:endParaRPr lang="en-US" sz="4800" b="1" dirty="0">
              <a:solidFill>
                <a:srgbClr val="19066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59" y="2023898"/>
            <a:ext cx="48810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9066A"/>
                </a:solidFill>
              </a:rPr>
              <a:t>Treating a </a:t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Complex Fluid </a:t>
            </a:r>
            <a:b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19066A"/>
                </a:solidFill>
              </a:rPr>
              <a:t>as if it were a </a:t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3600" b="1" dirty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Simple Fluid </a:t>
            </a:r>
            <a:r>
              <a:rPr lang="en-US" sz="3600" b="1" dirty="0" smtClean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lang="en-US" sz="3600" b="1" dirty="0" smtClean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19066A"/>
                </a:solidFill>
              </a:rPr>
              <a:t>will produce </a:t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3600" b="1" dirty="0" smtClean="0">
                <a:solidFill>
                  <a:srgbClr val="19066A"/>
                </a:solidFill>
                <a:latin typeface="Arial Black" panose="020B0A04020102020204" pitchFamily="34" charset="0"/>
                <a:ea typeface="+mj-ea"/>
                <a:cs typeface="+mj-cs"/>
              </a:rPr>
              <a:t>Elusive Results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6" y="182634"/>
            <a:ext cx="8288867" cy="114300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19066A"/>
                </a:solidFill>
              </a:rPr>
              <a:t>Electrolytes</a:t>
            </a:r>
            <a:r>
              <a:rPr lang="en-US" sz="3600" b="1" dirty="0" smtClean="0">
                <a:solidFill>
                  <a:srgbClr val="19066A"/>
                </a:solidFill>
              </a:rPr>
              <a:t> are </a:t>
            </a:r>
            <a:r>
              <a:rPr lang="en-US" sz="3600" b="1" u="sng" dirty="0" smtClean="0">
                <a:solidFill>
                  <a:srgbClr val="19066A"/>
                </a:solidFill>
              </a:rPr>
              <a:t>Complex Fluids</a:t>
            </a:r>
            <a:endParaRPr lang="en-US" sz="4800" b="1" u="sng" dirty="0">
              <a:solidFill>
                <a:srgbClr val="19066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EFB2-E178-4E19-9164-D3C7EFBD35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683" y="1500678"/>
            <a:ext cx="488103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9066A"/>
                </a:solidFill>
              </a:rPr>
              <a:t>After 690 pages and 2604 references, </a:t>
            </a:r>
            <a:r>
              <a:rPr lang="en-US" sz="1400" b="1" dirty="0">
                <a:solidFill>
                  <a:srgbClr val="19066A"/>
                </a:solidFill>
              </a:rPr>
              <a:t>properties of </a:t>
            </a:r>
            <a:r>
              <a:rPr lang="en-US" sz="1400" b="1" dirty="0" smtClean="0">
                <a:solidFill>
                  <a:srgbClr val="19066A"/>
                </a:solidFill>
              </a:rPr>
              <a:t/>
            </a:r>
            <a:br>
              <a:rPr lang="en-US" sz="1400" b="1" dirty="0" smtClean="0">
                <a:solidFill>
                  <a:srgbClr val="19066A"/>
                </a:solidFill>
              </a:rPr>
            </a:br>
            <a:r>
              <a:rPr lang="en-US" sz="2000" b="1" dirty="0" smtClean="0">
                <a:solidFill>
                  <a:srgbClr val="19066A"/>
                </a:solidFill>
              </a:rPr>
              <a:t/>
            </a:r>
            <a:br>
              <a:rPr lang="en-US" sz="2000" b="1" dirty="0" smtClean="0">
                <a:solidFill>
                  <a:srgbClr val="19066A"/>
                </a:solidFill>
              </a:rPr>
            </a:br>
            <a:r>
              <a:rPr lang="en-US" sz="2800" b="1" dirty="0" smtClean="0">
                <a:solidFill>
                  <a:srgbClr val="19066A"/>
                </a:solidFill>
              </a:rPr>
              <a:t>SINGLE Ions </a:t>
            </a:r>
            <a:br>
              <a:rPr lang="en-US" sz="2800" b="1" dirty="0" smtClean="0">
                <a:solidFill>
                  <a:srgbClr val="19066A"/>
                </a:solidFill>
              </a:rPr>
            </a:br>
            <a:r>
              <a:rPr lang="en-US" sz="2000" dirty="0" smtClean="0">
                <a:solidFill>
                  <a:srgbClr val="19066A"/>
                </a:solidFill>
              </a:rPr>
              <a:t>are </a:t>
            </a:r>
            <a:r>
              <a:rPr lang="en-US" sz="2800" b="1" dirty="0" smtClean="0">
                <a:solidFill>
                  <a:srgbClr val="19066A"/>
                </a:solidFill>
              </a:rPr>
              <a:t/>
            </a:r>
            <a:br>
              <a:rPr lang="en-US" sz="2800" b="1" dirty="0" smtClean="0">
                <a:solidFill>
                  <a:srgbClr val="19066A"/>
                </a:solidFill>
              </a:rPr>
            </a:br>
            <a:r>
              <a:rPr lang="en-US" sz="2800" b="1" u="sng" dirty="0" smtClean="0">
                <a:solidFill>
                  <a:srgbClr val="19066A"/>
                </a:solidFill>
              </a:rPr>
              <a:t>Elusive</a:t>
            </a:r>
            <a:r>
              <a:rPr lang="en-US" sz="2800" b="1" dirty="0" smtClean="0">
                <a:solidFill>
                  <a:srgbClr val="19066A"/>
                </a:solidFill>
              </a:rPr>
              <a:t>*</a:t>
            </a:r>
            <a:br>
              <a:rPr lang="en-US" sz="2800" b="1" dirty="0" smtClean="0">
                <a:solidFill>
                  <a:srgbClr val="19066A"/>
                </a:solidFill>
              </a:rPr>
            </a:br>
            <a:r>
              <a:rPr lang="en-US" sz="2000" b="1" dirty="0" smtClean="0">
                <a:solidFill>
                  <a:srgbClr val="19066A"/>
                </a:solidFill>
              </a:rPr>
              <a:t> </a:t>
            </a:r>
            <a:r>
              <a:rPr lang="en-US" sz="2800" b="1" dirty="0" smtClean="0">
                <a:solidFill>
                  <a:srgbClr val="19066A"/>
                </a:solidFill>
              </a:rPr>
              <a:t/>
            </a:r>
            <a:br>
              <a:rPr lang="en-US" sz="2800" b="1" dirty="0" smtClean="0">
                <a:solidFill>
                  <a:srgbClr val="19066A"/>
                </a:solidFill>
              </a:rPr>
            </a:br>
            <a:r>
              <a:rPr lang="en-US" dirty="0" smtClean="0">
                <a:solidFill>
                  <a:srgbClr val="19066A"/>
                </a:solidFill>
              </a:rPr>
              <a:t>because </a:t>
            </a:r>
            <a:br>
              <a:rPr lang="en-US" dirty="0" smtClean="0">
                <a:solidFill>
                  <a:srgbClr val="19066A"/>
                </a:solidFill>
              </a:rPr>
            </a:br>
            <a:r>
              <a:rPr lang="en-US" dirty="0" smtClean="0">
                <a:solidFill>
                  <a:srgbClr val="19066A"/>
                </a:solidFill>
              </a:rPr>
              <a:t/>
            </a:r>
            <a:br>
              <a:rPr lang="en-US" dirty="0" smtClean="0">
                <a:solidFill>
                  <a:srgbClr val="19066A"/>
                </a:solidFill>
              </a:rPr>
            </a:br>
            <a:r>
              <a:rPr lang="en-US" sz="3200" b="1" dirty="0" smtClean="0">
                <a:solidFill>
                  <a:srgbClr val="19066A"/>
                </a:solidFill>
              </a:rPr>
              <a:t>Every Ion </a:t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3200" b="1" dirty="0" smtClean="0">
                <a:solidFill>
                  <a:srgbClr val="19066A"/>
                </a:solidFill>
              </a:rPr>
              <a:t>Interacts </a:t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2000" dirty="0" smtClean="0">
                <a:solidFill>
                  <a:srgbClr val="19066A"/>
                </a:solidFill>
              </a:rPr>
              <a:t>with </a:t>
            </a:r>
            <a:r>
              <a:rPr lang="en-US" sz="3200" b="1" dirty="0" smtClean="0">
                <a:solidFill>
                  <a:srgbClr val="19066A"/>
                </a:solidFill>
              </a:rPr>
              <a:t/>
            </a:r>
            <a:br>
              <a:rPr lang="en-US" sz="3200" b="1" dirty="0" smtClean="0">
                <a:solidFill>
                  <a:srgbClr val="19066A"/>
                </a:solidFill>
              </a:rPr>
            </a:br>
            <a:r>
              <a:rPr lang="en-US" sz="3200" b="1" dirty="0" smtClean="0">
                <a:solidFill>
                  <a:srgbClr val="19066A"/>
                </a:solidFill>
              </a:rPr>
              <a:t>Everything</a:t>
            </a:r>
            <a:endParaRPr lang="en-US" sz="1800" b="1" dirty="0" smtClean="0">
              <a:solidFill>
                <a:srgbClr val="19066A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*</a:t>
            </a:r>
            <a:r>
              <a:rPr lang="en-US" sz="1200" dirty="0">
                <a:solidFill>
                  <a:srgbClr val="002060"/>
                </a:solidFill>
              </a:rPr>
              <a:t>elusive is in the authors’ choice of title!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2666" y="1428537"/>
            <a:ext cx="3843867" cy="5453428"/>
            <a:chOff x="592666" y="1428537"/>
            <a:chExt cx="3843867" cy="54534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33" b="91309" l="6014" r="868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" r="10513"/>
            <a:stretch/>
          </p:blipFill>
          <p:spPr>
            <a:xfrm rot="16200000">
              <a:off x="6932" y="2014271"/>
              <a:ext cx="4760930" cy="35894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9530" y="6050968"/>
              <a:ext cx="36070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Hünenberger &amp; Reif (2011) Single-Ion </a:t>
              </a:r>
              <a:r>
                <a:rPr lang="en-US" sz="1200" dirty="0">
                  <a:solidFill>
                    <a:srgbClr val="002060"/>
                  </a:solidFill>
                </a:rPr>
                <a:t>Solvation. Experimental and Theoretical Approaches to </a:t>
              </a:r>
              <a:r>
                <a:rPr lang="en-US" sz="1200" b="1" u="sng" dirty="0" smtClean="0">
                  <a:solidFill>
                    <a:srgbClr val="002060"/>
                  </a:solidFill>
                </a:rPr>
                <a:t>Elusive</a:t>
              </a:r>
              <a:r>
                <a:rPr lang="en-US" sz="1200" b="1" dirty="0" smtClean="0">
                  <a:solidFill>
                    <a:srgbClr val="002060"/>
                  </a:solidFill>
                </a:rPr>
                <a:t>*</a:t>
              </a:r>
              <a:r>
                <a:rPr lang="en-US" sz="1200" dirty="0" smtClean="0">
                  <a:solidFill>
                    <a:srgbClr val="002060"/>
                  </a:solidFill>
                </a:rPr>
                <a:t> </a:t>
              </a:r>
              <a:r>
                <a:rPr lang="en-US" sz="1200" dirty="0">
                  <a:solidFill>
                    <a:srgbClr val="002060"/>
                  </a:solidFill>
                </a:rPr>
                <a:t>Thermodynamic Quantities. </a:t>
              </a:r>
              <a:r>
                <a:rPr lang="en-US" sz="1200" dirty="0" smtClean="0">
                  <a:solidFill>
                    <a:srgbClr val="002060"/>
                  </a:solidFill>
                </a:rPr>
                <a:t>2011</a:t>
              </a:r>
              <a:endParaRPr lang="en-US" sz="1200" dirty="0">
                <a:solidFill>
                  <a:srgbClr val="002060"/>
                </a:solidFill>
              </a:endParaRPr>
            </a:p>
            <a:p>
              <a:endParaRPr lang="en-US" sz="1200" dirty="0">
                <a:solidFill>
                  <a:srgbClr val="1906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4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50" y="204969"/>
            <a:ext cx="7722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It is not surprising that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Inconsistent Treatments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ionic solutions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have been so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Unsuccessful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despite more than a century of work by fine scientists and mathematicians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03" y="4009871"/>
            <a:ext cx="1452728" cy="18299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98319" y="3669096"/>
            <a:ext cx="5359881" cy="2345308"/>
            <a:chOff x="3250563" y="3610594"/>
            <a:chExt cx="5359881" cy="23453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50563" y="3893799"/>
              <a:ext cx="535988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“It is still a fact that over the last decades, </a:t>
              </a:r>
              <a: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400" b="1" dirty="0">
                  <a:solidFill>
                    <a:srgbClr val="333399">
                      <a:lumMod val="75000"/>
                    </a:srgbClr>
                  </a:solidFill>
                </a:rPr>
                <a:t>it was easier to fly to the moon </a:t>
              </a: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than to describe the </a:t>
              </a:r>
              <a:b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</a:rPr>
                <a:t>free energy of even the simplest salt solutions </a:t>
              </a:r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i="1" dirty="0">
                  <a:solidFill>
                    <a:srgbClr val="333399">
                      <a:lumMod val="75000"/>
                    </a:srgbClr>
                  </a:solidFill>
                </a:rPr>
                <a:t>beyond a concentration of 0.1M or so.”</a:t>
              </a:r>
              <a:endParaRPr lang="en-US" sz="1100" dirty="0">
                <a:solidFill>
                  <a:srgbClr val="333399">
                    <a:lumMod val="75000"/>
                  </a:srgbClr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Kunz, W. "</a:t>
              </a:r>
              <a:r>
                <a:rPr lang="en-US" sz="1100" b="1" dirty="0">
                  <a:solidFill>
                    <a:srgbClr val="333399">
                      <a:lumMod val="75000"/>
                    </a:srgbClr>
                  </a:solidFill>
                </a:rPr>
                <a:t>Specific Ion Effects</a:t>
              </a: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"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World Scientific Singapore, 2009; p 11.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0155" y="3610594"/>
              <a:ext cx="3516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>Werner </a:t>
              </a:r>
              <a:r>
                <a:rPr lang="en-US" sz="1600" b="1" dirty="0" smtClean="0">
                  <a:solidFill>
                    <a:srgbClr val="333399">
                      <a:lumMod val="75000"/>
                    </a:srgbClr>
                  </a:solidFill>
                </a:rPr>
                <a:t>Kunz:</a:t>
              </a:r>
              <a:endParaRPr lang="en-US" sz="1600" b="1" dirty="0">
                <a:solidFill>
                  <a:srgbClr val="333399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5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-112143" y="300517"/>
            <a:ext cx="8961438" cy="19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Shielding </a:t>
            </a:r>
            <a:b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is a defining property of </a:t>
            </a:r>
            <a:b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/>
              </a:rPr>
              <a:t>Complex Fluids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  <a:cs typeface="Arial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2800" b="1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It is VERY hard to Simulate at Equilibrium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/>
                <a:cs typeface="Arial"/>
              </a:rPr>
              <a:t>and (in my opinion)</a:t>
            </a:r>
            <a:endParaRPr lang="en-US" sz="2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IMPOSSIBLE to Simulate in nonequilibrium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Like Batteries or Nerve Fibers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because flows involve 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Far 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ield (macroscopic) boundaries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8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8633" y="5275782"/>
            <a:ext cx="5888574" cy="1708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slight paraphrase of </a:t>
            </a:r>
            <a:r>
              <a:rPr lang="en-US" altLang="en-US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third paragraph, p. 1-1 of</a:t>
            </a:r>
          </a:p>
          <a:p>
            <a:pPr algn="ctr"/>
            <a:r>
              <a:rPr lang="en-US" altLang="en-US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Feynman, R. P., R. B. Leighton, and M. Sands. 1963. </a:t>
            </a:r>
            <a:r>
              <a:rPr lang="en-US" altLang="en-US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The Feynman: Lectures on Physics,  Mainly Electromagnetism and Matter.</a:t>
            </a:r>
            <a:r>
              <a:rPr lang="en-US" altLang="en-US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New York: Addison-Wesley Publishing Co.,</a:t>
            </a:r>
            <a:endParaRPr lang="en-US" altLang="en-US" sz="800" dirty="0" smtClean="0">
              <a:solidFill>
                <a:srgbClr val="002060"/>
              </a:solidFill>
            </a:endParaRPr>
          </a:p>
          <a:p>
            <a:pPr algn="ctr" eaLnBrk="0" hangingPunct="0"/>
            <a:r>
              <a:rPr lang="en-US" altLang="en-US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also at  </a:t>
            </a:r>
            <a:r>
              <a:rPr lang="en-US" altLang="en-US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http://www.feynmanlectures.caltech.edu/II_toc.html.</a:t>
            </a:r>
            <a:endParaRPr lang="en-US" altLang="en-US" sz="800" dirty="0" smtClean="0">
              <a:solidFill>
                <a:srgbClr val="002060"/>
              </a:solidFill>
            </a:endParaRPr>
          </a:p>
          <a:p>
            <a:pPr algn="ctr" eaLnBrk="0" hangingPunct="0"/>
            <a:endParaRPr lang="en-US" altLang="en-US" sz="800" dirty="0" smtClean="0">
              <a:solidFill>
                <a:srgbClr val="000000"/>
              </a:solidFill>
            </a:endParaRPr>
          </a:p>
          <a:p>
            <a:pPr algn="ctr" eaLnBrk="0" hangingPunct="0"/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6675" y="1319902"/>
            <a:ext cx="8492490" cy="3847207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If you were standing at arm’s length from someone and each of you had </a:t>
            </a:r>
          </a:p>
          <a:p>
            <a:pPr algn="ctr"/>
            <a:endParaRPr lang="en-US" altLang="en-US" sz="24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more electrons than protons,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the force</a:t>
            </a:r>
            <a:endParaRPr lang="en-US" altLang="en-US" sz="20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would lift the</a:t>
            </a:r>
          </a:p>
          <a:p>
            <a:pPr algn="ctr"/>
            <a:r>
              <a:rPr lang="en-US" altLang="en-US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Entire </a:t>
            </a:r>
            <a:r>
              <a:rPr lang="en-US" altLang="en-US" sz="44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arth!</a:t>
            </a:r>
            <a:endParaRPr lang="en-US" altLang="en-US" sz="44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10" y="262890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  <a:endParaRPr lang="en-US" sz="4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41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97EF-C841-49C0-A74F-EA13091E1C41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0" y="1189038"/>
            <a:ext cx="8961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Shielding Dominates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Electric Properties of Channels, Proteins, as it does Ionic Solutions 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Shielding is ignored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in traditional treatments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Ion Channels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and of </a:t>
            </a:r>
            <a:r>
              <a:rPr lang="en-US" sz="2800" b="1" u="sng" dirty="0">
                <a:solidFill>
                  <a:srgbClr val="002060"/>
                </a:solidFill>
                <a:latin typeface="Arial"/>
                <a:cs typeface="Arial"/>
              </a:rPr>
              <a:t>Active Sites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of proteins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Rate Constants Depend on Shielding 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Arial"/>
                <a:cs typeface="Arial"/>
              </a:rPr>
              <a:t>and so 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Arial"/>
                <a:cs typeface="Arial"/>
              </a:rPr>
              <a:t>Rate Constants Depend on Concentration and Charge</a:t>
            </a:r>
            <a:r>
              <a:rPr lang="en-US" sz="3200" i="1" dirty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Arial"/>
                <a:cs typeface="Arial"/>
              </a:rPr>
            </a:br>
            <a:endParaRPr lang="en-US" sz="32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396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0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1713-47D4-4F73-B7ED-4CBE0921E37D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0488" y="0"/>
            <a:ext cx="8961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Main Qualitative Result</a:t>
            </a:r>
            <a:br>
              <a:rPr lang="en-US" sz="320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200" b="1">
                <a:solidFill>
                  <a:srgbClr val="FF0000"/>
                </a:solidFill>
                <a:latin typeface="Arial"/>
                <a:cs typeface="Arial"/>
              </a:rPr>
              <a:t>Shielding in Gramicidin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9636" name="Picture 4" descr="Fig 5 Color blue Thick shielding-aug24 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4900"/>
            <a:ext cx="9144000" cy="618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537325" y="6367661"/>
            <a:ext cx="251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505050"/>
                </a:solidFill>
                <a:latin typeface="Arial"/>
                <a:cs typeface="Arial"/>
              </a:rPr>
              <a:t>Hollerbach &amp; Eisenberg</a:t>
            </a:r>
            <a:endParaRPr lang="en-US" sz="1400" b="1" dirty="0">
              <a:solidFill>
                <a:srgbClr val="505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02536" y="850392"/>
            <a:ext cx="46542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Reconciling 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Mass Action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Maxwell/Kirchoff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will no doubt be a 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Long Journey</a:t>
            </a:r>
          </a:p>
          <a:p>
            <a:pPr algn="ctr"/>
            <a:endParaRPr lang="en-US" sz="4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36174"/>
            <a:ext cx="4572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“ … incomplete truths </a:t>
            </a:r>
            <a:r>
              <a:rPr lang="en-US" dirty="0">
                <a:latin typeface="Arial Black" panose="020B0A04020102020204" pitchFamily="34" charset="0"/>
              </a:rPr>
              <a:t>learned on the way </a:t>
            </a:r>
            <a:endParaRPr lang="en-US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may </a:t>
            </a:r>
            <a:r>
              <a:rPr lang="en-US" sz="2400" dirty="0">
                <a:latin typeface="Arial Black" panose="020B0A04020102020204" pitchFamily="34" charset="0"/>
              </a:rPr>
              <a:t>become </a:t>
            </a:r>
            <a:r>
              <a:rPr lang="en-US" sz="2400" dirty="0" smtClean="0">
                <a:latin typeface="Arial Black" panose="020B0A04020102020204" pitchFamily="34" charset="0"/>
              </a:rPr>
              <a:t>ingrained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dirty="0" smtClean="0"/>
              <a:t>and </a:t>
            </a:r>
            <a:r>
              <a:rPr lang="en-US" dirty="0"/>
              <a:t>taken as the whole truth</a:t>
            </a:r>
            <a:r>
              <a:rPr lang="en-US" dirty="0" smtClean="0"/>
              <a:t>….…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latin typeface="Arial Black" panose="020B0A04020102020204" pitchFamily="34" charset="0"/>
              </a:rPr>
              <a:t>what is true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and what is only sometimes true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will become confused.”</a:t>
            </a:r>
          </a:p>
          <a:p>
            <a:endParaRPr lang="en-US" sz="2800" dirty="0"/>
          </a:p>
          <a:p>
            <a:pPr algn="ctr"/>
            <a:r>
              <a:rPr lang="en-US" sz="1800" b="1" dirty="0"/>
              <a:t>Richard Feynman </a:t>
            </a:r>
          </a:p>
          <a:p>
            <a:pPr algn="ctr"/>
            <a:r>
              <a:rPr lang="en-US" sz="1100" b="1" dirty="0"/>
              <a:t>from p.15-61 </a:t>
            </a:r>
            <a:r>
              <a:rPr lang="en-US" sz="1100" b="1" dirty="0" smtClean="0"/>
              <a:t>“The </a:t>
            </a:r>
            <a:r>
              <a:rPr lang="en-US" sz="1100" b="1" dirty="0"/>
              <a:t>Feynman: Lectures on Physics,  Mainly Electromagnetism and Matter. Vol. </a:t>
            </a:r>
            <a:r>
              <a:rPr lang="en-US" sz="1100" b="1" dirty="0" smtClean="0"/>
              <a:t>2” </a:t>
            </a:r>
            <a:r>
              <a:rPr lang="en-US" sz="1100" b="1" dirty="0"/>
              <a:t>1963, New York: Addison-Wesley Publishing Co., also at  available on </a:t>
            </a:r>
            <a:r>
              <a:rPr lang="en-US" sz="1100" b="1" dirty="0" smtClean="0"/>
              <a:t>line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56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226" y="2068083"/>
            <a:ext cx="6785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“Sometimes </a:t>
            </a:r>
            <a:r>
              <a:rPr lang="en-US" sz="2400" dirty="0">
                <a:latin typeface="Arial Black" panose="020B0A04020102020204" pitchFamily="34" charset="0"/>
              </a:rPr>
              <a:t>it is necessary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to </a:t>
            </a:r>
            <a:r>
              <a:rPr lang="en-US" sz="2400" dirty="0">
                <a:latin typeface="Arial Black" panose="020B0A04020102020204" pitchFamily="34" charset="0"/>
              </a:rPr>
              <a:t>put a veil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on </a:t>
            </a:r>
            <a:r>
              <a:rPr lang="en-US" sz="2400" dirty="0">
                <a:latin typeface="Arial Black" panose="020B0A04020102020204" pitchFamily="34" charset="0"/>
              </a:rPr>
              <a:t>the past, 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For </a:t>
            </a:r>
            <a:r>
              <a:rPr lang="en-US" sz="2400" dirty="0">
                <a:latin typeface="Arial Black" panose="020B0A04020102020204" pitchFamily="34" charset="0"/>
              </a:rPr>
              <a:t>the </a:t>
            </a:r>
            <a:r>
              <a:rPr lang="en-US" sz="2400" dirty="0" smtClean="0">
                <a:latin typeface="Arial Black" panose="020B0A04020102020204" pitchFamily="34" charset="0"/>
              </a:rPr>
              <a:t>Sake </a:t>
            </a:r>
            <a:r>
              <a:rPr lang="en-US" sz="2400" dirty="0">
                <a:latin typeface="Arial Black" panose="020B0A04020102020204" pitchFamily="34" charset="0"/>
              </a:rPr>
              <a:t>of the </a:t>
            </a:r>
            <a:r>
              <a:rPr lang="en-US" sz="2400" dirty="0" smtClean="0">
                <a:latin typeface="Arial Black" panose="020B0A04020102020204" pitchFamily="34" charset="0"/>
              </a:rPr>
              <a:t>Future”</a:t>
            </a:r>
          </a:p>
          <a:p>
            <a:pPr algn="ctr"/>
            <a:endParaRPr lang="en-US" sz="2400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Henry </a:t>
            </a:r>
            <a:r>
              <a:rPr lang="en-US" dirty="0" smtClean="0">
                <a:latin typeface="Arial Black" panose="020B0A04020102020204" pitchFamily="34" charset="0"/>
              </a:rPr>
              <a:t>Clay, the Essential American</a:t>
            </a:r>
            <a:endParaRPr lang="en-US" dirty="0" smtClean="0"/>
          </a:p>
          <a:p>
            <a:pPr algn="ctr"/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375 D.S. &amp; J.T. </a:t>
            </a:r>
            <a:r>
              <a:rPr lang="en-US" dirty="0" err="1" smtClean="0"/>
              <a:t>Heidler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016809" y="707662"/>
            <a:ext cx="488819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History of Derivations of Law of Mass Action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35138"/>
            <a:ext cx="7969326" cy="2677656"/>
          </a:xfr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“Journey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of a thousand miles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starts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with a single step”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the right direction,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 beg to add to this Chinese saying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1343131"/>
            <a:ext cx="7969326" cy="461665"/>
          </a:xfr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 a Chicago Surgeon put it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220" y="2014669"/>
            <a:ext cx="6729813" cy="267697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You better head in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right direction,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if you want to get anywhere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48" y="331104"/>
            <a:ext cx="8229600" cy="526832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9066A"/>
                </a:solidFill>
              </a:rPr>
              <a:t>That direction needs to include the electric field, </a:t>
            </a:r>
            <a:br>
              <a:rPr lang="en-US" b="1" dirty="0" smtClean="0">
                <a:solidFill>
                  <a:srgbClr val="19066A"/>
                </a:solidFill>
              </a:rPr>
            </a:br>
            <a:r>
              <a:rPr lang="en-US" b="1" dirty="0" smtClean="0">
                <a:solidFill>
                  <a:srgbClr val="19066A"/>
                </a:solidFill>
              </a:rPr>
              <a:t>calculated and calibrated,</a:t>
            </a:r>
            <a:br>
              <a:rPr lang="en-US" b="1" dirty="0" smtClean="0">
                <a:solidFill>
                  <a:srgbClr val="19066A"/>
                </a:solidFill>
              </a:rPr>
            </a:br>
            <a:r>
              <a:rPr lang="en-US" b="1" dirty="0" smtClean="0">
                <a:solidFill>
                  <a:srgbClr val="19066A"/>
                </a:solidFill>
              </a:rPr>
              <a:t>global and local</a:t>
            </a:r>
            <a:br>
              <a:rPr lang="en-US" b="1" dirty="0" smtClean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/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 smtClean="0">
                <a:solidFill>
                  <a:srgbClr val="19066A"/>
                </a:solidFill>
              </a:rPr>
              <a:t>if the journey is ever to end,</a:t>
            </a:r>
            <a:br>
              <a:rPr lang="en-US" b="1" dirty="0" smtClean="0">
                <a:solidFill>
                  <a:srgbClr val="19066A"/>
                </a:solidFill>
              </a:rPr>
            </a:br>
            <a:r>
              <a:rPr lang="en-US" b="1" dirty="0" smtClean="0">
                <a:solidFill>
                  <a:srgbClr val="19066A"/>
                </a:solidFill>
              </a:rPr>
              <a:t>in my view.</a:t>
            </a:r>
            <a:endParaRPr lang="en-US" b="1" dirty="0">
              <a:solidFill>
                <a:srgbClr val="190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38</a:t>
            </a:fld>
            <a:endParaRPr lang="en-US" sz="1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 dirty="0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90525" y="702163"/>
            <a:ext cx="85915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Replacement of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“Law of Mass Action”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is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Feasible for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Ionic Solutions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19066A"/>
                </a:solidFill>
                <a:ea typeface="Gulim" pitchFamily="34" charset="-127"/>
              </a:rPr>
              <a:t>using </a:t>
            </a:r>
            <a:r>
              <a:rPr lang="en-US" altLang="ko-KR" dirty="0" smtClean="0">
                <a:solidFill>
                  <a:srgbClr val="19066A"/>
                </a:solidFill>
                <a:ea typeface="Gulim" pitchFamily="34" charset="-127"/>
              </a:rPr>
              <a:t>the</a:t>
            </a:r>
            <a:br>
              <a:rPr lang="en-US" altLang="ko-KR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All Spheres</a:t>
            </a:r>
            <a:b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(primitive = implicit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solvent 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model of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ionic 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solutions)</a:t>
            </a:r>
            <a:b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000" dirty="0" smtClean="0">
                <a:solidFill>
                  <a:srgbClr val="19066A"/>
                </a:solidFill>
                <a:ea typeface="Gulim" pitchFamily="34" charset="-127"/>
              </a:rPr>
              <a:t>and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b="1" u="sng" dirty="0" smtClean="0">
                <a:solidFill>
                  <a:srgbClr val="19066A"/>
                </a:solidFill>
                <a:ea typeface="Gulim" pitchFamily="34" charset="-127"/>
              </a:rPr>
              <a:t>Theory </a:t>
            </a:r>
            <a:r>
              <a:rPr lang="en-US" altLang="ko-KR" sz="2400" b="1" u="sng" dirty="0">
                <a:solidFill>
                  <a:srgbClr val="19066A"/>
                </a:solidFill>
                <a:ea typeface="Gulim" pitchFamily="34" charset="-127"/>
              </a:rPr>
              <a:t>of Complex Fluids</a:t>
            </a: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 smtClean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4000" b="1" dirty="0" smtClean="0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0305" y="196901"/>
            <a:ext cx="8095795" cy="6517088"/>
            <a:chOff x="820305" y="196901"/>
            <a:chExt cx="8095795" cy="6517088"/>
          </a:xfrm>
        </p:grpSpPr>
        <p:grpSp>
          <p:nvGrpSpPr>
            <p:cNvPr id="16" name="Group 15"/>
            <p:cNvGrpSpPr/>
            <p:nvPr/>
          </p:nvGrpSpPr>
          <p:grpSpPr>
            <a:xfrm>
              <a:off x="820305" y="196901"/>
              <a:ext cx="5293668" cy="6517088"/>
              <a:chOff x="2723207" y="230457"/>
              <a:chExt cx="5293668" cy="651708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3207" y="230457"/>
                <a:ext cx="4814184" cy="6517088"/>
              </a:xfrm>
              <a:prstGeom prst="rect">
                <a:avLst/>
              </a:prstGeom>
            </p:spPr>
          </p:pic>
          <p:sp>
            <p:nvSpPr>
              <p:cNvPr id="24" name="TextBox 3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924837" y="2846940"/>
                <a:ext cx="5092038" cy="1138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340" tIns="45672" rIns="91340" bIns="45672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‘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Law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’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 of Mass Action </a:t>
                </a:r>
                <a:b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including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/>
                </a:r>
                <a:b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</a:b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Interactions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13255" y="6094884"/>
                <a:ext cx="3057995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From Bob Eisenberg  p. 1-6, in this issue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96792" y="1783993"/>
              <a:ext cx="2919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Variational Approach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EnVarA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78074" y="3045336"/>
              <a:ext cx="3638026" cy="1233048"/>
              <a:chOff x="5278074" y="3045336"/>
              <a:chExt cx="3638026" cy="1233048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377339181"/>
                  </p:ext>
                </p:extLst>
              </p:nvPr>
            </p:nvGraphicFramePr>
            <p:xfrm>
              <a:off x="6104185" y="3270002"/>
              <a:ext cx="2799586" cy="1008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901" name="Equation" r:id="rId7" imgW="3251160" imgH="1168200" progId="Equation.DSMT4">
                      <p:embed/>
                    </p:oleObj>
                  </mc:Choice>
                  <mc:Fallback>
                    <p:oleObj name="Equation" r:id="rId7" imgW="3251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04185" y="3270002"/>
                            <a:ext cx="2799586" cy="1008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/>
              <p:cNvSpPr txBox="1"/>
              <p:nvPr/>
            </p:nvSpPr>
            <p:spPr>
              <a:xfrm>
                <a:off x="5278074" y="304533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Conservative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92349" y="3046866"/>
                <a:ext cx="2323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Dissipative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flipV="1">
              <a:off x="4379053" y="2030136"/>
              <a:ext cx="1585519" cy="1698771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033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6675" y="1319902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concentrations does almost nothing</a:t>
            </a:r>
            <a:endParaRPr lang="en-US" altLang="en-US" sz="440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A4F8C-1CBF-4835-B077-A6D9A8A5A1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956" y="289874"/>
            <a:ext cx="7671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Arial"/>
                <a:cs typeface="Arial"/>
              </a:rPr>
              <a:t>Concentration Fields are Weak</a:t>
            </a:r>
            <a:endParaRPr lang="en-US" sz="4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635" y="3117186"/>
            <a:ext cx="6795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Arial"/>
                <a:cs typeface="Arial"/>
              </a:rPr>
              <a:t>The Electric Field is Strong</a:t>
            </a:r>
            <a:endParaRPr lang="en-US" sz="4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9684" y="4429147"/>
            <a:ext cx="8492490" cy="1077218"/>
          </a:xfrm>
          <a:prstGeom prst="rect">
            <a:avLst/>
          </a:prstGeom>
          <a:noFill/>
          <a:ln w="190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32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One percent</a:t>
            </a:r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  change in charge</a:t>
            </a:r>
          </a:p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lifts the Earth,</a:t>
            </a:r>
            <a:endParaRPr lang="en-US" altLang="en-US" sz="4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1580" y="300973"/>
            <a:ext cx="752204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Energetic Variational Approach </a:t>
            </a:r>
            <a:b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allows </a:t>
            </a:r>
          </a:p>
          <a:p>
            <a:pPr algn="ctr"/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accurate </a:t>
            </a:r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computation of</a:t>
            </a:r>
            <a:br>
              <a:rPr lang="en-US" sz="2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Flow and Interactions</a:t>
            </a:r>
            <a: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 in Complex Fluids like Liquid Crystals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36" y="4833156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19066A"/>
                </a:solidFill>
                <a:latin typeface="Calibri" pitchFamily="34" charset="0"/>
              </a:rPr>
              <a:t>Engineering </a:t>
            </a:r>
            <a:r>
              <a:rPr lang="en-US" b="1" u="sng" dirty="0">
                <a:solidFill>
                  <a:srgbClr val="19066A"/>
                </a:solidFill>
                <a:latin typeface="Calibri" pitchFamily="34" charset="0"/>
              </a:rPr>
              <a:t>needs Calibrated Theories and Simulations</a:t>
            </a:r>
          </a:p>
          <a:p>
            <a:pPr algn="ctr"/>
            <a:r>
              <a:rPr lang="en-US" dirty="0">
                <a:solidFill>
                  <a:srgbClr val="19066A"/>
                </a:solidFill>
                <a:latin typeface="Calibri" pitchFamily="34" charset="0"/>
              </a:rPr>
              <a:t>Engineering Devices almost always use </a:t>
            </a:r>
            <a:r>
              <a:rPr lang="en-US" dirty="0" smtClean="0">
                <a:solidFill>
                  <a:srgbClr val="19066A"/>
                </a:solidFill>
                <a:latin typeface="Calibri" pitchFamily="34" charset="0"/>
              </a:rPr>
              <a:t>flow</a:t>
            </a:r>
            <a:endParaRPr lang="en-US" dirty="0">
              <a:solidFill>
                <a:srgbClr val="19066A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846" y="3104963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Classical theories and Molecular 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Dynamics</a:t>
            </a:r>
            <a:b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have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difficulties with flow, interactions, 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and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complex fluids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675AA8-B827-4B95-8A16-8C3611A95974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41</a:t>
            </a:fld>
            <a:endParaRPr lang="en-US" sz="1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0531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3100" y="2933700"/>
            <a:ext cx="5600700" cy="735013"/>
          </a:xfrm>
          <a:prstGeom prst="ellipse">
            <a:avLst/>
          </a:prstGeom>
          <a:noFill/>
          <a:ln w="25400" algn="ctr">
            <a:solidFill>
              <a:srgbClr val="285E62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0532" name="Group 3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20265" y="0"/>
            <a:ext cx="8315751" cy="6710340"/>
            <a:chOff x="430795" y="0"/>
            <a:chExt cx="8316042" cy="6710196"/>
          </a:xfrm>
        </p:grpSpPr>
        <p:grpSp>
          <p:nvGrpSpPr>
            <p:cNvPr id="150533" name="Group 36"/>
            <p:cNvGrpSpPr>
              <a:grpSpLocks/>
            </p:cNvGrpSpPr>
            <p:nvPr/>
          </p:nvGrpSpPr>
          <p:grpSpPr bwMode="auto">
            <a:xfrm>
              <a:off x="430795" y="0"/>
              <a:ext cx="8316042" cy="6710196"/>
              <a:chOff x="421559" y="0"/>
              <a:chExt cx="8316042" cy="6710196"/>
            </a:xfrm>
          </p:grpSpPr>
          <p:grpSp>
            <p:nvGrpSpPr>
              <p:cNvPr id="150535" name="Group 35"/>
              <p:cNvGrpSpPr>
                <a:grpSpLocks/>
              </p:cNvGrpSpPr>
              <p:nvPr/>
            </p:nvGrpSpPr>
            <p:grpSpPr bwMode="auto">
              <a:xfrm>
                <a:off x="517238" y="0"/>
                <a:ext cx="8220363" cy="2136485"/>
                <a:chOff x="517238" y="0"/>
                <a:chExt cx="8220363" cy="2136485"/>
              </a:xfrm>
            </p:grpSpPr>
            <p:sp>
              <p:nvSpPr>
                <p:cNvPr id="15055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805729" y="0"/>
                  <a:ext cx="7648575" cy="1384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Energetic Variational Approach</a:t>
                  </a:r>
                  <a:b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800" b="1" i="1" dirty="0">
                      <a:solidFill>
                        <a:srgbClr val="000000"/>
                      </a:solidFill>
                      <a:latin typeface="Calibri" pitchFamily="34" charset="0"/>
                    </a:rPr>
                    <a:t>EnVarA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b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0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Chun Liu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alibri" pitchFamily="34" charset="0"/>
                    </a:rPr>
                    <a:t>, Rolf Ryham, </a:t>
                  </a:r>
                  <a:r>
                    <a:rPr lang="en-US" sz="20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and Yunkyong Hyon</a:t>
                  </a:r>
                  <a:endParaRPr lang="en-US" sz="2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55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17238" y="1551710"/>
                  <a:ext cx="8220363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Mathematicians and Modelers: two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different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 ‘partial’ variations</a:t>
                  </a:r>
                </a:p>
                <a:p>
                  <a:pPr algn="ctr" eaLnBrk="1" hangingPunct="1"/>
                  <a:r>
                    <a:rPr lang="en-US" b="1" i="1">
                      <a:solidFill>
                        <a:srgbClr val="700000"/>
                      </a:solidFill>
                    </a:rPr>
                    <a:t>written in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one framework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, using a ‘pullback’ of the action integral</a:t>
                  </a:r>
                </a:p>
              </p:txBody>
            </p:sp>
          </p:grpSp>
          <p:grpSp>
            <p:nvGrpSpPr>
              <p:cNvPr id="150536" name="Group 34"/>
              <p:cNvGrpSpPr>
                <a:grpSpLocks/>
              </p:cNvGrpSpPr>
              <p:nvPr/>
            </p:nvGrpSpPr>
            <p:grpSpPr bwMode="auto">
              <a:xfrm>
                <a:off x="421559" y="2516909"/>
                <a:ext cx="8316041" cy="4193287"/>
                <a:chOff x="421559" y="2516909"/>
                <a:chExt cx="8316041" cy="4193287"/>
              </a:xfrm>
            </p:grpSpPr>
            <p:grpSp>
              <p:nvGrpSpPr>
                <p:cNvPr id="150537" name="Group 10"/>
                <p:cNvGrpSpPr>
                  <a:grpSpLocks/>
                </p:cNvGrpSpPr>
                <p:nvPr/>
              </p:nvGrpSpPr>
              <p:grpSpPr bwMode="auto">
                <a:xfrm>
                  <a:off x="1379281" y="2516909"/>
                  <a:ext cx="6561367" cy="2050230"/>
                  <a:chOff x="1203791" y="3154217"/>
                  <a:chExt cx="6561367" cy="2050230"/>
                </a:xfrm>
              </p:grpSpPr>
              <p:graphicFrame>
                <p:nvGraphicFramePr>
                  <p:cNvPr id="150545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0964680"/>
                      </p:ext>
                    </p:extLst>
                  </p:nvPr>
                </p:nvGraphicFramePr>
                <p:xfrm>
                  <a:off x="2155825" y="3154217"/>
                  <a:ext cx="4470400" cy="1270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51957" name="Equation" r:id="rId9" imgW="4470120" imgH="1269720" progId="Equation.DSMT4">
                          <p:embed/>
                        </p:oleObj>
                      </mc:Choice>
                      <mc:Fallback>
                        <p:oleObj name="Equation" r:id="rId9" imgW="4470120" imgH="12697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55825" y="3154217"/>
                                <a:ext cx="4470400" cy="1270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03791" y="4939340"/>
                    <a:ext cx="2449598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Action Integral, </a:t>
                    </a:r>
                    <a:r>
                      <a:rPr lang="en-US" sz="1050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after pullback</a:t>
                    </a:r>
                  </a:p>
                </p:txBody>
              </p:sp>
              <p:cxnSp>
                <p:nvCxnSpPr>
                  <p:cNvPr id="150548" name="Straight Arrow Connector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89018" y="4405744"/>
                    <a:ext cx="637313" cy="57265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55297" y="4950453"/>
                    <a:ext cx="2109861" cy="2539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Rayleigh Dissipation Function</a:t>
                    </a:r>
                    <a:endParaRPr lang="en-US" b="1" i="1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cxnSp>
                <p:nvCxnSpPr>
                  <p:cNvPr id="150550" name="Straight Arrow Connector 19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310910" y="4424218"/>
                    <a:ext cx="527916" cy="517671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0538" name="Group 33"/>
                <p:cNvGrpSpPr>
                  <a:grpSpLocks/>
                </p:cNvGrpSpPr>
                <p:nvPr/>
              </p:nvGrpSpPr>
              <p:grpSpPr bwMode="auto">
                <a:xfrm>
                  <a:off x="421559" y="4143088"/>
                  <a:ext cx="8316041" cy="2567108"/>
                  <a:chOff x="421559" y="4143088"/>
                  <a:chExt cx="8316041" cy="2567108"/>
                </a:xfrm>
              </p:grpSpPr>
              <p:sp>
                <p:nvSpPr>
                  <p:cNvPr id="1505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34166" y="5694555"/>
                    <a:ext cx="6703434" cy="1015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2000" b="1" u="sng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Field Theory of Ionic Solutions</a:t>
                    </a:r>
                    <a:r>
                      <a:rPr lang="en-US" sz="2000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: </a:t>
                    </a:r>
                    <a:r>
                      <a:rPr lang="en-US" sz="1800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Liu</a:t>
                    </a:r>
                    <a:r>
                      <a:rPr lang="en-US" sz="1800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, </a:t>
                    </a:r>
                    <a:r>
                      <a:rPr lang="en-US" sz="1800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Ryham</a:t>
                    </a:r>
                    <a:r>
                      <a:rPr lang="en-US" sz="1800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, </a:t>
                    </a:r>
                    <a:r>
                      <a:rPr lang="en-US" sz="1800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Hyon, Eisenberg</a:t>
                    </a:r>
                    <a:endParaRPr lang="en-US" sz="1800" b="1" dirty="0">
                      <a:solidFill>
                        <a:srgbClr val="700000"/>
                      </a:solidFill>
                      <a:latin typeface="Calibri" pitchFamily="34" charset="0"/>
                      <a:cs typeface="Arial"/>
                    </a:endParaRPr>
                  </a:p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Allows </a:t>
                    </a: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boundary conditions and </a:t>
                    </a:r>
                    <a:r>
                      <a:rPr lang="en-US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flow</a:t>
                    </a:r>
                    <a:br>
                      <a:rPr lang="en-US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</a:br>
                    <a:r>
                      <a:rPr lang="en-US" b="1" dirty="0" smtClean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Deals Consistently </a:t>
                    </a:r>
                    <a:r>
                      <a:rPr lang="en-US" b="1" dirty="0">
                        <a:solidFill>
                          <a:srgbClr val="700000"/>
                        </a:solidFill>
                        <a:latin typeface="Calibri" pitchFamily="34" charset="0"/>
                        <a:cs typeface="Arial"/>
                      </a:rPr>
                      <a:t>with Interactions of Components</a:t>
                    </a:r>
                    <a:endParaRPr lang="en-US" dirty="0">
                      <a:solidFill>
                        <a:srgbClr val="700000"/>
                      </a:solidFill>
                      <a:latin typeface="Calibri" pitchFamily="34" charset="0"/>
                      <a:cs typeface="Arial"/>
                    </a:endParaRPr>
                  </a:p>
                </p:txBody>
              </p:sp>
              <p:cxnSp>
                <p:nvCxnSpPr>
                  <p:cNvPr id="150540" name="Straight Arrow Connector 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964421" y="4427395"/>
                    <a:ext cx="576694" cy="8080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prstDash val="dash"/>
                    <a:round/>
                    <a:headEnd/>
                    <a:tailEnd type="arrow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0541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3694" y="4696791"/>
                    <a:ext cx="3592945" cy="538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100" b="1" i="1" dirty="0">
                        <a:solidFill>
                          <a:srgbClr val="000000"/>
                        </a:solidFill>
                      </a:rPr>
                      <a:t>Composite</a:t>
                    </a:r>
                    <a:r>
                      <a:rPr lang="en-US" i="1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i="1" dirty="0">
                        <a:solidFill>
                          <a:srgbClr val="000000"/>
                        </a:solidFill>
                      </a:rPr>
                    </a:br>
                    <a:r>
                      <a:rPr lang="en-US" sz="1800" i="1" dirty="0" smtClean="0">
                        <a:solidFill>
                          <a:srgbClr val="000000"/>
                        </a:solidFill>
                      </a:rPr>
                      <a:t>Variational  </a:t>
                    </a:r>
                    <a:r>
                      <a:rPr lang="en-US" sz="1800" i="1" dirty="0">
                        <a:solidFill>
                          <a:srgbClr val="000000"/>
                        </a:solidFill>
                      </a:rPr>
                      <a:t>Principle</a:t>
                    </a:r>
                  </a:p>
                </p:txBody>
              </p:sp>
              <p:sp>
                <p:nvSpPr>
                  <p:cNvPr id="150542" name="Up-Down Arrow 25"/>
                  <p:cNvSpPr>
                    <a:spLocks noChangeArrowheads="1"/>
                  </p:cNvSpPr>
                  <p:nvPr/>
                </p:nvSpPr>
                <p:spPr bwMode="auto">
                  <a:xfrm>
                    <a:off x="4184073" y="5172365"/>
                    <a:ext cx="147782" cy="457200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noFill/>
                  <a:ln w="158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21559" y="5248479"/>
                    <a:ext cx="2449599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50" b="1" i="1" dirty="0">
                        <a:solidFill>
                          <a:srgbClr val="700000"/>
                        </a:solidFill>
                        <a:latin typeface="Arial"/>
                        <a:cs typeface="Arial"/>
                      </a:rPr>
                      <a:t>Euler Lagrange Equations</a:t>
                    </a:r>
                    <a:endParaRPr lang="en-US" sz="1050" i="1" dirty="0">
                      <a:solidFill>
                        <a:srgbClr val="7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5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580018" y="5151988"/>
                    <a:ext cx="2024062" cy="45720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7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endParaRPr lang="en-US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cxnSp>
          <p:nvCxnSpPr>
            <p:cNvPr id="150534" name="Straight Arrow Connector 30"/>
            <p:cNvCxnSpPr>
              <a:cxnSpLocks noChangeShapeType="1"/>
            </p:cNvCxnSpPr>
            <p:nvPr/>
          </p:nvCxnSpPr>
          <p:spPr bwMode="auto">
            <a:xfrm>
              <a:off x="2336081" y="5568406"/>
              <a:ext cx="200025" cy="166687"/>
            </a:xfrm>
            <a:prstGeom prst="straightConnector1">
              <a:avLst/>
            </a:prstGeom>
            <a:noFill/>
            <a:ln w="15875" algn="ctr">
              <a:solidFill>
                <a:srgbClr val="70000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-229606" y="2740683"/>
            <a:ext cx="3095856" cy="651954"/>
            <a:chOff x="-229606" y="2740683"/>
            <a:chExt cx="3095856" cy="651954"/>
          </a:xfrm>
        </p:grpSpPr>
        <p:grpSp>
          <p:nvGrpSpPr>
            <p:cNvPr id="19" name="Group 18"/>
            <p:cNvGrpSpPr/>
            <p:nvPr/>
          </p:nvGrpSpPr>
          <p:grpSpPr>
            <a:xfrm>
              <a:off x="-229606" y="2740683"/>
              <a:ext cx="3095856" cy="651954"/>
              <a:chOff x="-285017" y="2727428"/>
              <a:chExt cx="3095856" cy="651954"/>
            </a:xfrm>
          </p:grpSpPr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0" y="2727428"/>
                <a:ext cx="2483655" cy="651954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285017" y="2844600"/>
                <a:ext cx="3095856" cy="52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Shorthand for Euler Lagrange process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863241"/>
                </p:ext>
              </p:extLst>
            </p:nvPr>
          </p:nvGraphicFramePr>
          <p:xfrm>
            <a:off x="1790700" y="3180434"/>
            <a:ext cx="92075" cy="11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8" name="Equation" r:id="rId11" imgW="380880" imgH="482400" progId="Equation.DSMT4">
                    <p:embed/>
                  </p:oleObj>
                </mc:Choice>
                <mc:Fallback>
                  <p:oleObj name="Equation" r:id="rId11" imgW="3808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0700" y="3180434"/>
                          <a:ext cx="92075" cy="11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 bwMode="auto">
          <a:xfrm rot="1754756">
            <a:off x="2588229" y="3195416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41750" y="2429078"/>
            <a:ext cx="3402250" cy="596700"/>
            <a:chOff x="5741750" y="2429078"/>
            <a:chExt cx="3402250" cy="5967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41750" y="2429078"/>
              <a:ext cx="3402250" cy="596700"/>
              <a:chOff x="5626886" y="2247900"/>
              <a:chExt cx="3402250" cy="596700"/>
            </a:xfrm>
          </p:grpSpPr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6012826" y="2247900"/>
                <a:ext cx="2600155" cy="586735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626886" y="2341899"/>
                <a:ext cx="3402250" cy="50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  Shorthand for Euler Lagrange process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000" b="1" i="1" dirty="0">
                    <a:solidFill>
                      <a:srgbClr val="700000"/>
                    </a:solidFill>
                    <a:latin typeface="Arial"/>
                    <a:cs typeface="Arial"/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  <a:latin typeface="Arial"/>
                  <a:cs typeface="Arial"/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820897"/>
                </p:ext>
              </p:extLst>
            </p:nvPr>
          </p:nvGraphicFramePr>
          <p:xfrm>
            <a:off x="7897184" y="2809523"/>
            <a:ext cx="126264" cy="124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9" name="Equation" r:id="rId13" imgW="291960" imgH="342720" progId="Equation.DSMT4">
                    <p:embed/>
                  </p:oleObj>
                </mc:Choice>
                <mc:Fallback>
                  <p:oleObj name="Equation" r:id="rId13" imgW="291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7184" y="2809523"/>
                          <a:ext cx="126264" cy="124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Right Arrow 45"/>
          <p:cNvSpPr/>
          <p:nvPr/>
        </p:nvSpPr>
        <p:spPr bwMode="auto">
          <a:xfrm rot="9746132">
            <a:off x="5677158" y="2932317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B00000"/>
              </a:solidFill>
              <a:latin typeface="Arial"/>
              <a:cs typeface="Arial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40926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196268" y="798921"/>
            <a:ext cx="9018871" cy="4615637"/>
            <a:chOff x="153703" y="1349375"/>
            <a:chExt cx="9018871" cy="4615637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428676"/>
                </p:ext>
              </p:extLst>
            </p:nvPr>
          </p:nvGraphicFramePr>
          <p:xfrm>
            <a:off x="1844675" y="3724275"/>
            <a:ext cx="69723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98" name="Equation" r:id="rId4" imgW="6972120" imgH="1765080" progId="Equation.DSMT4">
                    <p:embed/>
                  </p:oleObj>
                </mc:Choice>
                <mc:Fallback>
                  <p:oleObj name="Equation" r:id="rId4" imgW="6972120" imgH="1765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4675" y="3724275"/>
                          <a:ext cx="6972300" cy="176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5882739"/>
                </p:ext>
              </p:extLst>
            </p:nvPr>
          </p:nvGraphicFramePr>
          <p:xfrm>
            <a:off x="435273" y="1501367"/>
            <a:ext cx="8140700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99" name="Equation" r:id="rId6" imgW="8140680" imgH="1574640" progId="Equation.DSMT4">
                    <p:embed/>
                  </p:oleObj>
                </mc:Choice>
                <mc:Fallback>
                  <p:oleObj name="Equation" r:id="rId6" imgW="8140680" imgH="1574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73" y="1501367"/>
                          <a:ext cx="8140700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Rounded Rectangular Callout 5"/>
            <p:cNvSpPr>
              <a:spLocks noChangeArrowheads="1"/>
            </p:cNvSpPr>
            <p:nvPr/>
          </p:nvSpPr>
          <p:spPr bwMode="auto">
            <a:xfrm>
              <a:off x="666750" y="1349375"/>
              <a:ext cx="1497013" cy="579438"/>
            </a:xfrm>
            <a:prstGeom prst="wedgeRoundRectCallout">
              <a:avLst>
                <a:gd name="adj1" fmla="val -34606"/>
                <a:gd name="adj2" fmla="val 12587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32" name="Rounded Rectangular Callout 6"/>
            <p:cNvSpPr>
              <a:spLocks noChangeArrowheads="1"/>
            </p:cNvSpPr>
            <p:nvPr/>
          </p:nvSpPr>
          <p:spPr bwMode="auto">
            <a:xfrm>
              <a:off x="755650" y="1706563"/>
              <a:ext cx="404813" cy="4572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33" name="Group 17"/>
            <p:cNvGrpSpPr>
              <a:grpSpLocks/>
            </p:cNvGrpSpPr>
            <p:nvPr/>
          </p:nvGrpSpPr>
          <p:grpSpPr bwMode="auto">
            <a:xfrm>
              <a:off x="6516688" y="3290888"/>
              <a:ext cx="1522412" cy="887412"/>
              <a:chOff x="760231" y="1831789"/>
              <a:chExt cx="1522606" cy="1305995"/>
            </a:xfrm>
          </p:grpSpPr>
          <p:sp>
            <p:nvSpPr>
              <p:cNvPr id="1051" name="TextBox 9"/>
              <p:cNvSpPr txBox="1">
                <a:spLocks noChangeArrowheads="1"/>
              </p:cNvSpPr>
              <p:nvPr/>
            </p:nvSpPr>
            <p:spPr bwMode="auto">
              <a:xfrm>
                <a:off x="760231" y="1831789"/>
                <a:ext cx="1522606" cy="678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 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Hard Sphere Terms</a:t>
                </a:r>
                <a:endParaRPr lang="en-US" altLang="en-US">
                  <a:solidFill>
                    <a:srgbClr val="A20000"/>
                  </a:solidFill>
                </a:endParaRPr>
              </a:p>
            </p:txBody>
          </p:sp>
          <p:cxnSp>
            <p:nvCxnSpPr>
              <p:cNvPr id="1052" name="Straight Arrow Connector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0748" y="2791431"/>
                <a:ext cx="677591" cy="15116"/>
              </a:xfrm>
              <a:prstGeom prst="straightConnector1">
                <a:avLst/>
              </a:prstGeom>
              <a:noFill/>
              <a:ln w="15875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4" name="Oval 13"/>
            <p:cNvSpPr>
              <a:spLocks noChangeArrowheads="1"/>
            </p:cNvSpPr>
            <p:nvPr/>
          </p:nvSpPr>
          <p:spPr bwMode="auto">
            <a:xfrm>
              <a:off x="5973763" y="3825875"/>
              <a:ext cx="914400" cy="914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37160" bIns="13716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cxnSp>
          <p:nvCxnSpPr>
            <p:cNvPr id="103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7029451" y="3000375"/>
              <a:ext cx="455612" cy="1587"/>
            </a:xfrm>
            <a:prstGeom prst="straightConnector1">
              <a:avLst/>
            </a:prstGeom>
            <a:noFill/>
            <a:ln w="15875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36" name="Group 18"/>
            <p:cNvGrpSpPr>
              <a:grpSpLocks/>
            </p:cNvGrpSpPr>
            <p:nvPr/>
          </p:nvGrpSpPr>
          <p:grpSpPr bwMode="auto">
            <a:xfrm>
              <a:off x="3476625" y="2735263"/>
              <a:ext cx="2433638" cy="784225"/>
              <a:chOff x="3476231" y="2735643"/>
              <a:chExt cx="2433362" cy="783320"/>
            </a:xfrm>
          </p:grpSpPr>
          <p:sp>
            <p:nvSpPr>
              <p:cNvPr id="1049" name="TextBox 15"/>
              <p:cNvSpPr txBox="1">
                <a:spLocks noChangeArrowheads="1"/>
              </p:cNvSpPr>
              <p:nvPr/>
            </p:nvSpPr>
            <p:spPr bwMode="auto">
              <a:xfrm>
                <a:off x="3476231" y="3241964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Permanent Charge of protein</a:t>
                </a:r>
              </a:p>
            </p:txBody>
          </p:sp>
          <p:cxnSp>
            <p:nvCxnSpPr>
              <p:cNvPr id="1050" name="Straight Arrow Connector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3778513" y="2954797"/>
                <a:ext cx="566777" cy="12846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7" name="TextBox 19"/>
            <p:cNvSpPr txBox="1">
              <a:spLocks noChangeArrowheads="1"/>
            </p:cNvSpPr>
            <p:nvPr/>
          </p:nvSpPr>
          <p:spPr bwMode="auto">
            <a:xfrm>
              <a:off x="331788" y="3181350"/>
              <a:ext cx="892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A20000"/>
                  </a:solidFill>
                </a:rPr>
                <a:t>time</a:t>
              </a:r>
            </a:p>
          </p:txBody>
        </p:sp>
        <p:cxnSp>
          <p:nvCxnSpPr>
            <p:cNvPr id="1038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457201" y="3032126"/>
              <a:ext cx="368299" cy="63501"/>
            </a:xfrm>
            <a:prstGeom prst="straightConnector1">
              <a:avLst/>
            </a:prstGeom>
            <a:noFill/>
            <a:ln w="25400" algn="ctr">
              <a:solidFill>
                <a:srgbClr val="A2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9" name="TextBox 25"/>
            <p:cNvSpPr txBox="1">
              <a:spLocks noChangeArrowheads="1"/>
            </p:cNvSpPr>
            <p:nvPr/>
          </p:nvSpPr>
          <p:spPr bwMode="auto">
            <a:xfrm>
              <a:off x="153703" y="5688013"/>
              <a:ext cx="90188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en-US" sz="1200" b="1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 number density;          thermal energy; </a:t>
              </a:r>
              <a:r>
                <a:rPr lang="en-US" altLang="en-US" sz="12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200" b="1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diffusion coefficient; </a:t>
              </a:r>
              <a:r>
                <a:rPr lang="en-US" altLang="en-US" sz="12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en-US" sz="1200" b="1" i="1" dirty="0" smtClean="0">
                  <a:solidFill>
                    <a:srgbClr val="000000"/>
                  </a:solidFill>
                </a:rPr>
                <a:t> negative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; </a:t>
              </a:r>
              <a:r>
                <a:rPr lang="en-US" altLang="en-US" sz="12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altLang="en-US" sz="1200" b="1" i="1" dirty="0" smtClean="0">
                  <a:solidFill>
                    <a:srgbClr val="000000"/>
                  </a:solidFill>
                </a:rPr>
                <a:t>positive</a:t>
              </a:r>
              <a:r>
                <a:rPr lang="en-US" altLang="en-US" sz="1200" b="1" i="1" dirty="0">
                  <a:solidFill>
                    <a:srgbClr val="000000"/>
                  </a:solidFill>
                </a:rPr>
                <a:t>; </a:t>
              </a:r>
              <a:r>
                <a:rPr lang="en-US" altLang="en-US" sz="12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altLang="en-US" sz="1200" b="1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12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200" b="1" i="1" dirty="0" smtClean="0">
                  <a:solidFill>
                    <a:srgbClr val="000000"/>
                  </a:solidFill>
                </a:rPr>
                <a:t>valence; </a:t>
              </a:r>
              <a:r>
                <a:rPr lang="el-GR" altLang="en-US" sz="1200" b="1" i="1" dirty="0" smtClean="0">
                  <a:solidFill>
                    <a:srgbClr val="000000"/>
                  </a:solidFill>
                </a:rPr>
                <a:t>ε</a:t>
              </a:r>
              <a:r>
                <a:rPr lang="en-US" altLang="en-US" sz="1200" b="1" i="1" dirty="0" smtClean="0">
                  <a:solidFill>
                    <a:srgbClr val="000000"/>
                  </a:solidFill>
                </a:rPr>
                <a:t> dielectric constant</a:t>
              </a:r>
              <a:endParaRPr lang="en-US" altLang="en-US" sz="1200" b="1" i="1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391093"/>
                </p:ext>
              </p:extLst>
            </p:nvPr>
          </p:nvGraphicFramePr>
          <p:xfrm>
            <a:off x="1671871" y="5690374"/>
            <a:ext cx="34607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000" name="Equation" r:id="rId8" imgW="495000" imgH="380880" progId="Equation.DSMT4">
                    <p:embed/>
                  </p:oleObj>
                </mc:Choice>
                <mc:Fallback>
                  <p:oleObj name="Equation" r:id="rId8" imgW="4950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1871" y="5690374"/>
                          <a:ext cx="346075" cy="27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0" name="Group 56"/>
            <p:cNvGrpSpPr>
              <a:grpSpLocks/>
            </p:cNvGrpSpPr>
            <p:nvPr/>
          </p:nvGrpSpPr>
          <p:grpSpPr bwMode="auto">
            <a:xfrm>
              <a:off x="2330450" y="2667000"/>
              <a:ext cx="1501775" cy="573089"/>
              <a:chOff x="1930275" y="2563343"/>
              <a:chExt cx="1502587" cy="572159"/>
            </a:xfrm>
          </p:grpSpPr>
          <p:sp>
            <p:nvSpPr>
              <p:cNvPr id="1047" name="TextBox 53"/>
              <p:cNvSpPr txBox="1">
                <a:spLocks noChangeArrowheads="1"/>
              </p:cNvSpPr>
              <p:nvPr/>
            </p:nvSpPr>
            <p:spPr bwMode="auto">
              <a:xfrm>
                <a:off x="1930275" y="2858503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Number Density</a:t>
                </a:r>
              </a:p>
            </p:txBody>
          </p:sp>
          <p:cxnSp>
            <p:nvCxnSpPr>
              <p:cNvPr id="1048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219648" y="2677417"/>
                <a:ext cx="266266" cy="38118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1" name="Group 56"/>
            <p:cNvGrpSpPr>
              <a:grpSpLocks/>
            </p:cNvGrpSpPr>
            <p:nvPr/>
          </p:nvGrpSpPr>
          <p:grpSpPr bwMode="auto">
            <a:xfrm>
              <a:off x="1358900" y="2857501"/>
              <a:ext cx="1501775" cy="754064"/>
              <a:chOff x="1920745" y="2563343"/>
              <a:chExt cx="1502587" cy="752840"/>
            </a:xfrm>
          </p:grpSpPr>
          <p:sp>
            <p:nvSpPr>
              <p:cNvPr id="1045" name="TextBox 53"/>
              <p:cNvSpPr txBox="1">
                <a:spLocks noChangeArrowheads="1"/>
              </p:cNvSpPr>
              <p:nvPr/>
            </p:nvSpPr>
            <p:spPr bwMode="auto">
              <a:xfrm>
                <a:off x="1920745" y="3039184"/>
                <a:ext cx="15025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Thermal Energy</a:t>
                </a:r>
              </a:p>
            </p:txBody>
          </p:sp>
          <p:cxnSp>
            <p:nvCxnSpPr>
              <p:cNvPr id="1046" name="Straight Arrow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100757" y="2796306"/>
                <a:ext cx="484986" cy="19059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42" name="Group 51"/>
            <p:cNvGrpSpPr>
              <a:grpSpLocks/>
            </p:cNvGrpSpPr>
            <p:nvPr/>
          </p:nvGrpSpPr>
          <p:grpSpPr bwMode="auto">
            <a:xfrm>
              <a:off x="5118379" y="3578984"/>
              <a:ext cx="2115858" cy="745365"/>
              <a:chOff x="4585024" y="5026259"/>
              <a:chExt cx="2115967" cy="746113"/>
            </a:xfrm>
          </p:grpSpPr>
          <p:sp>
            <p:nvSpPr>
              <p:cNvPr id="1043" name="TextBox 36"/>
              <p:cNvSpPr txBox="1">
                <a:spLocks noChangeArrowheads="1"/>
              </p:cNvSpPr>
              <p:nvPr/>
            </p:nvSpPr>
            <p:spPr bwMode="auto">
              <a:xfrm>
                <a:off x="4585024" y="5026259"/>
                <a:ext cx="21159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5024"/>
                    </a:solidFill>
                  </a:rPr>
                  <a:t>   </a:t>
                </a:r>
                <a:r>
                  <a:rPr lang="en-US" altLang="en-US" sz="1200" b="1">
                    <a:solidFill>
                      <a:srgbClr val="A20000"/>
                    </a:solidFill>
                  </a:rPr>
                  <a:t> valence</a:t>
                </a:r>
              </a:p>
              <a:p>
                <a:pPr eaLnBrk="1" hangingPunct="1"/>
                <a:r>
                  <a:rPr lang="en-US" altLang="en-US" sz="1200" b="1">
                    <a:solidFill>
                      <a:srgbClr val="A20000"/>
                    </a:solidFill>
                  </a:rPr>
                  <a:t>proton charge</a:t>
                </a:r>
              </a:p>
            </p:txBody>
          </p:sp>
          <p:cxnSp>
            <p:nvCxnSpPr>
              <p:cNvPr id="1044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4805266" y="5576945"/>
                <a:ext cx="324175" cy="66680"/>
              </a:xfrm>
              <a:prstGeom prst="straightConnector1">
                <a:avLst/>
              </a:prstGeom>
              <a:noFill/>
              <a:ln w="25400" algn="ctr">
                <a:solidFill>
                  <a:srgbClr val="A2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116530" y="154004"/>
            <a:ext cx="667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Dissipation Principle </a:t>
            </a:r>
            <a:br>
              <a:rPr lang="en-US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</a:rPr>
              <a:t>Conservative Energy </a:t>
            </a:r>
            <a:r>
              <a:rPr lang="en-US" sz="1200" b="1" dirty="0">
                <a:solidFill>
                  <a:srgbClr val="000000"/>
                </a:solidFill>
              </a:rPr>
              <a:t>dissipates into Friction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13891"/>
              </p:ext>
            </p:extLst>
          </p:nvPr>
        </p:nvGraphicFramePr>
        <p:xfrm>
          <a:off x="3123902" y="5606079"/>
          <a:ext cx="2559197" cy="9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1" name="Equation" r:id="rId10" imgW="3504960" imgH="1244520" progId="Equation.DSMT4">
                  <p:embed/>
                </p:oleObj>
              </mc:Choice>
              <mc:Fallback>
                <p:oleObj name="Equation" r:id="rId10" imgW="3504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3902" y="5606079"/>
                        <a:ext cx="2559197" cy="90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2888" y="5861783"/>
            <a:ext cx="1321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Note that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6382" y="5877171"/>
            <a:ext cx="345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with suitable boundary conditions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55894-1A4D-415D-8717-5A5739596A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028750"/>
              </p:ext>
            </p:extLst>
          </p:nvPr>
        </p:nvGraphicFramePr>
        <p:xfrm>
          <a:off x="2262577" y="1304180"/>
          <a:ext cx="4470243" cy="127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1" name="Equation" r:id="rId4" imgW="4470120" imgH="1269720" progId="Equation.DSMT4">
                  <p:embed/>
                </p:oleObj>
              </mc:Choice>
              <mc:Fallback>
                <p:oleObj name="Equation" r:id="rId4" imgW="447012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577" y="1304180"/>
                        <a:ext cx="4470243" cy="1270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422" y="2897204"/>
            <a:ext cx="75479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is defined by the Euler Lagrange Process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as I understand the pure math from Craig Evans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which gives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Equations like PNP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BUT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leave it to you (all)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to argue/discuss with Craig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about the purity of the process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when two variations are involved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04422" y="0"/>
            <a:ext cx="76483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  <a:t>Energetic Variational Approach</a:t>
            </a:r>
            <a:br>
              <a:rPr lang="en-US" sz="3600" b="1" u="sng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b="1" i="1" dirty="0">
                <a:solidFill>
                  <a:srgbClr val="000000"/>
                </a:solidFill>
                <a:latin typeface="Calibri" pitchFamily="34" charset="0"/>
              </a:rPr>
              <a:t>EnVarA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alibri" pitchFamily="34" charset="0"/>
              </a:rPr>
            </a:b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936137" y="6145213"/>
            <a:ext cx="885601" cy="389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C3E94D-5CA8-42F0-B44F-E0D2DB8D2BB7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44</a:t>
            </a:fld>
            <a:endParaRPr lang="en-US" sz="1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1555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12" y="54209"/>
            <a:ext cx="905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PNP </a:t>
            </a:r>
            <a:r>
              <a:rPr lang="en-US" sz="3600" u="sng" dirty="0">
                <a:solidFill>
                  <a:srgbClr val="0D0D0D"/>
                </a:solidFill>
                <a:latin typeface="Calibri" pitchFamily="34" charset="0"/>
              </a:rPr>
              <a:t>(Poisson Nernst Planck)</a:t>
            </a:r>
            <a:r>
              <a:rPr lang="en-US" sz="4800" u="sng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sz="4800" b="1" u="sng" dirty="0">
                <a:solidFill>
                  <a:srgbClr val="0D0D0D"/>
                </a:solidFill>
                <a:latin typeface="Calibri" pitchFamily="34" charset="0"/>
              </a:rPr>
              <a:t>for Spheres</a:t>
            </a:r>
            <a:endParaRPr lang="en-US" sz="4800" u="sng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151556" name="Rounded Rectangular Callout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6750" y="1349375"/>
            <a:ext cx="1497013" cy="579438"/>
          </a:xfrm>
          <a:prstGeom prst="wedgeRoundRectCallout">
            <a:avLst>
              <a:gd name="adj1" fmla="val -34606"/>
              <a:gd name="adj2" fmla="val 1258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7" name="Rounded Rectangular Callout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5650" y="1706563"/>
            <a:ext cx="404813" cy="4572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8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38481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59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1613" y="6396038"/>
            <a:ext cx="2035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/>
                <a:cs typeface="Arial"/>
              </a:rPr>
              <a:t>Eisenberg, Hyon, and Liu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1560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1561" name="Group 2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42782" y="1300163"/>
            <a:ext cx="8278956" cy="3035541"/>
            <a:chOff x="453404" y="1032208"/>
            <a:chExt cx="8231368" cy="3245228"/>
          </a:xfrm>
        </p:grpSpPr>
        <p:graphicFrame>
          <p:nvGraphicFramePr>
            <p:cNvPr id="15159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701438"/>
                </p:ext>
              </p:extLst>
            </p:nvPr>
          </p:nvGraphicFramePr>
          <p:xfrm>
            <a:off x="453404" y="1585464"/>
            <a:ext cx="7696544" cy="269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12" name="Equation" r:id="rId24" imgW="7696200" imgH="2692400" progId="Equation.DSMT4">
                    <p:embed/>
                  </p:oleObj>
                </mc:Choice>
                <mc:Fallback>
                  <p:oleObj name="Equation" r:id="rId24" imgW="7696200" imgH="269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404" y="1585464"/>
                          <a:ext cx="7696544" cy="269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597" name="TextBox 20"/>
            <p:cNvSpPr txBox="1">
              <a:spLocks noChangeArrowheads="1"/>
            </p:cNvSpPr>
            <p:nvPr/>
          </p:nvSpPr>
          <p:spPr bwMode="auto">
            <a:xfrm>
              <a:off x="1179377" y="1032208"/>
              <a:ext cx="7505395" cy="7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</a:rPr>
                <a:t>Nernst Planck Diffusion Equation</a:t>
              </a:r>
            </a:p>
            <a:p>
              <a:pPr algn="ctr" eaLnBrk="1" hangingPunct="1"/>
              <a:r>
                <a:rPr lang="en-US" sz="1400" i="1">
                  <a:solidFill>
                    <a:srgbClr val="000000"/>
                  </a:solidFill>
                </a:rPr>
                <a:t>   for </a:t>
              </a:r>
              <a:r>
                <a:rPr lang="en-US" sz="1400" b="1" i="1">
                  <a:solidFill>
                    <a:srgbClr val="000000"/>
                  </a:solidFill>
                </a:rPr>
                <a:t>number density c</a:t>
              </a:r>
              <a:r>
                <a:rPr lang="en-US" sz="1400" b="1" i="1" baseline="-25000">
                  <a:solidFill>
                    <a:srgbClr val="000000"/>
                  </a:solidFill>
                </a:rPr>
                <a:t>n</a:t>
              </a:r>
              <a:r>
                <a:rPr lang="en-US" sz="1400" b="1" i="1">
                  <a:solidFill>
                    <a:srgbClr val="000000"/>
                  </a:solidFill>
                </a:rPr>
                <a:t> </a:t>
              </a:r>
              <a:r>
                <a:rPr lang="en-US" sz="1400" i="1">
                  <a:solidFill>
                    <a:srgbClr val="000000"/>
                  </a:solidFill>
                </a:rPr>
                <a:t>of negative n ions; positive ions are analogous</a:t>
              </a:r>
            </a:p>
          </p:txBody>
        </p:sp>
      </p:grpSp>
      <p:sp>
        <p:nvSpPr>
          <p:cNvPr id="151562" name="Text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66950" y="849313"/>
            <a:ext cx="503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Non-equilibrium variational field theory </a:t>
            </a:r>
            <a:r>
              <a:rPr lang="en-US" i="1">
                <a:solidFill>
                  <a:srgbClr val="000000"/>
                </a:solidFill>
              </a:rPr>
              <a:t>EnVarA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1563" name="Group 5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376363" y="2516188"/>
            <a:ext cx="3663950" cy="1147762"/>
            <a:chOff x="1376636" y="2516490"/>
            <a:chExt cx="3663900" cy="1147316"/>
          </a:xfrm>
        </p:grpSpPr>
        <p:grpSp>
          <p:nvGrpSpPr>
            <p:cNvPr id="151592" name="Group 19"/>
            <p:cNvGrpSpPr>
              <a:grpSpLocks/>
            </p:cNvGrpSpPr>
            <p:nvPr/>
          </p:nvGrpSpPr>
          <p:grpSpPr bwMode="auto">
            <a:xfrm>
              <a:off x="1376636" y="3316279"/>
              <a:ext cx="2863904" cy="347527"/>
              <a:chOff x="3997665" y="2959839"/>
              <a:chExt cx="2863904" cy="347527"/>
            </a:xfrm>
          </p:grpSpPr>
          <p:cxnSp>
            <p:nvCxnSpPr>
              <p:cNvPr id="151594" name="Straight Arrow Connector 21"/>
              <p:cNvCxnSpPr>
                <a:cxnSpLocks noChangeShapeType="1"/>
              </p:cNvCxnSpPr>
              <p:nvPr/>
            </p:nvCxnSpPr>
            <p:spPr bwMode="auto">
              <a:xfrm flipV="1">
                <a:off x="5714102" y="2959839"/>
                <a:ext cx="1147467" cy="223972"/>
              </a:xfrm>
              <a:prstGeom prst="straightConnector1">
                <a:avLst/>
              </a:prstGeom>
              <a:noFill/>
              <a:ln w="25400" algn="ctr">
                <a:solidFill>
                  <a:srgbClr val="00437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1595" name="TextBox 20"/>
              <p:cNvSpPr txBox="1">
                <a:spLocks noChangeArrowheads="1"/>
              </p:cNvSpPr>
              <p:nvPr/>
            </p:nvSpPr>
            <p:spPr bwMode="auto">
              <a:xfrm>
                <a:off x="3997665" y="3030367"/>
                <a:ext cx="24333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004376"/>
                    </a:solidFill>
                  </a:rPr>
                  <a:t>Coupling Parameters</a:t>
                </a:r>
              </a:p>
            </p:txBody>
          </p:sp>
        </p:grpSp>
        <p:cxnSp>
          <p:nvCxnSpPr>
            <p:cNvPr id="151593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2833884" y="2516490"/>
              <a:ext cx="2206652" cy="891728"/>
            </a:xfrm>
            <a:prstGeom prst="straightConnector1">
              <a:avLst/>
            </a:prstGeom>
            <a:noFill/>
            <a:ln w="25400" algn="ctr">
              <a:solidFill>
                <a:srgbClr val="00437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1564" name="Text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3150" y="3968750"/>
            <a:ext cx="2433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5024"/>
                </a:solidFill>
              </a:rPr>
              <a:t>Ion Radii</a:t>
            </a:r>
          </a:p>
        </p:txBody>
      </p:sp>
      <p:cxnSp>
        <p:nvCxnSpPr>
          <p:cNvPr id="151565" name="Straight Arrow Connector 3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 flipV="1">
            <a:off x="5123663" y="3460750"/>
            <a:ext cx="1096162" cy="544514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66" name="Straight Arrow Connector 33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 flipV="1">
            <a:off x="5629983" y="3501008"/>
            <a:ext cx="810507" cy="48361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567" name="Group 4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004888" y="2751138"/>
            <a:ext cx="8139112" cy="3790950"/>
            <a:chOff x="1004888" y="2751138"/>
            <a:chExt cx="8139112" cy="3790950"/>
          </a:xfrm>
        </p:grpSpPr>
        <p:grpSp>
          <p:nvGrpSpPr>
            <p:cNvPr id="151580" name="Group 25"/>
            <p:cNvGrpSpPr>
              <a:grpSpLocks/>
            </p:cNvGrpSpPr>
            <p:nvPr/>
          </p:nvGrpSpPr>
          <p:grpSpPr bwMode="auto">
            <a:xfrm>
              <a:off x="1004888" y="4258030"/>
              <a:ext cx="7505700" cy="2284058"/>
              <a:chOff x="1004888" y="4257675"/>
              <a:chExt cx="7505700" cy="2284098"/>
            </a:xfrm>
          </p:grpSpPr>
          <p:grpSp>
            <p:nvGrpSpPr>
              <p:cNvPr id="151586" name="Group 22"/>
              <p:cNvGrpSpPr>
                <a:grpSpLocks/>
              </p:cNvGrpSpPr>
              <p:nvPr/>
            </p:nvGrpSpPr>
            <p:grpSpPr bwMode="auto">
              <a:xfrm>
                <a:off x="1004888" y="4257675"/>
                <a:ext cx="7505700" cy="1807839"/>
                <a:chOff x="1005381" y="4256908"/>
                <a:chExt cx="7505395" cy="1808150"/>
              </a:xfrm>
            </p:grpSpPr>
            <p:graphicFrame>
              <p:nvGraphicFramePr>
                <p:cNvPr id="151590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86449162"/>
                    </p:ext>
                  </p:extLst>
                </p:nvPr>
              </p:nvGraphicFramePr>
              <p:xfrm>
                <a:off x="1988003" y="4871032"/>
                <a:ext cx="4914700" cy="11940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5013" name="Equation" r:id="rId26" imgW="4914720" imgH="1193760" progId="Equation.DSMT4">
                        <p:embed/>
                      </p:oleObj>
                    </mc:Choice>
                    <mc:Fallback>
                      <p:oleObj name="Equation" r:id="rId26" imgW="4914720" imgH="11937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8003" y="4871032"/>
                              <a:ext cx="4914700" cy="11940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159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005381" y="4256908"/>
                  <a:ext cx="750539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400" b="1">
                      <a:solidFill>
                        <a:srgbClr val="000000"/>
                      </a:solidFill>
                    </a:rPr>
                    <a:t>Poisson Equation</a:t>
                  </a:r>
                </a:p>
              </p:txBody>
            </p:sp>
          </p:grpSp>
          <p:grpSp>
            <p:nvGrpSpPr>
              <p:cNvPr id="151587" name="Group 15"/>
              <p:cNvGrpSpPr>
                <a:grpSpLocks/>
              </p:cNvGrpSpPr>
              <p:nvPr/>
            </p:nvGrpSpPr>
            <p:grpSpPr bwMode="auto">
              <a:xfrm>
                <a:off x="3196621" y="5758453"/>
                <a:ext cx="2433362" cy="783320"/>
                <a:chOff x="3476231" y="2735643"/>
                <a:chExt cx="2433362" cy="783320"/>
              </a:xfrm>
            </p:grpSpPr>
            <p:sp>
              <p:nvSpPr>
                <p:cNvPr id="151588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476231" y="3241964"/>
                  <a:ext cx="243336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solidFill>
                        <a:srgbClr val="A20000"/>
                      </a:solidFill>
                    </a:rPr>
                    <a:t>Permanent Charge of Protein</a:t>
                  </a:r>
                </a:p>
              </p:txBody>
            </p:sp>
            <p:cxnSp>
              <p:nvCxnSpPr>
                <p:cNvPr id="151589" name="Straight Arrow Connector 1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778513" y="2954797"/>
                  <a:ext cx="566777" cy="1284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A2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51581" name="Group 40"/>
            <p:cNvGrpSpPr>
              <a:grpSpLocks/>
            </p:cNvGrpSpPr>
            <p:nvPr/>
          </p:nvGrpSpPr>
          <p:grpSpPr bwMode="auto">
            <a:xfrm>
              <a:off x="5123664" y="2751138"/>
              <a:ext cx="4020336" cy="2607129"/>
              <a:chOff x="5123664" y="2750757"/>
              <a:chExt cx="4020336" cy="2607174"/>
            </a:xfrm>
          </p:grpSpPr>
          <p:sp>
            <p:nvSpPr>
              <p:cNvPr id="151582" name="TextBox 26"/>
              <p:cNvSpPr txBox="1">
                <a:spLocks noChangeArrowheads="1"/>
              </p:cNvSpPr>
              <p:nvPr/>
            </p:nvSpPr>
            <p:spPr bwMode="auto">
              <a:xfrm>
                <a:off x="7028033" y="4247048"/>
                <a:ext cx="21159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200" b="1">
                    <a:solidFill>
                      <a:srgbClr val="005024"/>
                    </a:solidFill>
                  </a:rPr>
                  <a:t>Number Densities</a:t>
                </a:r>
              </a:p>
            </p:txBody>
          </p:sp>
          <p:cxnSp>
            <p:nvCxnSpPr>
              <p:cNvPr id="151583" name="Straight Arrow Connector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5123664" y="4503987"/>
                <a:ext cx="2380463" cy="85394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4" name="Straight Arrow Connector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948685" y="3789849"/>
                <a:ext cx="528990" cy="445864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585" name="Straight Arrow Connector 35"/>
              <p:cNvCxnSpPr>
                <a:cxnSpLocks noChangeShapeType="1"/>
              </p:cNvCxnSpPr>
              <p:nvPr/>
            </p:nvCxnSpPr>
            <p:spPr bwMode="auto">
              <a:xfrm rot="16200000" flipV="1">
                <a:off x="6994025" y="3328871"/>
                <a:ext cx="1520226" cy="363997"/>
              </a:xfrm>
              <a:prstGeom prst="straightConnector1">
                <a:avLst/>
              </a:prstGeom>
              <a:noFill/>
              <a:ln w="25400" algn="ctr">
                <a:solidFill>
                  <a:srgbClr val="005024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1568" name="Group 5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80988" y="1808163"/>
            <a:ext cx="2116137" cy="633412"/>
            <a:chOff x="280870" y="1807389"/>
            <a:chExt cx="2115967" cy="634794"/>
          </a:xfrm>
        </p:grpSpPr>
        <p:sp>
          <p:nvSpPr>
            <p:cNvPr id="15157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Diffusion Coefficient</a:t>
              </a:r>
            </a:p>
          </p:txBody>
        </p:sp>
        <p:cxnSp>
          <p:nvCxnSpPr>
            <p:cNvPr id="151579" name="Straight Arrow Connector 37"/>
            <p:cNvCxnSpPr>
              <a:cxnSpLocks noChangeShapeType="1"/>
            </p:cNvCxnSpPr>
            <p:nvPr/>
          </p:nvCxnSpPr>
          <p:spPr bwMode="auto">
            <a:xfrm>
              <a:off x="997527" y="2063068"/>
              <a:ext cx="809868" cy="37911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69" name="Group 5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35013" y="4860919"/>
            <a:ext cx="2114550" cy="512295"/>
            <a:chOff x="734290" y="4860427"/>
            <a:chExt cx="2115967" cy="512221"/>
          </a:xfrm>
        </p:grpSpPr>
        <p:sp>
          <p:nvSpPr>
            <p:cNvPr id="15157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Dielectric Coefficient</a:t>
              </a:r>
            </a:p>
          </p:txBody>
        </p:sp>
        <p:cxnSp>
          <p:nvCxnSpPr>
            <p:cNvPr id="151577" name="Straight Arrow Connector 38"/>
            <p:cNvCxnSpPr>
              <a:cxnSpLocks noChangeShapeType="1"/>
            </p:cNvCxnSpPr>
            <p:nvPr/>
          </p:nvCxnSpPr>
          <p:spPr bwMode="auto">
            <a:xfrm>
              <a:off x="2325898" y="5116793"/>
              <a:ext cx="122291" cy="255855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0" name="Group 5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870450" y="5595938"/>
            <a:ext cx="2687638" cy="549275"/>
            <a:chOff x="4870509" y="5595982"/>
            <a:chExt cx="2687776" cy="549826"/>
          </a:xfrm>
        </p:grpSpPr>
        <p:sp>
          <p:nvSpPr>
            <p:cNvPr id="151574" name="TextBox 36"/>
            <p:cNvSpPr txBox="1">
              <a:spLocks noChangeArrowheads="1"/>
            </p:cNvSpPr>
            <p:nvPr/>
          </p:nvSpPr>
          <p:spPr bwMode="auto">
            <a:xfrm>
              <a:off x="5442318" y="5684143"/>
              <a:ext cx="21159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    valence</a:t>
              </a:r>
            </a:p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proton charge</a:t>
              </a:r>
            </a:p>
          </p:txBody>
        </p:sp>
        <p:cxnSp>
          <p:nvCxnSpPr>
            <p:cNvPr id="151575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70509" y="5595982"/>
              <a:ext cx="714133" cy="290941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1571" name="Group 5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920875" y="2855913"/>
            <a:ext cx="1501775" cy="460375"/>
            <a:chOff x="1920745" y="2856555"/>
            <a:chExt cx="1502587" cy="459628"/>
          </a:xfrm>
        </p:grpSpPr>
        <p:sp>
          <p:nvSpPr>
            <p:cNvPr id="1515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5024"/>
                  </a:solidFill>
                </a:rPr>
                <a:t>Thermal Energy</a:t>
              </a:r>
            </a:p>
          </p:txBody>
        </p:sp>
        <p:cxnSp>
          <p:nvCxnSpPr>
            <p:cNvPr id="1515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56555"/>
              <a:ext cx="384145" cy="22041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3"/>
    </p:custDataLst>
    <p:extLst>
      <p:ext uri="{BB962C8B-B14F-4D97-AF65-F5344CB8AC3E}">
        <p14:creationId xmlns:p14="http://schemas.microsoft.com/office/powerpoint/2010/main" val="139856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8F9D78C-10FD-4D71-8CA8-9EA60A9F4F58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249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0" y="176213"/>
            <a:ext cx="9144000" cy="6367463"/>
            <a:chOff x="0" y="111"/>
            <a:chExt cx="5760" cy="4011"/>
          </a:xfrm>
        </p:grpSpPr>
        <p:sp>
          <p:nvSpPr>
            <p:cNvPr id="10278" name="Rectangle 3"/>
            <p:cNvSpPr>
              <a:spLocks noChangeArrowheads="1"/>
            </p:cNvSpPr>
            <p:nvPr/>
          </p:nvSpPr>
          <p:spPr bwMode="auto">
            <a:xfrm>
              <a:off x="387" y="111"/>
              <a:ext cx="4623" cy="601"/>
            </a:xfrm>
            <a:prstGeom prst="rect">
              <a:avLst/>
            </a:prstGeom>
            <a:noFill/>
            <a:ln w="9525">
              <a:solidFill>
                <a:srgbClr val="19066A"/>
              </a:solidFill>
              <a:miter lim="800000"/>
              <a:headEnd/>
              <a:tailEnd/>
            </a:ln>
          </p:spPr>
          <p:txBody>
            <a:bodyPr wrap="square" lIns="182880" rIns="182880" anchor="ctr">
              <a:spAutoFit/>
            </a:bodyPr>
            <a:lstStyle/>
            <a:p>
              <a:pPr algn="ctr">
                <a:spcBef>
                  <a:spcPct val="5000"/>
                </a:spcBef>
                <a:spcAft>
                  <a:spcPct val="5000"/>
                </a:spcAft>
              </a:pPr>
              <a:r>
                <a:rPr lang="en-US" sz="3600" b="1" dirty="0">
                  <a:solidFill>
                    <a:srgbClr val="000000"/>
                  </a:solidFill>
                  <a:latin typeface="Arial"/>
                  <a:cs typeface="Arial"/>
                </a:rPr>
                <a:t>Semiconductor </a:t>
              </a:r>
              <a:r>
                <a:rPr lang="en-US" sz="3600" b="1" i="1" dirty="0" smtClean="0">
                  <a:solidFill>
                    <a:srgbClr val="000000"/>
                  </a:solidFill>
                  <a:latin typeface="Arial"/>
                  <a:cs typeface="Arial"/>
                </a:rPr>
                <a:t>PNP</a:t>
              </a:r>
              <a:r>
                <a:rPr lang="en-US" sz="3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Equations</a:t>
              </a:r>
              <a:br>
                <a:rPr lang="en-US" sz="3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For Point Charges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0243" name="Object 2"/>
            <p:cNvGraphicFramePr>
              <a:graphicFrameLocks noChangeAspect="1"/>
            </p:cNvGraphicFramePr>
            <p:nvPr/>
          </p:nvGraphicFramePr>
          <p:xfrm>
            <a:off x="2476" y="2337"/>
            <a:ext cx="2420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7" name="Equation" r:id="rId22" imgW="3492360" imgH="723600" progId="Equation.DSMT4">
                    <p:embed/>
                  </p:oleObj>
                </mc:Choice>
                <mc:Fallback>
                  <p:oleObj name="Equation" r:id="rId22" imgW="349236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2337"/>
                          <a:ext cx="2420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9" name="Text Box 5"/>
            <p:cNvSpPr txBox="1">
              <a:spLocks noChangeArrowheads="1"/>
            </p:cNvSpPr>
            <p:nvPr/>
          </p:nvSpPr>
          <p:spPr bwMode="auto">
            <a:xfrm>
              <a:off x="2125" y="886"/>
              <a:ext cx="13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Poisson’s Equation</a:t>
              </a:r>
            </a:p>
          </p:txBody>
        </p:sp>
        <p:sp>
          <p:nvSpPr>
            <p:cNvPr id="10280" name="Text Box 6"/>
            <p:cNvSpPr txBox="1">
              <a:spLocks noChangeArrowheads="1"/>
            </p:cNvSpPr>
            <p:nvPr/>
          </p:nvSpPr>
          <p:spPr bwMode="auto">
            <a:xfrm>
              <a:off x="1579" y="1992"/>
              <a:ext cx="25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Drift-diffusion &amp; Continuity Equation</a:t>
              </a:r>
            </a:p>
          </p:txBody>
        </p:sp>
        <p:graphicFrame>
          <p:nvGraphicFramePr>
            <p:cNvPr id="10244" name="Object 3"/>
            <p:cNvGraphicFramePr>
              <a:graphicFrameLocks noChangeAspect="1"/>
            </p:cNvGraphicFramePr>
            <p:nvPr/>
          </p:nvGraphicFramePr>
          <p:xfrm>
            <a:off x="808" y="1186"/>
            <a:ext cx="4177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8" name="Equation" r:id="rId24" imgW="6108480" imgH="888840" progId="Equation.DSMT4">
                    <p:embed/>
                  </p:oleObj>
                </mc:Choice>
                <mc:Fallback>
                  <p:oleObj name="Equation" r:id="rId24" imgW="6108480" imgH="888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" y="1186"/>
                          <a:ext cx="4177" cy="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Rectangle 8"/>
            <p:cNvSpPr>
              <a:spLocks noChangeArrowheads="1"/>
            </p:cNvSpPr>
            <p:nvPr/>
          </p:nvSpPr>
          <p:spPr bwMode="auto">
            <a:xfrm>
              <a:off x="0" y="2052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82" name="Rectangle 9"/>
            <p:cNvSpPr>
              <a:spLocks noChangeArrowheads="1"/>
            </p:cNvSpPr>
            <p:nvPr/>
          </p:nvSpPr>
          <p:spPr bwMode="auto">
            <a:xfrm>
              <a:off x="0" y="2086"/>
              <a:ext cx="5760" cy="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0245" name="Object 4"/>
            <p:cNvGraphicFramePr>
              <a:graphicFrameLocks noChangeAspect="1"/>
            </p:cNvGraphicFramePr>
            <p:nvPr/>
          </p:nvGraphicFramePr>
          <p:xfrm>
            <a:off x="1451" y="2356"/>
            <a:ext cx="578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9" name="Equation" r:id="rId26" imgW="914400" imgH="723600" progId="Equation.DSMT4">
                    <p:embed/>
                  </p:oleObj>
                </mc:Choice>
                <mc:Fallback>
                  <p:oleObj name="Equation" r:id="rId26" imgW="914400" imgH="723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2356"/>
                          <a:ext cx="578" cy="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Text Box 11"/>
            <p:cNvSpPr txBox="1">
              <a:spLocks noChangeArrowheads="1"/>
            </p:cNvSpPr>
            <p:nvPr/>
          </p:nvSpPr>
          <p:spPr bwMode="auto">
            <a:xfrm>
              <a:off x="2173" y="3120"/>
              <a:ext cx="1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Arial"/>
                  <a:cs typeface="Arial"/>
                </a:rPr>
                <a:t>Chemical Potential </a:t>
              </a:r>
            </a:p>
          </p:txBody>
        </p:sp>
        <p:graphicFrame>
          <p:nvGraphicFramePr>
            <p:cNvPr id="1024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041095"/>
                </p:ext>
              </p:extLst>
            </p:nvPr>
          </p:nvGraphicFramePr>
          <p:xfrm>
            <a:off x="1116" y="3350"/>
            <a:ext cx="3611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0" name="Equation" r:id="rId28" imgW="5740200" imgH="1218960" progId="Equation.DSMT4">
                    <p:embed/>
                  </p:oleObj>
                </mc:Choice>
                <mc:Fallback>
                  <p:oleObj name="Equation" r:id="rId28" imgW="5740200" imgH="1218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50"/>
                          <a:ext cx="3611" cy="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0" name="Group 5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5163" y="6038850"/>
            <a:ext cx="1501775" cy="511175"/>
            <a:chOff x="1920745" y="2804383"/>
            <a:chExt cx="1502587" cy="511800"/>
          </a:xfrm>
        </p:grpSpPr>
        <p:sp>
          <p:nvSpPr>
            <p:cNvPr id="10276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Thermal Energy</a:t>
              </a:r>
            </a:p>
          </p:txBody>
        </p:sp>
        <p:cxnSp>
          <p:nvCxnSpPr>
            <p:cNvPr id="10277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1" name="Group 5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34125" y="2516188"/>
            <a:ext cx="2116138" cy="742950"/>
            <a:chOff x="5049333" y="5493894"/>
            <a:chExt cx="2115967" cy="742682"/>
          </a:xfrm>
        </p:grpSpPr>
        <p:sp>
          <p:nvSpPr>
            <p:cNvPr id="10274" name="TextBox 36"/>
            <p:cNvSpPr txBox="1">
              <a:spLocks noChangeArrowheads="1"/>
            </p:cNvSpPr>
            <p:nvPr/>
          </p:nvSpPr>
          <p:spPr bwMode="auto">
            <a:xfrm>
              <a:off x="5049333" y="5774912"/>
              <a:ext cx="2115967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75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5531716" y="5592263"/>
              <a:ext cx="257195" cy="6045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2" name="Text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27700" y="1504950"/>
            <a:ext cx="2433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A20000"/>
                </a:solidFill>
                <a:latin typeface="Arial"/>
                <a:cs typeface="Arial"/>
              </a:rPr>
              <a:t>Permanent Charge of Protein</a:t>
            </a:r>
          </a:p>
        </p:txBody>
      </p:sp>
      <p:cxnSp>
        <p:nvCxnSpPr>
          <p:cNvPr id="10253" name="Straight Arrow Connector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5395913" y="1722438"/>
            <a:ext cx="611187" cy="355600"/>
          </a:xfrm>
          <a:prstGeom prst="straightConnector1">
            <a:avLst/>
          </a:prstGeom>
          <a:noFill/>
          <a:ln w="25400" algn="ctr">
            <a:solidFill>
              <a:srgbClr val="A20000"/>
            </a:solidFill>
            <a:round/>
            <a:headEnd/>
            <a:tailEnd type="arrow" w="med" len="med"/>
          </a:ln>
        </p:spPr>
      </p:cxnSp>
      <p:grpSp>
        <p:nvGrpSpPr>
          <p:cNvPr id="10254" name="Group 5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14363" y="2759075"/>
            <a:ext cx="1849437" cy="512763"/>
            <a:chOff x="1920745" y="2804383"/>
            <a:chExt cx="1849821" cy="511350"/>
          </a:xfrm>
        </p:grpSpPr>
        <p:sp>
          <p:nvSpPr>
            <p:cNvPr id="10272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849821" cy="27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Cross sectional Area</a:t>
              </a:r>
            </a:p>
          </p:txBody>
        </p:sp>
        <p:cxnSp>
          <p:nvCxnSpPr>
            <p:cNvPr id="10273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487524" y="2804383"/>
              <a:ext cx="361847" cy="272590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55" name="Straight Arrow Connector 54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2252663" y="2471738"/>
            <a:ext cx="1306512" cy="671512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56" name="Group 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282950" y="4316413"/>
            <a:ext cx="1501775" cy="512762"/>
            <a:chOff x="1920745" y="2804384"/>
            <a:chExt cx="1502587" cy="511799"/>
          </a:xfrm>
        </p:grpSpPr>
        <p:sp>
          <p:nvSpPr>
            <p:cNvPr id="10270" name="TextBox 53"/>
            <p:cNvSpPr txBox="1">
              <a:spLocks noChangeArrowheads="1"/>
            </p:cNvSpPr>
            <p:nvPr/>
          </p:nvSpPr>
          <p:spPr bwMode="auto">
            <a:xfrm>
              <a:off x="1920745" y="3039184"/>
              <a:ext cx="15025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Flux</a:t>
              </a:r>
            </a:p>
          </p:txBody>
        </p:sp>
        <p:cxnSp>
          <p:nvCxnSpPr>
            <p:cNvPr id="10271" name="Straight Arrow Connector 54"/>
            <p:cNvCxnSpPr>
              <a:cxnSpLocks noChangeShapeType="1"/>
              <a:stCxn id="10270" idx="0"/>
            </p:cNvCxnSpPr>
            <p:nvPr/>
          </p:nvCxnSpPr>
          <p:spPr bwMode="auto">
            <a:xfrm rot="5400000" flipH="1" flipV="1">
              <a:off x="2643305" y="2833118"/>
              <a:ext cx="234800" cy="177332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257" name="Group 5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65700" y="4284663"/>
            <a:ext cx="2320925" cy="595312"/>
            <a:chOff x="75471" y="1487264"/>
            <a:chExt cx="2321366" cy="597124"/>
          </a:xfrm>
        </p:grpSpPr>
        <p:sp>
          <p:nvSpPr>
            <p:cNvPr id="10268" name="TextBox 32"/>
            <p:cNvSpPr txBox="1">
              <a:spLocks noChangeArrowheads="1"/>
            </p:cNvSpPr>
            <p:nvPr/>
          </p:nvSpPr>
          <p:spPr bwMode="auto">
            <a:xfrm>
              <a:off x="280870" y="1807389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Diffusion Coefficient</a:t>
              </a:r>
            </a:p>
          </p:txBody>
        </p:sp>
        <p:cxnSp>
          <p:nvCxnSpPr>
            <p:cNvPr id="10269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44843" y="1517892"/>
              <a:ext cx="355953" cy="294698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10258" name="TextBox 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91338" y="3302000"/>
            <a:ext cx="2116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5024"/>
                </a:solidFill>
                <a:latin typeface="Arial"/>
                <a:cs typeface="Arial"/>
              </a:rPr>
              <a:t>Number Densities</a:t>
            </a:r>
          </a:p>
        </p:txBody>
      </p:sp>
      <p:cxnSp>
        <p:nvCxnSpPr>
          <p:cNvPr id="10259" name="Straight Arrow Connector 27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10800000" flipV="1">
            <a:off x="6672263" y="3559175"/>
            <a:ext cx="695325" cy="369888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cxnSp>
        <p:nvCxnSpPr>
          <p:cNvPr id="10260" name="Straight Arrow Connector 2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16200000" flipV="1">
            <a:off x="7262019" y="2629694"/>
            <a:ext cx="803275" cy="560387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aphicFrame>
        <p:nvGraphicFramePr>
          <p:cNvPr id="10242" name="Object 1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5405438" y="4921250"/>
          <a:ext cx="5953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1" name="Equation" r:id="rId30" imgW="596880" imgH="380880" progId="Equation.DSMT4">
                  <p:embed/>
                </p:oleObj>
              </mc:Choice>
              <mc:Fallback>
                <p:oleObj name="Equation" r:id="rId30" imgW="596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921250"/>
                        <a:ext cx="59531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1" name="Group 5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135063" y="1536700"/>
            <a:ext cx="2114550" cy="542925"/>
            <a:chOff x="734290" y="4860427"/>
            <a:chExt cx="2115967" cy="542845"/>
          </a:xfrm>
        </p:grpSpPr>
        <p:sp>
          <p:nvSpPr>
            <p:cNvPr id="10266" name="TextBox 34"/>
            <p:cNvSpPr txBox="1">
              <a:spLocks noChangeArrowheads="1"/>
            </p:cNvSpPr>
            <p:nvPr/>
          </p:nvSpPr>
          <p:spPr bwMode="auto">
            <a:xfrm>
              <a:off x="734290" y="4860427"/>
              <a:ext cx="21159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Dielectric Coefficient</a:t>
              </a:r>
            </a:p>
          </p:txBody>
        </p:sp>
        <p:cxnSp>
          <p:nvCxnSpPr>
            <p:cNvPr id="10267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2277166" y="5209291"/>
              <a:ext cx="250789" cy="137174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0262" name="Straight Arrow Connector 38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1628775" y="1838325"/>
            <a:ext cx="209550" cy="114300"/>
          </a:xfrm>
          <a:prstGeom prst="straightConnector1">
            <a:avLst/>
          </a:prstGeom>
          <a:noFill/>
          <a:ln w="25400" algn="ctr">
            <a:solidFill>
              <a:srgbClr val="005024"/>
            </a:solidFill>
            <a:round/>
            <a:headEnd/>
            <a:tailEnd type="arrow" w="med" len="med"/>
          </a:ln>
        </p:spPr>
      </p:cxnSp>
      <p:grpSp>
        <p:nvGrpSpPr>
          <p:cNvPr id="10263" name="Group 5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117600" y="5991225"/>
            <a:ext cx="2116138" cy="582613"/>
            <a:chOff x="5289911" y="6659093"/>
            <a:chExt cx="2115967" cy="583192"/>
          </a:xfrm>
        </p:grpSpPr>
        <p:sp>
          <p:nvSpPr>
            <p:cNvPr id="10264" name="TextBox 36"/>
            <p:cNvSpPr txBox="1">
              <a:spLocks noChangeArrowheads="1"/>
            </p:cNvSpPr>
            <p:nvPr/>
          </p:nvSpPr>
          <p:spPr bwMode="auto">
            <a:xfrm>
              <a:off x="5289911" y="6780620"/>
              <a:ext cx="21159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    valence</a:t>
              </a:r>
            </a:p>
            <a:p>
              <a:r>
                <a:rPr lang="en-US" sz="1200" b="1">
                  <a:solidFill>
                    <a:srgbClr val="005024"/>
                  </a:solidFill>
                  <a:latin typeface="Arial"/>
                  <a:cs typeface="Arial"/>
                </a:rPr>
                <a:t>proton charge</a:t>
              </a:r>
            </a:p>
          </p:txBody>
        </p:sp>
        <p:cxnSp>
          <p:nvCxnSpPr>
            <p:cNvPr id="10265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6429518" y="6659093"/>
              <a:ext cx="666781" cy="371847"/>
            </a:xfrm>
            <a:prstGeom prst="straightConnector1">
              <a:avLst/>
            </a:prstGeom>
            <a:noFill/>
            <a:ln w="25400" algn="ctr">
              <a:solidFill>
                <a:srgbClr val="005024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134027" y="5409220"/>
            <a:ext cx="183320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Not in Semiconductor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00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All we have to do is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6000" b="1" i="1" dirty="0" smtClean="0"/>
              <a:t>Solve them!</a:t>
            </a:r>
            <a:br>
              <a:rPr lang="en-US" sz="6000" b="1" i="1" dirty="0" smtClean="0"/>
            </a:br>
            <a:r>
              <a:rPr lang="en-US" b="1" i="1" dirty="0" smtClean="0"/>
              <a:t>with Boundary Conditions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100" i="1" dirty="0" smtClean="0"/>
              <a:t>defining</a:t>
            </a:r>
            <a:br>
              <a:rPr lang="en-US" sz="1100" i="1" dirty="0" smtClean="0"/>
            </a:br>
            <a:r>
              <a:rPr lang="en-US" sz="2000" b="1" i="1" dirty="0" smtClean="0"/>
              <a:t>Charge Carriers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1200" i="1" dirty="0" smtClean="0"/>
              <a:t>ions, holes, quasi-electrons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1" i="1" dirty="0" smtClean="0"/>
              <a:t>Geometry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Page </a:t>
            </a:r>
            <a:fld id="{FCB9DD33-11C1-4CF9-9B05-AF74C89F7F4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856" y="274638"/>
            <a:ext cx="7396577" cy="769441"/>
          </a:xfr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Solution* of  PNP Equation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96556"/>
              </p:ext>
            </p:extLst>
          </p:nvPr>
        </p:nvGraphicFramePr>
        <p:xfrm>
          <a:off x="263525" y="1304925"/>
          <a:ext cx="86169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7" name="Equation" r:id="rId3" imgW="8699400" imgH="2361960" progId="Equation.DSMT4">
                  <p:embed/>
                </p:oleObj>
              </mc:Choice>
              <mc:Fallback>
                <p:oleObj name="Equation" r:id="rId3" imgW="869940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304925"/>
                        <a:ext cx="861695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0" y="2582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6640" y="4221088"/>
            <a:ext cx="7950720" cy="1831446"/>
            <a:chOff x="456987" y="3832423"/>
            <a:chExt cx="7950720" cy="1831446"/>
          </a:xfrm>
        </p:grpSpPr>
        <p:sp>
          <p:nvSpPr>
            <p:cNvPr id="57348" name="Text Box 5"/>
            <p:cNvSpPr txBox="1">
              <a:spLocks noChangeArrowheads="1"/>
            </p:cNvSpPr>
            <p:nvPr/>
          </p:nvSpPr>
          <p:spPr bwMode="auto">
            <a:xfrm>
              <a:off x="456987" y="3832423"/>
              <a:ext cx="795072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 smtClean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     *</a:t>
              </a:r>
              <a:r>
                <a:rPr lang="en-US" altLang="en-US" sz="1400" b="1" u="sng" dirty="0" smtClean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MATHEMATICS</a:t>
              </a:r>
              <a:r>
                <a:rPr lang="en-US" altLang="en-US" sz="2000" b="1" dirty="0" smtClean="0">
                  <a:solidFill>
                    <a:srgbClr val="333399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This solution was  </a:t>
              </a:r>
              <a:r>
                <a:rPr lang="en-US" altLang="en-US" sz="2000" b="1" u="sng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actually  DERIVED</a:t>
              </a:r>
              <a:r>
                <a:rPr lang="en-US" altLang="en-US" sz="2000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 by computing many conditional probability measures explicitly by repeated  </a:t>
              </a:r>
              <a:r>
                <a:rPr lang="en-US" altLang="en-US" sz="2000" b="1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analytical</a:t>
              </a:r>
              <a:r>
                <a:rPr lang="en-US" altLang="en-US" sz="2000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integrations</a:t>
              </a:r>
              <a:endParaRPr lang="en-US" altLang="en-US" sz="1800" dirty="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9612" y="5017538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Eisenberg, </a:t>
              </a:r>
              <a:r>
                <a:rPr lang="en-US" altLang="en-US" sz="1200" b="1" dirty="0" err="1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Klosek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, &amp; Schuss (1995) </a:t>
              </a:r>
              <a:r>
                <a:rPr lang="en-US" altLang="en-US" sz="1200" b="1" i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J. Chem. Phys.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 102, 1767-1780 	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, B. (2000) in Biophysics Textbook On Line "Channels, Receptors, and Transporters" </a:t>
              </a:r>
              <a:b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</a:br>
              <a:r>
                <a:rPr lang="en-US" altLang="en-US" sz="1200" b="1" dirty="0" smtClean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Eisenberg</a:t>
              </a:r>
              <a:r>
                <a:rPr lang="en-US" altLang="en-US" sz="1200" b="1" dirty="0">
                  <a:solidFill>
                    <a:srgbClr val="333399">
                      <a:lumMod val="75000"/>
                    </a:srgbClr>
                  </a:solidFill>
                  <a:latin typeface="Arial Narrow" pitchFamily="34" charset="0"/>
                </a:rPr>
                <a:t>, B. (2011). Chemical Physics Letters 511: 1-6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4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1BBB34F8-20DA-41FB-9C87-02A43B8461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548" y="116632"/>
            <a:ext cx="6120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333399">
                    <a:lumMod val="75000"/>
                  </a:srgbClr>
                </a:solidFill>
              </a:rPr>
              <a:t>Please do not be deceived </a:t>
            </a:r>
            <a:br>
              <a:rPr lang="en-US" sz="1200" b="1" i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1200" b="1" i="1" dirty="0" smtClean="0">
                <a:solidFill>
                  <a:srgbClr val="333399">
                    <a:lumMod val="75000"/>
                  </a:srgbClr>
                </a:solidFill>
              </a:rPr>
              <a:t>by the eventual simplicity of Results.</a:t>
            </a:r>
            <a:r>
              <a:rPr lang="en-US" sz="1200" b="1" i="1" dirty="0" smtClean="0">
                <a:solidFill>
                  <a:srgbClr val="C00000"/>
                </a:solidFill>
              </a:rPr>
              <a:t> </a:t>
            </a:r>
            <a:br>
              <a:rPr lang="en-US" sz="1200" b="1" i="1" dirty="0" smtClean="0">
                <a:solidFill>
                  <a:srgbClr val="C00000"/>
                </a:solidFill>
              </a:rPr>
            </a:br>
            <a:r>
              <a:rPr lang="en-US" sz="1400" b="1" i="1" dirty="0" smtClean="0">
                <a:solidFill>
                  <a:srgbClr val="C00000"/>
                </a:solidFill>
              </a:rPr>
              <a:t>This took &gt;2 years!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6384" y="1124744"/>
            <a:ext cx="79507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Solution</a:t>
            </a:r>
            <a: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/>
            </a:r>
            <a:b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 was actually</a:t>
            </a:r>
            <a:b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DERIVED</a:t>
            </a:r>
            <a:r>
              <a:rPr lang="en-US" altLang="en-US" sz="28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/>
            </a:r>
            <a:b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with explicit formulae </a:t>
            </a:r>
            <a:b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for </a:t>
            </a:r>
            <a:r>
              <a:rPr lang="en-US" altLang="en-US" sz="1800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Times New Roman" panose="02020603050405020304" pitchFamily="18" charset="0"/>
              </a:rPr>
              <a:t>probability measures</a:t>
            </a:r>
            <a: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/>
            </a:r>
            <a:b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from a</a:t>
            </a:r>
            <a: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b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Doubly Conditioned Stochastic Process </a:t>
            </a:r>
            <a: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/>
            </a:r>
            <a:br>
              <a:rPr lang="en-US" altLang="en-US" sz="24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involving </a:t>
            </a:r>
            <a:br>
              <a:rPr lang="en-US" alt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Analytical Evaluation </a:t>
            </a:r>
            <a:b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18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of </a:t>
            </a:r>
            <a: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/>
            </a:r>
            <a:b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</a:br>
            <a:r>
              <a:rPr lang="en-US" alt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Multidimensional Convolution Integrals</a:t>
            </a:r>
            <a:endParaRPr lang="en-US" altLang="en-US" sz="20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775" y="5450643"/>
            <a:ext cx="745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Eisenberg, </a:t>
            </a:r>
            <a:r>
              <a:rPr lang="en-US" altLang="en-US" b="1" dirty="0" err="1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Klosek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, &amp; Schuss (1995) </a:t>
            </a:r>
            <a:r>
              <a:rPr lang="en-US" altLang="en-US" b="1" i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J. Chem. Phys.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 102, 1767-1780 	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 smtClean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, B. (2000) in Biophysics Textbook On Line "Channels, Receptors, </a:t>
            </a:r>
            <a:r>
              <a:rPr lang="en-US" altLang="en-US" b="1" dirty="0" smtClean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Transporters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" </a:t>
            </a:r>
            <a:b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</a:br>
            <a:r>
              <a:rPr lang="en-US" altLang="en-US" b="1" dirty="0" smtClean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Eisenberg</a:t>
            </a:r>
            <a:r>
              <a:rPr lang="en-US" altLang="en-US" b="1" dirty="0">
                <a:solidFill>
                  <a:srgbClr val="333399">
                    <a:lumMod val="75000"/>
                  </a:srgbClr>
                </a:solidFill>
                <a:latin typeface="Arial Narrow" pitchFamily="34" charset="0"/>
              </a:rPr>
              <a:t>, B. (2011). Chemical Physics Letters 511: 1-6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4" y="948406"/>
            <a:ext cx="8609798" cy="4980756"/>
          </a:xfrm>
        </p:spPr>
        <p:txBody>
          <a:bodyPr/>
          <a:lstStyle/>
          <a:p>
            <a:r>
              <a:rPr lang="en-US" sz="2000" b="1" i="1" dirty="0">
                <a:solidFill>
                  <a:srgbClr val="19066A"/>
                </a:solidFill>
              </a:rPr>
              <a:t>All we have to do is</a:t>
            </a:r>
            <a:br>
              <a:rPr lang="en-US" sz="2000" b="1" i="1" dirty="0">
                <a:solidFill>
                  <a:srgbClr val="19066A"/>
                </a:solidFill>
              </a:rPr>
            </a:br>
            <a:r>
              <a:rPr lang="en-US" sz="2000" b="1" i="1" dirty="0">
                <a:solidFill>
                  <a:srgbClr val="19066A"/>
                </a:solidFill>
              </a:rPr>
              <a:t>Solve </a:t>
            </a:r>
            <a:r>
              <a:rPr lang="en-US" sz="2000" b="1" i="1" dirty="0" smtClean="0">
                <a:solidFill>
                  <a:srgbClr val="19066A"/>
                </a:solidFill>
              </a:rPr>
              <a:t>them</a:t>
            </a:r>
            <a:r>
              <a:rPr lang="en-US" sz="2000" b="1" i="1" dirty="0">
                <a:solidFill>
                  <a:srgbClr val="19066A"/>
                </a:solidFill>
              </a:rPr>
              <a:t>!</a:t>
            </a:r>
            <a:br>
              <a:rPr lang="en-US" sz="2000" b="1" i="1" dirty="0">
                <a:solidFill>
                  <a:srgbClr val="19066A"/>
                </a:solidFill>
              </a:rPr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Don’t Despair</a:t>
            </a:r>
            <a:r>
              <a:rPr lang="en-US" sz="1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en-US" sz="1800" b="1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800" b="1" i="1" dirty="0" smtClean="0">
                <a:latin typeface="Arial Black" panose="020B0A04020102020204" pitchFamily="34" charset="0"/>
              </a:rPr>
              <a:t>Semiconductor  </a:t>
            </a:r>
            <a:r>
              <a:rPr lang="en-US" sz="4800" b="1" i="1" dirty="0">
                <a:latin typeface="Arial Black" panose="020B0A04020102020204" pitchFamily="34" charset="0"/>
              </a:rPr>
              <a:t>Technology has </a:t>
            </a:r>
            <a:r>
              <a:rPr lang="en-US" sz="4800" b="1" i="1" dirty="0" smtClean="0">
                <a:latin typeface="Arial Black" panose="020B0A04020102020204" pitchFamily="34" charset="0"/>
              </a:rPr>
              <a:t/>
            </a:r>
            <a:br>
              <a:rPr lang="en-US" sz="4800" b="1" i="1" dirty="0" smtClean="0">
                <a:latin typeface="Arial Black" panose="020B0A04020102020204" pitchFamily="34" charset="0"/>
              </a:rPr>
            </a:br>
            <a:r>
              <a:rPr lang="en-US" sz="4800" b="1" i="1" dirty="0" smtClean="0">
                <a:latin typeface="Arial Black" panose="020B0A04020102020204" pitchFamily="34" charset="0"/>
              </a:rPr>
              <a:t>Already </a:t>
            </a:r>
            <a:r>
              <a:rPr lang="en-US" sz="4800" b="1" i="1" dirty="0">
                <a:latin typeface="Arial Black" panose="020B0A04020102020204" pitchFamily="34" charset="0"/>
              </a:rPr>
              <a:t>Done That!</a:t>
            </a:r>
            <a:br>
              <a:rPr lang="en-US" sz="4800" b="1" i="1" dirty="0">
                <a:latin typeface="Arial Black" panose="020B0A04020102020204" pitchFamily="34" charset="0"/>
              </a:rPr>
            </a:br>
            <a:endParaRPr lang="en-US" sz="4800" b="1" i="1" dirty="0"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01815-1F02-4095-9708-CD811CD3036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50" y="416838"/>
            <a:ext cx="6217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2060"/>
                </a:solidFill>
                <a:latin typeface="Arial"/>
                <a:cs typeface="Arial"/>
              </a:rPr>
              <a:t>Electrostatics and Chemistry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“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  <a:sym typeface="Symbol"/>
              </a:rPr>
              <a:t>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all forces</a:t>
            </a:r>
            <a:endParaRPr lang="en-US"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on atomic nuclei in a molecule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can be considered as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purely classical attractions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involving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Coulomb’s law.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”</a:t>
            </a:r>
            <a:endParaRPr lang="en-US"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“The electron cloud distribution is prevented from collapsing by obeying Schrödinger’s equation.”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R.P. Feynman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(1939)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002060"/>
                </a:solidFill>
                <a:latin typeface="Arial"/>
                <a:cs typeface="Arial"/>
              </a:rPr>
              <a:t>Forces in Molecules. </a:t>
            </a:r>
            <a:endParaRPr lang="en-US" sz="1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Physical Review 56: 340.</a:t>
            </a:r>
            <a:endParaRPr lang="en-US" sz="2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51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33388" y="274638"/>
            <a:ext cx="8275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Semiconductor Devices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917" y="1010654"/>
            <a:ext cx="724782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equations describe many robust input output relations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Amplifier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Limiter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Switch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Multiplier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Logarithmic convertor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Exponential </a:t>
            </a:r>
            <a:r>
              <a:rPr lang="en-US" sz="1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convertor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These are SOLUTIONS of PNP for different boundary conditions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with ONE SET of CONSTITUTIVE PARAMETERS</a:t>
            </a:r>
            <a:b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PNP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 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POINTS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is TRANSFERRABLE</a:t>
            </a:r>
            <a:r>
              <a:rPr lang="en-US" sz="1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1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Analytical should be attempted using techniques of </a:t>
            </a:r>
            <a:b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Weishi </a:t>
            </a:r>
            <a:r>
              <a:rPr lang="en-US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Liu </a:t>
            </a: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University of Kansas</a:t>
            </a:r>
            <a:b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Tai-Chia Lin </a:t>
            </a: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National Taiwan University &amp; </a:t>
            </a: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Chun Liu </a:t>
            </a:r>
            <a:r>
              <a:rPr lang="en-US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PSU</a:t>
            </a:r>
            <a:endParaRPr lang="en-US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5B7DD5A-EB2B-4922-AC6F-EFCB26E7AC2C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51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6675" name="TextBox 2"/>
          <p:cNvSpPr txBox="1">
            <a:spLocks noChangeArrowheads="1"/>
          </p:cNvSpPr>
          <p:nvPr/>
        </p:nvSpPr>
        <p:spPr bwMode="auto">
          <a:xfrm>
            <a:off x="1371600" y="2039938"/>
            <a:ext cx="6459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The End</a:t>
            </a:r>
          </a:p>
          <a:p>
            <a:pPr eaLnBrk="1" hangingPunct="1"/>
            <a:endParaRPr lang="en-US" sz="44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440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1356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6</a:t>
            </a:fld>
            <a:endParaRPr lang="en-US" dirty="0" smtClean="0">
              <a:solidFill>
                <a:srgbClr val="19066A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6741" y="1564434"/>
            <a:ext cx="67672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Chemistry </a:t>
            </a:r>
            <a:br>
              <a:rPr lang="en-US" sz="4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 </a:t>
            </a:r>
            <a:br>
              <a:rPr lang="en-US" sz="32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Chemicals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signals</a:t>
            </a:r>
            <a:endParaRPr lang="en-US" sz="2400" b="1" i="1" dirty="0" smtClean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8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948" y="598206"/>
            <a:ext cx="314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How can this be?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52926" y="385187"/>
            <a:ext cx="676724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</a:t>
            </a: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Action</a:t>
            </a:r>
            <a:endParaRPr lang="en-US" sz="2800" b="1" dirty="0" smtClean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how chemists have described chemicals,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not flows</a:t>
            </a:r>
            <a:endParaRPr lang="en-US" sz="24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19066A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19066A"/>
                </a:solidFill>
              </a:rPr>
              <a:pPr/>
              <a:t>7</a:t>
            </a:fld>
            <a:endParaRPr lang="en-US" dirty="0" smtClean="0">
              <a:solidFill>
                <a:srgbClr val="19066A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19957"/>
              </p:ext>
            </p:extLst>
          </p:nvPr>
        </p:nvGraphicFramePr>
        <p:xfrm>
          <a:off x="3588337" y="2529554"/>
          <a:ext cx="1746127" cy="81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0" name="Equation" r:id="rId4" imgW="1981080" imgH="952200" progId="Equation.DSMT4">
                  <p:embed/>
                </p:oleObj>
              </mc:Choice>
              <mc:Fallback>
                <p:oleObj name="Equation" r:id="rId4" imgW="1981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337" y="2529554"/>
                        <a:ext cx="1746127" cy="8115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47806"/>
              </p:ext>
            </p:extLst>
          </p:nvPr>
        </p:nvGraphicFramePr>
        <p:xfrm>
          <a:off x="1889125" y="3609975"/>
          <a:ext cx="5173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1" name="Equation" r:id="rId6" imgW="6895800" imgH="1625400" progId="Equation.DSMT4">
                  <p:embed/>
                </p:oleObj>
              </mc:Choice>
              <mc:Fallback>
                <p:oleObj name="Equation" r:id="rId6" imgW="68958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609975"/>
                        <a:ext cx="5173663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1588194" y="4992808"/>
            <a:ext cx="589670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02060"/>
                </a:solidFill>
                <a:latin typeface="Arial"/>
                <a:cs typeface="Arial"/>
              </a:rPr>
              <a:t>k 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is constant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[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A] means the </a:t>
            </a:r>
            <a:r>
              <a:rPr lang="en-US" sz="1400" dirty="0" smtClean="0">
                <a:solidFill>
                  <a:srgbClr val="002060"/>
                </a:solidFill>
                <a:latin typeface="Arial"/>
                <a:cs typeface="Arial"/>
              </a:rPr>
              <a:t>activity or approximately the concentration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of species A, i.e., the number density of  A</a:t>
            </a:r>
          </a:p>
        </p:txBody>
      </p:sp>
    </p:spTree>
    <p:extLst>
      <p:ext uri="{BB962C8B-B14F-4D97-AF65-F5344CB8AC3E}">
        <p14:creationId xmlns:p14="http://schemas.microsoft.com/office/powerpoint/2010/main" val="27267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3305714" y="3189911"/>
            <a:ext cx="1829981" cy="73152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rgbClr val="262674"/>
            </a:solidFill>
            <a:prstDash val="solid"/>
            <a:round/>
            <a:headEnd type="none" w="lg" len="med"/>
            <a:tailEnd type="none" w="lg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7945" y="111339"/>
            <a:ext cx="6238430" cy="6561056"/>
            <a:chOff x="1108490" y="367648"/>
            <a:chExt cx="6238430" cy="6561056"/>
          </a:xfrm>
        </p:grpSpPr>
        <p:sp>
          <p:nvSpPr>
            <p:cNvPr id="4" name="Rectangle 3"/>
            <p:cNvSpPr/>
            <p:nvPr/>
          </p:nvSpPr>
          <p:spPr>
            <a:xfrm>
              <a:off x="1108490" y="367648"/>
              <a:ext cx="623843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‘Current-in’ </a:t>
              </a:r>
              <a:b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20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does </a:t>
              </a: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not equal </a:t>
              </a:r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/>
              </a:r>
              <a:b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</a:br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‘Current-out’ </a:t>
              </a:r>
            </a:p>
            <a:p>
              <a:pPr algn="ctr"/>
              <a:r>
                <a:rPr lang="en-US" sz="2000" b="1" dirty="0" smtClean="0">
                  <a:solidFill>
                    <a:srgbClr val="333399">
                      <a:lumMod val="75000"/>
                    </a:srgbClr>
                  </a:solidFill>
                  <a:latin typeface="Arial Black" panose="020B0A04020102020204" pitchFamily="34" charset="0"/>
                </a:rPr>
                <a:t>in Rate Models</a:t>
              </a:r>
            </a:p>
            <a:p>
              <a:pPr algn="ctr"/>
              <a: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  <a:t>if rate constants are independent  </a:t>
              </a:r>
              <a:b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  <a:t>and </a:t>
              </a:r>
              <a:b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  <a:t>Currents are Uncorrelated</a:t>
              </a:r>
              <a:endParaRPr lang="en-US" b="1" dirty="0">
                <a:solidFill>
                  <a:srgbClr val="333399">
                    <a:lumMod val="75000"/>
                  </a:srgbClr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518512"/>
                </p:ext>
              </p:extLst>
            </p:nvPr>
          </p:nvGraphicFramePr>
          <p:xfrm>
            <a:off x="1296924" y="4160104"/>
            <a:ext cx="5708650" cy="276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6" name="Equation" r:id="rId3" imgW="7492680" imgH="3632040" progId="Equation.DSMT4">
                    <p:embed/>
                  </p:oleObj>
                </mc:Choice>
                <mc:Fallback>
                  <p:oleObj name="Equation" r:id="rId3" imgW="7492680" imgH="3632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24" y="4160104"/>
                          <a:ext cx="5708650" cy="276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44671"/>
              </p:ext>
            </p:extLst>
          </p:nvPr>
        </p:nvGraphicFramePr>
        <p:xfrm>
          <a:off x="3377432" y="3316035"/>
          <a:ext cx="1619624" cy="44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7" name="Equation" r:id="rId5" imgW="1930320" imgH="533160" progId="Equation.DSMT4">
                  <p:embed/>
                </p:oleObj>
              </mc:Choice>
              <mc:Fallback>
                <p:oleObj name="Equation" r:id="rId5" imgW="1930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7432" y="3316035"/>
                        <a:ext cx="1619624" cy="44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2204815" y="3616798"/>
            <a:ext cx="955623" cy="304633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135695" y="3683237"/>
            <a:ext cx="786541" cy="238194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99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2674"/>
                </a:solidFill>
              </a:rPr>
              <a:t>Page </a:t>
            </a:r>
            <a:fld id="{D1913AAC-2E23-4754-95F6-7B2EC056241A}" type="slidenum">
              <a:rPr lang="en-US" smtClean="0">
                <a:solidFill>
                  <a:srgbClr val="262674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2626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82" y="1389254"/>
            <a:ext cx="884872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62674"/>
                </a:solidFill>
                <a:latin typeface="Arial Black" panose="020B0A04020102020204" pitchFamily="34" charset="0"/>
              </a:rPr>
              <a:t>Correlation</a:t>
            </a:r>
            <a:r>
              <a:rPr lang="en-US" sz="3200" b="1" dirty="0">
                <a:solidFill>
                  <a:srgbClr val="262674"/>
                </a:solidFill>
              </a:rPr>
              <a:t> </a:t>
            </a:r>
            <a:endParaRPr lang="en-US" sz="3200" b="1" dirty="0" smtClean="0">
              <a:solidFill>
                <a:srgbClr val="26267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262674"/>
                </a:solidFill>
              </a:rPr>
              <a:t>between </a:t>
            </a:r>
            <a:r>
              <a:rPr lang="en-US" sz="2800" b="1" dirty="0" smtClean="0">
                <a:solidFill>
                  <a:srgbClr val="262674"/>
                </a:solidFill>
              </a:rPr>
              <a:t>currents</a:t>
            </a:r>
            <a:br>
              <a:rPr lang="en-US" sz="2800" b="1" dirty="0" smtClean="0">
                <a:solidFill>
                  <a:srgbClr val="262674"/>
                </a:solidFill>
              </a:rPr>
            </a:br>
            <a:r>
              <a:rPr lang="en-US" sz="1800" b="1" dirty="0" smtClean="0">
                <a:solidFill>
                  <a:srgbClr val="262674"/>
                </a:solidFill>
              </a:rPr>
              <a:t>is in fact</a:t>
            </a:r>
          </a:p>
          <a:p>
            <a:pPr algn="ctr"/>
            <a:r>
              <a:rPr lang="en-US" sz="2400" b="1" dirty="0" smtClean="0">
                <a:solidFill>
                  <a:srgbClr val="262674"/>
                </a:solidFill>
              </a:rPr>
              <a:t>ALWAYS</a:t>
            </a:r>
            <a:r>
              <a:rPr lang="en-US" sz="2000" b="1" dirty="0" smtClean="0">
                <a:solidFill>
                  <a:srgbClr val="262674"/>
                </a:solidFill>
              </a:rPr>
              <a:t> </a:t>
            </a:r>
            <a:endParaRPr lang="en-US" sz="3600" b="1" dirty="0">
              <a:solidFill>
                <a:srgbClr val="262674"/>
              </a:solidFill>
            </a:endParaRPr>
          </a:p>
          <a:p>
            <a:pPr algn="ctr"/>
            <a:r>
              <a:rPr lang="en-US" sz="3200" b="1" dirty="0">
                <a:solidFill>
                  <a:srgbClr val="262674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262674"/>
                </a:solidFill>
                <a:latin typeface="Arial Black" panose="020B0A04020102020204" pitchFamily="34" charset="0"/>
              </a:rPr>
              <a:t>0.999 999 999 999 999 99</a:t>
            </a:r>
            <a:r>
              <a:rPr lang="en-US" sz="3600" b="1" dirty="0" smtClean="0">
                <a:solidFill>
                  <a:srgbClr val="262674"/>
                </a:solidFill>
              </a:rPr>
              <a:t>9</a:t>
            </a:r>
          </a:p>
          <a:p>
            <a:pPr algn="ctr"/>
            <a:r>
              <a:rPr lang="en-US" sz="2400" b="1" dirty="0" smtClean="0">
                <a:solidFill>
                  <a:srgbClr val="262674"/>
                </a:solidFill>
              </a:rPr>
              <a:t>because </a:t>
            </a:r>
          </a:p>
          <a:p>
            <a:pPr algn="ctr"/>
            <a:r>
              <a:rPr lang="en-US" sz="3600" b="1" dirty="0" smtClean="0">
                <a:solidFill>
                  <a:srgbClr val="262674"/>
                </a:solidFill>
                <a:latin typeface="Arial Black" panose="020B0A04020102020204" pitchFamily="34" charset="0"/>
              </a:rPr>
              <a:t>Continuity of Current is Exact</a:t>
            </a:r>
            <a:endParaRPr lang="en-US" dirty="0">
              <a:solidFill>
                <a:srgbClr val="26267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rgbClr val="262674"/>
                </a:solidFill>
              </a:rPr>
              <a:t> </a:t>
            </a:r>
            <a:endParaRPr lang="en-US" dirty="0" smtClean="0">
              <a:solidFill>
                <a:srgbClr val="262674"/>
              </a:solidFill>
            </a:endParaRP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algn="ctr"/>
            <a:endParaRPr lang="en-US" sz="2400" b="1" u="sng" dirty="0">
              <a:solidFill>
                <a:srgbClr val="262674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2400" b="1" dirty="0">
              <a:solidFill>
                <a:srgbClr val="262674"/>
              </a:solidFill>
            </a:endParaRPr>
          </a:p>
          <a:p>
            <a:pPr algn="ctr"/>
            <a:r>
              <a:rPr lang="en-US" sz="1800" b="1" dirty="0">
                <a:solidFill>
                  <a:srgbClr val="262674"/>
                </a:solidFill>
              </a:rPr>
              <a:t>Kirchoff Continuity of Current </a:t>
            </a:r>
            <a:r>
              <a:rPr lang="en-US" sz="1800" b="1" dirty="0" smtClean="0">
                <a:solidFill>
                  <a:srgbClr val="262674"/>
                </a:solidFill>
              </a:rPr>
              <a:t>Law</a:t>
            </a:r>
            <a:br>
              <a:rPr lang="en-US" sz="1800" b="1" dirty="0" smtClean="0">
                <a:solidFill>
                  <a:srgbClr val="262674"/>
                </a:solidFill>
              </a:rPr>
            </a:br>
            <a:r>
              <a:rPr lang="en-US" sz="1200" b="1" dirty="0" smtClean="0">
                <a:solidFill>
                  <a:srgbClr val="262674"/>
                </a:solidFill>
              </a:rPr>
              <a:t>including displacement current</a:t>
            </a:r>
          </a:p>
          <a:p>
            <a:pPr algn="ctr"/>
            <a:r>
              <a:rPr lang="en-US" sz="1400" b="1" dirty="0" smtClean="0">
                <a:solidFill>
                  <a:srgbClr val="262674"/>
                </a:solidFill>
              </a:rPr>
              <a:t>is another form of Maxwell’s Equations</a:t>
            </a:r>
            <a:r>
              <a:rPr lang="en-US" sz="1400" b="1" dirty="0">
                <a:solidFill>
                  <a:srgbClr val="262674"/>
                </a:solidFill>
              </a:rPr>
              <a:t/>
            </a:r>
            <a:br>
              <a:rPr lang="en-US" sz="1400" b="1" dirty="0">
                <a:solidFill>
                  <a:srgbClr val="262674"/>
                </a:solidFill>
              </a:rPr>
            </a:br>
            <a:r>
              <a:rPr lang="en-US" sz="1200" b="1" dirty="0">
                <a:solidFill>
                  <a:srgbClr val="262674"/>
                </a:solidFill>
              </a:rPr>
              <a:t>Heras, J.A.: Am J Phys  75: 652 (2007); Eur J Phys 30: 845 (2009);  Am J Ph79: 409 (2011) </a:t>
            </a:r>
          </a:p>
        </p:txBody>
      </p:sp>
    </p:spTree>
    <p:extLst>
      <p:ext uri="{BB962C8B-B14F-4D97-AF65-F5344CB8AC3E}">
        <p14:creationId xmlns:p14="http://schemas.microsoft.com/office/powerpoint/2010/main" val="25693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lZRm11gamRtAKCxd6D9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H4iRG9KumYyYvtfHXyF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dw9AbdUbPGsiN4ak7p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prSsj02n5MpIQrM1rHA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NiBJl8yG4wdZQAh2tm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mHQTB73DJfpCDARzE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uRAcKoddJUjnWUSrxr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zdWGbUHIq3ItdZjomE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AxkGSXGeNLEVrdFYlnM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C338xT6IV9erTf16M9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vJrFyIns8ofRVgDJqN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23Ty0hHsLQmEICE6Ec6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dITGILmbGRoultMfUAH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3ikQ4bO7TKkhRhoGrQ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qkZY8BzKv7SEW2dcxUP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M9Z4bMQU6BWBDXlSVA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eHhz8O3Qnz0pzIZ5S8f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61CRffbdC8M63z9mb7e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PznQcrItJ3uLU3n6qKv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S50DGY8qxJQbYuSEG2d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KyXQyY9Jvs3yGiQyLKk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bWfxcF8Voc5yxEjoCTF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eEG2YnklS0iopyuf5qg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g7hJKMEvpUa1ZHauqr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auV8UrweLIIkHDzjCG4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kIgcSTD9IXID6ClAQk7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wSWuDPNwvvgCbhjw34R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S8XQE4Sbd6IHUBEYwQ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XoGntITR78fJktvuf2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SnDFJeUCcPRp6L69cXl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oupbhzKQFVO413HKtY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bW87Nmx4CHF2ZVAvpZA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ZepQwms63bv6PIyb41O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J3nvjKvE05K4bA2fXY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lbtGtD0geGGvG8g22s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lyLj7KYYAriagIc2DgR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jlw1BQ3sIwDsPBTGf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5VQUlkUmj600WjLTu5u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RYO374DU4IV7xwyJ4hs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JKNL2VvzjB3WrXEJThmy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CpvCjGomKs1f4fm1Ho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foekHU4LAiHbikVPdNJ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gKkHHSkU5fd31nqpGda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CcA8MoajcdH8t00cbqF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XejyoO6vaLhAfHu6JywU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QkfWpG1ZdBt2FYhAnz4O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5JLVl0djcSOfd8D4mVtM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xeqg3XAQp1Xh5Ztb8gku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PEjNbfugxFKQb87D0NfU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I9IZYmtJDh08k64NY3Bz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iXvp8p2hQGKGV94ch8MO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Q2N0zdPbjZQGRLtzd4Gm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oDbUIMMtNu0P6sB8PP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tIbzuW0fI0p16fu3pQv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dPRb95NCe6nPMZaK2ls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B8CXmlCM4yctulHiMUr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y3ayHYWq4SyKVwGosg1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H9jRbTHctIiT6weR8aV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QI1TOtNSIQO46RdkUm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6Ekl2zcUVaRcVW9tzyOX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QDIK303EIwkoC7RkVw5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E1DEpkQDOZVptSWCNw6a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oQ13jtrlIq06tVqduRo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Gx2RZSB3IBh8DMDl1mct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nMMsuAwUffZ25aexbIOdh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xntD3ubnIryvWD5RJcC4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5DZ9EEbi48bHLb1N8oio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z5Vxy3NcDTuHiQDTPwcp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kfSTQW4eLiGq3Ue668uS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c3Ta9ezLcKiaKGFEcR7p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0RMJFIp3UuU23OZFNQEZ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7T9yrsVDL4aZ31oqyQl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HDRFx3hL763KTz7hX8g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S3KXhnhNEW7jDrVzMozt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T0huQrzo0y5pPz6HfG0X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Wrf7cHaJHfwPaKGMwQef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eeClt58TtmzJ3QfIeRdh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SZpl1t99Iddnc0uQe5AO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gqGPxOBn2EHomDW74FJj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wGDednD7G33IJZEbWly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GOERU61V4svUT0ciAdJU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lDTWtTJoLjaY0Pzmsx6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dO5EYDLkBgA1s1XXD8b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gnXp9qr8GGVqjJGuuuTNo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OODDC4VxP75gkha6SjxV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DxIeER3BUTd0A3QqTJbU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2zQlVBbs0CPxb5Unq4ud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3jH6fsqNKE5tv9niWrqs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b2SLvvj7qYWPwxEOlJ1c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sIALZ882NLjs7EeuXVuD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xFDQD75GqFI1AaaJvbY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w3pZAQM6IfWkaV89u1W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K544kdpjEPWm9zrDweUj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5fZfBmGXs4PSjjVwwyGp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oOMzHQuHb1Gi0O55C3C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xgf7H0ImCyRZRas1EPtK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c1j7rrVDMUIwgvjA9tZP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q1XUCApMdCZJ4eOAzgqZ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gkUXI3GZL3p4Ah9wPle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xwr4MyUIpoluLD0FSl5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kZEwr2q5LLgaMnvDh8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222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Dark on Edge">
  <a:themeElements>
    <a:clrScheme name="Dark on Edg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3399"/>
      </a:folHlink>
    </a:clrScheme>
    <a:fontScheme name="Dark on 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rk on E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 on Ed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 on Ed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25226</TotalTime>
  <Words>1030</Words>
  <Application>Microsoft Office PowerPoint</Application>
  <PresentationFormat>On-screen Show (4:3)</PresentationFormat>
  <Paragraphs>373</Paragraphs>
  <Slides>51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85" baseType="lpstr">
      <vt:lpstr>Arial</vt:lpstr>
      <vt:lpstr>굴림</vt:lpstr>
      <vt:lpstr>Arial Narrow</vt:lpstr>
      <vt:lpstr>Times</vt:lpstr>
      <vt:lpstr>Arial Black</vt:lpstr>
      <vt:lpstr>Times New Roman</vt:lpstr>
      <vt:lpstr>Symbol</vt:lpstr>
      <vt:lpstr>Calibri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24_Blank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25_Blank</vt:lpstr>
      <vt:lpstr>23_Blank</vt:lpstr>
      <vt:lpstr>17_Blank</vt:lpstr>
      <vt:lpstr>Blank</vt:lpstr>
      <vt:lpstr>1_Default Design</vt:lpstr>
      <vt:lpstr>2_Blank</vt:lpstr>
      <vt:lpstr>22_Blank</vt:lpstr>
      <vt:lpstr>13_Custom Design</vt:lpstr>
      <vt:lpstr>Dark on Edge</vt:lpstr>
      <vt:lpstr>11_Blank</vt:lpstr>
      <vt:lpstr>20_Custom Design</vt:lpstr>
      <vt:lpstr>Equation</vt:lpstr>
      <vt:lpstr>Electrodynamics  and  Ions in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of Current is Exact</vt:lpstr>
      <vt:lpstr>PowerPoint Presentation</vt:lpstr>
      <vt:lpstr>but Continuity of Current is Exact No matter what carries the current! </vt:lpstr>
      <vt:lpstr>Continuity of Current is Exact no matter what carries the current</vt:lpstr>
      <vt:lpstr>PowerPoint Presentation</vt:lpstr>
      <vt:lpstr>PowerPoint Presentation</vt:lpstr>
      <vt:lpstr>PowerPoint Presentation</vt:lpstr>
      <vt:lpstr>PowerPoint Presentation</vt:lpstr>
      <vt:lpstr>Electrolytes are Complex Fluids</vt:lpstr>
      <vt:lpstr>Electrolytes are Complex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“Journey  of a thousand miles  starts  with a single step”</vt:lpstr>
      <vt:lpstr>As a Chicago Surgeon put it</vt:lpstr>
      <vt:lpstr>That direction needs to include the electric field,  calculated and calibrated, global and local  if the journey is ever to end, in my view.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we have to do is  Solve them! with Boundary Conditions defining Charge Carriers ions, holes, quasi-electrons Geometry  </vt:lpstr>
      <vt:lpstr>Solution* of  PNP Equation</vt:lpstr>
      <vt:lpstr>PowerPoint Presentation</vt:lpstr>
      <vt:lpstr>All we have to do is Solve them!   Don’t Despair Semiconductor  Technology has  Already Done That! </vt:lpstr>
      <vt:lpstr>PowerPoint Presentation</vt:lpstr>
      <vt:lpstr>PowerPoint Presentation</vt:lpstr>
    </vt:vector>
  </TitlesOfParts>
  <Company>Rush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Eisenberg</dc:creator>
  <cp:lastModifiedBy>Bob Eisenberg</cp:lastModifiedBy>
  <cp:revision>3079</cp:revision>
  <cp:lastPrinted>2012-10-09T08:21:59Z</cp:lastPrinted>
  <dcterms:created xsi:type="dcterms:W3CDTF">2003-07-16T19:07:19Z</dcterms:created>
  <dcterms:modified xsi:type="dcterms:W3CDTF">2015-04-07T14:18:00Z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1GJ89aERxvIXBphruQfN_VcMPnhKKjNwxYd20ZqEZXoc</vt:lpwstr>
  </property>
  <property fmtid="{D5CDD505-2E9C-101B-9397-08002B2CF9AE}" pid="3" name="Google.Documents.RevisionId">
    <vt:lpwstr>05729598220771040050</vt:lpwstr>
  </property>
  <property fmtid="{D5CDD505-2E9C-101B-9397-08002B2CF9AE}" pid="4" name="Google.Documents.PreviousRevisionId">
    <vt:lpwstr>01100317205312024583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