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3"/>
  </p:notesMasterIdLst>
  <p:sldIdLst>
    <p:sldId id="256" r:id="rId4"/>
    <p:sldId id="258" r:id="rId5"/>
    <p:sldId id="257" r:id="rId6"/>
    <p:sldId id="1622" r:id="rId7"/>
    <p:sldId id="1673" r:id="rId8"/>
    <p:sldId id="282" r:id="rId9"/>
    <p:sldId id="1621" r:id="rId10"/>
    <p:sldId id="260" r:id="rId11"/>
    <p:sldId id="1630" r:id="rId12"/>
    <p:sldId id="1629" r:id="rId13"/>
    <p:sldId id="1624" r:id="rId14"/>
    <p:sldId id="1620" r:id="rId15"/>
    <p:sldId id="259" r:id="rId16"/>
    <p:sldId id="1686" r:id="rId17"/>
    <p:sldId id="1683" r:id="rId18"/>
    <p:sldId id="1685" r:id="rId19"/>
    <p:sldId id="261" r:id="rId20"/>
    <p:sldId id="281" r:id="rId21"/>
    <p:sldId id="1634" r:id="rId22"/>
    <p:sldId id="1675" r:id="rId23"/>
    <p:sldId id="1671" r:id="rId24"/>
    <p:sldId id="286" r:id="rId25"/>
    <p:sldId id="1633" r:id="rId26"/>
    <p:sldId id="285" r:id="rId27"/>
    <p:sldId id="287" r:id="rId28"/>
    <p:sldId id="1628" r:id="rId29"/>
    <p:sldId id="313" r:id="rId30"/>
    <p:sldId id="1672" r:id="rId31"/>
    <p:sldId id="1676" r:id="rId32"/>
    <p:sldId id="283" r:id="rId33"/>
    <p:sldId id="1648" r:id="rId34"/>
    <p:sldId id="1682" r:id="rId35"/>
    <p:sldId id="1631" r:id="rId36"/>
    <p:sldId id="1623" r:id="rId37"/>
    <p:sldId id="289" r:id="rId38"/>
    <p:sldId id="1677" r:id="rId39"/>
    <p:sldId id="293" r:id="rId40"/>
    <p:sldId id="1678" r:id="rId41"/>
    <p:sldId id="295" r:id="rId42"/>
    <p:sldId id="1680" r:id="rId43"/>
    <p:sldId id="306" r:id="rId44"/>
    <p:sldId id="299" r:id="rId45"/>
    <p:sldId id="294" r:id="rId46"/>
    <p:sldId id="298" r:id="rId47"/>
    <p:sldId id="312" r:id="rId48"/>
    <p:sldId id="1679" r:id="rId49"/>
    <p:sldId id="1681" r:id="rId50"/>
    <p:sldId id="288" r:id="rId51"/>
    <p:sldId id="300" r:id="rId52"/>
    <p:sldId id="301" r:id="rId53"/>
    <p:sldId id="291" r:id="rId54"/>
    <p:sldId id="292" r:id="rId55"/>
    <p:sldId id="303" r:id="rId56"/>
    <p:sldId id="1637" r:id="rId57"/>
    <p:sldId id="1635" r:id="rId58"/>
    <p:sldId id="1665" r:id="rId59"/>
    <p:sldId id="1636" r:id="rId60"/>
    <p:sldId id="1664" r:id="rId61"/>
    <p:sldId id="1642" r:id="rId62"/>
    <p:sldId id="1663" r:id="rId63"/>
    <p:sldId id="1666" r:id="rId64"/>
    <p:sldId id="1641" r:id="rId65"/>
    <p:sldId id="1670" r:id="rId66"/>
    <p:sldId id="1674" r:id="rId67"/>
    <p:sldId id="290" r:id="rId68"/>
    <p:sldId id="302" r:id="rId69"/>
    <p:sldId id="296" r:id="rId70"/>
    <p:sldId id="297" r:id="rId71"/>
    <p:sldId id="165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E7"/>
    <a:srgbClr val="FE00E7"/>
    <a:srgbClr val="FF0103"/>
    <a:srgbClr val="FE00FB"/>
    <a:srgbClr val="FFFFFF"/>
    <a:srgbClr val="AF2237"/>
    <a:srgbClr val="C35969"/>
    <a:srgbClr val="C6474C"/>
    <a:srgbClr val="920000"/>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44" autoAdjust="0"/>
    <p:restoredTop sz="94660"/>
  </p:normalViewPr>
  <p:slideViewPr>
    <p:cSldViewPr snapToGrid="0">
      <p:cViewPr varScale="1">
        <p:scale>
          <a:sx n="91" d="100"/>
          <a:sy n="91" d="100"/>
        </p:scale>
        <p:origin x="54" y="72"/>
      </p:cViewPr>
      <p:guideLst/>
    </p:cSldViewPr>
  </p:slideViewPr>
  <p:notesTextViewPr>
    <p:cViewPr>
      <p:scale>
        <a:sx n="1" d="1"/>
        <a:sy n="1" d="1"/>
      </p:scale>
      <p:origin x="0" y="0"/>
    </p:cViewPr>
  </p:notesTextViewPr>
  <p:sorterViewPr>
    <p:cViewPr varScale="1">
      <p:scale>
        <a:sx n="100" d="100"/>
        <a:sy n="100" d="100"/>
      </p:scale>
      <p:origin x="0" y="-41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844D2-5EB3-4D89-97BE-A1D7AD027C29}"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D4C27-B165-454B-82C5-84AA207AD584}" type="slidenum">
              <a:rPr lang="en-US" smtClean="0"/>
              <a:t>‹#›</a:t>
            </a:fld>
            <a:endParaRPr lang="en-US"/>
          </a:p>
        </p:txBody>
      </p:sp>
    </p:spTree>
    <p:extLst>
      <p:ext uri="{BB962C8B-B14F-4D97-AF65-F5344CB8AC3E}">
        <p14:creationId xmlns:p14="http://schemas.microsoft.com/office/powerpoint/2010/main" val="4115347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783D3-C412-4472-B195-6A45865A635F}" type="slidenum">
              <a:rPr kumimoji="0" lang="en-US" sz="1800" b="0" i="0" u="none" strike="noStrike" kern="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608303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4783D3-C412-4472-B195-6A45865A635F}" type="slidenum">
              <a:rPr kumimoji="0" lang="en-US" sz="1800" b="0" i="0" u="none" strike="noStrike" kern="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28495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A6A80-7884-4B4C-96F8-40AA7082DD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06AC95-0D2C-4F91-8FDA-FAF211784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8C664A-AE39-425D-90DD-30E79FA04C70}"/>
              </a:ext>
            </a:extLst>
          </p:cNvPr>
          <p:cNvSpPr>
            <a:spLocks noGrp="1"/>
          </p:cNvSpPr>
          <p:nvPr>
            <p:ph type="dt" sz="half" idx="10"/>
          </p:nvPr>
        </p:nvSpPr>
        <p:spPr/>
        <p:txBody>
          <a:bodyPr/>
          <a:lstStyle/>
          <a:p>
            <a:fld id="{64BE1D55-7175-4CBB-A696-FCB5284F28FD}" type="datetimeFigureOut">
              <a:rPr lang="en-US" smtClean="0"/>
              <a:t>12/8/2021</a:t>
            </a:fld>
            <a:endParaRPr lang="en-US"/>
          </a:p>
        </p:txBody>
      </p:sp>
      <p:sp>
        <p:nvSpPr>
          <p:cNvPr id="5" name="Footer Placeholder 4">
            <a:extLst>
              <a:ext uri="{FF2B5EF4-FFF2-40B4-BE49-F238E27FC236}">
                <a16:creationId xmlns:a16="http://schemas.microsoft.com/office/drawing/2014/main" id="{E667D80B-CD4B-47D7-B9E9-5A1A3BDF8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6D70A-07EB-4B09-B8E3-08624F882C1C}"/>
              </a:ext>
            </a:extLst>
          </p:cNvPr>
          <p:cNvSpPr>
            <a:spLocks noGrp="1"/>
          </p:cNvSpPr>
          <p:nvPr>
            <p:ph type="sldNum" sz="quarter" idx="12"/>
          </p:nvPr>
        </p:nvSpPr>
        <p:spPr/>
        <p:txBody>
          <a:bodyPr/>
          <a:lstStyle/>
          <a:p>
            <a:fld id="{E4C5AB8D-F80D-4DF6-B0A7-2071B364A9D2}" type="slidenum">
              <a:rPr lang="en-US" smtClean="0"/>
              <a:t>‹#›</a:t>
            </a:fld>
            <a:endParaRPr lang="en-US"/>
          </a:p>
        </p:txBody>
      </p:sp>
    </p:spTree>
    <p:extLst>
      <p:ext uri="{BB962C8B-B14F-4D97-AF65-F5344CB8AC3E}">
        <p14:creationId xmlns:p14="http://schemas.microsoft.com/office/powerpoint/2010/main" val="1570772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938E0-4D51-4AEC-8C79-41FE48D109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0E1B88-7624-40FC-BB89-F5FD873E81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4A302C-740D-425D-91B5-5634CE79B529}"/>
              </a:ext>
            </a:extLst>
          </p:cNvPr>
          <p:cNvSpPr>
            <a:spLocks noGrp="1"/>
          </p:cNvSpPr>
          <p:nvPr>
            <p:ph type="dt" sz="half" idx="10"/>
          </p:nvPr>
        </p:nvSpPr>
        <p:spPr/>
        <p:txBody>
          <a:bodyPr/>
          <a:lstStyle/>
          <a:p>
            <a:fld id="{64BE1D55-7175-4CBB-A696-FCB5284F28FD}" type="datetimeFigureOut">
              <a:rPr lang="en-US" smtClean="0"/>
              <a:t>12/8/2021</a:t>
            </a:fld>
            <a:endParaRPr lang="en-US"/>
          </a:p>
        </p:txBody>
      </p:sp>
      <p:sp>
        <p:nvSpPr>
          <p:cNvPr id="5" name="Footer Placeholder 4">
            <a:extLst>
              <a:ext uri="{FF2B5EF4-FFF2-40B4-BE49-F238E27FC236}">
                <a16:creationId xmlns:a16="http://schemas.microsoft.com/office/drawing/2014/main" id="{DE5958EB-F0AC-4801-902B-520B4524E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CF5AF-2FA8-479B-8859-14B900664A89}"/>
              </a:ext>
            </a:extLst>
          </p:cNvPr>
          <p:cNvSpPr>
            <a:spLocks noGrp="1"/>
          </p:cNvSpPr>
          <p:nvPr>
            <p:ph type="sldNum" sz="quarter" idx="12"/>
          </p:nvPr>
        </p:nvSpPr>
        <p:spPr/>
        <p:txBody>
          <a:bodyPr/>
          <a:lstStyle/>
          <a:p>
            <a:fld id="{E4C5AB8D-F80D-4DF6-B0A7-2071B364A9D2}" type="slidenum">
              <a:rPr lang="en-US" smtClean="0"/>
              <a:t>‹#›</a:t>
            </a:fld>
            <a:endParaRPr lang="en-US"/>
          </a:p>
        </p:txBody>
      </p:sp>
    </p:spTree>
    <p:extLst>
      <p:ext uri="{BB962C8B-B14F-4D97-AF65-F5344CB8AC3E}">
        <p14:creationId xmlns:p14="http://schemas.microsoft.com/office/powerpoint/2010/main" val="99375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D384AE-1793-4E6E-9CA3-39F1ED86BD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5C6D73-3FFA-435D-A5EE-813ADF4108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32A42-E068-437A-9BE2-CF82605EBF13}"/>
              </a:ext>
            </a:extLst>
          </p:cNvPr>
          <p:cNvSpPr>
            <a:spLocks noGrp="1"/>
          </p:cNvSpPr>
          <p:nvPr>
            <p:ph type="dt" sz="half" idx="10"/>
          </p:nvPr>
        </p:nvSpPr>
        <p:spPr/>
        <p:txBody>
          <a:bodyPr/>
          <a:lstStyle/>
          <a:p>
            <a:fld id="{64BE1D55-7175-4CBB-A696-FCB5284F28FD}" type="datetimeFigureOut">
              <a:rPr lang="en-US" smtClean="0"/>
              <a:t>12/8/2021</a:t>
            </a:fld>
            <a:endParaRPr lang="en-US"/>
          </a:p>
        </p:txBody>
      </p:sp>
      <p:sp>
        <p:nvSpPr>
          <p:cNvPr id="5" name="Footer Placeholder 4">
            <a:extLst>
              <a:ext uri="{FF2B5EF4-FFF2-40B4-BE49-F238E27FC236}">
                <a16:creationId xmlns:a16="http://schemas.microsoft.com/office/drawing/2014/main" id="{7B4A3415-ED36-4FDA-AB0E-E8EEBA056A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13B04-AF92-4382-8CB8-7704EBE8B96F}"/>
              </a:ext>
            </a:extLst>
          </p:cNvPr>
          <p:cNvSpPr>
            <a:spLocks noGrp="1"/>
          </p:cNvSpPr>
          <p:nvPr>
            <p:ph type="sldNum" sz="quarter" idx="12"/>
          </p:nvPr>
        </p:nvSpPr>
        <p:spPr/>
        <p:txBody>
          <a:bodyPr/>
          <a:lstStyle/>
          <a:p>
            <a:fld id="{E4C5AB8D-F80D-4DF6-B0A7-2071B364A9D2}" type="slidenum">
              <a:rPr lang="en-US" smtClean="0"/>
              <a:t>‹#›</a:t>
            </a:fld>
            <a:endParaRPr lang="en-US"/>
          </a:p>
        </p:txBody>
      </p:sp>
    </p:spTree>
    <p:extLst>
      <p:ext uri="{BB962C8B-B14F-4D97-AF65-F5344CB8AC3E}">
        <p14:creationId xmlns:p14="http://schemas.microsoft.com/office/powerpoint/2010/main" val="41478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434AAADF-2B06-46A0-9038-40EE8B5B81F6}" type="slidenum">
              <a:rPr lang="en-US"/>
              <a:pPr>
                <a:defRPr/>
              </a:pPr>
              <a:t>‹#›</a:t>
            </a:fld>
            <a:endParaRPr lang="en-US"/>
          </a:p>
        </p:txBody>
      </p:sp>
    </p:spTree>
    <p:extLst>
      <p:ext uri="{BB962C8B-B14F-4D97-AF65-F5344CB8AC3E}">
        <p14:creationId xmlns:p14="http://schemas.microsoft.com/office/powerpoint/2010/main" val="3214207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D2B4ED-F3E0-4516-9B0C-DBD9F5C351D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EBCC77-1D73-4875-969C-58C536716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155358-78E4-43CD-B613-3BE0249EE8B1}"/>
              </a:ext>
            </a:extLst>
          </p:cNvPr>
          <p:cNvSpPr>
            <a:spLocks noGrp="1"/>
          </p:cNvSpPr>
          <p:nvPr>
            <p:ph type="dt" sz="half" idx="10"/>
          </p:nvPr>
        </p:nvSpPr>
        <p:spPr/>
        <p:txBody>
          <a:bodyPr/>
          <a:lstStyle/>
          <a:p>
            <a:fld id="{6BA94CFB-26E3-4DD3-9D97-23703D01FE9D}" type="datetimeFigureOut">
              <a:rPr lang="zh-CN" altLang="en-US" smtClean="0"/>
              <a:t>2021/12/8</a:t>
            </a:fld>
            <a:endParaRPr lang="zh-CN" altLang="en-US"/>
          </a:p>
        </p:txBody>
      </p:sp>
      <p:sp>
        <p:nvSpPr>
          <p:cNvPr id="5" name="页脚占位符 4">
            <a:extLst>
              <a:ext uri="{FF2B5EF4-FFF2-40B4-BE49-F238E27FC236}">
                <a16:creationId xmlns:a16="http://schemas.microsoft.com/office/drawing/2014/main" id="{7272CB1E-6D81-44FA-BE0D-59966C708D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AC445E-314A-4FB8-A8C1-B9F19DA81FCF}"/>
              </a:ext>
            </a:extLst>
          </p:cNvPr>
          <p:cNvSpPr>
            <a:spLocks noGrp="1"/>
          </p:cNvSpPr>
          <p:nvPr>
            <p:ph type="sldNum" sz="quarter" idx="12"/>
          </p:nvPr>
        </p:nvSpPr>
        <p:spPr/>
        <p:txBody>
          <a:body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2541334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940C71-96DC-49ED-A5B3-62417CFFFF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D6567D2-D13A-4C4B-8465-879ADB27FF4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1587667-46A0-4ED8-8EAC-C5B825F2D544}"/>
              </a:ext>
            </a:extLst>
          </p:cNvPr>
          <p:cNvSpPr>
            <a:spLocks noGrp="1"/>
          </p:cNvSpPr>
          <p:nvPr>
            <p:ph type="dt" sz="half" idx="10"/>
          </p:nvPr>
        </p:nvSpPr>
        <p:spPr/>
        <p:txBody>
          <a:bodyPr/>
          <a:lstStyle/>
          <a:p>
            <a:fld id="{6BA94CFB-26E3-4DD3-9D97-23703D01FE9D}" type="datetimeFigureOut">
              <a:rPr lang="zh-CN" altLang="en-US" smtClean="0"/>
              <a:t>2021/12/8</a:t>
            </a:fld>
            <a:endParaRPr lang="zh-CN" altLang="en-US"/>
          </a:p>
        </p:txBody>
      </p:sp>
      <p:sp>
        <p:nvSpPr>
          <p:cNvPr id="5" name="页脚占位符 4">
            <a:extLst>
              <a:ext uri="{FF2B5EF4-FFF2-40B4-BE49-F238E27FC236}">
                <a16:creationId xmlns:a16="http://schemas.microsoft.com/office/drawing/2014/main" id="{169BFD25-979B-4B29-B7EA-D1ED56AF05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EEAE24F-0135-4BFF-8E02-82329CE55D0C}"/>
              </a:ext>
            </a:extLst>
          </p:cNvPr>
          <p:cNvSpPr>
            <a:spLocks noGrp="1"/>
          </p:cNvSpPr>
          <p:nvPr>
            <p:ph type="sldNum" sz="quarter" idx="12"/>
          </p:nvPr>
        </p:nvSpPr>
        <p:spPr/>
        <p:txBody>
          <a:body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3607366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8A57EC-1EBA-4F61-B81C-C61BFB2087B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237CB8A-A025-4F87-8ADA-9455CBB51E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4F60032-DEB4-4DBD-879C-A7E61A7CA0B9}"/>
              </a:ext>
            </a:extLst>
          </p:cNvPr>
          <p:cNvSpPr>
            <a:spLocks noGrp="1"/>
          </p:cNvSpPr>
          <p:nvPr>
            <p:ph type="dt" sz="half" idx="10"/>
          </p:nvPr>
        </p:nvSpPr>
        <p:spPr/>
        <p:txBody>
          <a:bodyPr/>
          <a:lstStyle/>
          <a:p>
            <a:fld id="{6BA94CFB-26E3-4DD3-9D97-23703D01FE9D}" type="datetimeFigureOut">
              <a:rPr lang="zh-CN" altLang="en-US" smtClean="0"/>
              <a:t>2021/12/8</a:t>
            </a:fld>
            <a:endParaRPr lang="zh-CN" altLang="en-US"/>
          </a:p>
        </p:txBody>
      </p:sp>
      <p:sp>
        <p:nvSpPr>
          <p:cNvPr id="5" name="页脚占位符 4">
            <a:extLst>
              <a:ext uri="{FF2B5EF4-FFF2-40B4-BE49-F238E27FC236}">
                <a16:creationId xmlns:a16="http://schemas.microsoft.com/office/drawing/2014/main" id="{69C220FA-92D6-4E93-AB78-606C0A0791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D18B97A-5465-4B82-94B3-BA69E0D2EC98}"/>
              </a:ext>
            </a:extLst>
          </p:cNvPr>
          <p:cNvSpPr>
            <a:spLocks noGrp="1"/>
          </p:cNvSpPr>
          <p:nvPr>
            <p:ph type="sldNum" sz="quarter" idx="12"/>
          </p:nvPr>
        </p:nvSpPr>
        <p:spPr/>
        <p:txBody>
          <a:body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158365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B45119-D5D0-4FC2-849C-AD5DD88280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24FDC7-7B93-4C5E-ACD1-A9427E5EE68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D07FC43-7A58-4730-B68C-0BC258FDB3F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9B30FFF-1DE9-495E-80B2-162D848942A1}"/>
              </a:ext>
            </a:extLst>
          </p:cNvPr>
          <p:cNvSpPr>
            <a:spLocks noGrp="1"/>
          </p:cNvSpPr>
          <p:nvPr>
            <p:ph type="dt" sz="half" idx="10"/>
          </p:nvPr>
        </p:nvSpPr>
        <p:spPr/>
        <p:txBody>
          <a:bodyPr/>
          <a:lstStyle/>
          <a:p>
            <a:fld id="{6BA94CFB-26E3-4DD3-9D97-23703D01FE9D}" type="datetimeFigureOut">
              <a:rPr lang="zh-CN" altLang="en-US" smtClean="0"/>
              <a:t>2021/12/8</a:t>
            </a:fld>
            <a:endParaRPr lang="zh-CN" altLang="en-US"/>
          </a:p>
        </p:txBody>
      </p:sp>
      <p:sp>
        <p:nvSpPr>
          <p:cNvPr id="6" name="页脚占位符 5">
            <a:extLst>
              <a:ext uri="{FF2B5EF4-FFF2-40B4-BE49-F238E27FC236}">
                <a16:creationId xmlns:a16="http://schemas.microsoft.com/office/drawing/2014/main" id="{786CBD8A-5A7F-4E27-A3B3-31F7E22622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741FBA6-94F7-4726-A614-D999595D76A4}"/>
              </a:ext>
            </a:extLst>
          </p:cNvPr>
          <p:cNvSpPr>
            <a:spLocks noGrp="1"/>
          </p:cNvSpPr>
          <p:nvPr>
            <p:ph type="sldNum" sz="quarter" idx="12"/>
          </p:nvPr>
        </p:nvSpPr>
        <p:spPr/>
        <p:txBody>
          <a:body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1803418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6CB2F-38CA-4E50-B915-F44DC05115B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A2F9124-BF38-432A-8725-9E7405C584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BEE8EC-84D9-4C99-87C8-7D175258CCA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F7CBB9-146D-49DA-95ED-B9F0044703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A12F873-ED7D-4BDF-AE45-F408AE242E6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C45FE-2399-4EBE-907C-C28B916CB4F2}"/>
              </a:ext>
            </a:extLst>
          </p:cNvPr>
          <p:cNvSpPr>
            <a:spLocks noGrp="1"/>
          </p:cNvSpPr>
          <p:nvPr>
            <p:ph type="dt" sz="half" idx="10"/>
          </p:nvPr>
        </p:nvSpPr>
        <p:spPr/>
        <p:txBody>
          <a:bodyPr/>
          <a:lstStyle/>
          <a:p>
            <a:fld id="{6BA94CFB-26E3-4DD3-9D97-23703D01FE9D}" type="datetimeFigureOut">
              <a:rPr lang="zh-CN" altLang="en-US" smtClean="0"/>
              <a:t>2021/12/8</a:t>
            </a:fld>
            <a:endParaRPr lang="zh-CN" altLang="en-US"/>
          </a:p>
        </p:txBody>
      </p:sp>
      <p:sp>
        <p:nvSpPr>
          <p:cNvPr id="8" name="页脚占位符 7">
            <a:extLst>
              <a:ext uri="{FF2B5EF4-FFF2-40B4-BE49-F238E27FC236}">
                <a16:creationId xmlns:a16="http://schemas.microsoft.com/office/drawing/2014/main" id="{17BF258C-540C-4304-8663-3AAC2E8CCED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4D96D86-DC45-4EE1-B9AE-C205A3483043}"/>
              </a:ext>
            </a:extLst>
          </p:cNvPr>
          <p:cNvSpPr>
            <a:spLocks noGrp="1"/>
          </p:cNvSpPr>
          <p:nvPr>
            <p:ph type="sldNum" sz="quarter" idx="12"/>
          </p:nvPr>
        </p:nvSpPr>
        <p:spPr/>
        <p:txBody>
          <a:body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1178417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9BA3EF-72B1-4360-9E79-8D1092CBF20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D0CA634-B73C-4251-B81E-6D64850059A5}"/>
              </a:ext>
            </a:extLst>
          </p:cNvPr>
          <p:cNvSpPr>
            <a:spLocks noGrp="1"/>
          </p:cNvSpPr>
          <p:nvPr>
            <p:ph type="dt" sz="half" idx="10"/>
          </p:nvPr>
        </p:nvSpPr>
        <p:spPr/>
        <p:txBody>
          <a:bodyPr/>
          <a:lstStyle/>
          <a:p>
            <a:fld id="{6BA94CFB-26E3-4DD3-9D97-23703D01FE9D}" type="datetimeFigureOut">
              <a:rPr lang="zh-CN" altLang="en-US" smtClean="0"/>
              <a:t>2021/12/8</a:t>
            </a:fld>
            <a:endParaRPr lang="zh-CN" altLang="en-US"/>
          </a:p>
        </p:txBody>
      </p:sp>
      <p:sp>
        <p:nvSpPr>
          <p:cNvPr id="4" name="页脚占位符 3">
            <a:extLst>
              <a:ext uri="{FF2B5EF4-FFF2-40B4-BE49-F238E27FC236}">
                <a16:creationId xmlns:a16="http://schemas.microsoft.com/office/drawing/2014/main" id="{D2B5463A-4159-46CD-B738-8AB3C7CD073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1908E61-0A92-42AB-807D-C0BE4EC29F06}"/>
              </a:ext>
            </a:extLst>
          </p:cNvPr>
          <p:cNvSpPr>
            <a:spLocks noGrp="1"/>
          </p:cNvSpPr>
          <p:nvPr>
            <p:ph type="sldNum" sz="quarter" idx="12"/>
          </p:nvPr>
        </p:nvSpPr>
        <p:spPr/>
        <p:txBody>
          <a:body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45533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CECB132-81F8-411D-9304-D54B3A1EC54E}"/>
              </a:ext>
            </a:extLst>
          </p:cNvPr>
          <p:cNvSpPr>
            <a:spLocks noGrp="1"/>
          </p:cNvSpPr>
          <p:nvPr>
            <p:ph type="dt" sz="half" idx="10"/>
          </p:nvPr>
        </p:nvSpPr>
        <p:spPr/>
        <p:txBody>
          <a:bodyPr/>
          <a:lstStyle/>
          <a:p>
            <a:fld id="{6BA94CFB-26E3-4DD3-9D97-23703D01FE9D}" type="datetimeFigureOut">
              <a:rPr lang="zh-CN" altLang="en-US" smtClean="0"/>
              <a:t>2021/12/8</a:t>
            </a:fld>
            <a:endParaRPr lang="zh-CN" altLang="en-US"/>
          </a:p>
        </p:txBody>
      </p:sp>
      <p:sp>
        <p:nvSpPr>
          <p:cNvPr id="3" name="页脚占位符 2">
            <a:extLst>
              <a:ext uri="{FF2B5EF4-FFF2-40B4-BE49-F238E27FC236}">
                <a16:creationId xmlns:a16="http://schemas.microsoft.com/office/drawing/2014/main" id="{09491224-2EDD-42FB-9860-41CA21B9BC8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750D16F-567B-4D94-9F7A-092A1D075A1B}"/>
              </a:ext>
            </a:extLst>
          </p:cNvPr>
          <p:cNvSpPr>
            <a:spLocks noGrp="1"/>
          </p:cNvSpPr>
          <p:nvPr>
            <p:ph type="sldNum" sz="quarter" idx="12"/>
          </p:nvPr>
        </p:nvSpPr>
        <p:spPr/>
        <p:txBody>
          <a:body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3956754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FC65-87B3-452A-B042-F3946316F7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004CA-5232-43AE-BD06-63E670F8FE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37B31-A53A-4AC3-9E48-FF759E986A28}"/>
              </a:ext>
            </a:extLst>
          </p:cNvPr>
          <p:cNvSpPr>
            <a:spLocks noGrp="1"/>
          </p:cNvSpPr>
          <p:nvPr>
            <p:ph type="dt" sz="half" idx="10"/>
          </p:nvPr>
        </p:nvSpPr>
        <p:spPr/>
        <p:txBody>
          <a:bodyPr/>
          <a:lstStyle/>
          <a:p>
            <a:fld id="{64BE1D55-7175-4CBB-A696-FCB5284F28FD}" type="datetimeFigureOut">
              <a:rPr lang="en-US" smtClean="0"/>
              <a:t>12/8/2021</a:t>
            </a:fld>
            <a:endParaRPr lang="en-US"/>
          </a:p>
        </p:txBody>
      </p:sp>
      <p:sp>
        <p:nvSpPr>
          <p:cNvPr id="5" name="Footer Placeholder 4">
            <a:extLst>
              <a:ext uri="{FF2B5EF4-FFF2-40B4-BE49-F238E27FC236}">
                <a16:creationId xmlns:a16="http://schemas.microsoft.com/office/drawing/2014/main" id="{4F529204-6475-4908-AA6A-BD1D4F448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76218D-B33A-4E45-B79B-677CB70022FB}"/>
              </a:ext>
            </a:extLst>
          </p:cNvPr>
          <p:cNvSpPr>
            <a:spLocks noGrp="1"/>
          </p:cNvSpPr>
          <p:nvPr>
            <p:ph type="sldNum" sz="quarter" idx="12"/>
          </p:nvPr>
        </p:nvSpPr>
        <p:spPr/>
        <p:txBody>
          <a:bodyPr/>
          <a:lstStyle/>
          <a:p>
            <a:fld id="{E4C5AB8D-F80D-4DF6-B0A7-2071B364A9D2}" type="slidenum">
              <a:rPr lang="en-US" smtClean="0"/>
              <a:t>‹#›</a:t>
            </a:fld>
            <a:endParaRPr lang="en-US"/>
          </a:p>
        </p:txBody>
      </p:sp>
    </p:spTree>
    <p:extLst>
      <p:ext uri="{BB962C8B-B14F-4D97-AF65-F5344CB8AC3E}">
        <p14:creationId xmlns:p14="http://schemas.microsoft.com/office/powerpoint/2010/main" val="3971734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4AADC6-729C-42A7-93A0-C7DC86682B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88FB92A-DFA2-4EE3-8578-D0790AFEE3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B319947-D1AC-4788-AAAF-68B1641CC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A06B80-80F8-4A55-9F34-6EC9206CC30A}"/>
              </a:ext>
            </a:extLst>
          </p:cNvPr>
          <p:cNvSpPr>
            <a:spLocks noGrp="1"/>
          </p:cNvSpPr>
          <p:nvPr>
            <p:ph type="dt" sz="half" idx="10"/>
          </p:nvPr>
        </p:nvSpPr>
        <p:spPr/>
        <p:txBody>
          <a:bodyPr/>
          <a:lstStyle/>
          <a:p>
            <a:fld id="{6BA94CFB-26E3-4DD3-9D97-23703D01FE9D}" type="datetimeFigureOut">
              <a:rPr lang="zh-CN" altLang="en-US" smtClean="0"/>
              <a:t>2021/12/8</a:t>
            </a:fld>
            <a:endParaRPr lang="zh-CN" altLang="en-US"/>
          </a:p>
        </p:txBody>
      </p:sp>
      <p:sp>
        <p:nvSpPr>
          <p:cNvPr id="6" name="页脚占位符 5">
            <a:extLst>
              <a:ext uri="{FF2B5EF4-FFF2-40B4-BE49-F238E27FC236}">
                <a16:creationId xmlns:a16="http://schemas.microsoft.com/office/drawing/2014/main" id="{0263FC00-CE0E-4C83-BBBF-5A13C2B1475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3DA2F0-F405-4335-A86E-7A35B0EB1392}"/>
              </a:ext>
            </a:extLst>
          </p:cNvPr>
          <p:cNvSpPr>
            <a:spLocks noGrp="1"/>
          </p:cNvSpPr>
          <p:nvPr>
            <p:ph type="sldNum" sz="quarter" idx="12"/>
          </p:nvPr>
        </p:nvSpPr>
        <p:spPr/>
        <p:txBody>
          <a:body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1375792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1603A8-973D-43B2-A578-E569BEFA451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E611823-CFC5-4EBC-ADEF-6C59765764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A21CD22-D4F5-4684-9BF7-D129E5BE7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7CD74E4-16A5-47D8-BA0C-D0ACDDF7F484}"/>
              </a:ext>
            </a:extLst>
          </p:cNvPr>
          <p:cNvSpPr>
            <a:spLocks noGrp="1"/>
          </p:cNvSpPr>
          <p:nvPr>
            <p:ph type="dt" sz="half" idx="10"/>
          </p:nvPr>
        </p:nvSpPr>
        <p:spPr/>
        <p:txBody>
          <a:bodyPr/>
          <a:lstStyle/>
          <a:p>
            <a:fld id="{6BA94CFB-26E3-4DD3-9D97-23703D01FE9D}" type="datetimeFigureOut">
              <a:rPr lang="zh-CN" altLang="en-US" smtClean="0"/>
              <a:t>2021/12/8</a:t>
            </a:fld>
            <a:endParaRPr lang="zh-CN" altLang="en-US"/>
          </a:p>
        </p:txBody>
      </p:sp>
      <p:sp>
        <p:nvSpPr>
          <p:cNvPr id="6" name="页脚占位符 5">
            <a:extLst>
              <a:ext uri="{FF2B5EF4-FFF2-40B4-BE49-F238E27FC236}">
                <a16:creationId xmlns:a16="http://schemas.microsoft.com/office/drawing/2014/main" id="{132F796B-9115-45F4-BA03-254F3167662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3821AE0-CB24-4F3B-8D10-447EDECDD73B}"/>
              </a:ext>
            </a:extLst>
          </p:cNvPr>
          <p:cNvSpPr>
            <a:spLocks noGrp="1"/>
          </p:cNvSpPr>
          <p:nvPr>
            <p:ph type="sldNum" sz="quarter" idx="12"/>
          </p:nvPr>
        </p:nvSpPr>
        <p:spPr/>
        <p:txBody>
          <a:body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1871945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FD71F-C214-4CC7-95F5-F9CFBE2832D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A9CFC49-3D7E-4CB4-A6AC-CB3A4F8E67A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6F34F6-6FA6-4DD7-9311-553E4D5B7F2F}"/>
              </a:ext>
            </a:extLst>
          </p:cNvPr>
          <p:cNvSpPr>
            <a:spLocks noGrp="1"/>
          </p:cNvSpPr>
          <p:nvPr>
            <p:ph type="dt" sz="half" idx="10"/>
          </p:nvPr>
        </p:nvSpPr>
        <p:spPr/>
        <p:txBody>
          <a:bodyPr/>
          <a:lstStyle/>
          <a:p>
            <a:fld id="{6BA94CFB-26E3-4DD3-9D97-23703D01FE9D}" type="datetimeFigureOut">
              <a:rPr lang="zh-CN" altLang="en-US" smtClean="0"/>
              <a:t>2021/12/8</a:t>
            </a:fld>
            <a:endParaRPr lang="zh-CN" altLang="en-US"/>
          </a:p>
        </p:txBody>
      </p:sp>
      <p:sp>
        <p:nvSpPr>
          <p:cNvPr id="5" name="页脚占位符 4">
            <a:extLst>
              <a:ext uri="{FF2B5EF4-FFF2-40B4-BE49-F238E27FC236}">
                <a16:creationId xmlns:a16="http://schemas.microsoft.com/office/drawing/2014/main" id="{2C1151E4-8F5B-486C-905D-8E8D43DF9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480B86-75C9-4467-ABA4-43F5A6344489}"/>
              </a:ext>
            </a:extLst>
          </p:cNvPr>
          <p:cNvSpPr>
            <a:spLocks noGrp="1"/>
          </p:cNvSpPr>
          <p:nvPr>
            <p:ph type="sldNum" sz="quarter" idx="12"/>
          </p:nvPr>
        </p:nvSpPr>
        <p:spPr/>
        <p:txBody>
          <a:body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2236171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0B3EA55-0E96-49C3-9A97-77D860813F6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D220A0-1F80-46DC-A7B4-E6F7D996CAA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AA7B48C-40A3-4F72-B461-0A5D92C63F6B}"/>
              </a:ext>
            </a:extLst>
          </p:cNvPr>
          <p:cNvSpPr>
            <a:spLocks noGrp="1"/>
          </p:cNvSpPr>
          <p:nvPr>
            <p:ph type="dt" sz="half" idx="10"/>
          </p:nvPr>
        </p:nvSpPr>
        <p:spPr/>
        <p:txBody>
          <a:bodyPr/>
          <a:lstStyle/>
          <a:p>
            <a:fld id="{6BA94CFB-26E3-4DD3-9D97-23703D01FE9D}" type="datetimeFigureOut">
              <a:rPr lang="zh-CN" altLang="en-US" smtClean="0"/>
              <a:t>2021/12/8</a:t>
            </a:fld>
            <a:endParaRPr lang="zh-CN" altLang="en-US"/>
          </a:p>
        </p:txBody>
      </p:sp>
      <p:sp>
        <p:nvSpPr>
          <p:cNvPr id="5" name="页脚占位符 4">
            <a:extLst>
              <a:ext uri="{FF2B5EF4-FFF2-40B4-BE49-F238E27FC236}">
                <a16:creationId xmlns:a16="http://schemas.microsoft.com/office/drawing/2014/main" id="{9F28F9F1-74A2-4CC4-A17E-F6C5FCE92F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95BADE-D634-4A70-AC5D-321D83F77483}"/>
              </a:ext>
            </a:extLst>
          </p:cNvPr>
          <p:cNvSpPr>
            <a:spLocks noGrp="1"/>
          </p:cNvSpPr>
          <p:nvPr>
            <p:ph type="sldNum" sz="quarter" idx="12"/>
          </p:nvPr>
        </p:nvSpPr>
        <p:spPr/>
        <p:txBody>
          <a:body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208862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20E50F9-4348-4E8C-A08D-9A33281499FC}" type="slidenum">
              <a:rPr lang="en-US"/>
              <a:pPr>
                <a:defRPr/>
              </a:pPr>
              <a:t>‹#›</a:t>
            </a:fld>
            <a:endParaRPr lang="en-US"/>
          </a:p>
        </p:txBody>
      </p:sp>
    </p:spTree>
    <p:extLst>
      <p:ext uri="{BB962C8B-B14F-4D97-AF65-F5344CB8AC3E}">
        <p14:creationId xmlns:p14="http://schemas.microsoft.com/office/powerpoint/2010/main" val="1948885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2635256-9FF9-462D-90A6-70869815D938}" type="slidenum">
              <a:rPr lang="en-US"/>
              <a:pPr>
                <a:defRPr/>
              </a:pPr>
              <a:t>‹#›</a:t>
            </a:fld>
            <a:endParaRPr lang="en-US"/>
          </a:p>
        </p:txBody>
      </p:sp>
    </p:spTree>
    <p:extLst>
      <p:ext uri="{BB962C8B-B14F-4D97-AF65-F5344CB8AC3E}">
        <p14:creationId xmlns:p14="http://schemas.microsoft.com/office/powerpoint/2010/main" val="3405466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E2A89E9-3BA4-42F9-A1FB-2F90E38800C9}" type="slidenum">
              <a:rPr lang="en-US"/>
              <a:pPr>
                <a:defRPr/>
              </a:pPr>
              <a:t>‹#›</a:t>
            </a:fld>
            <a:endParaRPr lang="en-US"/>
          </a:p>
        </p:txBody>
      </p:sp>
    </p:spTree>
    <p:extLst>
      <p:ext uri="{BB962C8B-B14F-4D97-AF65-F5344CB8AC3E}">
        <p14:creationId xmlns:p14="http://schemas.microsoft.com/office/powerpoint/2010/main" val="2044676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5C645B5-80DA-41D3-9EE6-800CE1AC97F0}" type="slidenum">
              <a:rPr lang="en-US"/>
              <a:pPr>
                <a:defRPr/>
              </a:pPr>
              <a:t>‹#›</a:t>
            </a:fld>
            <a:endParaRPr lang="en-US"/>
          </a:p>
        </p:txBody>
      </p:sp>
    </p:spTree>
    <p:extLst>
      <p:ext uri="{BB962C8B-B14F-4D97-AF65-F5344CB8AC3E}">
        <p14:creationId xmlns:p14="http://schemas.microsoft.com/office/powerpoint/2010/main" val="1247020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8F81E72-9F92-4F5B-90C3-C393948BF3B5}" type="slidenum">
              <a:rPr lang="en-US"/>
              <a:pPr>
                <a:defRPr/>
              </a:pPr>
              <a:t>‹#›</a:t>
            </a:fld>
            <a:endParaRPr lang="en-US"/>
          </a:p>
        </p:txBody>
      </p:sp>
    </p:spTree>
    <p:extLst>
      <p:ext uri="{BB962C8B-B14F-4D97-AF65-F5344CB8AC3E}">
        <p14:creationId xmlns:p14="http://schemas.microsoft.com/office/powerpoint/2010/main" val="143397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C74F09-D65B-487F-8466-81CF9AF637F4}" type="slidenum">
              <a:rPr lang="en-US"/>
              <a:pPr>
                <a:defRPr/>
              </a:pPr>
              <a:t>‹#›</a:t>
            </a:fld>
            <a:endParaRPr lang="en-US"/>
          </a:p>
        </p:txBody>
      </p:sp>
    </p:spTree>
    <p:extLst>
      <p:ext uri="{BB962C8B-B14F-4D97-AF65-F5344CB8AC3E}">
        <p14:creationId xmlns:p14="http://schemas.microsoft.com/office/powerpoint/2010/main" val="44874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3B00-E412-43EC-BFE1-407863B51D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BE7C65-2A92-4DD6-9FAF-9ACFDB4873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97D76-D83B-486B-85B4-62B74BC10489}"/>
              </a:ext>
            </a:extLst>
          </p:cNvPr>
          <p:cNvSpPr>
            <a:spLocks noGrp="1"/>
          </p:cNvSpPr>
          <p:nvPr>
            <p:ph type="dt" sz="half" idx="10"/>
          </p:nvPr>
        </p:nvSpPr>
        <p:spPr/>
        <p:txBody>
          <a:bodyPr/>
          <a:lstStyle/>
          <a:p>
            <a:fld id="{64BE1D55-7175-4CBB-A696-FCB5284F28FD}" type="datetimeFigureOut">
              <a:rPr lang="en-US" smtClean="0"/>
              <a:t>12/8/2021</a:t>
            </a:fld>
            <a:endParaRPr lang="en-US"/>
          </a:p>
        </p:txBody>
      </p:sp>
      <p:sp>
        <p:nvSpPr>
          <p:cNvPr id="5" name="Footer Placeholder 4">
            <a:extLst>
              <a:ext uri="{FF2B5EF4-FFF2-40B4-BE49-F238E27FC236}">
                <a16:creationId xmlns:a16="http://schemas.microsoft.com/office/drawing/2014/main" id="{01EA6B75-AE46-4B7D-A7C6-854EEB8F6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90E24-38BA-4756-B084-2EC0DE548C20}"/>
              </a:ext>
            </a:extLst>
          </p:cNvPr>
          <p:cNvSpPr>
            <a:spLocks noGrp="1"/>
          </p:cNvSpPr>
          <p:nvPr>
            <p:ph type="sldNum" sz="quarter" idx="12"/>
          </p:nvPr>
        </p:nvSpPr>
        <p:spPr/>
        <p:txBody>
          <a:bodyPr/>
          <a:lstStyle/>
          <a:p>
            <a:fld id="{E4C5AB8D-F80D-4DF6-B0A7-2071B364A9D2}" type="slidenum">
              <a:rPr lang="en-US" smtClean="0"/>
              <a:t>‹#›</a:t>
            </a:fld>
            <a:endParaRPr lang="en-US"/>
          </a:p>
        </p:txBody>
      </p:sp>
    </p:spTree>
    <p:extLst>
      <p:ext uri="{BB962C8B-B14F-4D97-AF65-F5344CB8AC3E}">
        <p14:creationId xmlns:p14="http://schemas.microsoft.com/office/powerpoint/2010/main" val="1968811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1094A4D4-E870-4986-AE61-DF100B938829}" type="slidenum">
              <a:rPr lang="en-US"/>
              <a:pPr>
                <a:defRPr/>
              </a:pPr>
              <a:t>‹#›</a:t>
            </a:fld>
            <a:endParaRPr lang="en-US"/>
          </a:p>
        </p:txBody>
      </p:sp>
    </p:spTree>
    <p:extLst>
      <p:ext uri="{BB962C8B-B14F-4D97-AF65-F5344CB8AC3E}">
        <p14:creationId xmlns:p14="http://schemas.microsoft.com/office/powerpoint/2010/main" val="1834447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02F4B24F-78CD-4CE7-9A3C-BFB1C5472D19}" type="slidenum">
              <a:rPr lang="en-US"/>
              <a:pPr>
                <a:defRPr/>
              </a:pPr>
              <a:t>‹#›</a:t>
            </a:fld>
            <a:endParaRPr lang="en-US"/>
          </a:p>
        </p:txBody>
      </p:sp>
    </p:spTree>
    <p:extLst>
      <p:ext uri="{BB962C8B-B14F-4D97-AF65-F5344CB8AC3E}">
        <p14:creationId xmlns:p14="http://schemas.microsoft.com/office/powerpoint/2010/main" val="1680130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8C33C62-40E6-4AF5-BD68-AE626FC1A196}" type="slidenum">
              <a:rPr lang="en-US"/>
              <a:pPr>
                <a:defRPr/>
              </a:pPr>
              <a:t>‹#›</a:t>
            </a:fld>
            <a:endParaRPr lang="en-US"/>
          </a:p>
        </p:txBody>
      </p:sp>
    </p:spTree>
    <p:extLst>
      <p:ext uri="{BB962C8B-B14F-4D97-AF65-F5344CB8AC3E}">
        <p14:creationId xmlns:p14="http://schemas.microsoft.com/office/powerpoint/2010/main" val="749650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5F4281E-906E-4C2A-B677-E844088F8B2D}" type="slidenum">
              <a:rPr lang="en-US"/>
              <a:pPr>
                <a:defRPr/>
              </a:pPr>
              <a:t>‹#›</a:t>
            </a:fld>
            <a:endParaRPr lang="en-US"/>
          </a:p>
        </p:txBody>
      </p:sp>
    </p:spTree>
    <p:extLst>
      <p:ext uri="{BB962C8B-B14F-4D97-AF65-F5344CB8AC3E}">
        <p14:creationId xmlns:p14="http://schemas.microsoft.com/office/powerpoint/2010/main" val="3167810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95C2AC3-35DA-4334-B413-D78E97364D23}" type="slidenum">
              <a:rPr lang="en-US"/>
              <a:pPr>
                <a:defRPr/>
              </a:pPr>
              <a:t>‹#›</a:t>
            </a:fld>
            <a:endParaRPr lang="en-US"/>
          </a:p>
        </p:txBody>
      </p:sp>
    </p:spTree>
    <p:extLst>
      <p:ext uri="{BB962C8B-B14F-4D97-AF65-F5344CB8AC3E}">
        <p14:creationId xmlns:p14="http://schemas.microsoft.com/office/powerpoint/2010/main" val="4281488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434AAADF-2B06-46A0-9038-40EE8B5B81F6}" type="slidenum">
              <a:rPr lang="en-US"/>
              <a:pPr>
                <a:defRPr/>
              </a:pPr>
              <a:t>‹#›</a:t>
            </a:fld>
            <a:endParaRPr lang="en-US"/>
          </a:p>
        </p:txBody>
      </p:sp>
    </p:spTree>
    <p:extLst>
      <p:ext uri="{BB962C8B-B14F-4D97-AF65-F5344CB8AC3E}">
        <p14:creationId xmlns:p14="http://schemas.microsoft.com/office/powerpoint/2010/main" val="3924791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2A6ECAD-CBAC-4DAC-BD4C-98672FB813EA}" type="slidenum">
              <a:rPr lang="en-US"/>
              <a:pPr>
                <a:defRPr/>
              </a:pPr>
              <a:t>‹#›</a:t>
            </a:fld>
            <a:endParaRPr lang="en-US"/>
          </a:p>
        </p:txBody>
      </p:sp>
    </p:spTree>
    <p:extLst>
      <p:ext uri="{BB962C8B-B14F-4D97-AF65-F5344CB8AC3E}">
        <p14:creationId xmlns:p14="http://schemas.microsoft.com/office/powerpoint/2010/main" val="2811585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7"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custDataLst>
              <p:tags r:id="rId3"/>
            </p:custDataLst>
          </p:nvPr>
        </p:nvSpPr>
        <p:spPr>
          <a:ln/>
        </p:spPr>
        <p:txBody>
          <a:bodyPr/>
          <a:lstStyle>
            <a:lvl1pPr>
              <a:defRPr/>
            </a:lvl1pPr>
          </a:lstStyle>
          <a:p>
            <a:pPr>
              <a:defRPr/>
            </a:pPr>
            <a:fld id="{441E1A23-CBE6-41C0-BA71-8072B0D64B84}" type="slidenum">
              <a:rPr lang="en-US"/>
              <a:pPr>
                <a:defRPr/>
              </a:pPr>
              <a:t>‹#›</a:t>
            </a:fld>
            <a:endParaRPr lang="en-US"/>
          </a:p>
        </p:txBody>
      </p:sp>
    </p:spTree>
    <p:extLst>
      <p:ext uri="{BB962C8B-B14F-4D97-AF65-F5344CB8AC3E}">
        <p14:creationId xmlns:p14="http://schemas.microsoft.com/office/powerpoint/2010/main" val="2083625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FA703-3CAE-4146-BE8B-A3A151B7D0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81E63-B2EA-4087-A0FF-F018EBCFA2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9DE823-EBDF-4808-B294-C5940FE3C5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AF0152-7419-41E9-B9D6-248F3A76B51E}"/>
              </a:ext>
            </a:extLst>
          </p:cNvPr>
          <p:cNvSpPr>
            <a:spLocks noGrp="1"/>
          </p:cNvSpPr>
          <p:nvPr>
            <p:ph type="dt" sz="half" idx="10"/>
          </p:nvPr>
        </p:nvSpPr>
        <p:spPr/>
        <p:txBody>
          <a:bodyPr/>
          <a:lstStyle/>
          <a:p>
            <a:fld id="{64BE1D55-7175-4CBB-A696-FCB5284F28FD}" type="datetimeFigureOut">
              <a:rPr lang="en-US" smtClean="0"/>
              <a:t>12/8/2021</a:t>
            </a:fld>
            <a:endParaRPr lang="en-US"/>
          </a:p>
        </p:txBody>
      </p:sp>
      <p:sp>
        <p:nvSpPr>
          <p:cNvPr id="6" name="Footer Placeholder 5">
            <a:extLst>
              <a:ext uri="{FF2B5EF4-FFF2-40B4-BE49-F238E27FC236}">
                <a16:creationId xmlns:a16="http://schemas.microsoft.com/office/drawing/2014/main" id="{8008130C-A67A-43A8-B6E8-ABD27EE771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00C23-29C9-4D44-8F41-23CB5E5C47EB}"/>
              </a:ext>
            </a:extLst>
          </p:cNvPr>
          <p:cNvSpPr>
            <a:spLocks noGrp="1"/>
          </p:cNvSpPr>
          <p:nvPr>
            <p:ph type="sldNum" sz="quarter" idx="12"/>
          </p:nvPr>
        </p:nvSpPr>
        <p:spPr/>
        <p:txBody>
          <a:bodyPr/>
          <a:lstStyle/>
          <a:p>
            <a:fld id="{E4C5AB8D-F80D-4DF6-B0A7-2071B364A9D2}" type="slidenum">
              <a:rPr lang="en-US" smtClean="0"/>
              <a:t>‹#›</a:t>
            </a:fld>
            <a:endParaRPr lang="en-US"/>
          </a:p>
        </p:txBody>
      </p:sp>
    </p:spTree>
    <p:extLst>
      <p:ext uri="{BB962C8B-B14F-4D97-AF65-F5344CB8AC3E}">
        <p14:creationId xmlns:p14="http://schemas.microsoft.com/office/powerpoint/2010/main" val="684314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93A2D-728F-4748-A093-762944F507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189725-5252-484E-9F77-1714185F4F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7DA58D-6995-4300-AE85-4D3E6EDE16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39B912-7DA4-4D6C-8453-A2D54B50AD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AFAC45-7C80-4A87-A283-1D996A60FA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584B19-5EC6-4BE3-90C0-95452F24572F}"/>
              </a:ext>
            </a:extLst>
          </p:cNvPr>
          <p:cNvSpPr>
            <a:spLocks noGrp="1"/>
          </p:cNvSpPr>
          <p:nvPr>
            <p:ph type="dt" sz="half" idx="10"/>
          </p:nvPr>
        </p:nvSpPr>
        <p:spPr/>
        <p:txBody>
          <a:bodyPr/>
          <a:lstStyle/>
          <a:p>
            <a:fld id="{64BE1D55-7175-4CBB-A696-FCB5284F28FD}" type="datetimeFigureOut">
              <a:rPr lang="en-US" smtClean="0"/>
              <a:t>12/8/2021</a:t>
            </a:fld>
            <a:endParaRPr lang="en-US"/>
          </a:p>
        </p:txBody>
      </p:sp>
      <p:sp>
        <p:nvSpPr>
          <p:cNvPr id="8" name="Footer Placeholder 7">
            <a:extLst>
              <a:ext uri="{FF2B5EF4-FFF2-40B4-BE49-F238E27FC236}">
                <a16:creationId xmlns:a16="http://schemas.microsoft.com/office/drawing/2014/main" id="{CF7339A1-532E-4BBD-93B2-FC36FC9108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4456FD-4E1B-4ABD-9D81-C2D04282ED81}"/>
              </a:ext>
            </a:extLst>
          </p:cNvPr>
          <p:cNvSpPr>
            <a:spLocks noGrp="1"/>
          </p:cNvSpPr>
          <p:nvPr>
            <p:ph type="sldNum" sz="quarter" idx="12"/>
          </p:nvPr>
        </p:nvSpPr>
        <p:spPr/>
        <p:txBody>
          <a:bodyPr/>
          <a:lstStyle/>
          <a:p>
            <a:fld id="{E4C5AB8D-F80D-4DF6-B0A7-2071B364A9D2}" type="slidenum">
              <a:rPr lang="en-US" smtClean="0"/>
              <a:t>‹#›</a:t>
            </a:fld>
            <a:endParaRPr lang="en-US"/>
          </a:p>
        </p:txBody>
      </p:sp>
    </p:spTree>
    <p:extLst>
      <p:ext uri="{BB962C8B-B14F-4D97-AF65-F5344CB8AC3E}">
        <p14:creationId xmlns:p14="http://schemas.microsoft.com/office/powerpoint/2010/main" val="4243063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85D52-1B9D-428C-8684-F18C66B2D3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F046CA-557C-4B7D-878F-8794A3622CFB}"/>
              </a:ext>
            </a:extLst>
          </p:cNvPr>
          <p:cNvSpPr>
            <a:spLocks noGrp="1"/>
          </p:cNvSpPr>
          <p:nvPr>
            <p:ph type="dt" sz="half" idx="10"/>
          </p:nvPr>
        </p:nvSpPr>
        <p:spPr/>
        <p:txBody>
          <a:bodyPr/>
          <a:lstStyle/>
          <a:p>
            <a:fld id="{64BE1D55-7175-4CBB-A696-FCB5284F28FD}" type="datetimeFigureOut">
              <a:rPr lang="en-US" smtClean="0"/>
              <a:t>12/8/2021</a:t>
            </a:fld>
            <a:endParaRPr lang="en-US"/>
          </a:p>
        </p:txBody>
      </p:sp>
      <p:sp>
        <p:nvSpPr>
          <p:cNvPr id="4" name="Footer Placeholder 3">
            <a:extLst>
              <a:ext uri="{FF2B5EF4-FFF2-40B4-BE49-F238E27FC236}">
                <a16:creationId xmlns:a16="http://schemas.microsoft.com/office/drawing/2014/main" id="{8AD757D9-F821-4892-962B-012C6AAD41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58A0D-5F60-4657-B615-8F6F7CF868CF}"/>
              </a:ext>
            </a:extLst>
          </p:cNvPr>
          <p:cNvSpPr>
            <a:spLocks noGrp="1"/>
          </p:cNvSpPr>
          <p:nvPr>
            <p:ph type="sldNum" sz="quarter" idx="12"/>
          </p:nvPr>
        </p:nvSpPr>
        <p:spPr/>
        <p:txBody>
          <a:bodyPr/>
          <a:lstStyle/>
          <a:p>
            <a:fld id="{E4C5AB8D-F80D-4DF6-B0A7-2071B364A9D2}" type="slidenum">
              <a:rPr lang="en-US" smtClean="0"/>
              <a:t>‹#›</a:t>
            </a:fld>
            <a:endParaRPr lang="en-US"/>
          </a:p>
        </p:txBody>
      </p:sp>
    </p:spTree>
    <p:extLst>
      <p:ext uri="{BB962C8B-B14F-4D97-AF65-F5344CB8AC3E}">
        <p14:creationId xmlns:p14="http://schemas.microsoft.com/office/powerpoint/2010/main" val="2789460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C45152-2EBB-4C48-A1B3-6E3A1C9AB201}"/>
              </a:ext>
            </a:extLst>
          </p:cNvPr>
          <p:cNvSpPr>
            <a:spLocks noGrp="1"/>
          </p:cNvSpPr>
          <p:nvPr>
            <p:ph type="dt" sz="half" idx="10"/>
          </p:nvPr>
        </p:nvSpPr>
        <p:spPr/>
        <p:txBody>
          <a:bodyPr/>
          <a:lstStyle/>
          <a:p>
            <a:fld id="{64BE1D55-7175-4CBB-A696-FCB5284F28FD}" type="datetimeFigureOut">
              <a:rPr lang="en-US" smtClean="0"/>
              <a:t>12/8/2021</a:t>
            </a:fld>
            <a:endParaRPr lang="en-US"/>
          </a:p>
        </p:txBody>
      </p:sp>
      <p:sp>
        <p:nvSpPr>
          <p:cNvPr id="3" name="Footer Placeholder 2">
            <a:extLst>
              <a:ext uri="{FF2B5EF4-FFF2-40B4-BE49-F238E27FC236}">
                <a16:creationId xmlns:a16="http://schemas.microsoft.com/office/drawing/2014/main" id="{DB60596E-D957-4C2E-A702-A31E0468D5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7D88C6-90EF-4892-AE03-732FB99E90DF}"/>
              </a:ext>
            </a:extLst>
          </p:cNvPr>
          <p:cNvSpPr>
            <a:spLocks noGrp="1"/>
          </p:cNvSpPr>
          <p:nvPr>
            <p:ph type="sldNum" sz="quarter" idx="12"/>
          </p:nvPr>
        </p:nvSpPr>
        <p:spPr/>
        <p:txBody>
          <a:bodyPr/>
          <a:lstStyle/>
          <a:p>
            <a:fld id="{E4C5AB8D-F80D-4DF6-B0A7-2071B364A9D2}" type="slidenum">
              <a:rPr lang="en-US" smtClean="0"/>
              <a:t>‹#›</a:t>
            </a:fld>
            <a:endParaRPr lang="en-US"/>
          </a:p>
        </p:txBody>
      </p:sp>
    </p:spTree>
    <p:extLst>
      <p:ext uri="{BB962C8B-B14F-4D97-AF65-F5344CB8AC3E}">
        <p14:creationId xmlns:p14="http://schemas.microsoft.com/office/powerpoint/2010/main" val="211563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8541-1A9E-45A6-80FE-488920335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150056-0B39-4CC9-A0F6-318E64451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C5C8D7-7C38-44E0-B6BE-0D4557BCD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F239A9-50DF-40AC-9361-37021A53366B}"/>
              </a:ext>
            </a:extLst>
          </p:cNvPr>
          <p:cNvSpPr>
            <a:spLocks noGrp="1"/>
          </p:cNvSpPr>
          <p:nvPr>
            <p:ph type="dt" sz="half" idx="10"/>
          </p:nvPr>
        </p:nvSpPr>
        <p:spPr/>
        <p:txBody>
          <a:bodyPr/>
          <a:lstStyle/>
          <a:p>
            <a:fld id="{64BE1D55-7175-4CBB-A696-FCB5284F28FD}" type="datetimeFigureOut">
              <a:rPr lang="en-US" smtClean="0"/>
              <a:t>12/8/2021</a:t>
            </a:fld>
            <a:endParaRPr lang="en-US"/>
          </a:p>
        </p:txBody>
      </p:sp>
      <p:sp>
        <p:nvSpPr>
          <p:cNvPr id="6" name="Footer Placeholder 5">
            <a:extLst>
              <a:ext uri="{FF2B5EF4-FFF2-40B4-BE49-F238E27FC236}">
                <a16:creationId xmlns:a16="http://schemas.microsoft.com/office/drawing/2014/main" id="{2D5C39FD-2D5F-4597-8874-B3E0C0EBD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8AEA2F-BE4A-43DE-95C1-60AE8000D46E}"/>
              </a:ext>
            </a:extLst>
          </p:cNvPr>
          <p:cNvSpPr>
            <a:spLocks noGrp="1"/>
          </p:cNvSpPr>
          <p:nvPr>
            <p:ph type="sldNum" sz="quarter" idx="12"/>
          </p:nvPr>
        </p:nvSpPr>
        <p:spPr/>
        <p:txBody>
          <a:bodyPr/>
          <a:lstStyle/>
          <a:p>
            <a:fld id="{E4C5AB8D-F80D-4DF6-B0A7-2071B364A9D2}" type="slidenum">
              <a:rPr lang="en-US" smtClean="0"/>
              <a:t>‹#›</a:t>
            </a:fld>
            <a:endParaRPr lang="en-US"/>
          </a:p>
        </p:txBody>
      </p:sp>
    </p:spTree>
    <p:extLst>
      <p:ext uri="{BB962C8B-B14F-4D97-AF65-F5344CB8AC3E}">
        <p14:creationId xmlns:p14="http://schemas.microsoft.com/office/powerpoint/2010/main" val="1906629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1F33-5DD7-40B4-972D-464BA6A41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72670A-9826-4858-A167-619D3929E1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E48FF9-E9D1-4A80-A6F8-92D6B9C650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6012A4-DCD5-4457-8522-02DEA702BA98}"/>
              </a:ext>
            </a:extLst>
          </p:cNvPr>
          <p:cNvSpPr>
            <a:spLocks noGrp="1"/>
          </p:cNvSpPr>
          <p:nvPr>
            <p:ph type="dt" sz="half" idx="10"/>
          </p:nvPr>
        </p:nvSpPr>
        <p:spPr/>
        <p:txBody>
          <a:bodyPr/>
          <a:lstStyle/>
          <a:p>
            <a:fld id="{64BE1D55-7175-4CBB-A696-FCB5284F28FD}" type="datetimeFigureOut">
              <a:rPr lang="en-US" smtClean="0"/>
              <a:t>12/8/2021</a:t>
            </a:fld>
            <a:endParaRPr lang="en-US"/>
          </a:p>
        </p:txBody>
      </p:sp>
      <p:sp>
        <p:nvSpPr>
          <p:cNvPr id="6" name="Footer Placeholder 5">
            <a:extLst>
              <a:ext uri="{FF2B5EF4-FFF2-40B4-BE49-F238E27FC236}">
                <a16:creationId xmlns:a16="http://schemas.microsoft.com/office/drawing/2014/main" id="{3AED654B-6068-47DD-B6CC-44AAF3ACBD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422A41-734D-4E33-A6ED-DBB40D872EEC}"/>
              </a:ext>
            </a:extLst>
          </p:cNvPr>
          <p:cNvSpPr>
            <a:spLocks noGrp="1"/>
          </p:cNvSpPr>
          <p:nvPr>
            <p:ph type="sldNum" sz="quarter" idx="12"/>
          </p:nvPr>
        </p:nvSpPr>
        <p:spPr/>
        <p:txBody>
          <a:bodyPr/>
          <a:lstStyle/>
          <a:p>
            <a:fld id="{E4C5AB8D-F80D-4DF6-B0A7-2071B364A9D2}" type="slidenum">
              <a:rPr lang="en-US" smtClean="0"/>
              <a:t>‹#›</a:t>
            </a:fld>
            <a:endParaRPr lang="en-US"/>
          </a:p>
        </p:txBody>
      </p:sp>
    </p:spTree>
    <p:extLst>
      <p:ext uri="{BB962C8B-B14F-4D97-AF65-F5344CB8AC3E}">
        <p14:creationId xmlns:p14="http://schemas.microsoft.com/office/powerpoint/2010/main" val="248162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ags" Target="../tags/tag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ags" Target="../tags/tag5.xml"/><Relationship Id="rId2" Type="http://schemas.openxmlformats.org/officeDocument/2006/relationships/slideLayout" Target="../slideLayouts/slideLayout25.xml"/><Relationship Id="rId16" Type="http://schemas.openxmlformats.org/officeDocument/2006/relationships/tags" Target="../tags/tag4.xml"/><Relationship Id="rId20" Type="http://schemas.openxmlformats.org/officeDocument/2006/relationships/tags" Target="../tags/tag8.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tags" Target="../tags/tag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23243-7B68-44C2-B168-F511A35565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5FBEA9-B5D5-47BC-8398-D04006697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395925-EC88-44D9-A714-F3E3D4D1F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E1D55-7175-4CBB-A696-FCB5284F28FD}" type="datetimeFigureOut">
              <a:rPr lang="en-US" smtClean="0"/>
              <a:t>12/8/2021</a:t>
            </a:fld>
            <a:endParaRPr lang="en-US"/>
          </a:p>
        </p:txBody>
      </p:sp>
      <p:sp>
        <p:nvSpPr>
          <p:cNvPr id="5" name="Footer Placeholder 4">
            <a:extLst>
              <a:ext uri="{FF2B5EF4-FFF2-40B4-BE49-F238E27FC236}">
                <a16:creationId xmlns:a16="http://schemas.microsoft.com/office/drawing/2014/main" id="{CCC74959-CCB1-42A2-9F64-5852E6BA43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2AD25C-FF07-44F1-8874-2E7A2D0514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5AB8D-F80D-4DF6-B0A7-2071B364A9D2}" type="slidenum">
              <a:rPr lang="en-US" smtClean="0"/>
              <a:t>‹#›</a:t>
            </a:fld>
            <a:endParaRPr lang="en-US"/>
          </a:p>
        </p:txBody>
      </p:sp>
    </p:spTree>
    <p:extLst>
      <p:ext uri="{BB962C8B-B14F-4D97-AF65-F5344CB8AC3E}">
        <p14:creationId xmlns:p14="http://schemas.microsoft.com/office/powerpoint/2010/main" val="2694157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9A1BEFB-D9DA-4BE0-BAFC-08432781C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DD77AF2-C333-4432-9F72-FB9891A030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901955-210A-445E-86BF-A50D053D1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94CFB-26E3-4DD3-9D97-23703D01FE9D}" type="datetimeFigureOut">
              <a:rPr lang="zh-CN" altLang="en-US" smtClean="0"/>
              <a:t>2021/12/8</a:t>
            </a:fld>
            <a:endParaRPr lang="zh-CN" altLang="en-US"/>
          </a:p>
        </p:txBody>
      </p:sp>
      <p:sp>
        <p:nvSpPr>
          <p:cNvPr id="5" name="页脚占位符 4">
            <a:extLst>
              <a:ext uri="{FF2B5EF4-FFF2-40B4-BE49-F238E27FC236}">
                <a16:creationId xmlns:a16="http://schemas.microsoft.com/office/drawing/2014/main" id="{F0E95011-255E-42E3-8350-BF0E60614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962E745-45F0-41BA-BEF6-1AFAFFFC8E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19C97-56DF-4B33-8EA6-79273B5149DE}" type="slidenum">
              <a:rPr lang="zh-CN" altLang="en-US" smtClean="0"/>
              <a:t>‹#›</a:t>
            </a:fld>
            <a:endParaRPr lang="zh-CN" altLang="en-US"/>
          </a:p>
        </p:txBody>
      </p:sp>
    </p:spTree>
    <p:extLst>
      <p:ext uri="{BB962C8B-B14F-4D97-AF65-F5344CB8AC3E}">
        <p14:creationId xmlns:p14="http://schemas.microsoft.com/office/powerpoint/2010/main" val="1121487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DD3D7"/>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custDataLst>
              <p:tags r:id="rId16"/>
            </p:custDataLst>
          </p:nvPr>
        </p:nvSpPr>
        <p:spPr bwMode="auto">
          <a:xfrm>
            <a:off x="609600" y="274638"/>
            <a:ext cx="10972800" cy="1143000"/>
          </a:xfrm>
          <a:prstGeom prst="rect">
            <a:avLst/>
          </a:prstGeom>
          <a:noFill/>
          <a:ln w="9525">
            <a:noFill/>
            <a:miter lim="800000"/>
            <a:headEnd/>
            <a:tailEnd/>
          </a:ln>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custDataLst>
              <p:tags r:id="rId17"/>
            </p:custDataLst>
          </p:nvPr>
        </p:nvSpPr>
        <p:spPr bwMode="auto">
          <a:xfrm>
            <a:off x="609600" y="1600201"/>
            <a:ext cx="10972800" cy="4525963"/>
          </a:xfrm>
          <a:prstGeom prst="rect">
            <a:avLst/>
          </a:prstGeom>
          <a:noFill/>
          <a:ln w="9525">
            <a:noFill/>
            <a:miter lim="800000"/>
            <a:headEnd/>
            <a:tailEnd/>
          </a:ln>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1972" name="Rectangle 4"/>
          <p:cNvSpPr>
            <a:spLocks noGrp="1" noChangeArrowheads="1"/>
          </p:cNvSpPr>
          <p:nvPr>
            <p:ph type="dt" sz="half" idx="2"/>
            <p:custDataLst>
              <p:tags r:id="rId18"/>
            </p:custDataLst>
          </p:nvPr>
        </p:nvSpPr>
        <p:spPr bwMode="auto">
          <a:xfrm>
            <a:off x="609600" y="6245225"/>
            <a:ext cx="28448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1" hangingPunct="1">
              <a:spcBef>
                <a:spcPct val="0"/>
              </a:spcBef>
              <a:defRPr sz="1400">
                <a:solidFill>
                  <a:srgbClr val="000000"/>
                </a:solidFill>
                <a:latin typeface="Arial" charset="0"/>
                <a:cs typeface="Arial" charset="0"/>
              </a:defRPr>
            </a:lvl1pPr>
          </a:lstStyle>
          <a:p>
            <a:pPr>
              <a:defRPr/>
            </a:pPr>
            <a:endParaRPr lang="en-US"/>
          </a:p>
        </p:txBody>
      </p:sp>
      <p:sp>
        <p:nvSpPr>
          <p:cNvPr id="851973" name="Rectangle 5"/>
          <p:cNvSpPr>
            <a:spLocks noGrp="1" noChangeArrowheads="1"/>
          </p:cNvSpPr>
          <p:nvPr>
            <p:ph type="ftr" sz="quarter" idx="3"/>
            <p:custDataLst>
              <p:tags r:id="rId19"/>
            </p:custDataLst>
          </p:nvPr>
        </p:nvSpPr>
        <p:spPr bwMode="auto">
          <a:xfrm>
            <a:off x="4165600" y="6245225"/>
            <a:ext cx="38608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spcBef>
                <a:spcPct val="0"/>
              </a:spcBef>
              <a:defRPr sz="1400">
                <a:solidFill>
                  <a:srgbClr val="000000"/>
                </a:solidFill>
                <a:latin typeface="Arial" charset="0"/>
                <a:cs typeface="Arial" charset="0"/>
              </a:defRPr>
            </a:lvl1pPr>
          </a:lstStyle>
          <a:p>
            <a:pPr>
              <a:defRPr/>
            </a:pPr>
            <a:endParaRPr lang="en-US"/>
          </a:p>
        </p:txBody>
      </p:sp>
      <p:sp>
        <p:nvSpPr>
          <p:cNvPr id="851974" name="Rectangle 6"/>
          <p:cNvSpPr>
            <a:spLocks noGrp="1" noChangeArrowheads="1"/>
          </p:cNvSpPr>
          <p:nvPr>
            <p:ph type="sldNum" sz="quarter" idx="4"/>
            <p:custDataLst>
              <p:tags r:id="rId20"/>
            </p:custDataLst>
          </p:nvPr>
        </p:nvSpPr>
        <p:spPr bwMode="auto">
          <a:xfrm>
            <a:off x="10710333" y="6199188"/>
            <a:ext cx="1481667"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spcBef>
                <a:spcPct val="0"/>
              </a:spcBef>
              <a:defRPr sz="1400">
                <a:solidFill>
                  <a:srgbClr val="000000"/>
                </a:solidFill>
                <a:latin typeface="Arial" charset="0"/>
                <a:cs typeface="Arial" charset="0"/>
              </a:defRPr>
            </a:lvl1pPr>
          </a:lstStyle>
          <a:p>
            <a:pPr>
              <a:defRPr/>
            </a:pPr>
            <a:fld id="{4E1D76B9-17BD-4E3A-84EE-B12C1AE86972}" type="slidenum">
              <a:rPr lang="en-US"/>
              <a:pPr>
                <a:defRPr/>
              </a:pPr>
              <a:t>‹#›</a:t>
            </a:fld>
            <a:endParaRPr lang="en-US"/>
          </a:p>
        </p:txBody>
      </p:sp>
    </p:spTree>
    <p:extLst>
      <p:ext uri="{BB962C8B-B14F-4D97-AF65-F5344CB8AC3E}">
        <p14:creationId xmlns:p14="http://schemas.microsoft.com/office/powerpoint/2010/main" val="18592684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upi.com/Health_News/2013/10/17/Brain-may-flush-toxins-out-during-sleep/20861382065779/" TargetMode="Externa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0.png"/><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1.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3.xml"/><Relationship Id="rId6" Type="http://schemas.openxmlformats.org/officeDocument/2006/relationships/image" Target="../media/image47.jpg"/><Relationship Id="rId5" Type="http://schemas.openxmlformats.org/officeDocument/2006/relationships/image" Target="../media/image46.jpeg"/><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10.png"/><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90.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oleObject" Target="../embeddings/oleObject3.bin"/><Relationship Id="rId3" Type="http://schemas.openxmlformats.org/officeDocument/2006/relationships/tags" Target="../tags/tag51.xml"/><Relationship Id="rId7" Type="http://schemas.openxmlformats.org/officeDocument/2006/relationships/slideLayout" Target="../slideLayouts/slideLayout12.xml"/><Relationship Id="rId12" Type="http://schemas.openxmlformats.org/officeDocument/2006/relationships/image" Target="../media/image61.wmf"/><Relationship Id="rId2" Type="http://schemas.openxmlformats.org/officeDocument/2006/relationships/vmlDrawing" Target="../drawings/vmlDrawing1.vml"/><Relationship Id="rId1" Type="http://schemas.openxmlformats.org/officeDocument/2006/relationships/themeOverride" Target="../theme/themeOverride3.xml"/><Relationship Id="rId6" Type="http://schemas.openxmlformats.org/officeDocument/2006/relationships/tags" Target="../tags/tag54.xml"/><Relationship Id="rId11" Type="http://schemas.openxmlformats.org/officeDocument/2006/relationships/oleObject" Target="../embeddings/oleObject2.bin"/><Relationship Id="rId5" Type="http://schemas.openxmlformats.org/officeDocument/2006/relationships/tags" Target="../tags/tag53.xml"/><Relationship Id="rId10" Type="http://schemas.openxmlformats.org/officeDocument/2006/relationships/image" Target="../media/image60.wmf"/><Relationship Id="rId4" Type="http://schemas.openxmlformats.org/officeDocument/2006/relationships/tags" Target="../tags/tag52.xml"/><Relationship Id="rId9" Type="http://schemas.openxmlformats.org/officeDocument/2006/relationships/oleObject" Target="../embeddings/oleObject1.bin"/><Relationship Id="rId14" Type="http://schemas.openxmlformats.org/officeDocument/2006/relationships/image" Target="../media/image62.wmf"/></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61.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oleObject" Target="../embeddings/oleObject3.bin"/><Relationship Id="rId3" Type="http://schemas.openxmlformats.org/officeDocument/2006/relationships/tags" Target="../tags/tag55.xml"/><Relationship Id="rId7" Type="http://schemas.openxmlformats.org/officeDocument/2006/relationships/slideLayout" Target="../slideLayouts/slideLayout12.xml"/><Relationship Id="rId12" Type="http://schemas.openxmlformats.org/officeDocument/2006/relationships/image" Target="../media/image61.wmf"/><Relationship Id="rId2" Type="http://schemas.openxmlformats.org/officeDocument/2006/relationships/vmlDrawing" Target="../drawings/vmlDrawing2.vml"/><Relationship Id="rId1" Type="http://schemas.openxmlformats.org/officeDocument/2006/relationships/themeOverride" Target="../theme/themeOverride6.xml"/><Relationship Id="rId6" Type="http://schemas.openxmlformats.org/officeDocument/2006/relationships/tags" Target="../tags/tag58.xml"/><Relationship Id="rId11" Type="http://schemas.openxmlformats.org/officeDocument/2006/relationships/oleObject" Target="../embeddings/oleObject2.bin"/><Relationship Id="rId5" Type="http://schemas.openxmlformats.org/officeDocument/2006/relationships/tags" Target="../tags/tag57.xml"/><Relationship Id="rId10" Type="http://schemas.openxmlformats.org/officeDocument/2006/relationships/image" Target="../media/image60.wmf"/><Relationship Id="rId4" Type="http://schemas.openxmlformats.org/officeDocument/2006/relationships/tags" Target="../tags/tag56.xml"/><Relationship Id="rId9" Type="http://schemas.openxmlformats.org/officeDocument/2006/relationships/oleObject" Target="../embeddings/oleObject1.bin"/><Relationship Id="rId14" Type="http://schemas.openxmlformats.org/officeDocument/2006/relationships/image" Target="../media/image62.wmf"/></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20.png"/><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8F96A-34D7-4DB8-BF7F-527A7A134832}"/>
              </a:ext>
            </a:extLst>
          </p:cNvPr>
          <p:cNvSpPr>
            <a:spLocks noGrp="1"/>
          </p:cNvSpPr>
          <p:nvPr>
            <p:ph type="ctrTitle"/>
          </p:nvPr>
        </p:nvSpPr>
        <p:spPr>
          <a:xfrm>
            <a:off x="1284292" y="195901"/>
            <a:ext cx="9914479" cy="2387600"/>
          </a:xfrm>
        </p:spPr>
        <p:txBody>
          <a:bodyPr>
            <a:normAutofit fontScale="90000"/>
          </a:bodyPr>
          <a:lstStyle/>
          <a:p>
            <a:pPr marL="0" marR="0">
              <a:spcBef>
                <a:spcPts val="600"/>
              </a:spcBef>
              <a:spcAft>
                <a:spcPts val="0"/>
              </a:spcAft>
            </a:pPr>
            <a:r>
              <a:rPr lang="en-US" sz="6000" b="1" dirty="0">
                <a:effectLst/>
                <a:latin typeface="Arial" panose="020B0604020202020204" pitchFamily="34" charset="0"/>
                <a:ea typeface="Calibri" panose="020F0502020204030204" pitchFamily="34" charset="0"/>
                <a:cs typeface="Arial" panose="020B0604020202020204" pitchFamily="34" charset="0"/>
              </a:rPr>
              <a:t>Flushing Waste in the Central Nervous System in Sleep</a:t>
            </a:r>
            <a:br>
              <a:rPr lang="en-US" sz="6000" b="1" dirty="0">
                <a:effectLst/>
                <a:latin typeface="Arial" panose="020B0604020202020204" pitchFamily="34" charset="0"/>
                <a:ea typeface="Calibri" panose="020F0502020204030204" pitchFamily="34" charset="0"/>
                <a:cs typeface="Arial" panose="020B0604020202020204" pitchFamily="34" charset="0"/>
              </a:rPr>
            </a:br>
            <a:r>
              <a:rPr lang="en-US" sz="4900" b="1" dirty="0">
                <a:latin typeface="Arial" panose="020B0604020202020204" pitchFamily="34" charset="0"/>
                <a:cs typeface="Arial" panose="020B0604020202020204" pitchFamily="34" charset="0"/>
              </a:rPr>
              <a:t>A Glymphatic Hypothesis</a:t>
            </a:r>
            <a:br>
              <a:rPr lang="en-US" sz="4900" b="1" dirty="0">
                <a:latin typeface="Arial" panose="020B0604020202020204" pitchFamily="34" charset="0"/>
                <a:cs typeface="Arial" panose="020B0604020202020204" pitchFamily="34" charset="0"/>
              </a:rPr>
            </a:b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a:t>
            </a:r>
            <a:r>
              <a:rPr kumimoji="0" lang="en-US" sz="2700" b="1" i="0" u="none" strike="noStrike" kern="1200" cap="none" spc="0" normalizeH="0" baseline="3000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Optic Neve of Necturus</a:t>
            </a:r>
            <a:endParaRPr lang="en-US"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C3824701-2382-475F-927E-32425695282A}"/>
              </a:ext>
            </a:extLst>
          </p:cNvPr>
          <p:cNvSpPr>
            <a:spLocks noGrp="1"/>
          </p:cNvSpPr>
          <p:nvPr>
            <p:ph type="subTitle" idx="1"/>
          </p:nvPr>
        </p:nvSpPr>
        <p:spPr>
          <a:xfrm>
            <a:off x="1347355" y="3299475"/>
            <a:ext cx="9144000" cy="1655762"/>
          </a:xfrm>
        </p:spPr>
        <p:txBody>
          <a:bodyPr/>
          <a:lstStyle/>
          <a:p>
            <a:r>
              <a:rPr lang="en-US" b="1" dirty="0">
                <a:latin typeface="Arial" panose="020B0604020202020204" pitchFamily="34" charset="0"/>
                <a:ea typeface="Calibri" panose="020F0502020204030204" pitchFamily="34" charset="0"/>
                <a:cs typeface="Arial" panose="020B0604020202020204" pitchFamily="34" charset="0"/>
              </a:rPr>
              <a:t>Bob Eisenberg</a:t>
            </a:r>
            <a:br>
              <a:rPr lang="en-US" dirty="0">
                <a:latin typeface="Arial" panose="020B0604020202020204" pitchFamily="34" charset="0"/>
                <a:ea typeface="Calibri" panose="020F0502020204030204" pitchFamily="34" charset="0"/>
                <a:cs typeface="Arial" panose="020B0604020202020204" pitchFamily="34" charset="0"/>
              </a:rPr>
            </a:br>
            <a:r>
              <a:rPr lang="en-US" b="1" dirty="0">
                <a:latin typeface="Arial" panose="020B0604020202020204" pitchFamily="34" charset="0"/>
                <a:ea typeface="Calibri" panose="020F0502020204030204" pitchFamily="34" charset="0"/>
                <a:cs typeface="Arial" panose="020B0604020202020204" pitchFamily="34" charset="0"/>
              </a:rPr>
              <a:t>October 21, 2021</a:t>
            </a:r>
            <a:br>
              <a:rPr lang="en-US" dirty="0">
                <a:latin typeface="Arial" panose="020B0604020202020204" pitchFamily="34" charset="0"/>
                <a:ea typeface="Calibri" panose="020F050202020403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65EA2BB-63F3-4E3E-89A3-516390AC6425}"/>
              </a:ext>
            </a:extLst>
          </p:cNvPr>
          <p:cNvSpPr txBox="1"/>
          <p:nvPr/>
        </p:nvSpPr>
        <p:spPr>
          <a:xfrm>
            <a:off x="1794164" y="4400549"/>
            <a:ext cx="8399318"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University of Illinois Chicago</a:t>
            </a:r>
          </a:p>
          <a:p>
            <a:pPr algn="ctr"/>
            <a:r>
              <a:rPr lang="en-US" sz="2800" b="1" dirty="0">
                <a:latin typeface="Arial" panose="020B0604020202020204" pitchFamily="34" charset="0"/>
                <a:cs typeface="Arial" panose="020B0604020202020204" pitchFamily="34" charset="0"/>
              </a:rPr>
              <a:t>Biomedical Engineering Seminar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October 22, 2021</a:t>
            </a:r>
          </a:p>
        </p:txBody>
      </p:sp>
      <p:sp>
        <p:nvSpPr>
          <p:cNvPr id="6" name="TextBox 5">
            <a:extLst>
              <a:ext uri="{FF2B5EF4-FFF2-40B4-BE49-F238E27FC236}">
                <a16:creationId xmlns:a16="http://schemas.microsoft.com/office/drawing/2014/main" id="{FAEA921E-882C-4937-8A39-84F54C307CFD}"/>
              </a:ext>
            </a:extLst>
          </p:cNvPr>
          <p:cNvSpPr txBox="1"/>
          <p:nvPr/>
        </p:nvSpPr>
        <p:spPr>
          <a:xfrm>
            <a:off x="3048000" y="5878395"/>
            <a:ext cx="6096000" cy="461665"/>
          </a:xfrm>
          <a:prstGeom prst="rect">
            <a:avLst/>
          </a:prstGeom>
          <a:noFill/>
        </p:spPr>
        <p:txBody>
          <a:bodyPr wrap="square">
            <a:spAutoFit/>
          </a:bodyPr>
          <a:lstStyle/>
          <a:p>
            <a:pPr algn="ctr"/>
            <a:r>
              <a:rPr lang="en-US" sz="2400" b="1" dirty="0"/>
              <a:t>DOI: 10.13140/RG.2.2.24580.04481</a:t>
            </a:r>
          </a:p>
        </p:txBody>
      </p:sp>
    </p:spTree>
    <p:extLst>
      <p:ext uri="{BB962C8B-B14F-4D97-AF65-F5344CB8AC3E}">
        <p14:creationId xmlns:p14="http://schemas.microsoft.com/office/powerpoint/2010/main" val="502371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0DDE789-D8E3-4072-B988-1BE67218B8CF}"/>
              </a:ext>
            </a:extLst>
          </p:cNvPr>
          <p:cNvPicPr>
            <a:picLocks noChangeAspect="1"/>
          </p:cNvPicPr>
          <p:nvPr/>
        </p:nvPicPr>
        <p:blipFill>
          <a:blip r:embed="rId2"/>
          <a:stretch>
            <a:fillRect/>
          </a:stretch>
        </p:blipFill>
        <p:spPr>
          <a:xfrm>
            <a:off x="6133112" y="3010045"/>
            <a:ext cx="414341" cy="976320"/>
          </a:xfrm>
          <a:prstGeom prst="rect">
            <a:avLst/>
          </a:prstGeom>
        </p:spPr>
      </p:pic>
      <p:grpSp>
        <p:nvGrpSpPr>
          <p:cNvPr id="37" name="Group 36">
            <a:extLst>
              <a:ext uri="{FF2B5EF4-FFF2-40B4-BE49-F238E27FC236}">
                <a16:creationId xmlns:a16="http://schemas.microsoft.com/office/drawing/2014/main" id="{E0CEDE87-6002-42EB-B899-EA7FE435F20B}"/>
              </a:ext>
            </a:extLst>
          </p:cNvPr>
          <p:cNvGrpSpPr/>
          <p:nvPr/>
        </p:nvGrpSpPr>
        <p:grpSpPr>
          <a:xfrm>
            <a:off x="3825747" y="139482"/>
            <a:ext cx="8132928" cy="6626101"/>
            <a:chOff x="2864030" y="115949"/>
            <a:chExt cx="8132928" cy="6626101"/>
          </a:xfrm>
        </p:grpSpPr>
        <p:sp>
          <p:nvSpPr>
            <p:cNvPr id="7" name="TextBox 6">
              <a:extLst>
                <a:ext uri="{FF2B5EF4-FFF2-40B4-BE49-F238E27FC236}">
                  <a16:creationId xmlns:a16="http://schemas.microsoft.com/office/drawing/2014/main" id="{2FD95D6C-7624-4EE8-8346-0E8057A79289}"/>
                </a:ext>
              </a:extLst>
            </p:cNvPr>
            <p:cNvSpPr txBox="1"/>
            <p:nvPr/>
          </p:nvSpPr>
          <p:spPr>
            <a:xfrm>
              <a:off x="3447534" y="5352841"/>
              <a:ext cx="1931031" cy="954107"/>
            </a:xfrm>
            <a:prstGeom prst="rect">
              <a:avLst/>
            </a:prstGeom>
            <a:noFill/>
          </p:spPr>
          <p:txBody>
            <a:bodyPr wrap="square" rtlCol="0">
              <a:spAutoFit/>
            </a:bodyPr>
            <a:lstStyle/>
            <a:p>
              <a:pPr algn="ctr"/>
              <a:r>
                <a:rPr lang="en-US" b="1" dirty="0"/>
                <a:t>Current </a:t>
              </a:r>
              <a:r>
                <a:rPr lang="en-US" sz="2000" b="1" dirty="0">
                  <a:latin typeface="Times New Roman" panose="02020603050405020304" pitchFamily="18" charset="0"/>
                  <a:cs typeface="Times New Roman" panose="02020603050405020304" pitchFamily="18" charset="0"/>
                </a:rPr>
                <a:t>I</a:t>
              </a:r>
              <a:r>
                <a:rPr lang="en-US" b="1" dirty="0"/>
                <a:t> </a:t>
              </a:r>
              <a:br>
                <a:rPr lang="en-US" b="1" dirty="0"/>
              </a:br>
              <a:r>
                <a:rPr lang="en-US" b="1" dirty="0"/>
                <a:t>Passing Microelectrode</a:t>
              </a:r>
            </a:p>
          </p:txBody>
        </p:sp>
        <p:sp>
          <p:nvSpPr>
            <p:cNvPr id="9" name="TextBox 8">
              <a:extLst>
                <a:ext uri="{FF2B5EF4-FFF2-40B4-BE49-F238E27FC236}">
                  <a16:creationId xmlns:a16="http://schemas.microsoft.com/office/drawing/2014/main" id="{A34AA342-6485-46B8-84C9-4E720480F84B}"/>
                </a:ext>
              </a:extLst>
            </p:cNvPr>
            <p:cNvSpPr txBox="1"/>
            <p:nvPr/>
          </p:nvSpPr>
          <p:spPr>
            <a:xfrm>
              <a:off x="2864030" y="2995354"/>
              <a:ext cx="2848304" cy="923330"/>
            </a:xfrm>
            <a:prstGeom prst="rect">
              <a:avLst/>
            </a:prstGeom>
            <a:noFill/>
          </p:spPr>
          <p:txBody>
            <a:bodyPr wrap="square">
              <a:spAutoFit/>
            </a:bodyPr>
            <a:lstStyle/>
            <a:p>
              <a:pPr algn="ctr"/>
              <a:r>
                <a:rPr lang="en-US" b="1" dirty="0"/>
                <a:t>Volage </a:t>
              </a:r>
              <a:r>
                <a:rPr lang="en-US" b="1" dirty="0">
                  <a:latin typeface="Arial Black" panose="020B0A04020102020204" pitchFamily="34" charset="0"/>
                </a:rPr>
                <a:t>V</a:t>
              </a:r>
              <a:r>
                <a:rPr lang="en-US" b="1" dirty="0"/>
                <a:t> </a:t>
              </a:r>
              <a:br>
                <a:rPr lang="en-US" b="1" dirty="0"/>
              </a:br>
              <a:r>
                <a:rPr lang="en-US" b="1" dirty="0"/>
                <a:t>Recording </a:t>
              </a:r>
              <a:br>
                <a:rPr lang="en-US" b="1" dirty="0"/>
              </a:br>
              <a:r>
                <a:rPr lang="en-US" b="1" dirty="0"/>
                <a:t>Microelectrode</a:t>
              </a:r>
            </a:p>
          </p:txBody>
        </p:sp>
        <p:grpSp>
          <p:nvGrpSpPr>
            <p:cNvPr id="22" name="Group 21">
              <a:extLst>
                <a:ext uri="{FF2B5EF4-FFF2-40B4-BE49-F238E27FC236}">
                  <a16:creationId xmlns:a16="http://schemas.microsoft.com/office/drawing/2014/main" id="{251A74FE-D159-4C35-A190-E0DC1F3F8EA9}"/>
                </a:ext>
              </a:extLst>
            </p:cNvPr>
            <p:cNvGrpSpPr/>
            <p:nvPr/>
          </p:nvGrpSpPr>
          <p:grpSpPr>
            <a:xfrm>
              <a:off x="5980385" y="115949"/>
              <a:ext cx="5016573" cy="6626101"/>
              <a:chOff x="4099033" y="25869"/>
              <a:chExt cx="5016573" cy="6626101"/>
            </a:xfrm>
          </p:grpSpPr>
          <p:pic>
            <p:nvPicPr>
              <p:cNvPr id="6" name="Picture 5">
                <a:extLst>
                  <a:ext uri="{FF2B5EF4-FFF2-40B4-BE49-F238E27FC236}">
                    <a16:creationId xmlns:a16="http://schemas.microsoft.com/office/drawing/2014/main" id="{06F2783A-5298-4D86-9FE3-DC522BC87850}"/>
                  </a:ext>
                </a:extLst>
              </p:cNvPr>
              <p:cNvPicPr>
                <a:picLocks noChangeAspect="1"/>
              </p:cNvPicPr>
              <p:nvPr/>
            </p:nvPicPr>
            <p:blipFill>
              <a:blip r:embed="rId3"/>
              <a:stretch>
                <a:fillRect/>
              </a:stretch>
            </p:blipFill>
            <p:spPr>
              <a:xfrm>
                <a:off x="4099033" y="1695656"/>
                <a:ext cx="5016573" cy="4956314"/>
              </a:xfrm>
              <a:prstGeom prst="rect">
                <a:avLst/>
              </a:prstGeom>
            </p:spPr>
          </p:pic>
          <p:sp>
            <p:nvSpPr>
              <p:cNvPr id="10" name="TextBox 9">
                <a:extLst>
                  <a:ext uri="{FF2B5EF4-FFF2-40B4-BE49-F238E27FC236}">
                    <a16:creationId xmlns:a16="http://schemas.microsoft.com/office/drawing/2014/main" id="{DBE18DA7-C2D4-4103-AD64-04229136114C}"/>
                  </a:ext>
                </a:extLst>
              </p:cNvPr>
              <p:cNvSpPr txBox="1"/>
              <p:nvPr/>
            </p:nvSpPr>
            <p:spPr>
              <a:xfrm>
                <a:off x="4437483" y="1049325"/>
                <a:ext cx="1860331" cy="646331"/>
              </a:xfrm>
              <a:prstGeom prst="rect">
                <a:avLst/>
              </a:prstGeom>
              <a:noFill/>
            </p:spPr>
            <p:txBody>
              <a:bodyPr wrap="square" rtlCol="0">
                <a:spAutoFit/>
              </a:bodyPr>
              <a:lstStyle/>
              <a:p>
                <a:pPr algn="ctr"/>
                <a:r>
                  <a:rPr lang="en-US" b="1" dirty="0"/>
                  <a:t>Microelectrodes </a:t>
                </a:r>
              </a:p>
              <a:p>
                <a:pPr algn="ctr"/>
                <a:r>
                  <a:rPr lang="en-US" b="1" dirty="0"/>
                  <a:t>Close Together</a:t>
                </a:r>
              </a:p>
            </p:txBody>
          </p:sp>
          <p:sp>
            <p:nvSpPr>
              <p:cNvPr id="11" name="TextBox 10">
                <a:extLst>
                  <a:ext uri="{FF2B5EF4-FFF2-40B4-BE49-F238E27FC236}">
                    <a16:creationId xmlns:a16="http://schemas.microsoft.com/office/drawing/2014/main" id="{F3076A74-9D11-46FF-850C-834023673F36}"/>
                  </a:ext>
                </a:extLst>
              </p:cNvPr>
              <p:cNvSpPr txBox="1"/>
              <p:nvPr/>
            </p:nvSpPr>
            <p:spPr>
              <a:xfrm>
                <a:off x="7026163" y="1048152"/>
                <a:ext cx="1860331" cy="646331"/>
              </a:xfrm>
              <a:prstGeom prst="rect">
                <a:avLst/>
              </a:prstGeom>
              <a:noFill/>
            </p:spPr>
            <p:txBody>
              <a:bodyPr wrap="square" rtlCol="0">
                <a:spAutoFit/>
              </a:bodyPr>
              <a:lstStyle/>
              <a:p>
                <a:r>
                  <a:rPr lang="en-US" b="1" dirty="0"/>
                  <a:t>Microelectrodes </a:t>
                </a:r>
              </a:p>
              <a:p>
                <a:pPr algn="ctr"/>
                <a:r>
                  <a:rPr lang="en-US" b="1" dirty="0"/>
                  <a:t>Far Apart</a:t>
                </a:r>
              </a:p>
            </p:txBody>
          </p:sp>
          <p:pic>
            <p:nvPicPr>
              <p:cNvPr id="13" name="Picture 12">
                <a:extLst>
                  <a:ext uri="{FF2B5EF4-FFF2-40B4-BE49-F238E27FC236}">
                    <a16:creationId xmlns:a16="http://schemas.microsoft.com/office/drawing/2014/main" id="{6BE79967-C3A0-46EE-A53D-016DE15EF02E}"/>
                  </a:ext>
                </a:extLst>
              </p:cNvPr>
              <p:cNvPicPr>
                <a:picLocks noChangeAspect="1"/>
              </p:cNvPicPr>
              <p:nvPr/>
            </p:nvPicPr>
            <p:blipFill>
              <a:blip r:embed="rId4"/>
              <a:stretch>
                <a:fillRect/>
              </a:stretch>
            </p:blipFill>
            <p:spPr>
              <a:xfrm>
                <a:off x="4884234" y="86800"/>
                <a:ext cx="3072095" cy="975579"/>
              </a:xfrm>
              <a:prstGeom prst="rect">
                <a:avLst/>
              </a:prstGeom>
            </p:spPr>
          </p:pic>
          <p:sp>
            <p:nvSpPr>
              <p:cNvPr id="17" name="TextBox 16">
                <a:extLst>
                  <a:ext uri="{FF2B5EF4-FFF2-40B4-BE49-F238E27FC236}">
                    <a16:creationId xmlns:a16="http://schemas.microsoft.com/office/drawing/2014/main" id="{7129EF4C-CC55-4F0B-94DB-39D4BF68AF0D}"/>
                  </a:ext>
                </a:extLst>
              </p:cNvPr>
              <p:cNvSpPr txBox="1"/>
              <p:nvPr/>
            </p:nvSpPr>
            <p:spPr>
              <a:xfrm flipH="1">
                <a:off x="5504283" y="86800"/>
                <a:ext cx="525517" cy="646331"/>
              </a:xfrm>
              <a:prstGeom prst="rect">
                <a:avLst/>
              </a:prstGeom>
              <a:noFill/>
            </p:spPr>
            <p:txBody>
              <a:bodyPr wrap="square">
                <a:spAutoFit/>
              </a:bodyPr>
              <a:lstStyle/>
              <a:p>
                <a:r>
                  <a:rPr lang="en-US" b="1" dirty="0">
                    <a:latin typeface="Arial Black" panose="020B0A04020102020204" pitchFamily="34" charset="0"/>
                  </a:rPr>
                  <a:t>V</a:t>
                </a:r>
                <a:r>
                  <a:rPr lang="en-US" b="1" dirty="0"/>
                  <a:t> </a:t>
                </a:r>
                <a:br>
                  <a:rPr lang="en-US" b="1" dirty="0"/>
                </a:br>
                <a:endParaRPr lang="en-US" dirty="0"/>
              </a:p>
            </p:txBody>
          </p:sp>
          <p:sp>
            <p:nvSpPr>
              <p:cNvPr id="19" name="TextBox 18">
                <a:extLst>
                  <a:ext uri="{FF2B5EF4-FFF2-40B4-BE49-F238E27FC236}">
                    <a16:creationId xmlns:a16="http://schemas.microsoft.com/office/drawing/2014/main" id="{1877EB04-D923-4182-B63C-5B23979359B0}"/>
                  </a:ext>
                </a:extLst>
              </p:cNvPr>
              <p:cNvSpPr txBox="1"/>
              <p:nvPr/>
            </p:nvSpPr>
            <p:spPr>
              <a:xfrm flipH="1">
                <a:off x="7483365" y="78069"/>
                <a:ext cx="378372" cy="646331"/>
              </a:xfrm>
              <a:prstGeom prst="rect">
                <a:avLst/>
              </a:prstGeom>
              <a:noFill/>
            </p:spPr>
            <p:txBody>
              <a:bodyPr wrap="square">
                <a:spAutoFit/>
              </a:bodyPr>
              <a:lstStyle/>
              <a:p>
                <a:r>
                  <a:rPr lang="en-US" b="1" dirty="0">
                    <a:latin typeface="Arial Black" panose="020B0A04020102020204" pitchFamily="34" charset="0"/>
                  </a:rPr>
                  <a:t>V</a:t>
                </a:r>
                <a:r>
                  <a:rPr lang="en-US" b="1" dirty="0"/>
                  <a:t> </a:t>
                </a:r>
                <a:br>
                  <a:rPr lang="en-US" b="1" dirty="0"/>
                </a:br>
                <a:endParaRPr lang="en-US" dirty="0"/>
              </a:p>
            </p:txBody>
          </p:sp>
          <p:sp>
            <p:nvSpPr>
              <p:cNvPr id="21" name="TextBox 20">
                <a:extLst>
                  <a:ext uri="{FF2B5EF4-FFF2-40B4-BE49-F238E27FC236}">
                    <a16:creationId xmlns:a16="http://schemas.microsoft.com/office/drawing/2014/main" id="{92FB6A3F-555B-46BA-993A-BE736FF3BD17}"/>
                  </a:ext>
                </a:extLst>
              </p:cNvPr>
              <p:cNvSpPr txBox="1"/>
              <p:nvPr/>
            </p:nvSpPr>
            <p:spPr>
              <a:xfrm>
                <a:off x="4986200" y="25869"/>
                <a:ext cx="346842"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I</a:t>
                </a:r>
                <a:endParaRPr lang="en-US" sz="2400" dirty="0"/>
              </a:p>
            </p:txBody>
          </p:sp>
        </p:grpSp>
        <p:pic>
          <p:nvPicPr>
            <p:cNvPr id="28" name="Picture 27">
              <a:extLst>
                <a:ext uri="{FF2B5EF4-FFF2-40B4-BE49-F238E27FC236}">
                  <a16:creationId xmlns:a16="http://schemas.microsoft.com/office/drawing/2014/main" id="{59FEE494-8E14-4477-9199-5DA724B103F9}"/>
                </a:ext>
              </a:extLst>
            </p:cNvPr>
            <p:cNvPicPr>
              <a:picLocks noChangeAspect="1"/>
            </p:cNvPicPr>
            <p:nvPr/>
          </p:nvPicPr>
          <p:blipFill>
            <a:blip r:embed="rId5"/>
            <a:stretch>
              <a:fillRect/>
            </a:stretch>
          </p:blipFill>
          <p:spPr>
            <a:xfrm>
              <a:off x="5426414" y="5406829"/>
              <a:ext cx="347665" cy="900119"/>
            </a:xfrm>
            <a:prstGeom prst="rect">
              <a:avLst/>
            </a:prstGeom>
          </p:spPr>
        </p:pic>
        <p:sp>
          <p:nvSpPr>
            <p:cNvPr id="34" name="TextBox 33">
              <a:extLst>
                <a:ext uri="{FF2B5EF4-FFF2-40B4-BE49-F238E27FC236}">
                  <a16:creationId xmlns:a16="http://schemas.microsoft.com/office/drawing/2014/main" id="{4D635483-7FE3-43A0-9397-AA6022FCE1E0}"/>
                </a:ext>
              </a:extLst>
            </p:cNvPr>
            <p:cNvSpPr txBox="1"/>
            <p:nvPr/>
          </p:nvSpPr>
          <p:spPr>
            <a:xfrm>
              <a:off x="5181600" y="5221578"/>
              <a:ext cx="244814" cy="461665"/>
            </a:xfrm>
            <a:prstGeom prst="rect">
              <a:avLst/>
            </a:prstGeom>
            <a:noFill/>
          </p:spPr>
          <p:txBody>
            <a:bodyPr wrap="square">
              <a:spAutoFit/>
            </a:bodyPr>
            <a:lstStyle/>
            <a:p>
              <a:r>
                <a:rPr lang="en-US" sz="2400" b="1" kern="1200" dirty="0">
                  <a:solidFill>
                    <a:srgbClr val="000000"/>
                  </a:solidFill>
                  <a:effectLst/>
                  <a:latin typeface="Times New Roman" panose="02020603050405020304" pitchFamily="18" charset="0"/>
                  <a:ea typeface="+mn-ea"/>
                  <a:cs typeface="Times New Roman" panose="02020603050405020304" pitchFamily="18" charset="0"/>
                </a:rPr>
                <a:t>I</a:t>
              </a:r>
              <a:endParaRPr lang="en-US" sz="2400" dirty="0"/>
            </a:p>
          </p:txBody>
        </p:sp>
        <p:sp>
          <p:nvSpPr>
            <p:cNvPr id="36" name="TextBox 35">
              <a:extLst>
                <a:ext uri="{FF2B5EF4-FFF2-40B4-BE49-F238E27FC236}">
                  <a16:creationId xmlns:a16="http://schemas.microsoft.com/office/drawing/2014/main" id="{08DED0A8-2403-45EE-8AB5-D8CA4F4AD691}"/>
                </a:ext>
              </a:extLst>
            </p:cNvPr>
            <p:cNvSpPr txBox="1"/>
            <p:nvPr/>
          </p:nvSpPr>
          <p:spPr>
            <a:xfrm>
              <a:off x="5578854" y="2950045"/>
              <a:ext cx="409904" cy="369332"/>
            </a:xfrm>
            <a:prstGeom prst="rect">
              <a:avLst/>
            </a:prstGeom>
            <a:noFill/>
          </p:spPr>
          <p:txBody>
            <a:bodyPr wrap="square">
              <a:spAutoFit/>
            </a:bodyPr>
            <a:lstStyle/>
            <a:p>
              <a:r>
                <a:rPr lang="en-US" b="1" dirty="0">
                  <a:latin typeface="Arial Black" panose="020B0A04020102020204" pitchFamily="34" charset="0"/>
                </a:rPr>
                <a:t>V</a:t>
              </a:r>
              <a:r>
                <a:rPr lang="en-US" b="1" dirty="0"/>
                <a:t> </a:t>
              </a:r>
              <a:endParaRPr lang="en-US" dirty="0"/>
            </a:p>
          </p:txBody>
        </p:sp>
      </p:grpSp>
      <p:grpSp>
        <p:nvGrpSpPr>
          <p:cNvPr id="40" name="Group 39">
            <a:extLst>
              <a:ext uri="{FF2B5EF4-FFF2-40B4-BE49-F238E27FC236}">
                <a16:creationId xmlns:a16="http://schemas.microsoft.com/office/drawing/2014/main" id="{126E7BE7-FF5E-40C8-8038-C4F42DD8F508}"/>
              </a:ext>
            </a:extLst>
          </p:cNvPr>
          <p:cNvGrpSpPr/>
          <p:nvPr/>
        </p:nvGrpSpPr>
        <p:grpSpPr>
          <a:xfrm>
            <a:off x="953008" y="528519"/>
            <a:ext cx="6640270" cy="1294946"/>
            <a:chOff x="-672513" y="65867"/>
            <a:chExt cx="6640270" cy="1294946"/>
          </a:xfrm>
        </p:grpSpPr>
        <p:sp>
          <p:nvSpPr>
            <p:cNvPr id="2" name="TextBox 1">
              <a:extLst>
                <a:ext uri="{FF2B5EF4-FFF2-40B4-BE49-F238E27FC236}">
                  <a16:creationId xmlns:a16="http://schemas.microsoft.com/office/drawing/2014/main" id="{1630FCB5-5D24-45F8-B68F-30F3FC3CE161}"/>
                </a:ext>
              </a:extLst>
            </p:cNvPr>
            <p:cNvSpPr txBox="1"/>
            <p:nvPr/>
          </p:nvSpPr>
          <p:spPr>
            <a:xfrm>
              <a:off x="-672513" y="65867"/>
              <a:ext cx="6640270" cy="707886"/>
            </a:xfrm>
            <a:prstGeom prst="rect">
              <a:avLst/>
            </a:prstGeom>
            <a:noFill/>
          </p:spPr>
          <p:txBody>
            <a:bodyPr wrap="square" rtlCol="0">
              <a:spAutoFit/>
            </a:bodyPr>
            <a:lstStyle/>
            <a:p>
              <a:r>
                <a:rPr lang="en-US" sz="4000" b="1" dirty="0">
                  <a:latin typeface="Arial Black" panose="020B0A04020102020204" pitchFamily="34" charset="0"/>
                </a:rPr>
                <a:t>Glia is a Syncytium</a:t>
              </a:r>
            </a:p>
          </p:txBody>
        </p:sp>
        <p:sp>
          <p:nvSpPr>
            <p:cNvPr id="39" name="TextBox 38">
              <a:extLst>
                <a:ext uri="{FF2B5EF4-FFF2-40B4-BE49-F238E27FC236}">
                  <a16:creationId xmlns:a16="http://schemas.microsoft.com/office/drawing/2014/main" id="{15B46D9E-B4C3-482E-8F0B-FC73B93A1564}"/>
                </a:ext>
              </a:extLst>
            </p:cNvPr>
            <p:cNvSpPr txBox="1"/>
            <p:nvPr/>
          </p:nvSpPr>
          <p:spPr>
            <a:xfrm>
              <a:off x="35956" y="683705"/>
              <a:ext cx="4893798" cy="677108"/>
            </a:xfrm>
            <a:prstGeom prst="rect">
              <a:avLst/>
            </a:prstGeom>
            <a:noFill/>
          </p:spPr>
          <p:txBody>
            <a:bodyPr wrap="square">
              <a:spAutoFit/>
            </a:bodyPr>
            <a:lstStyle/>
            <a:p>
              <a:pPr marR="0"/>
              <a:r>
                <a:rPr lang="en-US" sz="2000" b="1" dirty="0">
                  <a:latin typeface="Calibri" panose="020F0502020204030204" pitchFamily="34" charset="0"/>
                </a:rPr>
                <a:t>Kuffler, Nicholls and Orkand (1966) </a:t>
              </a:r>
              <a:br>
                <a:rPr lang="en-US" sz="2000" b="1" dirty="0">
                  <a:latin typeface="Calibri" panose="020F0502020204030204" pitchFamily="34" charset="0"/>
                </a:rPr>
              </a:br>
              <a:r>
                <a:rPr lang="en-US" sz="1800" dirty="0">
                  <a:latin typeface="Calibri" panose="020F0502020204030204" pitchFamily="34" charset="0"/>
                </a:rPr>
                <a:t>     J </a:t>
              </a:r>
              <a:r>
                <a:rPr lang="en-US" sz="1800" dirty="0" err="1">
                  <a:latin typeface="Calibri" panose="020F0502020204030204" pitchFamily="34" charset="0"/>
                </a:rPr>
                <a:t>Neurophysiol</a:t>
              </a:r>
              <a:r>
                <a:rPr lang="en-US" sz="1800" dirty="0">
                  <a:latin typeface="Calibri" panose="020F0502020204030204" pitchFamily="34" charset="0"/>
                </a:rPr>
                <a:t> 29: 768-787</a:t>
              </a:r>
            </a:p>
          </p:txBody>
        </p:sp>
      </p:grpSp>
      <p:sp>
        <p:nvSpPr>
          <p:cNvPr id="3" name="TextBox 2">
            <a:extLst>
              <a:ext uri="{FF2B5EF4-FFF2-40B4-BE49-F238E27FC236}">
                <a16:creationId xmlns:a16="http://schemas.microsoft.com/office/drawing/2014/main" id="{CC8BC710-3C67-4957-B43A-8E2D7061C524}"/>
              </a:ext>
            </a:extLst>
          </p:cNvPr>
          <p:cNvSpPr txBox="1"/>
          <p:nvPr/>
        </p:nvSpPr>
        <p:spPr>
          <a:xfrm>
            <a:off x="695354" y="2797219"/>
            <a:ext cx="3130393" cy="2800767"/>
          </a:xfrm>
          <a:prstGeom prst="rect">
            <a:avLst/>
          </a:prstGeom>
          <a:noFill/>
          <a:ln w="19050">
            <a:solidFill>
              <a:schemeClr val="tx1"/>
            </a:solidFill>
          </a:ln>
        </p:spPr>
        <p:txBody>
          <a:bodyPr wrap="square" rtlCol="0">
            <a:spAutoFit/>
          </a:bodyPr>
          <a:lstStyle/>
          <a:p>
            <a:pPr algn="ctr"/>
            <a:r>
              <a:rPr lang="en-US" sz="1600" b="1" dirty="0"/>
              <a:t>‘Jump’ in potential when microelectrodes are close together is effect of three dimensional spread of current </a:t>
            </a:r>
          </a:p>
          <a:p>
            <a:br>
              <a:rPr lang="en-US" sz="1600" b="1" dirty="0"/>
            </a:br>
            <a:r>
              <a:rPr lang="en-US" sz="1600" b="1" dirty="0"/>
              <a:t>1} Eisenberg &amp; Engel (1970) </a:t>
            </a:r>
            <a:br>
              <a:rPr lang="en-US" sz="1600" b="1" dirty="0"/>
            </a:br>
            <a:r>
              <a:rPr lang="en-US" sz="1600" b="1" dirty="0"/>
              <a:t>         J Gen </a:t>
            </a:r>
            <a:r>
              <a:rPr lang="en-US" sz="1600" b="1" dirty="0" err="1"/>
              <a:t>Physiol</a:t>
            </a:r>
            <a:r>
              <a:rPr lang="en-US" sz="1600" b="1" dirty="0"/>
              <a:t> 55: 736</a:t>
            </a:r>
          </a:p>
          <a:p>
            <a:r>
              <a:rPr lang="en-US" sz="1600" b="1" dirty="0"/>
              <a:t>2) Barcilon, Cole, Eisenberg (1971)</a:t>
            </a:r>
          </a:p>
          <a:p>
            <a:r>
              <a:rPr lang="en-US" sz="1600" b="1" dirty="0"/>
              <a:t>         SIAM J. Appl. Math. 21: 339</a:t>
            </a:r>
          </a:p>
          <a:p>
            <a:r>
              <a:rPr lang="en-US" sz="1600" b="1" dirty="0"/>
              <a:t>3) Eisenberg &amp; Rae (1976) </a:t>
            </a:r>
          </a:p>
          <a:p>
            <a:r>
              <a:rPr lang="en-US" sz="1600" b="1" dirty="0"/>
              <a:t>         J </a:t>
            </a:r>
            <a:r>
              <a:rPr lang="en-US" sz="1600" b="1" dirty="0" err="1"/>
              <a:t>Physiol</a:t>
            </a:r>
            <a:r>
              <a:rPr lang="en-US" sz="1600" b="1" dirty="0"/>
              <a:t> 262(2): 285</a:t>
            </a:r>
          </a:p>
        </p:txBody>
      </p:sp>
    </p:spTree>
    <p:extLst>
      <p:ext uri="{BB962C8B-B14F-4D97-AF65-F5344CB8AC3E}">
        <p14:creationId xmlns:p14="http://schemas.microsoft.com/office/powerpoint/2010/main" val="4243797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9A782-23B4-4DB5-B110-0119EE008B44}"/>
              </a:ext>
            </a:extLst>
          </p:cNvPr>
          <p:cNvPicPr>
            <a:picLocks noChangeAspect="1"/>
          </p:cNvPicPr>
          <p:nvPr/>
        </p:nvPicPr>
        <p:blipFill>
          <a:blip r:embed="rId2"/>
          <a:stretch>
            <a:fillRect/>
          </a:stretch>
        </p:blipFill>
        <p:spPr>
          <a:xfrm>
            <a:off x="5514614" y="629084"/>
            <a:ext cx="5840730" cy="5395370"/>
          </a:xfrm>
          <a:prstGeom prst="rect">
            <a:avLst/>
          </a:prstGeom>
        </p:spPr>
      </p:pic>
      <p:sp>
        <p:nvSpPr>
          <p:cNvPr id="5" name="TextBox 4">
            <a:extLst>
              <a:ext uri="{FF2B5EF4-FFF2-40B4-BE49-F238E27FC236}">
                <a16:creationId xmlns:a16="http://schemas.microsoft.com/office/drawing/2014/main" id="{269DFCDD-3136-47D4-836A-69F73D21BA5B}"/>
              </a:ext>
            </a:extLst>
          </p:cNvPr>
          <p:cNvSpPr txBox="1"/>
          <p:nvPr/>
        </p:nvSpPr>
        <p:spPr>
          <a:xfrm>
            <a:off x="500716" y="2782669"/>
            <a:ext cx="5183730" cy="646331"/>
          </a:xfrm>
          <a:prstGeom prst="rect">
            <a:avLst/>
          </a:prstGeom>
          <a:noFill/>
        </p:spPr>
        <p:txBody>
          <a:bodyPr wrap="square">
            <a:spAutoFit/>
          </a:bodyPr>
          <a:lstStyle/>
          <a:p>
            <a:pPr marR="0" algn="ctr"/>
            <a:r>
              <a:rPr lang="en-US" sz="1800" dirty="0">
                <a:latin typeface="Arial Black" panose="020B0A04020102020204" pitchFamily="34" charset="0"/>
              </a:rPr>
              <a:t>Kuffler</a:t>
            </a:r>
            <a:r>
              <a:rPr lang="en-US" sz="1800" dirty="0">
                <a:latin typeface="Calibri" panose="020F0502020204030204" pitchFamily="34" charset="0"/>
              </a:rPr>
              <a:t>, Nicholls Orkand (1966) </a:t>
            </a:r>
            <a:br>
              <a:rPr lang="en-US" sz="1800" dirty="0">
                <a:latin typeface="Calibri" panose="020F0502020204030204" pitchFamily="34" charset="0"/>
              </a:rPr>
            </a:br>
            <a:r>
              <a:rPr lang="en-US" sz="1800" dirty="0">
                <a:latin typeface="Calibri" panose="020F0502020204030204" pitchFamily="34" charset="0"/>
              </a:rPr>
              <a:t>J </a:t>
            </a:r>
            <a:r>
              <a:rPr lang="en-US" sz="1800" dirty="0" err="1">
                <a:latin typeface="Calibri" panose="020F0502020204030204" pitchFamily="34" charset="0"/>
              </a:rPr>
              <a:t>Neurophysiol</a:t>
            </a:r>
            <a:r>
              <a:rPr lang="en-US" sz="1800" dirty="0">
                <a:latin typeface="Calibri" panose="020F0502020204030204" pitchFamily="34" charset="0"/>
              </a:rPr>
              <a:t> 29(4): 768-787</a:t>
            </a:r>
            <a:endParaRPr lang="en-US" sz="1800" b="1" u="sng" dirty="0">
              <a:latin typeface="Calibri" panose="020F0502020204030204" pitchFamily="34" charset="0"/>
            </a:endParaRPr>
          </a:p>
        </p:txBody>
      </p:sp>
      <p:sp>
        <p:nvSpPr>
          <p:cNvPr id="6" name="TextBox 5">
            <a:extLst>
              <a:ext uri="{FF2B5EF4-FFF2-40B4-BE49-F238E27FC236}">
                <a16:creationId xmlns:a16="http://schemas.microsoft.com/office/drawing/2014/main" id="{944C5BE8-99ED-46F6-A7AE-66B26AB7D891}"/>
              </a:ext>
            </a:extLst>
          </p:cNvPr>
          <p:cNvSpPr txBox="1"/>
          <p:nvPr/>
        </p:nvSpPr>
        <p:spPr>
          <a:xfrm>
            <a:off x="764168" y="928415"/>
            <a:ext cx="4361858" cy="1200329"/>
          </a:xfrm>
          <a:prstGeom prst="rect">
            <a:avLst/>
          </a:prstGeom>
          <a:noFill/>
        </p:spPr>
        <p:txBody>
          <a:bodyPr wrap="square" rtlCol="0">
            <a:spAutoFit/>
          </a:bodyPr>
          <a:lstStyle/>
          <a:p>
            <a:pPr algn="ctr"/>
            <a:r>
              <a:rPr lang="en-US" sz="2400" b="1" dirty="0">
                <a:latin typeface="Arial Black" panose="020B0A04020102020204" pitchFamily="34" charset="0"/>
              </a:rPr>
              <a:t>Glia Membrane Potential Measures</a:t>
            </a:r>
          </a:p>
          <a:p>
            <a:pPr algn="ctr"/>
            <a:r>
              <a:rPr lang="en-US" sz="2400" b="1" dirty="0">
                <a:latin typeface="Arial Black" panose="020B0A04020102020204" pitchFamily="34" charset="0"/>
              </a:rPr>
              <a:t> Extracellular Potassium</a:t>
            </a:r>
          </a:p>
        </p:txBody>
      </p:sp>
      <p:pic>
        <p:nvPicPr>
          <p:cNvPr id="8" name="Picture 2" descr="ADW: Necturus maculosus: INFORMATION">
            <a:extLst>
              <a:ext uri="{FF2B5EF4-FFF2-40B4-BE49-F238E27FC236}">
                <a16:creationId xmlns:a16="http://schemas.microsoft.com/office/drawing/2014/main" id="{1F9F5630-6C18-4A35-89FB-955DD59804C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314355" y="4105368"/>
            <a:ext cx="1556451" cy="93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5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2156B4-AFB1-49C6-B9C0-F59FB354A68B}"/>
              </a:ext>
            </a:extLst>
          </p:cNvPr>
          <p:cNvSpPr>
            <a:spLocks noGrp="1"/>
          </p:cNvSpPr>
          <p:nvPr>
            <p:ph type="sldNum" sz="quarter" idx="12"/>
          </p:nvPr>
        </p:nvSpPr>
        <p:spPr/>
        <p:txBody>
          <a:bodyPr/>
          <a:lstStyle/>
          <a:p>
            <a:pPr>
              <a:defRPr/>
            </a:pPr>
            <a:fld id="{1094A4D4-E870-4986-AE61-DF100B938829}" type="slidenum">
              <a:rPr lang="en-US" smtClean="0"/>
              <a:pPr>
                <a:defRPr/>
              </a:pPr>
              <a:t>12</a:t>
            </a:fld>
            <a:endParaRPr lang="en-US"/>
          </a:p>
        </p:txBody>
      </p:sp>
      <p:sp>
        <p:nvSpPr>
          <p:cNvPr id="3" name="TextBox 2">
            <a:extLst>
              <a:ext uri="{FF2B5EF4-FFF2-40B4-BE49-F238E27FC236}">
                <a16:creationId xmlns:a16="http://schemas.microsoft.com/office/drawing/2014/main" id="{3E68D7B3-0042-4E27-924C-03726895E9EE}"/>
              </a:ext>
            </a:extLst>
          </p:cNvPr>
          <p:cNvSpPr txBox="1"/>
          <p:nvPr/>
        </p:nvSpPr>
        <p:spPr>
          <a:xfrm>
            <a:off x="2374286" y="149813"/>
            <a:ext cx="7182464" cy="677108"/>
          </a:xfrm>
          <a:prstGeom prst="rect">
            <a:avLst/>
          </a:prstGeom>
          <a:noFill/>
        </p:spPr>
        <p:txBody>
          <a:bodyPr wrap="square" rtlCol="0">
            <a:spAutoFit/>
          </a:bodyPr>
          <a:lstStyle/>
          <a:p>
            <a:pPr algn="ctr"/>
            <a:endParaRPr lang="en-US" dirty="0"/>
          </a:p>
          <a:p>
            <a:pPr algn="ctr"/>
            <a:r>
              <a:rPr lang="en-US" sz="2000" b="1" dirty="0">
                <a:latin typeface="Arial Black" panose="020B0A04020102020204" pitchFamily="34" charset="0"/>
              </a:rPr>
              <a:t> “Brain Extracellular Space: The Final Frontier”</a:t>
            </a:r>
          </a:p>
        </p:txBody>
      </p:sp>
      <p:sp>
        <p:nvSpPr>
          <p:cNvPr id="4" name="Rectangle 3">
            <a:extLst>
              <a:ext uri="{FF2B5EF4-FFF2-40B4-BE49-F238E27FC236}">
                <a16:creationId xmlns:a16="http://schemas.microsoft.com/office/drawing/2014/main" id="{AEE59FA6-95E6-4B9F-BCDE-165BFB804429}"/>
              </a:ext>
            </a:extLst>
          </p:cNvPr>
          <p:cNvSpPr/>
          <p:nvPr/>
        </p:nvSpPr>
        <p:spPr>
          <a:xfrm>
            <a:off x="2461394" y="1042365"/>
            <a:ext cx="7433187" cy="646331"/>
          </a:xfrm>
          <a:prstGeom prst="rect">
            <a:avLst/>
          </a:prstGeom>
        </p:spPr>
        <p:txBody>
          <a:bodyPr wrap="square">
            <a:spAutoFit/>
          </a:bodyPr>
          <a:lstStyle/>
          <a:p>
            <a:pPr algn="ctr"/>
            <a:r>
              <a:rPr lang="en-US" b="1" dirty="0">
                <a:latin typeface="Segoe UI" panose="020B0502040204020203" pitchFamily="34" charset="0"/>
              </a:rPr>
              <a:t>Nicholson and </a:t>
            </a:r>
            <a:r>
              <a:rPr lang="en-US" b="1" dirty="0" err="1">
                <a:latin typeface="Segoe UI" panose="020B0502040204020203" pitchFamily="34" charset="0"/>
              </a:rPr>
              <a:t>Hrabětová</a:t>
            </a:r>
            <a:r>
              <a:rPr lang="en-US" b="1" dirty="0">
                <a:latin typeface="Segoe UI" panose="020B0502040204020203" pitchFamily="34" charset="0"/>
              </a:rPr>
              <a:t>, </a:t>
            </a:r>
            <a:br>
              <a:rPr lang="en-US" b="1" dirty="0">
                <a:latin typeface="Segoe UI" panose="020B0502040204020203" pitchFamily="34" charset="0"/>
              </a:rPr>
            </a:br>
            <a:r>
              <a:rPr lang="en-US" b="1" i="1" dirty="0">
                <a:latin typeface="Segoe UI" panose="020B0502040204020203" pitchFamily="34" charset="0"/>
              </a:rPr>
              <a:t>Biophysical Journal, 2017. 113: p. 2133-2142.</a:t>
            </a:r>
          </a:p>
        </p:txBody>
      </p:sp>
      <p:pic>
        <p:nvPicPr>
          <p:cNvPr id="5" name="Picture 4">
            <a:extLst>
              <a:ext uri="{FF2B5EF4-FFF2-40B4-BE49-F238E27FC236}">
                <a16:creationId xmlns:a16="http://schemas.microsoft.com/office/drawing/2014/main" id="{0782C58D-C6A8-495A-9701-E1A29F6464C7}"/>
              </a:ext>
            </a:extLst>
          </p:cNvPr>
          <p:cNvPicPr>
            <a:picLocks noChangeAspect="1"/>
          </p:cNvPicPr>
          <p:nvPr/>
        </p:nvPicPr>
        <p:blipFill>
          <a:blip r:embed="rId2"/>
          <a:stretch>
            <a:fillRect/>
          </a:stretch>
        </p:blipFill>
        <p:spPr>
          <a:xfrm>
            <a:off x="2461393" y="1692459"/>
            <a:ext cx="7110464" cy="3271861"/>
          </a:xfrm>
          <a:prstGeom prst="rect">
            <a:avLst/>
          </a:prstGeom>
        </p:spPr>
      </p:pic>
      <p:sp>
        <p:nvSpPr>
          <p:cNvPr id="6" name="TextBox 5">
            <a:extLst>
              <a:ext uri="{FF2B5EF4-FFF2-40B4-BE49-F238E27FC236}">
                <a16:creationId xmlns:a16="http://schemas.microsoft.com/office/drawing/2014/main" id="{2B5FDBA3-D205-41C1-974A-DE19555A872D}"/>
              </a:ext>
            </a:extLst>
          </p:cNvPr>
          <p:cNvSpPr txBox="1"/>
          <p:nvPr/>
        </p:nvSpPr>
        <p:spPr>
          <a:xfrm>
            <a:off x="1198374" y="5288679"/>
            <a:ext cx="10348055" cy="1569660"/>
          </a:xfrm>
          <a:prstGeom prst="rect">
            <a:avLst/>
          </a:prstGeom>
          <a:noFill/>
        </p:spPr>
        <p:txBody>
          <a:bodyPr wrap="square" rtlCol="0">
            <a:spAutoFit/>
          </a:bodyPr>
          <a:lstStyle/>
          <a:p>
            <a:pPr algn="ctr"/>
            <a:r>
              <a:rPr lang="en-US" sz="2800" b="1" dirty="0">
                <a:latin typeface="Arial Black" panose="020B0A04020102020204" pitchFamily="34" charset="0"/>
              </a:rPr>
              <a:t>Stirred</a:t>
            </a:r>
            <a:r>
              <a:rPr lang="en-US" sz="2000" b="1" dirty="0"/>
              <a:t> by Convection at work and in sleep </a:t>
            </a:r>
          </a:p>
          <a:p>
            <a:pPr algn="ctr"/>
            <a:r>
              <a:rPr lang="en-US" sz="2000" b="1" dirty="0"/>
              <a:t>Driven by Electrochemical Potential for Water,</a:t>
            </a:r>
          </a:p>
          <a:p>
            <a:pPr algn="ctr"/>
            <a:r>
              <a:rPr lang="en-US" sz="2000" b="1" dirty="0"/>
              <a:t>i.e., an </a:t>
            </a:r>
            <a:r>
              <a:rPr lang="en-US" sz="2800" b="1" dirty="0">
                <a:latin typeface="Arial Black" panose="020B0A04020102020204" pitchFamily="34" charset="0"/>
              </a:rPr>
              <a:t>Osmotic Pump</a:t>
            </a:r>
            <a:br>
              <a:rPr lang="en-US" sz="2000" b="1" dirty="0"/>
            </a:br>
            <a:endParaRPr lang="en-US" sz="2000" b="1" dirty="0"/>
          </a:p>
        </p:txBody>
      </p:sp>
    </p:spTree>
    <p:extLst>
      <p:ext uri="{BB962C8B-B14F-4D97-AF65-F5344CB8AC3E}">
        <p14:creationId xmlns:p14="http://schemas.microsoft.com/office/powerpoint/2010/main" val="2717010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schematic&#10;&#10;Description automatically generated">
            <a:extLst>
              <a:ext uri="{FF2B5EF4-FFF2-40B4-BE49-F238E27FC236}">
                <a16:creationId xmlns:a16="http://schemas.microsoft.com/office/drawing/2014/main" id="{8FA193CC-F87C-48F4-AA95-DE361A67B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314" y="1875592"/>
            <a:ext cx="6357984" cy="4652997"/>
          </a:xfrm>
          <a:prstGeom prst="rect">
            <a:avLst/>
          </a:prstGeom>
        </p:spPr>
      </p:pic>
      <p:sp>
        <p:nvSpPr>
          <p:cNvPr id="4" name="TextBox 3">
            <a:extLst>
              <a:ext uri="{FF2B5EF4-FFF2-40B4-BE49-F238E27FC236}">
                <a16:creationId xmlns:a16="http://schemas.microsoft.com/office/drawing/2014/main" id="{F0EEFB32-69BF-425A-85F4-255728A3A2D3}"/>
              </a:ext>
            </a:extLst>
          </p:cNvPr>
          <p:cNvSpPr txBox="1"/>
          <p:nvPr/>
        </p:nvSpPr>
        <p:spPr>
          <a:xfrm>
            <a:off x="540327" y="521375"/>
            <a:ext cx="10349346" cy="1354217"/>
          </a:xfrm>
          <a:prstGeom prst="rect">
            <a:avLst/>
          </a:prstGeom>
          <a:noFill/>
        </p:spPr>
        <p:txBody>
          <a:bodyPr wrap="square" rtlCol="0">
            <a:spAutoFit/>
          </a:bodyPr>
          <a:lstStyle/>
          <a:p>
            <a:pPr algn="ctr"/>
            <a:r>
              <a:rPr lang="en-US" sz="2800" dirty="0">
                <a:solidFill>
                  <a:srgbClr val="254379"/>
                </a:solidFill>
                <a:latin typeface="Arial Black" panose="020B0A04020102020204" pitchFamily="34" charset="0"/>
              </a:rPr>
              <a:t>Glymphatic Hypothesis</a:t>
            </a:r>
          </a:p>
          <a:p>
            <a:pPr algn="ctr"/>
            <a:r>
              <a:rPr lang="en-US" sz="1800" dirty="0">
                <a:solidFill>
                  <a:srgbClr val="254379"/>
                </a:solidFill>
                <a:latin typeface="Calibri" panose="020F0502020204030204" pitchFamily="34" charset="0"/>
              </a:rPr>
              <a:t>Kaur,  </a:t>
            </a:r>
            <a:r>
              <a:rPr lang="en-US" sz="1800" dirty="0" err="1">
                <a:solidFill>
                  <a:srgbClr val="254379"/>
                </a:solidFill>
                <a:latin typeface="Calibri" panose="020F0502020204030204" pitchFamily="34" charset="0"/>
              </a:rPr>
              <a:t>Davoodi-Bojd</a:t>
            </a:r>
            <a:r>
              <a:rPr lang="en-US" sz="1800" dirty="0">
                <a:solidFill>
                  <a:srgbClr val="254379"/>
                </a:solidFill>
                <a:latin typeface="Calibri" panose="020F0502020204030204" pitchFamily="34" charset="0"/>
              </a:rPr>
              <a:t>, Fahmy, Zhang, Ding, Hu, Zhang, </a:t>
            </a:r>
            <a:r>
              <a:rPr lang="en-US" sz="1800" dirty="0" err="1">
                <a:solidFill>
                  <a:srgbClr val="254379"/>
                </a:solidFill>
                <a:latin typeface="Calibri" panose="020F0502020204030204" pitchFamily="34" charset="0"/>
              </a:rPr>
              <a:t>Chopp</a:t>
            </a:r>
            <a:r>
              <a:rPr lang="en-US" sz="1800" dirty="0">
                <a:solidFill>
                  <a:srgbClr val="254379"/>
                </a:solidFill>
                <a:latin typeface="Calibri" panose="020F0502020204030204" pitchFamily="34" charset="0"/>
              </a:rPr>
              <a:t> and Jiang (2020). </a:t>
            </a:r>
            <a:br>
              <a:rPr lang="en-US" sz="1800" dirty="0">
                <a:solidFill>
                  <a:srgbClr val="254379"/>
                </a:solidFill>
                <a:latin typeface="Calibri" panose="020F0502020204030204" pitchFamily="34" charset="0"/>
              </a:rPr>
            </a:br>
            <a:r>
              <a:rPr lang="en-US" sz="1800" dirty="0">
                <a:solidFill>
                  <a:srgbClr val="254379"/>
                </a:solidFill>
                <a:latin typeface="Calibri" panose="020F0502020204030204" pitchFamily="34" charset="0"/>
              </a:rPr>
              <a:t>"Magnetic Resonance Imaging and Modeling of the Glymphatic System."</a:t>
            </a:r>
            <a:r>
              <a:rPr lang="en-US" sz="1800" b="1" dirty="0">
                <a:solidFill>
                  <a:srgbClr val="254379"/>
                </a:solidFill>
                <a:latin typeface="Calibri" panose="020F0502020204030204" pitchFamily="34" charset="0"/>
              </a:rPr>
              <a:t> </a:t>
            </a:r>
            <a:r>
              <a:rPr lang="en-US" sz="1800" dirty="0">
                <a:solidFill>
                  <a:srgbClr val="254379"/>
                </a:solidFill>
                <a:latin typeface="Calibri" panose="020F0502020204030204" pitchFamily="34" charset="0"/>
              </a:rPr>
              <a:t>Diagnostics 10(6): 344.</a:t>
            </a:r>
          </a:p>
          <a:p>
            <a:endParaRPr lang="en-US" dirty="0"/>
          </a:p>
        </p:txBody>
      </p:sp>
      <p:pic>
        <p:nvPicPr>
          <p:cNvPr id="6" name="Picture 2" descr="The Flow (and Ebb) of Sleep | Idle Speculations">
            <a:extLst>
              <a:ext uri="{FF2B5EF4-FFF2-40B4-BE49-F238E27FC236}">
                <a16:creationId xmlns:a16="http://schemas.microsoft.com/office/drawing/2014/main" id="{8A9FE9A6-EAED-47C9-8F51-9C8344939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106" y="2086303"/>
            <a:ext cx="4835339" cy="3834603"/>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14">
            <a:extLst>
              <a:ext uri="{FF2B5EF4-FFF2-40B4-BE49-F238E27FC236}">
                <a16:creationId xmlns:a16="http://schemas.microsoft.com/office/drawing/2014/main" id="{30C51D56-4C97-4A38-B5FF-3B57EB11710D}"/>
              </a:ext>
            </a:extLst>
          </p:cNvPr>
          <p:cNvSpPr txBox="1"/>
          <p:nvPr/>
        </p:nvSpPr>
        <p:spPr>
          <a:xfrm>
            <a:off x="8511641" y="6131617"/>
            <a:ext cx="3617297" cy="276999"/>
          </a:xfrm>
          <a:prstGeom prst="rect">
            <a:avLst/>
          </a:prstGeom>
          <a:noFill/>
        </p:spPr>
        <p:txBody>
          <a:bodyPr wrap="square">
            <a:spAutoFit/>
          </a:bodyPr>
          <a:lstStyle/>
          <a:p>
            <a:r>
              <a:rPr lang="en-US" altLang="zh-CN" sz="1200" dirty="0">
                <a:solidFill>
                  <a:srgbClr val="444444"/>
                </a:solidFill>
                <a:latin typeface="Times New Roman" panose="02020603050405020304" pitchFamily="18" charset="0"/>
                <a:cs typeface="Times New Roman" panose="02020603050405020304" pitchFamily="18" charset="0"/>
              </a:rPr>
              <a:t>Tina </a:t>
            </a:r>
            <a:r>
              <a:rPr lang="en-US" altLang="zh-CN" sz="1200" dirty="0" err="1">
                <a:solidFill>
                  <a:srgbClr val="444444"/>
                </a:solidFill>
                <a:latin typeface="Times New Roman" panose="02020603050405020304" pitchFamily="18" charset="0"/>
                <a:cs typeface="Times New Roman" panose="02020603050405020304" pitchFamily="18" charset="0"/>
              </a:rPr>
              <a:t>Saey</a:t>
            </a:r>
            <a:r>
              <a:rPr lang="en-US" altLang="zh-CN" sz="1200" dirty="0">
                <a:solidFill>
                  <a:srgbClr val="444444"/>
                </a:solidFill>
                <a:latin typeface="Times New Roman" panose="02020603050405020304" pitchFamily="18" charset="0"/>
                <a:cs typeface="Times New Roman" panose="02020603050405020304" pitchFamily="18" charset="0"/>
              </a:rPr>
              <a:t>  </a:t>
            </a:r>
            <a:r>
              <a:rPr lang="en-US" altLang="zh-CN" sz="1200" b="1" dirty="0">
                <a:solidFill>
                  <a:srgbClr val="444444"/>
                </a:solidFill>
                <a:effectLst/>
                <a:latin typeface="Times New Roman" panose="02020603050405020304" pitchFamily="18" charset="0"/>
                <a:cs typeface="Times New Roman" panose="02020603050405020304" pitchFamily="18" charset="0"/>
              </a:rPr>
              <a:t>Science news,</a:t>
            </a:r>
            <a:r>
              <a:rPr lang="en-US" altLang="zh-CN" sz="1200" b="0" dirty="0">
                <a:solidFill>
                  <a:srgbClr val="444444"/>
                </a:solidFill>
                <a:effectLst/>
                <a:latin typeface="Times New Roman" panose="02020603050405020304" pitchFamily="18" charset="0"/>
                <a:cs typeface="Times New Roman" panose="02020603050405020304" pitchFamily="18" charset="0"/>
              </a:rPr>
              <a:t> November 16 2013 </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559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03B43D-D974-4A33-B829-76451DE9FD6B}"/>
              </a:ext>
            </a:extLst>
          </p:cNvPr>
          <p:cNvPicPr>
            <a:picLocks noChangeAspect="1"/>
          </p:cNvPicPr>
          <p:nvPr/>
        </p:nvPicPr>
        <p:blipFill>
          <a:blip r:embed="rId2"/>
          <a:stretch>
            <a:fillRect/>
          </a:stretch>
        </p:blipFill>
        <p:spPr>
          <a:xfrm>
            <a:off x="1257020" y="915508"/>
            <a:ext cx="9215505" cy="5700754"/>
          </a:xfrm>
          <a:prstGeom prst="rect">
            <a:avLst/>
          </a:prstGeom>
        </p:spPr>
      </p:pic>
      <p:sp>
        <p:nvSpPr>
          <p:cNvPr id="4" name="TextBox 3">
            <a:extLst>
              <a:ext uri="{FF2B5EF4-FFF2-40B4-BE49-F238E27FC236}">
                <a16:creationId xmlns:a16="http://schemas.microsoft.com/office/drawing/2014/main" id="{DD97AAD9-C0FB-4B47-A4A8-40491C49BE4B}"/>
              </a:ext>
            </a:extLst>
          </p:cNvPr>
          <p:cNvSpPr txBox="1"/>
          <p:nvPr/>
        </p:nvSpPr>
        <p:spPr>
          <a:xfrm>
            <a:off x="1776248" y="241737"/>
            <a:ext cx="3342289" cy="461665"/>
          </a:xfrm>
          <a:prstGeom prst="rect">
            <a:avLst/>
          </a:prstGeom>
          <a:noFill/>
        </p:spPr>
        <p:txBody>
          <a:bodyPr wrap="square" rtlCol="0">
            <a:spAutoFit/>
          </a:bodyPr>
          <a:lstStyle/>
          <a:p>
            <a:pPr algn="ctr"/>
            <a:r>
              <a:rPr lang="en-US" sz="2400" b="1" dirty="0">
                <a:latin typeface="Arial Black" panose="020B0A04020102020204" pitchFamily="34" charset="0"/>
              </a:rPr>
              <a:t>Asleep</a:t>
            </a:r>
          </a:p>
        </p:txBody>
      </p:sp>
      <p:sp>
        <p:nvSpPr>
          <p:cNvPr id="5" name="TextBox 4">
            <a:extLst>
              <a:ext uri="{FF2B5EF4-FFF2-40B4-BE49-F238E27FC236}">
                <a16:creationId xmlns:a16="http://schemas.microsoft.com/office/drawing/2014/main" id="{1E29E42F-F247-4BAD-914D-6BBD99B39A3D}"/>
              </a:ext>
            </a:extLst>
          </p:cNvPr>
          <p:cNvSpPr txBox="1"/>
          <p:nvPr/>
        </p:nvSpPr>
        <p:spPr>
          <a:xfrm>
            <a:off x="6096000" y="241738"/>
            <a:ext cx="3342289" cy="461665"/>
          </a:xfrm>
          <a:prstGeom prst="rect">
            <a:avLst/>
          </a:prstGeom>
          <a:noFill/>
        </p:spPr>
        <p:txBody>
          <a:bodyPr wrap="square" rtlCol="0">
            <a:spAutoFit/>
          </a:bodyPr>
          <a:lstStyle/>
          <a:p>
            <a:pPr algn="ctr"/>
            <a:r>
              <a:rPr lang="en-US" sz="2400" b="1" dirty="0">
                <a:latin typeface="Arial Black" panose="020B0A04020102020204" pitchFamily="34" charset="0"/>
              </a:rPr>
              <a:t>Awake</a:t>
            </a:r>
          </a:p>
        </p:txBody>
      </p:sp>
      <p:sp>
        <p:nvSpPr>
          <p:cNvPr id="6" name="TextBox 5">
            <a:extLst>
              <a:ext uri="{FF2B5EF4-FFF2-40B4-BE49-F238E27FC236}">
                <a16:creationId xmlns:a16="http://schemas.microsoft.com/office/drawing/2014/main" id="{B5571E4A-65E1-4CE5-820C-073C51355B86}"/>
              </a:ext>
            </a:extLst>
          </p:cNvPr>
          <p:cNvSpPr txBox="1"/>
          <p:nvPr/>
        </p:nvSpPr>
        <p:spPr>
          <a:xfrm>
            <a:off x="1776248" y="3522123"/>
            <a:ext cx="3132083" cy="400110"/>
          </a:xfrm>
          <a:prstGeom prst="rect">
            <a:avLst/>
          </a:prstGeom>
          <a:noFill/>
        </p:spPr>
        <p:txBody>
          <a:bodyPr wrap="square" rtlCol="0">
            <a:spAutoFit/>
          </a:bodyPr>
          <a:lstStyle/>
          <a:p>
            <a:r>
              <a:rPr lang="en-US" sz="2000" dirty="0">
                <a:solidFill>
                  <a:srgbClr val="FF00E7"/>
                </a:solidFill>
                <a:latin typeface="Arial Black" panose="020B0A04020102020204" pitchFamily="34" charset="0"/>
              </a:rPr>
              <a:t>Extracellular</a:t>
            </a:r>
            <a:r>
              <a:rPr lang="en-US" sz="2000" dirty="0">
                <a:solidFill>
                  <a:srgbClr val="FF0103"/>
                </a:solidFill>
                <a:latin typeface="Arial Black" panose="020B0A04020102020204" pitchFamily="34" charset="0"/>
              </a:rPr>
              <a:t> </a:t>
            </a:r>
            <a:r>
              <a:rPr lang="en-US" sz="2000" dirty="0">
                <a:solidFill>
                  <a:srgbClr val="FE00E7"/>
                </a:solidFill>
                <a:latin typeface="Arial Black" panose="020B0A04020102020204" pitchFamily="34" charset="0"/>
              </a:rPr>
              <a:t>Tracer</a:t>
            </a:r>
          </a:p>
        </p:txBody>
      </p:sp>
    </p:spTree>
    <p:extLst>
      <p:ext uri="{BB962C8B-B14F-4D97-AF65-F5344CB8AC3E}">
        <p14:creationId xmlns:p14="http://schemas.microsoft.com/office/powerpoint/2010/main" val="1582715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8570CA-A937-4858-9BCB-74A9875DDBB1}"/>
              </a:ext>
            </a:extLst>
          </p:cNvPr>
          <p:cNvSpPr>
            <a:spLocks noGrp="1"/>
          </p:cNvSpPr>
          <p:nvPr>
            <p:ph type="sldNum" sz="quarter" idx="12"/>
          </p:nvPr>
        </p:nvSpPr>
        <p:spPr/>
        <p:txBody>
          <a:bodyPr/>
          <a:lstStyle/>
          <a:p>
            <a:pPr>
              <a:defRPr/>
            </a:pPr>
            <a:fld id="{1094A4D4-E870-4986-AE61-DF100B938829}" type="slidenum">
              <a:rPr lang="en-US" smtClean="0"/>
              <a:pPr>
                <a:defRPr/>
              </a:pPr>
              <a:t>15</a:t>
            </a:fld>
            <a:endParaRPr lang="en-US"/>
          </a:p>
        </p:txBody>
      </p:sp>
      <p:sp>
        <p:nvSpPr>
          <p:cNvPr id="5" name="TextBox 4">
            <a:extLst>
              <a:ext uri="{FF2B5EF4-FFF2-40B4-BE49-F238E27FC236}">
                <a16:creationId xmlns:a16="http://schemas.microsoft.com/office/drawing/2014/main" id="{524710BF-AF28-4283-BE49-82C81E39C3A0}"/>
              </a:ext>
            </a:extLst>
          </p:cNvPr>
          <p:cNvSpPr txBox="1"/>
          <p:nvPr/>
        </p:nvSpPr>
        <p:spPr>
          <a:xfrm>
            <a:off x="1049847" y="4562177"/>
            <a:ext cx="9788973" cy="1508105"/>
          </a:xfrm>
          <a:prstGeom prst="rect">
            <a:avLst/>
          </a:prstGeom>
          <a:noFill/>
        </p:spPr>
        <p:txBody>
          <a:bodyPr wrap="square">
            <a:spAutoFit/>
          </a:bodyPr>
          <a:lstStyle/>
          <a:p>
            <a:pPr algn="ctr"/>
            <a:r>
              <a:rPr lang="en-US" sz="1200" b="1" dirty="0">
                <a:latin typeface="Arial" panose="020B0604020202020204" pitchFamily="34" charset="0"/>
                <a:cs typeface="Arial" panose="020B0604020202020204" pitchFamily="34" charset="0"/>
                <a:hlinkClick r:id="rId3"/>
              </a:rPr>
              <a:t>https://www.upi.com/Health_News/2013/10/17/Brain-may-flush-toxins-out-during-sleep/20861382065779/</a:t>
            </a:r>
            <a:endParaRPr lang="en-US" sz="1200" b="1" dirty="0">
              <a:latin typeface="Arial" panose="020B0604020202020204" pitchFamily="34" charset="0"/>
              <a:cs typeface="Arial" panose="020B0604020202020204" pitchFamily="34" charset="0"/>
            </a:endParaRPr>
          </a:p>
          <a:p>
            <a:pPr algn="ctr"/>
            <a:endParaRPr lang="en-US" sz="1200" b="1" dirty="0">
              <a:latin typeface="Arial" panose="020B0604020202020204" pitchFamily="34" charset="0"/>
              <a:cs typeface="Arial" panose="020B0604020202020204" pitchFamily="34" charset="0"/>
            </a:endParaRPr>
          </a:p>
          <a:p>
            <a:pPr algn="ctr"/>
            <a:endParaRPr lang="en-US" sz="1200" b="1" dirty="0">
              <a:latin typeface="Arial" panose="020B0604020202020204" pitchFamily="34" charset="0"/>
              <a:cs typeface="Arial" panose="020B0604020202020204" pitchFamily="34" charset="0"/>
            </a:endParaRPr>
          </a:p>
          <a:p>
            <a:pPr marR="0" algn="ctr"/>
            <a:r>
              <a:rPr lang="en-US" sz="1100" dirty="0">
                <a:latin typeface="Arial" panose="020B0604020202020204" pitchFamily="34" charset="0"/>
                <a:cs typeface="Arial" panose="020B0604020202020204" pitchFamily="34" charset="0"/>
              </a:rPr>
              <a:t>Mestre, H., Y. Mori and M. </a:t>
            </a:r>
            <a:r>
              <a:rPr lang="en-US" sz="1100" b="1" dirty="0" err="1">
                <a:latin typeface="Arial" panose="020B0604020202020204" pitchFamily="34" charset="0"/>
                <a:cs typeface="Arial" panose="020B0604020202020204" pitchFamily="34" charset="0"/>
              </a:rPr>
              <a:t>Nedergaard</a:t>
            </a:r>
            <a:r>
              <a:rPr lang="en-US" sz="1100" dirty="0">
                <a:latin typeface="Arial" panose="020B0604020202020204" pitchFamily="34" charset="0"/>
                <a:cs typeface="Arial" panose="020B0604020202020204" pitchFamily="34" charset="0"/>
              </a:rPr>
              <a:t> The Brain's Glymphatic System: Current Controversies. </a:t>
            </a:r>
            <a:r>
              <a:rPr lang="en-US" sz="1100" u="sng" dirty="0">
                <a:latin typeface="Arial" panose="020B0604020202020204" pitchFamily="34" charset="0"/>
                <a:cs typeface="Arial" panose="020B0604020202020204" pitchFamily="34" charset="0"/>
              </a:rPr>
              <a:t>Trends in Neurosciences.</a:t>
            </a:r>
          </a:p>
          <a:p>
            <a:pPr marR="0" algn="ctr"/>
            <a:r>
              <a:rPr lang="en-US" sz="1100" b="1" dirty="0" err="1">
                <a:latin typeface="Arial" panose="020B0604020202020204" pitchFamily="34" charset="0"/>
                <a:cs typeface="Arial" panose="020B0604020202020204" pitchFamily="34" charset="0"/>
              </a:rPr>
              <a:t>Nedergaard</a:t>
            </a:r>
            <a:r>
              <a:rPr lang="en-US" sz="1100" dirty="0">
                <a:latin typeface="Arial" panose="020B0604020202020204" pitchFamily="34" charset="0"/>
                <a:cs typeface="Arial" panose="020B0604020202020204" pitchFamily="34" charset="0"/>
              </a:rPr>
              <a:t>, M. (2013). </a:t>
            </a:r>
            <a:r>
              <a:rPr lang="en-US" sz="1100" b="1" dirty="0">
                <a:latin typeface="Arial" panose="020B0604020202020204" pitchFamily="34" charset="0"/>
                <a:cs typeface="Arial" panose="020B0604020202020204" pitchFamily="34" charset="0"/>
              </a:rPr>
              <a:t>Garbage Truck of the Brain</a:t>
            </a:r>
            <a:r>
              <a:rPr lang="en-US" sz="1100" dirty="0">
                <a:latin typeface="Arial" panose="020B0604020202020204" pitchFamily="34" charset="0"/>
                <a:cs typeface="Arial" panose="020B0604020202020204" pitchFamily="34" charset="0"/>
              </a:rPr>
              <a:t>. </a:t>
            </a:r>
            <a:r>
              <a:rPr lang="en-US" sz="1100" u="sng" dirty="0">
                <a:latin typeface="Arial" panose="020B0604020202020204" pitchFamily="34" charset="0"/>
                <a:cs typeface="Arial" panose="020B0604020202020204" pitchFamily="34" charset="0"/>
              </a:rPr>
              <a:t>Science 340(6140): 1529-1530.</a:t>
            </a:r>
          </a:p>
          <a:p>
            <a:pPr marR="0" algn="ctr"/>
            <a:r>
              <a:rPr lang="en-US" sz="1100" dirty="0" err="1">
                <a:latin typeface="Arial" panose="020B0604020202020204" pitchFamily="34" charset="0"/>
                <a:cs typeface="Arial" panose="020B0604020202020204" pitchFamily="34" charset="0"/>
              </a:rPr>
              <a:t>Xie</a:t>
            </a:r>
            <a:r>
              <a:rPr lang="en-US" sz="1100" dirty="0">
                <a:latin typeface="Arial" panose="020B0604020202020204" pitchFamily="34" charset="0"/>
                <a:cs typeface="Arial" panose="020B0604020202020204" pitchFamily="34" charset="0"/>
              </a:rPr>
              <a:t>,  Kang, Xu, Chen, Liao, </a:t>
            </a:r>
            <a:r>
              <a:rPr lang="en-US" sz="1100" dirty="0" err="1">
                <a:latin typeface="Arial" panose="020B0604020202020204" pitchFamily="34" charset="0"/>
                <a:cs typeface="Arial" panose="020B0604020202020204" pitchFamily="34" charset="0"/>
              </a:rPr>
              <a:t>Thiyagarajan</a:t>
            </a:r>
            <a:r>
              <a:rPr lang="en-US" sz="1100" dirty="0">
                <a:latin typeface="Arial" panose="020B0604020202020204" pitchFamily="34" charset="0"/>
                <a:cs typeface="Arial" panose="020B0604020202020204" pitchFamily="34" charset="0"/>
              </a:rPr>
              <a:t>, O’Donnell, Christensen, Nicholson, </a:t>
            </a:r>
            <a:r>
              <a:rPr lang="en-US" sz="1100" dirty="0" err="1">
                <a:latin typeface="Arial" panose="020B0604020202020204" pitchFamily="34" charset="0"/>
                <a:cs typeface="Arial" panose="020B0604020202020204" pitchFamily="34" charset="0"/>
              </a:rPr>
              <a:t>Iliff</a:t>
            </a:r>
            <a:r>
              <a:rPr lang="en-US" sz="1100" dirty="0">
                <a:latin typeface="Arial" panose="020B0604020202020204" pitchFamily="34" charset="0"/>
                <a:cs typeface="Arial" panose="020B0604020202020204" pitchFamily="34" charset="0"/>
              </a:rPr>
              <a:t>, Takano, Deane and </a:t>
            </a:r>
            <a:r>
              <a:rPr lang="en-US" sz="1100" b="1" dirty="0" err="1">
                <a:latin typeface="Arial" panose="020B0604020202020204" pitchFamily="34" charset="0"/>
                <a:cs typeface="Arial" panose="020B0604020202020204" pitchFamily="34" charset="0"/>
              </a:rPr>
              <a:t>Nedergaard</a:t>
            </a:r>
            <a:r>
              <a:rPr lang="en-US" sz="1100" dirty="0">
                <a:latin typeface="Arial" panose="020B0604020202020204" pitchFamily="34" charset="0"/>
                <a:cs typeface="Arial" panose="020B0604020202020204" pitchFamily="34" charset="0"/>
              </a:rPr>
              <a:t> (2013).</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rPr>
              <a:t>Sleep Drives Metabolite Clearance from the Adult Brain</a:t>
            </a:r>
            <a:r>
              <a:rPr lang="en-US" sz="1100" dirty="0">
                <a:latin typeface="Arial" panose="020B0604020202020204" pitchFamily="34" charset="0"/>
                <a:cs typeface="Arial" panose="020B0604020202020204" pitchFamily="34" charset="0"/>
              </a:rPr>
              <a:t>. </a:t>
            </a:r>
            <a:r>
              <a:rPr lang="en-US" sz="1100" u="sng" dirty="0">
                <a:latin typeface="Arial" panose="020B0604020202020204" pitchFamily="34" charset="0"/>
                <a:cs typeface="Arial" panose="020B0604020202020204" pitchFamily="34" charset="0"/>
              </a:rPr>
              <a:t>Science 342(6156): 373-377.</a:t>
            </a:r>
          </a:p>
          <a:p>
            <a:endParaRPr lang="en-US" sz="1200" b="1"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8FD7EA53-ED1C-46D0-8DF5-BEBCF3EE7C2E}"/>
              </a:ext>
            </a:extLst>
          </p:cNvPr>
          <p:cNvGrpSpPr/>
          <p:nvPr/>
        </p:nvGrpSpPr>
        <p:grpSpPr>
          <a:xfrm>
            <a:off x="1891598" y="1138438"/>
            <a:ext cx="12136860" cy="6257902"/>
            <a:chOff x="1891598" y="1138438"/>
            <a:chExt cx="12136860" cy="6257902"/>
          </a:xfrm>
        </p:grpSpPr>
        <p:sp>
          <p:nvSpPr>
            <p:cNvPr id="6" name="内容占位符 2">
              <a:extLst>
                <a:ext uri="{FF2B5EF4-FFF2-40B4-BE49-F238E27FC236}">
                  <a16:creationId xmlns:a16="http://schemas.microsoft.com/office/drawing/2014/main" id="{EB4566F3-4605-4E23-A1FF-6B0B8BBF075C}"/>
                </a:ext>
              </a:extLst>
            </p:cNvPr>
            <p:cNvSpPr txBox="1">
              <a:spLocks/>
            </p:cNvSpPr>
            <p:nvPr/>
          </p:nvSpPr>
          <p:spPr>
            <a:xfrm>
              <a:off x="2747650" y="3045002"/>
              <a:ext cx="1128080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3600" dirty="0">
                  <a:solidFill>
                    <a:srgbClr val="444444"/>
                  </a:solidFill>
                  <a:latin typeface="Times New Roman" panose="02020603050405020304" pitchFamily="18" charset="0"/>
                  <a:cs typeface="Times New Roman" panose="02020603050405020304" pitchFamily="18" charset="0"/>
                </a:rPr>
                <a:t>“</a:t>
              </a:r>
              <a:r>
                <a:rPr lang="en-US" altLang="zh-CN" sz="3600" b="1" i="1" dirty="0">
                  <a:solidFill>
                    <a:srgbClr val="444444"/>
                  </a:solidFill>
                  <a:latin typeface="Times New Roman" panose="02020603050405020304" pitchFamily="18" charset="0"/>
                  <a:cs typeface="Times New Roman" panose="02020603050405020304" pitchFamily="18" charset="0"/>
                </a:rPr>
                <a:t>We need sleep. It cleans up the brain</a:t>
              </a:r>
              <a:r>
                <a:rPr lang="en-US" altLang="zh-CN" sz="3600" dirty="0">
                  <a:solidFill>
                    <a:srgbClr val="444444"/>
                  </a:solidFill>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pPr>
              <a:r>
                <a:rPr lang="en-US" altLang="zh-CN" sz="3600" dirty="0">
                  <a:solidFill>
                    <a:srgbClr val="444444"/>
                  </a:solidFill>
                  <a:latin typeface="Times New Roman" panose="02020603050405020304" pitchFamily="18" charset="0"/>
                  <a:cs typeface="Times New Roman" panose="02020603050405020304" pitchFamily="18" charset="0"/>
                </a:rPr>
                <a:t>               </a:t>
              </a:r>
              <a:r>
                <a:rPr lang="en-US" altLang="zh-CN" sz="1800" dirty="0">
                  <a:solidFill>
                    <a:srgbClr val="444444"/>
                  </a:solidFill>
                  <a:latin typeface="Times New Roman" panose="02020603050405020304" pitchFamily="18" charset="0"/>
                  <a:cs typeface="Times New Roman" panose="02020603050405020304" pitchFamily="18" charset="0"/>
                </a:rPr>
                <a:t>Dr. </a:t>
              </a:r>
              <a:r>
                <a:rPr lang="en-US" altLang="zh-CN" sz="1800" dirty="0" err="1">
                  <a:solidFill>
                    <a:srgbClr val="444444"/>
                  </a:solidFill>
                  <a:latin typeface="Times New Roman" panose="02020603050405020304" pitchFamily="18" charset="0"/>
                  <a:cs typeface="Times New Roman" panose="02020603050405020304" pitchFamily="18" charset="0"/>
                </a:rPr>
                <a:t>Maiken</a:t>
              </a:r>
              <a:r>
                <a:rPr lang="en-US" altLang="zh-CN" sz="1800" dirty="0">
                  <a:solidFill>
                    <a:srgbClr val="444444"/>
                  </a:solidFill>
                  <a:latin typeface="Arial Black" panose="020B0A04020102020204" pitchFamily="34" charset="0"/>
                  <a:cs typeface="Times New Roman" panose="02020603050405020304" pitchFamily="18" charset="0"/>
                </a:rPr>
                <a:t> </a:t>
              </a:r>
              <a:r>
                <a:rPr lang="en-US" altLang="zh-CN" sz="1800" b="1" i="1" dirty="0" err="1">
                  <a:solidFill>
                    <a:srgbClr val="444444"/>
                  </a:solidFill>
                  <a:latin typeface="Comic Sans MS" panose="030F0702030302020204" pitchFamily="66" charset="0"/>
                  <a:cs typeface="Times New Roman" panose="02020603050405020304" pitchFamily="18" charset="0"/>
                </a:rPr>
                <a:t>Nedergaard</a:t>
              </a:r>
              <a:r>
                <a:rPr lang="en-US" altLang="zh-CN" sz="1800" i="1" dirty="0">
                  <a:solidFill>
                    <a:srgbClr val="444444"/>
                  </a:solidFill>
                  <a:latin typeface="Times New Roman" panose="02020603050405020304" pitchFamily="18" charset="0"/>
                  <a:cs typeface="Times New Roman" panose="02020603050405020304" pitchFamily="18" charset="0"/>
                </a:rPr>
                <a:t> </a:t>
              </a:r>
              <a:r>
                <a:rPr lang="en-US" altLang="zh-CN" sz="1800" dirty="0">
                  <a:solidFill>
                    <a:srgbClr val="444444"/>
                  </a:solidFill>
                  <a:latin typeface="Times New Roman" panose="02020603050405020304" pitchFamily="18" charset="0"/>
                  <a:cs typeface="Times New Roman" panose="02020603050405020304" pitchFamily="18" charset="0"/>
                </a:rPr>
                <a:t>(Univ of Rochester)</a:t>
              </a:r>
              <a:endParaRPr lang="zh-CN" altLang="en-US" sz="3600" dirty="0"/>
            </a:p>
          </p:txBody>
        </p:sp>
        <p:grpSp>
          <p:nvGrpSpPr>
            <p:cNvPr id="4" name="Group 3">
              <a:extLst>
                <a:ext uri="{FF2B5EF4-FFF2-40B4-BE49-F238E27FC236}">
                  <a16:creationId xmlns:a16="http://schemas.microsoft.com/office/drawing/2014/main" id="{6FB0CED1-76D0-4C14-BA7D-E33A85F696B0}"/>
                </a:ext>
              </a:extLst>
            </p:cNvPr>
            <p:cNvGrpSpPr/>
            <p:nvPr/>
          </p:nvGrpSpPr>
          <p:grpSpPr>
            <a:xfrm>
              <a:off x="6267748" y="2264084"/>
              <a:ext cx="5515159" cy="1561836"/>
              <a:chOff x="6199290" y="2274968"/>
              <a:chExt cx="5515159" cy="1561836"/>
            </a:xfrm>
          </p:grpSpPr>
          <p:sp>
            <p:nvSpPr>
              <p:cNvPr id="10" name="Oval 9">
                <a:extLst>
                  <a:ext uri="{FF2B5EF4-FFF2-40B4-BE49-F238E27FC236}">
                    <a16:creationId xmlns:a16="http://schemas.microsoft.com/office/drawing/2014/main" id="{D047B143-3AFD-4BA0-88C9-B9EC88BFFB9E}"/>
                  </a:ext>
                </a:extLst>
              </p:cNvPr>
              <p:cNvSpPr/>
              <p:nvPr/>
            </p:nvSpPr>
            <p:spPr>
              <a:xfrm>
                <a:off x="9274134" y="2274968"/>
                <a:ext cx="2440315" cy="661676"/>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FC28C2A-D1E8-44DA-9C16-627C98208827}"/>
                  </a:ext>
                </a:extLst>
              </p:cNvPr>
              <p:cNvSpPr txBox="1"/>
              <p:nvPr/>
            </p:nvSpPr>
            <p:spPr>
              <a:xfrm>
                <a:off x="9419905" y="2389602"/>
                <a:ext cx="2148772" cy="369332"/>
              </a:xfrm>
              <a:prstGeom prst="rect">
                <a:avLst/>
              </a:prstGeom>
              <a:noFill/>
            </p:spPr>
            <p:txBody>
              <a:bodyPr wrap="square" rtlCol="0">
                <a:spAutoFit/>
              </a:bodyPr>
              <a:lstStyle/>
              <a:p>
                <a:r>
                  <a:rPr lang="en-US" b="1" i="1" dirty="0">
                    <a:latin typeface="Comic Sans MS" panose="030F0702030302020204" pitchFamily="66" charset="0"/>
                  </a:rPr>
                  <a:t>Leading worker</a:t>
                </a:r>
              </a:p>
            </p:txBody>
          </p:sp>
          <p:sp>
            <p:nvSpPr>
              <p:cNvPr id="8" name="Freeform: Shape 7">
                <a:extLst>
                  <a:ext uri="{FF2B5EF4-FFF2-40B4-BE49-F238E27FC236}">
                    <a16:creationId xmlns:a16="http://schemas.microsoft.com/office/drawing/2014/main" id="{45D71568-D785-4A1D-A399-044C045DD367}"/>
                  </a:ext>
                </a:extLst>
              </p:cNvPr>
              <p:cNvSpPr/>
              <p:nvPr/>
            </p:nvSpPr>
            <p:spPr>
              <a:xfrm>
                <a:off x="6199290" y="2287135"/>
                <a:ext cx="3133104" cy="1549669"/>
              </a:xfrm>
              <a:custGeom>
                <a:avLst/>
                <a:gdLst>
                  <a:gd name="connsiteX0" fmla="*/ 3133104 w 3133104"/>
                  <a:gd name="connsiteY0" fmla="*/ 207936 h 1549669"/>
                  <a:gd name="connsiteX1" fmla="*/ 1396203 w 3133104"/>
                  <a:gd name="connsiteY1" fmla="*/ 33327 h 1549669"/>
                  <a:gd name="connsiteX2" fmla="*/ 137180 w 3133104"/>
                  <a:gd name="connsiteY2" fmla="*/ 796093 h 1549669"/>
                  <a:gd name="connsiteX3" fmla="*/ 91231 w 3133104"/>
                  <a:gd name="connsiteY3" fmla="*/ 1549669 h 1549669"/>
                </a:gdLst>
                <a:ahLst/>
                <a:cxnLst>
                  <a:cxn ang="0">
                    <a:pos x="connsiteX0" y="connsiteY0"/>
                  </a:cxn>
                  <a:cxn ang="0">
                    <a:pos x="connsiteX1" y="connsiteY1"/>
                  </a:cxn>
                  <a:cxn ang="0">
                    <a:pos x="connsiteX2" y="connsiteY2"/>
                  </a:cxn>
                  <a:cxn ang="0">
                    <a:pos x="connsiteX3" y="connsiteY3"/>
                  </a:cxn>
                </a:cxnLst>
                <a:rect l="l" t="t" r="r" b="b"/>
                <a:pathLst>
                  <a:path w="3133104" h="1549669">
                    <a:moveTo>
                      <a:pt x="3133104" y="207936"/>
                    </a:moveTo>
                    <a:cubicBezTo>
                      <a:pt x="2514314" y="71618"/>
                      <a:pt x="1895524" y="-64699"/>
                      <a:pt x="1396203" y="33327"/>
                    </a:cubicBezTo>
                    <a:cubicBezTo>
                      <a:pt x="896882" y="131353"/>
                      <a:pt x="354675" y="543369"/>
                      <a:pt x="137180" y="796093"/>
                    </a:cubicBezTo>
                    <a:cubicBezTo>
                      <a:pt x="-80315" y="1048817"/>
                      <a:pt x="5458" y="1299243"/>
                      <a:pt x="91231" y="1549669"/>
                    </a:cubicBezTo>
                  </a:path>
                </a:pathLst>
              </a:custGeom>
              <a:noFill/>
              <a:ln w="1905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DB4D98C7-BC37-4132-AD5F-01FB5046D4E0}"/>
                </a:ext>
              </a:extLst>
            </p:cNvPr>
            <p:cNvSpPr txBox="1"/>
            <p:nvPr/>
          </p:nvSpPr>
          <p:spPr>
            <a:xfrm>
              <a:off x="1891598" y="1138438"/>
              <a:ext cx="8408803" cy="923330"/>
            </a:xfrm>
            <a:prstGeom prst="rect">
              <a:avLst/>
            </a:prstGeom>
            <a:noFill/>
            <a:ln w="19050">
              <a:no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latin typeface="Arial" panose="020B0604020202020204" pitchFamily="34" charset="0"/>
                  <a:cs typeface="Arial" panose="020B0604020202020204" pitchFamily="34" charset="0"/>
                </a:rPr>
                <a:t>(part of) </a:t>
              </a:r>
              <a:br>
                <a:rPr lang="en-US" dirty="0">
                  <a:solidFill>
                    <a:schemeClr val="tx1"/>
                  </a:solidFill>
                  <a:latin typeface="Arial Black" panose="020B0A04020102020204" pitchFamily="34" charset="0"/>
                </a:rPr>
              </a:br>
              <a:r>
                <a:rPr lang="en-US" dirty="0">
                  <a:solidFill>
                    <a:schemeClr val="tx1"/>
                  </a:solidFill>
                  <a:latin typeface="Arial Black" panose="020B0A04020102020204" pitchFamily="34" charset="0"/>
                </a:rPr>
                <a:t>Glymphatic Hypothesis</a:t>
              </a:r>
            </a:p>
            <a:p>
              <a:r>
                <a:rPr lang="en-US" sz="2400" dirty="0">
                  <a:solidFill>
                    <a:schemeClr val="tx1"/>
                  </a:solidFill>
                  <a:latin typeface="Arial Black" panose="020B0A04020102020204" pitchFamily="34" charset="0"/>
                </a:rPr>
                <a:t>Sleep Cleanses Waste from the Brain</a:t>
              </a:r>
            </a:p>
          </p:txBody>
        </p:sp>
      </p:grpSp>
    </p:spTree>
    <p:extLst>
      <p:ext uri="{BB962C8B-B14F-4D97-AF65-F5344CB8AC3E}">
        <p14:creationId xmlns:p14="http://schemas.microsoft.com/office/powerpoint/2010/main" val="3537386854"/>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8570CA-A937-4858-9BCB-74A9875DDBB1}"/>
              </a:ext>
            </a:extLst>
          </p:cNvPr>
          <p:cNvSpPr>
            <a:spLocks noGrp="1"/>
          </p:cNvSpPr>
          <p:nvPr>
            <p:ph type="sldNum" sz="quarter" idx="12"/>
          </p:nvPr>
        </p:nvSpPr>
        <p:spPr/>
        <p:txBody>
          <a:bodyPr/>
          <a:lstStyle/>
          <a:p>
            <a:pPr>
              <a:defRPr/>
            </a:pPr>
            <a:fld id="{1094A4D4-E870-4986-AE61-DF100B938829}" type="slidenum">
              <a:rPr lang="en-US" smtClean="0"/>
              <a:pPr>
                <a:defRPr/>
              </a:pPr>
              <a:t>16</a:t>
            </a:fld>
            <a:endParaRPr lang="en-US"/>
          </a:p>
        </p:txBody>
      </p:sp>
      <p:sp>
        <p:nvSpPr>
          <p:cNvPr id="5" name="TextBox 4">
            <a:extLst>
              <a:ext uri="{FF2B5EF4-FFF2-40B4-BE49-F238E27FC236}">
                <a16:creationId xmlns:a16="http://schemas.microsoft.com/office/drawing/2014/main" id="{524710BF-AF28-4283-BE49-82C81E39C3A0}"/>
              </a:ext>
            </a:extLst>
          </p:cNvPr>
          <p:cNvSpPr txBox="1"/>
          <p:nvPr/>
        </p:nvSpPr>
        <p:spPr>
          <a:xfrm>
            <a:off x="478426" y="2057630"/>
            <a:ext cx="10245103" cy="3539430"/>
          </a:xfrm>
          <a:prstGeom prst="rect">
            <a:avLst/>
          </a:prstGeom>
          <a:noFill/>
        </p:spPr>
        <p:txBody>
          <a:bodyPr wrap="square">
            <a:spAutoFit/>
          </a:bodyPr>
          <a:lstStyle/>
          <a:p>
            <a:pPr algn="ctr"/>
            <a:r>
              <a:rPr lang="en-US" sz="3200" dirty="0">
                <a:latin typeface="Arial Black" panose="020B0A04020102020204" pitchFamily="34" charset="0"/>
              </a:rPr>
              <a:t>“Sleep knits up the raveled sleeve of care”</a:t>
            </a:r>
            <a:br>
              <a:rPr lang="en-US" sz="3200" dirty="0">
                <a:latin typeface="Arial Black" panose="020B0A04020102020204" pitchFamily="34" charset="0"/>
              </a:rPr>
            </a:br>
            <a:r>
              <a:rPr lang="en-US" altLang="zh-CN" sz="1600" b="1" i="1" dirty="0">
                <a:solidFill>
                  <a:srgbClr val="222222"/>
                </a:solidFill>
                <a:latin typeface="Comic Sans MS" panose="030F0702030302020204" pitchFamily="66" charset="0"/>
              </a:rPr>
              <a:t>William Shakespeare: Macbeth Act 2, Scene 2</a:t>
            </a:r>
            <a:endParaRPr lang="zh-CN" altLang="en-US" sz="1600" b="1" i="1" dirty="0">
              <a:solidFill>
                <a:srgbClr val="222222"/>
              </a:solidFill>
              <a:latin typeface="Comic Sans MS" panose="030F0702030302020204" pitchFamily="66" charset="0"/>
            </a:endParaRPr>
          </a:p>
          <a:p>
            <a:pPr algn="ctr"/>
            <a:endParaRPr lang="en-US" sz="1200" b="1" u="sng" dirty="0">
              <a:solidFill>
                <a:srgbClr val="222222"/>
              </a:solidFill>
              <a:latin typeface="Arial" panose="020B0604020202020204" pitchFamily="34" charset="0"/>
            </a:endParaRPr>
          </a:p>
          <a:p>
            <a:pPr algn="ctr"/>
            <a:r>
              <a:rPr lang="en-US" sz="1200" b="1" i="1" dirty="0">
                <a:solidFill>
                  <a:srgbClr val="222222"/>
                </a:solidFill>
                <a:latin typeface="Arial" panose="020B0604020202020204" pitchFamily="34" charset="0"/>
              </a:rPr>
              <a:t>Translation into modern American</a:t>
            </a:r>
          </a:p>
          <a:p>
            <a:pPr algn="ctr"/>
            <a:endParaRPr lang="en-US" sz="1200" b="1" i="0" u="sng" dirty="0">
              <a:solidFill>
                <a:srgbClr val="222222"/>
              </a:solidFill>
              <a:effectLst/>
              <a:latin typeface="Arial" panose="020B0604020202020204" pitchFamily="34" charset="0"/>
            </a:endParaRPr>
          </a:p>
          <a:p>
            <a:pPr algn="ctr"/>
            <a:r>
              <a:rPr lang="en-US" sz="2400" b="1" i="0" dirty="0">
                <a:solidFill>
                  <a:srgbClr val="292C2E"/>
                </a:solidFill>
                <a:effectLst/>
                <a:latin typeface="Comic Sans MS" panose="030F0702030302020204" pitchFamily="66" charset="0"/>
              </a:rPr>
              <a:t>Sleep soothes away all our worries.</a:t>
            </a:r>
            <a:br>
              <a:rPr lang="en-US" sz="2400" b="1" i="0" dirty="0">
                <a:solidFill>
                  <a:srgbClr val="292C2E"/>
                </a:solidFill>
                <a:effectLst/>
                <a:latin typeface="Comic Sans MS" panose="030F0702030302020204" pitchFamily="66" charset="0"/>
              </a:rPr>
            </a:br>
            <a:r>
              <a:rPr lang="en-US" sz="2400" b="1" i="0" dirty="0">
                <a:solidFill>
                  <a:srgbClr val="222222"/>
                </a:solidFill>
                <a:effectLst/>
                <a:latin typeface="Comic Sans MS" panose="030F0702030302020204" pitchFamily="66" charset="0"/>
              </a:rPr>
              <a:t>Sleep re-knits and repairs the sweater damaged by life’s worries</a:t>
            </a:r>
          </a:p>
          <a:p>
            <a:pPr algn="ctr"/>
            <a:br>
              <a:rPr lang="en-US" sz="1600" b="0" i="0" dirty="0">
                <a:solidFill>
                  <a:srgbClr val="222222"/>
                </a:solidFill>
                <a:effectLst/>
                <a:latin typeface="Comic Sans MS" panose="030F0702030302020204" pitchFamily="66" charset="0"/>
              </a:rPr>
            </a:br>
            <a:endParaRPr lang="en-US" sz="1600" b="0" i="0" dirty="0">
              <a:solidFill>
                <a:srgbClr val="222222"/>
              </a:solidFill>
              <a:effectLst/>
              <a:latin typeface="Comic Sans MS" panose="030F0702030302020204" pitchFamily="66" charset="0"/>
            </a:endParaRPr>
          </a:p>
          <a:p>
            <a:pPr algn="ctr"/>
            <a:br>
              <a:rPr lang="en-US" sz="1200" b="0" i="0" dirty="0">
                <a:solidFill>
                  <a:srgbClr val="222222"/>
                </a:solidFill>
                <a:effectLst/>
                <a:latin typeface="Arial" panose="020B0604020202020204" pitchFamily="34" charset="0"/>
              </a:rPr>
            </a:br>
            <a:endParaRPr lang="en-US" sz="1200" b="0" i="0" dirty="0">
              <a:solidFill>
                <a:srgbClr val="222222"/>
              </a:solidFill>
              <a:effectLst/>
              <a:latin typeface="Arial" panose="020B0604020202020204" pitchFamily="34" charset="0"/>
            </a:endParaRPr>
          </a:p>
          <a:p>
            <a:pPr algn="l"/>
            <a:br>
              <a:rPr lang="en-US" sz="1200" b="0" i="0" dirty="0">
                <a:solidFill>
                  <a:srgbClr val="222222"/>
                </a:solidFill>
                <a:effectLst/>
                <a:latin typeface="Arial" panose="020B0604020202020204" pitchFamily="34" charset="0"/>
              </a:rPr>
            </a:br>
            <a:endParaRPr lang="en-US" sz="1200" b="0" i="0" dirty="0">
              <a:solidFill>
                <a:srgbClr val="222222"/>
              </a:solidFill>
              <a:effectLst/>
              <a:latin typeface="Arial" panose="020B0604020202020204" pitchFamily="34" charset="0"/>
            </a:endParaRPr>
          </a:p>
          <a:p>
            <a:endParaRPr lang="en-US" sz="1200" b="1" dirty="0">
              <a:latin typeface="Arial" panose="020B0604020202020204" pitchFamily="34" charset="0"/>
              <a:cs typeface="Arial" panose="020B0604020202020204" pitchFamily="34" charset="0"/>
            </a:endParaRPr>
          </a:p>
        </p:txBody>
      </p:sp>
      <p:sp>
        <p:nvSpPr>
          <p:cNvPr id="6" name="内容占位符 2">
            <a:extLst>
              <a:ext uri="{FF2B5EF4-FFF2-40B4-BE49-F238E27FC236}">
                <a16:creationId xmlns:a16="http://schemas.microsoft.com/office/drawing/2014/main" id="{EB4566F3-4605-4E23-A1FF-6B0B8BBF075C}"/>
              </a:ext>
            </a:extLst>
          </p:cNvPr>
          <p:cNvSpPr txBox="1">
            <a:spLocks/>
          </p:cNvSpPr>
          <p:nvPr/>
        </p:nvSpPr>
        <p:spPr>
          <a:xfrm>
            <a:off x="519066" y="2057630"/>
            <a:ext cx="1128080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zh-CN" altLang="en-US" sz="2400" b="1" i="1" dirty="0">
              <a:solidFill>
                <a:srgbClr val="222222"/>
              </a:solidFill>
              <a:latin typeface="Comic Sans MS" panose="030F0702030302020204" pitchFamily="66" charset="0"/>
            </a:endParaRPr>
          </a:p>
        </p:txBody>
      </p:sp>
      <p:sp>
        <p:nvSpPr>
          <p:cNvPr id="3" name="TextBox 2">
            <a:extLst>
              <a:ext uri="{FF2B5EF4-FFF2-40B4-BE49-F238E27FC236}">
                <a16:creationId xmlns:a16="http://schemas.microsoft.com/office/drawing/2014/main" id="{DB4D98C7-BC37-4132-AD5F-01FB5046D4E0}"/>
              </a:ext>
            </a:extLst>
          </p:cNvPr>
          <p:cNvSpPr txBox="1"/>
          <p:nvPr/>
        </p:nvSpPr>
        <p:spPr>
          <a:xfrm>
            <a:off x="721360" y="552411"/>
            <a:ext cx="9562458" cy="923330"/>
          </a:xfrm>
          <a:prstGeom prst="rect">
            <a:avLst/>
          </a:prstGeom>
          <a:noFill/>
          <a:ln w="19050">
            <a:no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3200" dirty="0">
                <a:solidFill>
                  <a:schemeClr val="tx1"/>
                </a:solidFill>
                <a:latin typeface="Arial Black" panose="020B0A04020102020204" pitchFamily="34" charset="0"/>
              </a:rPr>
              <a:t>Sleep Cleanses Waste from the Brain</a:t>
            </a:r>
          </a:p>
        </p:txBody>
      </p:sp>
    </p:spTree>
    <p:extLst>
      <p:ext uri="{BB962C8B-B14F-4D97-AF65-F5344CB8AC3E}">
        <p14:creationId xmlns:p14="http://schemas.microsoft.com/office/powerpoint/2010/main" val="2882393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3984891-34EC-42CB-99AF-950B1C567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958" y="1443904"/>
            <a:ext cx="7420589" cy="5204276"/>
          </a:xfrm>
          <a:prstGeom prst="rect">
            <a:avLst/>
          </a:prstGeom>
        </p:spPr>
      </p:pic>
      <p:sp>
        <p:nvSpPr>
          <p:cNvPr id="5" name="TextBox 4">
            <a:extLst>
              <a:ext uri="{FF2B5EF4-FFF2-40B4-BE49-F238E27FC236}">
                <a16:creationId xmlns:a16="http://schemas.microsoft.com/office/drawing/2014/main" id="{BA943992-E47A-4F8B-A5D1-73E80BD9090E}"/>
              </a:ext>
            </a:extLst>
          </p:cNvPr>
          <p:cNvSpPr txBox="1"/>
          <p:nvPr/>
        </p:nvSpPr>
        <p:spPr>
          <a:xfrm>
            <a:off x="1345622" y="445542"/>
            <a:ext cx="10110355" cy="830997"/>
          </a:xfrm>
          <a:prstGeom prst="rect">
            <a:avLst/>
          </a:prstGeom>
          <a:noFill/>
        </p:spPr>
        <p:txBody>
          <a:bodyPr wrap="square">
            <a:spAutoFit/>
          </a:bodyPr>
          <a:lstStyle/>
          <a:p>
            <a:pPr marR="0" algn="ctr"/>
            <a:r>
              <a:rPr lang="en-US" sz="1400" b="1" dirty="0" err="1">
                <a:latin typeface="Calibri" panose="020F0502020204030204" pitchFamily="34" charset="0"/>
              </a:rPr>
              <a:t>Wostyn</a:t>
            </a:r>
            <a:r>
              <a:rPr lang="en-US" sz="1400" b="1" dirty="0">
                <a:latin typeface="Calibri" panose="020F0502020204030204" pitchFamily="34" charset="0"/>
              </a:rPr>
              <a:t>, Van Dam,  </a:t>
            </a:r>
            <a:r>
              <a:rPr lang="en-US" sz="1400" b="1" dirty="0" err="1">
                <a:latin typeface="Calibri" panose="020F0502020204030204" pitchFamily="34" charset="0"/>
              </a:rPr>
              <a:t>Audenaert</a:t>
            </a:r>
            <a:r>
              <a:rPr lang="en-US" sz="1400" b="1" dirty="0">
                <a:latin typeface="Calibri" panose="020F0502020204030204" pitchFamily="34" charset="0"/>
              </a:rPr>
              <a:t>,  Killer, Paul and Groot (2015)</a:t>
            </a:r>
            <a:br>
              <a:rPr lang="en-US" sz="1800" b="1" dirty="0">
                <a:latin typeface="Calibri" panose="020F0502020204030204" pitchFamily="34" charset="0"/>
              </a:rPr>
            </a:br>
            <a:r>
              <a:rPr lang="en-US" sz="1800" b="1" dirty="0">
                <a:latin typeface="Calibri" panose="020F0502020204030204" pitchFamily="34" charset="0"/>
              </a:rPr>
              <a:t>A new </a:t>
            </a:r>
            <a:r>
              <a:rPr lang="en-US" sz="2000" b="1" dirty="0">
                <a:latin typeface="Arial Black" panose="020B0A04020102020204" pitchFamily="34" charset="0"/>
              </a:rPr>
              <a:t>glaucoma hypothesis</a:t>
            </a:r>
            <a:r>
              <a:rPr lang="en-US" sz="1800" b="1" dirty="0">
                <a:latin typeface="Calibri" panose="020F0502020204030204" pitchFamily="34" charset="0"/>
              </a:rPr>
              <a:t>: A role of </a:t>
            </a:r>
            <a:r>
              <a:rPr lang="en-US" sz="2000" b="1" dirty="0">
                <a:latin typeface="Arial Black" panose="020B0A04020102020204" pitchFamily="34" charset="0"/>
              </a:rPr>
              <a:t>glymphatic system dysfunction</a:t>
            </a:r>
            <a:r>
              <a:rPr lang="en-US" sz="1800" b="1" dirty="0">
                <a:latin typeface="Calibri" panose="020F0502020204030204" pitchFamily="34" charset="0"/>
              </a:rPr>
              <a:t> </a:t>
            </a:r>
            <a:br>
              <a:rPr lang="en-US" sz="1800" b="1" dirty="0">
                <a:latin typeface="Calibri" panose="020F0502020204030204" pitchFamily="34" charset="0"/>
              </a:rPr>
            </a:br>
            <a:r>
              <a:rPr lang="en-US" sz="1400" b="1" dirty="0">
                <a:latin typeface="Calibri" panose="020F0502020204030204" pitchFamily="34" charset="0"/>
              </a:rPr>
              <a:t>Fluids and barriers of the CNS 12: 16</a:t>
            </a:r>
            <a:endParaRPr lang="en-US" sz="1800" b="1" dirty="0">
              <a:latin typeface="Calibri" panose="020F0502020204030204" pitchFamily="34" charset="0"/>
            </a:endParaRPr>
          </a:p>
        </p:txBody>
      </p:sp>
    </p:spTree>
    <p:extLst>
      <p:ext uri="{BB962C8B-B14F-4D97-AF65-F5344CB8AC3E}">
        <p14:creationId xmlns:p14="http://schemas.microsoft.com/office/powerpoint/2010/main" val="1671977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4D4D69-5FC9-49DE-8501-77F031B19D2A}"/>
              </a:ext>
            </a:extLst>
          </p:cNvPr>
          <p:cNvSpPr>
            <a:spLocks noGrp="1"/>
          </p:cNvSpPr>
          <p:nvPr>
            <p:ph type="title"/>
          </p:nvPr>
        </p:nvSpPr>
        <p:spPr/>
        <p:txBody>
          <a:bodyPr/>
          <a:lstStyle/>
          <a:p>
            <a:pPr algn="ctr"/>
            <a:r>
              <a:rPr lang="en-US" altLang="zh-CN" b="1" dirty="0">
                <a:latin typeface="Times New Roman" panose="02020603050405020304" pitchFamily="18" charset="0"/>
                <a:cs typeface="Times New Roman" panose="02020603050405020304" pitchFamily="18" charset="0"/>
              </a:rPr>
              <a:t>Optic Nerve of Necturus </a:t>
            </a:r>
            <a:endParaRPr lang="zh-CN" altLang="en-US" b="1" dirty="0">
              <a:latin typeface="Times New Roman" panose="02020603050405020304" pitchFamily="18" charset="0"/>
              <a:cs typeface="Times New Roman" panose="02020603050405020304" pitchFamily="18" charset="0"/>
            </a:endParaRPr>
          </a:p>
        </p:txBody>
      </p:sp>
      <p:pic>
        <p:nvPicPr>
          <p:cNvPr id="8" name="Picture 1">
            <a:extLst>
              <a:ext uri="{FF2B5EF4-FFF2-40B4-BE49-F238E27FC236}">
                <a16:creationId xmlns:a16="http://schemas.microsoft.com/office/drawing/2014/main" id="{ADA39EFB-DEAD-401F-AE22-BBF9074927D1}"/>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2576496" y="1562828"/>
            <a:ext cx="6664055" cy="4884611"/>
          </a:xfrm>
          <a:prstGeom prst="rect">
            <a:avLst/>
          </a:prstGeom>
          <a:noFill/>
          <a:ln>
            <a:noFill/>
          </a:ln>
        </p:spPr>
      </p:pic>
      <p:pic>
        <p:nvPicPr>
          <p:cNvPr id="11" name="Picture 2" descr="ADW: Necturus maculosus: INFORMATION">
            <a:extLst>
              <a:ext uri="{FF2B5EF4-FFF2-40B4-BE49-F238E27FC236}">
                <a16:creationId xmlns:a16="http://schemas.microsoft.com/office/drawing/2014/main" id="{A0E4FBBC-10D0-4564-BDC4-A61DB84D429C}"/>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rot="2440118">
            <a:off x="9148421" y="560970"/>
            <a:ext cx="1556451" cy="93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376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22537-C5FF-475D-8017-B5A71D1BCB84}"/>
              </a:ext>
            </a:extLst>
          </p:cNvPr>
          <p:cNvSpPr txBox="1"/>
          <p:nvPr/>
        </p:nvSpPr>
        <p:spPr>
          <a:xfrm>
            <a:off x="653143" y="1107503"/>
            <a:ext cx="10473004" cy="4185761"/>
          </a:xfrm>
          <a:prstGeom prst="rect">
            <a:avLst/>
          </a:prstGeom>
          <a:noFill/>
        </p:spPr>
        <p:txBody>
          <a:bodyPr wrap="square" rtlCol="0">
            <a:spAutoFit/>
          </a:bodyPr>
          <a:lstStyle/>
          <a:p>
            <a:pPr algn="ctr"/>
            <a:r>
              <a:rPr lang="en-US" sz="2800" b="1" dirty="0">
                <a:latin typeface="Arial Black" panose="020B0A04020102020204" pitchFamily="34" charset="0"/>
                <a:cs typeface="Arial" panose="020B0604020202020204" pitchFamily="34" charset="0"/>
              </a:rPr>
              <a:t>Field Equations are Needed </a:t>
            </a:r>
            <a:br>
              <a:rPr lang="en-US" sz="2800" b="1" dirty="0">
                <a:latin typeface="Arial Black" panose="020B0A040201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of the</a:t>
            </a:r>
            <a:r>
              <a:rPr lang="en-US" sz="2800" b="1" dirty="0">
                <a:latin typeface="Arial Black" panose="020B0A04020102020204" pitchFamily="34" charset="0"/>
                <a:cs typeface="Arial" panose="020B0604020202020204" pitchFamily="34" charset="0"/>
              </a:rPr>
              <a:t> Whole Optic Nerve</a:t>
            </a:r>
          </a:p>
          <a:p>
            <a:pPr algn="ctr"/>
            <a:r>
              <a:rPr lang="en-US" sz="1600" b="1" dirty="0">
                <a:latin typeface="Arial Black" panose="020B0A04020102020204" pitchFamily="34" charset="0"/>
                <a:cs typeface="Arial" panose="020B0604020202020204" pitchFamily="34" charset="0"/>
              </a:rPr>
              <a:t>EVERYTHING INTERACTS WITH EVERYTHING ELSE</a:t>
            </a:r>
          </a:p>
          <a:p>
            <a:pPr algn="ctr"/>
            <a:r>
              <a:rPr lang="en-US" sz="2000" b="1" dirty="0">
                <a:latin typeface="Arial" panose="020B0604020202020204" pitchFamily="34" charset="0"/>
                <a:cs typeface="Arial" panose="020B0604020202020204" pitchFamily="34" charset="0"/>
              </a:rPr>
              <a:t>Partial differential equations are needed,</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in time and space, </a:t>
            </a:r>
          </a:p>
          <a:p>
            <a:pPr algn="ctr"/>
            <a:r>
              <a:rPr lang="en-US" sz="2000" b="1" dirty="0">
                <a:latin typeface="Arial" panose="020B0604020202020204" pitchFamily="34" charset="0"/>
                <a:cs typeface="Arial" panose="020B0604020202020204" pitchFamily="34" charset="0"/>
              </a:rPr>
              <a:t>in neuron, glia, and extracellular space and across membranes</a:t>
            </a:r>
          </a:p>
          <a:p>
            <a:pPr algn="ctr"/>
            <a:r>
              <a:rPr lang="en-US" sz="2000" b="1" dirty="0">
                <a:latin typeface="Arial" panose="020B0604020202020204" pitchFamily="34" charset="0"/>
                <a:cs typeface="Arial" panose="020B0604020202020204" pitchFamily="34" charset="0"/>
              </a:rPr>
              <a:t>involving diffusion, migration, and convection of ions and water</a:t>
            </a: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In our work,</a:t>
            </a:r>
          </a:p>
          <a:p>
            <a:pPr algn="ctr"/>
            <a:r>
              <a:rPr lang="en-US" b="1" dirty="0">
                <a:latin typeface="Arial" panose="020B0604020202020204" pitchFamily="34" charset="0"/>
                <a:cs typeface="Arial" panose="020B0604020202020204" pitchFamily="34" charset="0"/>
              </a:rPr>
              <a:t>Compartment Models are derived from Field Equations</a:t>
            </a:r>
          </a:p>
          <a:p>
            <a:pPr algn="ctr"/>
            <a:r>
              <a:rPr lang="en-US" sz="1400" b="1" dirty="0">
                <a:latin typeface="Arial" panose="020B0604020202020204" pitchFamily="34" charset="0"/>
                <a:cs typeface="Arial" panose="020B0604020202020204" pitchFamily="34" charset="0"/>
              </a:rPr>
              <a:t>by mathematics: perturbation theory</a:t>
            </a:r>
          </a:p>
          <a:p>
            <a:pPr algn="ctr"/>
            <a:endParaRPr lang="en-US" sz="1400" b="1" dirty="0">
              <a:latin typeface="Arial" panose="020B0604020202020204" pitchFamily="34" charset="0"/>
              <a:cs typeface="Arial" panose="020B0604020202020204" pitchFamily="34" charset="0"/>
            </a:endParaRPr>
          </a:p>
          <a:p>
            <a:pPr algn="ctr"/>
            <a:r>
              <a:rPr lang="en-US" sz="1400" b="1" u="sng" dirty="0">
                <a:latin typeface="Arial" panose="020B0604020202020204" pitchFamily="34" charset="0"/>
                <a:cs typeface="Arial" panose="020B0604020202020204" pitchFamily="34" charset="0"/>
              </a:rPr>
              <a:t>Compartments are NOT assumed.</a:t>
            </a:r>
          </a:p>
        </p:txBody>
      </p:sp>
      <p:sp>
        <p:nvSpPr>
          <p:cNvPr id="3" name="TextBox 2">
            <a:extLst>
              <a:ext uri="{FF2B5EF4-FFF2-40B4-BE49-F238E27FC236}">
                <a16:creationId xmlns:a16="http://schemas.microsoft.com/office/drawing/2014/main" id="{C62161FA-480A-4755-BF15-A96F7605FD96}"/>
              </a:ext>
            </a:extLst>
          </p:cNvPr>
          <p:cNvSpPr txBox="1"/>
          <p:nvPr/>
        </p:nvSpPr>
        <p:spPr>
          <a:xfrm>
            <a:off x="4969565" y="550912"/>
            <a:ext cx="1760646"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Plan of Action</a:t>
            </a:r>
          </a:p>
        </p:txBody>
      </p:sp>
    </p:spTree>
    <p:extLst>
      <p:ext uri="{BB962C8B-B14F-4D97-AF65-F5344CB8AC3E}">
        <p14:creationId xmlns:p14="http://schemas.microsoft.com/office/powerpoint/2010/main" val="3349424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13B446-1C73-45AC-B56E-0739272D6365}"/>
              </a:ext>
            </a:extLst>
          </p:cNvPr>
          <p:cNvSpPr txBox="1"/>
          <p:nvPr/>
        </p:nvSpPr>
        <p:spPr>
          <a:xfrm>
            <a:off x="987137" y="1293668"/>
            <a:ext cx="10619508" cy="4278094"/>
          </a:xfrm>
          <a:prstGeom prst="rect">
            <a:avLst/>
          </a:prstGeom>
          <a:noFill/>
        </p:spPr>
        <p:txBody>
          <a:bodyPr wrap="square" rtlCol="0">
            <a:spAutoFit/>
          </a:bodyPr>
          <a:lstStyle/>
          <a:p>
            <a:pPr algn="ctr"/>
            <a:r>
              <a:rPr lang="en-US" sz="3600" b="1" dirty="0"/>
              <a:t>Thanks to James Patton, </a:t>
            </a:r>
            <a:r>
              <a:rPr lang="en-US" sz="3600" b="1" dirty="0" err="1"/>
              <a:t>Jie</a:t>
            </a:r>
            <a:r>
              <a:rPr lang="en-US" sz="3600" b="1" dirty="0"/>
              <a:t> Liang, and Tom Royston </a:t>
            </a:r>
            <a:br>
              <a:rPr lang="en-US" sz="2800" b="1" dirty="0"/>
            </a:br>
            <a:r>
              <a:rPr lang="en-US" sz="2800" b="1" dirty="0"/>
              <a:t>for the kind invitation</a:t>
            </a:r>
          </a:p>
          <a:p>
            <a:pPr algn="ctr"/>
            <a:endParaRPr lang="en-US" sz="2800" b="1" dirty="0"/>
          </a:p>
          <a:p>
            <a:pPr algn="ctr"/>
            <a:r>
              <a:rPr lang="en-US" sz="3200" b="1" dirty="0"/>
              <a:t>Thanks to Tina Moore for all the support</a:t>
            </a:r>
          </a:p>
          <a:p>
            <a:pPr algn="ctr"/>
            <a:endParaRPr lang="en-US" sz="2800" b="1" dirty="0"/>
          </a:p>
          <a:p>
            <a:pPr algn="ctr"/>
            <a:r>
              <a:rPr lang="en-US" sz="2800" b="1" dirty="0"/>
              <a:t>and</a:t>
            </a:r>
          </a:p>
          <a:p>
            <a:pPr algn="ctr"/>
            <a:endParaRPr lang="en-US" sz="2800" b="1" dirty="0"/>
          </a:p>
          <a:p>
            <a:pPr algn="ctr"/>
            <a:r>
              <a:rPr lang="en-US" sz="2800" b="1" dirty="0"/>
              <a:t>Thanks to </a:t>
            </a:r>
            <a:r>
              <a:rPr lang="en-US" sz="3600" b="1" dirty="0"/>
              <a:t>Rich </a:t>
            </a:r>
            <a:r>
              <a:rPr lang="en-US" sz="3600" b="1" dirty="0" err="1"/>
              <a:t>Magin</a:t>
            </a:r>
            <a:r>
              <a:rPr lang="en-US" sz="2800" b="1" dirty="0"/>
              <a:t> </a:t>
            </a:r>
            <a:br>
              <a:rPr lang="en-US" sz="2800" b="1" dirty="0"/>
            </a:br>
            <a:r>
              <a:rPr lang="en-US" sz="2800" b="1" dirty="0"/>
              <a:t>for many fine interactions through the years</a:t>
            </a:r>
          </a:p>
        </p:txBody>
      </p:sp>
    </p:spTree>
    <p:extLst>
      <p:ext uri="{BB962C8B-B14F-4D97-AF65-F5344CB8AC3E}">
        <p14:creationId xmlns:p14="http://schemas.microsoft.com/office/powerpoint/2010/main" val="3197468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22537-C5FF-475D-8017-B5A71D1BCB84}"/>
              </a:ext>
            </a:extLst>
          </p:cNvPr>
          <p:cNvSpPr txBox="1"/>
          <p:nvPr/>
        </p:nvSpPr>
        <p:spPr>
          <a:xfrm>
            <a:off x="653143" y="1107503"/>
            <a:ext cx="10473004" cy="4185761"/>
          </a:xfrm>
          <a:prstGeom prst="rect">
            <a:avLst/>
          </a:prstGeom>
          <a:noFill/>
        </p:spPr>
        <p:txBody>
          <a:bodyPr wrap="square" rtlCol="0">
            <a:spAutoFit/>
          </a:bodyPr>
          <a:lstStyle/>
          <a:p>
            <a:pPr algn="ctr"/>
            <a:r>
              <a:rPr lang="en-US" sz="2800" b="1" dirty="0">
                <a:latin typeface="Arial Black" panose="020B0A04020102020204" pitchFamily="34" charset="0"/>
                <a:cs typeface="Arial" panose="020B0604020202020204" pitchFamily="34" charset="0"/>
              </a:rPr>
              <a:t>Field Equations are Needed </a:t>
            </a:r>
            <a:br>
              <a:rPr lang="en-US" sz="2800" b="1" dirty="0">
                <a:latin typeface="Arial Black" panose="020B0A040201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even though they involve</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Coupled Partial Differential Equations</a:t>
            </a: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Systems that use Complex Structures</a:t>
            </a:r>
          </a:p>
          <a:p>
            <a:pPr algn="ctr"/>
            <a:r>
              <a:rPr lang="en-US" sz="2800" b="1" dirty="0">
                <a:latin typeface="Arial" panose="020B0604020202020204" pitchFamily="34" charset="0"/>
                <a:cs typeface="Arial" panose="020B0604020202020204" pitchFamily="34" charset="0"/>
              </a:rPr>
              <a:t>must have theories that involve structure </a:t>
            </a:r>
          </a:p>
          <a:p>
            <a:pPr algn="ctr"/>
            <a:endParaRPr lang="en-US" sz="2800" b="1"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Structure is in Three Dimensions</a:t>
            </a:r>
          </a:p>
          <a:p>
            <a:pPr algn="ctr"/>
            <a:r>
              <a:rPr lang="en-US" sz="2800" b="1" dirty="0">
                <a:latin typeface="Arial" panose="020B0604020202020204" pitchFamily="34" charset="0"/>
                <a:cs typeface="Arial" panose="020B0604020202020204" pitchFamily="34" charset="0"/>
              </a:rPr>
              <a:t>So Partial Differential Equations Appear Naturally</a:t>
            </a:r>
          </a:p>
          <a:p>
            <a:pPr algn="ctr"/>
            <a:endParaRPr lang="en-US" sz="1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62161FA-480A-4755-BF15-A96F7605FD96}"/>
              </a:ext>
            </a:extLst>
          </p:cNvPr>
          <p:cNvSpPr txBox="1"/>
          <p:nvPr/>
        </p:nvSpPr>
        <p:spPr>
          <a:xfrm>
            <a:off x="4969565" y="550912"/>
            <a:ext cx="1760646"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Plan of Action</a:t>
            </a:r>
          </a:p>
        </p:txBody>
      </p:sp>
    </p:spTree>
    <p:extLst>
      <p:ext uri="{BB962C8B-B14F-4D97-AF65-F5344CB8AC3E}">
        <p14:creationId xmlns:p14="http://schemas.microsoft.com/office/powerpoint/2010/main" val="3828372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22537-C5FF-475D-8017-B5A71D1BCB84}"/>
              </a:ext>
            </a:extLst>
          </p:cNvPr>
          <p:cNvSpPr txBox="1"/>
          <p:nvPr/>
        </p:nvSpPr>
        <p:spPr>
          <a:xfrm>
            <a:off x="632123" y="657485"/>
            <a:ext cx="10473004" cy="5640006"/>
          </a:xfrm>
          <a:prstGeom prst="rect">
            <a:avLst/>
          </a:prstGeom>
          <a:noFill/>
        </p:spPr>
        <p:txBody>
          <a:bodyPr wrap="square" rtlCol="0">
            <a:spAutoFit/>
          </a:bodyPr>
          <a:lstStyle/>
          <a:p>
            <a:pPr algn="ctr"/>
            <a:r>
              <a:rPr lang="en-US" sz="1600" b="1" dirty="0">
                <a:latin typeface="Arial Black" panose="020B0A04020102020204" pitchFamily="34" charset="0"/>
                <a:cs typeface="Arial" panose="020B0604020202020204" pitchFamily="34" charset="0"/>
              </a:rPr>
              <a:t>Field Equations are Needed </a:t>
            </a:r>
            <a:br>
              <a:rPr lang="en-US" sz="1600" b="1" dirty="0">
                <a:latin typeface="Arial Black" panose="020B0A040201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of the</a:t>
            </a:r>
            <a:r>
              <a:rPr lang="en-US" sz="1600" b="1" dirty="0">
                <a:latin typeface="Arial Black" panose="020B0A04020102020204" pitchFamily="34" charset="0"/>
                <a:cs typeface="Arial" panose="020B0604020202020204" pitchFamily="34" charset="0"/>
              </a:rPr>
              <a:t> Whole Optic Nerve</a:t>
            </a:r>
          </a:p>
          <a:p>
            <a:pPr algn="ctr"/>
            <a:r>
              <a:rPr lang="en-US" sz="1050" b="1" dirty="0">
                <a:latin typeface="Arial Black" panose="020B0A04020102020204" pitchFamily="34" charset="0"/>
                <a:cs typeface="Arial" panose="020B0604020202020204" pitchFamily="34" charset="0"/>
              </a:rPr>
              <a:t>EVERYTHING INTERACTS WITH EVERYTHING ELSE</a:t>
            </a:r>
          </a:p>
          <a:p>
            <a:pPr algn="ctr"/>
            <a:endParaRPr lang="en-US" b="1" dirty="0">
              <a:latin typeface="Arial" panose="020B0604020202020204" pitchFamily="34" charset="0"/>
              <a:cs typeface="Arial" panose="020B0604020202020204" pitchFamily="34" charset="0"/>
            </a:endParaRPr>
          </a:p>
          <a:p>
            <a:pPr algn="ctr"/>
            <a:r>
              <a:rPr lang="en-US" sz="3600" b="1" dirty="0">
                <a:latin typeface="Arial" panose="020B0604020202020204" pitchFamily="34" charset="0"/>
                <a:cs typeface="Arial" panose="020B0604020202020204" pitchFamily="34" charset="0"/>
              </a:rPr>
              <a:t>Compartment Models can be derived from Field Equations</a:t>
            </a:r>
          </a:p>
          <a:p>
            <a:pPr algn="ctr"/>
            <a:r>
              <a:rPr lang="en-US" sz="2800" b="1" dirty="0">
                <a:latin typeface="Arial" panose="020B0604020202020204" pitchFamily="34" charset="0"/>
                <a:cs typeface="Arial" panose="020B0604020202020204" pitchFamily="34" charset="0"/>
              </a:rPr>
              <a:t>by mathematics: perturbation theory</a:t>
            </a:r>
          </a:p>
          <a:p>
            <a:pPr algn="ctr"/>
            <a:r>
              <a:rPr lang="en-US" b="1" dirty="0">
                <a:latin typeface="Arial" panose="020B0604020202020204" pitchFamily="34" charset="0"/>
                <a:cs typeface="Arial" panose="020B0604020202020204" pitchFamily="34" charset="0"/>
              </a:rPr>
              <a:t>compared to numerical solution</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Combining perturbation theory and numerical analysis </a:t>
            </a:r>
          </a:p>
          <a:p>
            <a:pPr algn="ctr"/>
            <a:r>
              <a:rPr lang="en-US" b="1" dirty="0">
                <a:latin typeface="Arial" panose="020B0604020202020204" pitchFamily="34" charset="0"/>
                <a:cs typeface="Arial" panose="020B0604020202020204" pitchFamily="34" charset="0"/>
              </a:rPr>
              <a:t>Is very powerful</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Retains General Insight of Leading Simple Terms of Perturbation</a:t>
            </a:r>
          </a:p>
          <a:p>
            <a:pPr algn="ctr"/>
            <a:r>
              <a:rPr lang="en-US" b="1" dirty="0">
                <a:latin typeface="Arial" panose="020B0604020202020204" pitchFamily="34" charset="0"/>
                <a:cs typeface="Arial" panose="020B0604020202020204" pitchFamily="34" charset="0"/>
              </a:rPr>
              <a:t>Accuracy determined by </a:t>
            </a:r>
            <a:r>
              <a:rPr lang="en-US" b="1" dirty="0" err="1">
                <a:latin typeface="Arial" panose="020B0604020202020204" pitchFamily="34" charset="0"/>
                <a:cs typeface="Arial" panose="020B0604020202020204" pitchFamily="34" charset="0"/>
              </a:rPr>
              <a:t>numerics</a:t>
            </a:r>
            <a:r>
              <a:rPr lang="en-US" b="1" dirty="0">
                <a:latin typeface="Arial" panose="020B0604020202020204" pitchFamily="34" charset="0"/>
                <a:cs typeface="Arial" panose="020B0604020202020204" pitchFamily="34" charset="0"/>
              </a:rPr>
              <a:t> in a range of conditions</a:t>
            </a:r>
          </a:p>
          <a:p>
            <a:pPr algn="ctr"/>
            <a:r>
              <a:rPr lang="en-US" b="1" dirty="0">
                <a:latin typeface="Arial" panose="020B0604020202020204" pitchFamily="34" charset="0"/>
                <a:cs typeface="Arial" panose="020B0604020202020204" pitchFamily="34" charset="0"/>
              </a:rPr>
              <a:t>Without a difficult error analysis.</a:t>
            </a:r>
          </a:p>
          <a:p>
            <a:pPr algn="ctr"/>
            <a:br>
              <a:rPr lang="en-US" sz="28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62161FA-480A-4755-BF15-A96F7605FD96}"/>
              </a:ext>
            </a:extLst>
          </p:cNvPr>
          <p:cNvSpPr txBox="1"/>
          <p:nvPr/>
        </p:nvSpPr>
        <p:spPr>
          <a:xfrm>
            <a:off x="4927524" y="288153"/>
            <a:ext cx="1760646"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Plan of Action</a:t>
            </a:r>
          </a:p>
        </p:txBody>
      </p:sp>
    </p:spTree>
    <p:extLst>
      <p:ext uri="{BB962C8B-B14F-4D97-AF65-F5344CB8AC3E}">
        <p14:creationId xmlns:p14="http://schemas.microsoft.com/office/powerpoint/2010/main" val="2774618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F4EE6F-4DEB-4EA7-A5E7-B3F25417A91B}"/>
              </a:ext>
            </a:extLst>
          </p:cNvPr>
          <p:cNvSpPr>
            <a:spLocks noGrp="1"/>
          </p:cNvSpPr>
          <p:nvPr>
            <p:ph type="title"/>
          </p:nvPr>
        </p:nvSpPr>
        <p:spPr>
          <a:xfrm>
            <a:off x="0" y="-58760"/>
            <a:ext cx="10515600" cy="1107126"/>
          </a:xfrm>
        </p:spPr>
        <p:txBody>
          <a:bodyPr/>
          <a:lstStyle/>
          <a:p>
            <a:pPr algn="ctr"/>
            <a:r>
              <a:rPr lang="en-US" altLang="zh-CN" b="1" dirty="0">
                <a:latin typeface="Times New Roman" panose="02020603050405020304" pitchFamily="18" charset="0"/>
                <a:cs typeface="Times New Roman" panose="02020603050405020304" pitchFamily="18" charset="0"/>
              </a:rPr>
              <a:t>Mathematical Model</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D13BC9CF-75CA-41C5-896D-4BCA67BD859D}"/>
                  </a:ext>
                </a:extLst>
              </p:cNvPr>
              <p:cNvSpPr>
                <a:spLocks noGrp="1"/>
              </p:cNvSpPr>
              <p:nvPr>
                <p:ph idx="1"/>
              </p:nvPr>
            </p:nvSpPr>
            <p:spPr/>
            <p:txBody>
              <a:bodyPr/>
              <a:lstStyle/>
              <a:p>
                <a:r>
                  <a:rPr lang="en-US" altLang="zh-CN" dirty="0">
                    <a:latin typeface="Times New Roman" panose="02020603050405020304" pitchFamily="18" charset="0"/>
                    <a:cs typeface="Times New Roman" panose="02020603050405020304" pitchFamily="18" charset="0"/>
                  </a:rPr>
                  <a:t>Tridomain Model:</a:t>
                </a:r>
              </a:p>
              <a:p>
                <a:pPr lvl="1"/>
                <a:r>
                  <a:rPr lang="en-US" altLang="zh-CN" dirty="0">
                    <a:latin typeface="Times New Roman" panose="02020603050405020304" pitchFamily="18" charset="0"/>
                    <a:cs typeface="Times New Roman" panose="02020603050405020304" pitchFamily="18" charset="0"/>
                  </a:rPr>
                  <a:t>Each point is a mixture of optic nerve axons, glial cells and extracellular space with fraction </a:t>
                </a:r>
                <a14:m>
                  <m:oMath xmlns:m="http://schemas.openxmlformats.org/officeDocument/2006/math">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𝜂</m:t>
                        </m:r>
                      </m:e>
                      <m:sub>
                        <m:r>
                          <a:rPr lang="en-US" altLang="zh-CN" b="0" i="1" smtClean="0">
                            <a:latin typeface="Cambria Math" panose="02040503050406030204" pitchFamily="18" charset="0"/>
                            <a:cs typeface="Times New Roman" panose="02020603050405020304" pitchFamily="18" charset="0"/>
                          </a:rPr>
                          <m:t>𝑎𝑥</m:t>
                        </m:r>
                      </m:sub>
                    </m:sSub>
                    <m:r>
                      <a:rPr lang="en-US" altLang="zh-CN" b="0" i="1" smtClean="0">
                        <a:latin typeface="Cambria Math" panose="02040503050406030204" pitchFamily="18" charset="0"/>
                        <a:cs typeface="Times New Roman" panose="02020603050405020304" pitchFamily="18" charset="0"/>
                      </a:rPr>
                      <m:t>, </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𝜂</m:t>
                        </m:r>
                      </m:e>
                      <m:sub>
                        <m:r>
                          <a:rPr lang="en-US" altLang="zh-CN" b="0" i="1" smtClean="0">
                            <a:latin typeface="Cambria Math" panose="02040503050406030204" pitchFamily="18" charset="0"/>
                            <a:cs typeface="Times New Roman" panose="02020603050405020304" pitchFamily="18" charset="0"/>
                          </a:rPr>
                          <m:t>𝑔𝑙</m:t>
                        </m:r>
                      </m:sub>
                    </m:sSub>
                    <m:r>
                      <a:rPr lang="en-US" altLang="zh-CN" b="0" i="1" smtClean="0">
                        <a:latin typeface="Cambria Math" panose="02040503050406030204" pitchFamily="18" charset="0"/>
                        <a:cs typeface="Times New Roman" panose="02020603050405020304" pitchFamily="18" charset="0"/>
                      </a:rPr>
                      <m:t>, </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𝜂</m:t>
                        </m:r>
                      </m:e>
                      <m:sub>
                        <m:r>
                          <a:rPr lang="en-US" altLang="zh-CN" b="0" i="1" smtClean="0">
                            <a:latin typeface="Cambria Math" panose="02040503050406030204" pitchFamily="18" charset="0"/>
                            <a:cs typeface="Times New Roman" panose="02020603050405020304" pitchFamily="18" charset="0"/>
                          </a:rPr>
                          <m:t>𝑒𝑥</m:t>
                        </m:r>
                      </m:sub>
                    </m:sSub>
                  </m:oMath>
                </a14:m>
                <a:r>
                  <a:rPr lang="en-US" altLang="zh-CN" dirty="0">
                    <a:latin typeface="Times New Roman" panose="02020603050405020304" pitchFamily="18" charset="0"/>
                    <a:cs typeface="Times New Roman" panose="02020603050405020304" pitchFamily="18" charset="0"/>
                  </a:rPr>
                  <a:t>. </a:t>
                </a:r>
              </a:p>
              <a:p>
                <a:pPr lvl="1"/>
                <a:r>
                  <a:rPr lang="en-US" altLang="zh-CN" dirty="0">
                    <a:latin typeface="Times New Roman" panose="02020603050405020304" pitchFamily="18" charset="0"/>
                    <a:cs typeface="Times New Roman" panose="02020603050405020304" pitchFamily="18" charset="0"/>
                  </a:rPr>
                  <a:t>Pumps and passive channels in cell membranes serve as source or sink for changing of concentrations and fluid. </a:t>
                </a:r>
              </a:p>
              <a:p>
                <a:pPr marL="457200" lvl="1" indent="0">
                  <a:buNone/>
                </a:pPr>
                <a14:m>
                  <m:oMathPara xmlns:m="http://schemas.openxmlformats.org/officeDocument/2006/math">
                    <m:oMathParaPr>
                      <m:jc m:val="centerGroup"/>
                    </m:oMathParaPr>
                    <m:oMath xmlns:m="http://schemas.openxmlformats.org/officeDocument/2006/math">
                      <m:f>
                        <m:fPr>
                          <m:ctrlPr>
                            <a:rPr lang="en-US" altLang="zh-CN" b="0" i="1" smtClean="0">
                              <a:latin typeface="Cambria Math" panose="02040503050406030204" pitchFamily="18" charset="0"/>
                              <a:cs typeface="Times New Roman" panose="02020603050405020304" pitchFamily="18" charset="0"/>
                            </a:rPr>
                          </m:ctrlPr>
                        </m:fPr>
                        <m:num>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𝜂</m:t>
                              </m:r>
                            </m:e>
                            <m:sub>
                              <m:r>
                                <a:rPr lang="en-US" altLang="zh-CN" b="0" i="1" smtClean="0">
                                  <a:latin typeface="Cambria Math" panose="02040503050406030204" pitchFamily="18" charset="0"/>
                                  <a:cs typeface="Times New Roman" panose="02020603050405020304" pitchFamily="18" charset="0"/>
                                </a:rPr>
                                <m:t>𝑙</m:t>
                              </m:r>
                            </m:sub>
                          </m:sSub>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𝑓</m:t>
                              </m:r>
                            </m:e>
                            <m:sub>
                              <m:r>
                                <a:rPr lang="en-US" altLang="zh-CN" b="0" i="1" smtClean="0">
                                  <a:latin typeface="Cambria Math" panose="02040503050406030204" pitchFamily="18" charset="0"/>
                                  <a:cs typeface="Times New Roman" panose="02020603050405020304" pitchFamily="18" charset="0"/>
                                </a:rPr>
                                <m:t>𝑙</m:t>
                              </m:r>
                            </m:sub>
                          </m:sSub>
                          <m:r>
                            <a:rPr lang="en-US" altLang="zh-CN" b="0" i="1" smtClean="0">
                              <a:latin typeface="Cambria Math" panose="02040503050406030204" pitchFamily="18" charset="0"/>
                              <a:cs typeface="Times New Roman" panose="02020603050405020304" pitchFamily="18" charset="0"/>
                            </a:rPr>
                            <m:t>)</m:t>
                          </m:r>
                        </m:num>
                        <m:den>
                          <m:r>
                            <a:rPr lang="en-US" altLang="zh-CN" b="0" i="1"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𝑡</m:t>
                          </m:r>
                        </m:den>
                      </m:f>
                      <m:r>
                        <a:rPr lang="en-US" altLang="zh-CN" b="0" i="1" smtClean="0">
                          <a:latin typeface="Cambria Math" panose="02040503050406030204" pitchFamily="18" charset="0"/>
                          <a:cs typeface="Times New Roman" panose="02020603050405020304" pitchFamily="18" charset="0"/>
                        </a:rPr>
                        <m:t>+</m:t>
                      </m:r>
                      <m:r>
                        <m:rPr>
                          <m:sty m:val="p"/>
                        </m:rPr>
                        <a:rPr lang="en-US" altLang="zh-CN" b="0" i="0" smtClean="0">
                          <a:latin typeface="Cambria Math" panose="02040503050406030204" pitchFamily="18" charset="0"/>
                          <a:cs typeface="Times New Roman" panose="02020603050405020304" pitchFamily="18" charset="0"/>
                        </a:rPr>
                        <m:t>∇</m:t>
                      </m:r>
                      <m:r>
                        <a:rPr lang="en-US" altLang="zh-CN" b="0" i="1" smtClean="0">
                          <a:latin typeface="Cambria Math" panose="02040503050406030204" pitchFamily="18" charset="0"/>
                          <a:cs typeface="Times New Roman" panose="02020603050405020304" pitchFamily="18" charset="0"/>
                        </a:rPr>
                        <m:t>⋅</m:t>
                      </m:r>
                      <m:d>
                        <m:dPr>
                          <m:ctrlPr>
                            <a:rPr lang="en-US" altLang="zh-CN" b="0" i="1" smtClean="0">
                              <a:latin typeface="Cambria Math" panose="02040503050406030204" pitchFamily="18" charset="0"/>
                              <a:cs typeface="Times New Roman" panose="02020603050405020304" pitchFamily="18" charset="0"/>
                            </a:rPr>
                          </m:ctrlPr>
                        </m:dPr>
                        <m:e>
                          <m:sSub>
                            <m:sSubPr>
                              <m:ctrlPr>
                                <a:rPr lang="en-US" altLang="zh-CN" b="0" i="1" smtClean="0">
                                  <a:latin typeface="Cambria Math" panose="02040503050406030204" pitchFamily="18" charset="0"/>
                                  <a:cs typeface="Times New Roman" panose="02020603050405020304" pitchFamily="18" charset="0"/>
                                </a:rPr>
                              </m:ctrlPr>
                            </m:sSubPr>
                            <m:e>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𝜂</m:t>
                                  </m:r>
                                </m:e>
                                <m:sub>
                                  <m:r>
                                    <a:rPr lang="en-US" altLang="zh-CN" b="0" i="1" smtClean="0">
                                      <a:latin typeface="Cambria Math" panose="02040503050406030204" pitchFamily="18" charset="0"/>
                                      <a:cs typeface="Times New Roman" panose="02020603050405020304" pitchFamily="18" charset="0"/>
                                    </a:rPr>
                                    <m:t>𝑙</m:t>
                                  </m:r>
                                </m:sub>
                              </m:sSub>
                              <m:r>
                                <a:rPr lang="en-US" altLang="zh-CN" b="0" i="1" smtClean="0">
                                  <a:latin typeface="Cambria Math" panose="02040503050406030204" pitchFamily="18" charset="0"/>
                                  <a:cs typeface="Times New Roman" panose="02020603050405020304" pitchFamily="18" charset="0"/>
                                </a:rPr>
                                <m:t>𝐽</m:t>
                              </m:r>
                            </m:e>
                            <m:sub>
                              <m:r>
                                <a:rPr lang="en-US" altLang="zh-CN" b="0" i="1" smtClean="0">
                                  <a:latin typeface="Cambria Math" panose="02040503050406030204" pitchFamily="18" charset="0"/>
                                  <a:cs typeface="Times New Roman" panose="02020603050405020304" pitchFamily="18" charset="0"/>
                                </a:rPr>
                                <m:t>𝑙</m:t>
                              </m:r>
                            </m:sub>
                          </m:sSub>
                        </m:e>
                      </m:d>
                      <m:r>
                        <a:rPr lang="en-US" altLang="zh-CN" b="0" i="1" smtClean="0">
                          <a:latin typeface="Cambria Math" panose="02040503050406030204" pitchFamily="18" charset="0"/>
                          <a:cs typeface="Times New Roman" panose="02020603050405020304" pitchFamily="18" charset="0"/>
                        </a:rPr>
                        <m:t>+</m:t>
                      </m:r>
                      <m:sSub>
                        <m:sSubPr>
                          <m:ctrlPr>
                            <a:rPr lang="zh-CN" altLang="zh-CN" i="1">
                              <a:latin typeface="Cambria Math" panose="02040503050406030204" pitchFamily="18" charset="0"/>
                            </a:rPr>
                          </m:ctrlPr>
                        </m:sSubPr>
                        <m:e>
                          <m:r>
                            <a:rPr lang="en-CA" altLang="zh-CN" i="1">
                              <a:latin typeface="Cambria Math" panose="02040503050406030204" pitchFamily="18" charset="0"/>
                            </a:rPr>
                            <m:t>ℳ</m:t>
                          </m:r>
                        </m:e>
                        <m:sub>
                          <m:r>
                            <a:rPr lang="en-US" altLang="zh-CN" b="0" i="1" smtClean="0">
                              <a:latin typeface="Cambria Math" panose="02040503050406030204" pitchFamily="18" charset="0"/>
                            </a:rPr>
                            <m:t>𝑙</m:t>
                          </m:r>
                        </m:sub>
                      </m:sSub>
                      <m:d>
                        <m:dPr>
                          <m:ctrlPr>
                            <a:rPr lang="en-CA" altLang="zh-CN" i="1">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𝑎</m:t>
                              </m:r>
                            </m:e>
                            <m:sub>
                              <m:r>
                                <a:rPr lang="en-US" altLang="zh-CN" b="0" i="1" smtClean="0">
                                  <a:latin typeface="Cambria Math" panose="02040503050406030204" pitchFamily="18" charset="0"/>
                                </a:rPr>
                                <m:t>𝑙</m:t>
                              </m:r>
                            </m:sub>
                          </m:sSub>
                          <m:r>
                            <a:rPr lang="en-CA" altLang="zh-CN" i="1">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𝑏</m:t>
                              </m:r>
                            </m:e>
                            <m:sub>
                              <m:r>
                                <a:rPr lang="en-US" altLang="zh-CN" b="0" i="1" smtClean="0">
                                  <a:latin typeface="Cambria Math" panose="02040503050406030204" pitchFamily="18" charset="0"/>
                                </a:rPr>
                                <m:t>𝑙</m:t>
                              </m:r>
                            </m:sub>
                          </m:sSub>
                        </m:e>
                      </m:d>
                      <m:r>
                        <a:rPr lang="en-US" altLang="zh-CN" b="0" i="0" smtClean="0">
                          <a:latin typeface="Cambria Math" panose="02040503050406030204" pitchFamily="18" charset="0"/>
                        </a:rPr>
                        <m:t>=0</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D13BC9CF-75CA-41C5-896D-4BCA67BD859D}"/>
                  </a:ext>
                </a:extLst>
              </p:cNvPr>
              <p:cNvSpPr>
                <a:spLocks noGrp="1" noRot="1" noChangeAspect="1" noMove="1" noResize="1" noEditPoints="1" noAdjustHandles="1" noChangeArrowheads="1" noChangeShapeType="1" noTextEdit="1"/>
              </p:cNvSpPr>
              <p:nvPr>
                <p:ph idx="1"/>
              </p:nvPr>
            </p:nvSpPr>
            <p:spPr>
              <a:blipFill>
                <a:blip r:embed="rId2"/>
                <a:stretch>
                  <a:fillRect l="-1043" t="-2381" r="-870"/>
                </a:stretch>
              </a:blipFill>
            </p:spPr>
            <p:txBody>
              <a:bodyPr/>
              <a:lstStyle/>
              <a:p>
                <a:r>
                  <a:rPr lang="en-US">
                    <a:noFill/>
                  </a:rPr>
                  <a:t> </a:t>
                </a:r>
              </a:p>
            </p:txBody>
          </p:sp>
        </mc:Fallback>
      </mc:AlternateContent>
      <p:pic>
        <p:nvPicPr>
          <p:cNvPr id="8" name="图片 7">
            <a:extLst>
              <a:ext uri="{FF2B5EF4-FFF2-40B4-BE49-F238E27FC236}">
                <a16:creationId xmlns:a16="http://schemas.microsoft.com/office/drawing/2014/main" id="{F993D160-DCBB-4639-911D-94AABD72E94C}"/>
              </a:ext>
            </a:extLst>
          </p:cNvPr>
          <p:cNvPicPr>
            <a:picLocks noChangeAspect="1"/>
          </p:cNvPicPr>
          <p:nvPr/>
        </p:nvPicPr>
        <p:blipFill rotWithShape="1">
          <a:blip r:embed="rId3"/>
          <a:srcRect t="-2250" r="36218" b="8375"/>
          <a:stretch/>
        </p:blipFill>
        <p:spPr>
          <a:xfrm>
            <a:off x="1701419" y="4458990"/>
            <a:ext cx="3076531" cy="1852910"/>
          </a:xfrm>
          <a:prstGeom prst="rect">
            <a:avLst/>
          </a:prstGeom>
        </p:spPr>
      </p:pic>
      <p:pic>
        <p:nvPicPr>
          <p:cNvPr id="7" name="图片 6" descr="图片包含 图形用户界面&#10;&#10;描述已自动生成">
            <a:extLst>
              <a:ext uri="{FF2B5EF4-FFF2-40B4-BE49-F238E27FC236}">
                <a16:creationId xmlns:a16="http://schemas.microsoft.com/office/drawing/2014/main" id="{7448A9A5-2992-4FFF-95E6-66705DAA7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407" y="4324855"/>
            <a:ext cx="5746763" cy="2533145"/>
          </a:xfrm>
          <a:prstGeom prst="rect">
            <a:avLst/>
          </a:prstGeom>
        </p:spPr>
      </p:pic>
      <p:sp>
        <p:nvSpPr>
          <p:cNvPr id="6" name="TextBox 5">
            <a:extLst>
              <a:ext uri="{FF2B5EF4-FFF2-40B4-BE49-F238E27FC236}">
                <a16:creationId xmlns:a16="http://schemas.microsoft.com/office/drawing/2014/main" id="{0CB9895F-DA7D-479F-B136-1A557743B699}"/>
              </a:ext>
            </a:extLst>
          </p:cNvPr>
          <p:cNvSpPr txBox="1"/>
          <p:nvPr/>
        </p:nvSpPr>
        <p:spPr>
          <a:xfrm>
            <a:off x="2805969" y="746503"/>
            <a:ext cx="6076853" cy="369332"/>
          </a:xfrm>
          <a:prstGeom prst="rect">
            <a:avLst/>
          </a:prstGeom>
          <a:noFill/>
        </p:spPr>
        <p:txBody>
          <a:bodyPr wrap="square" rtlCol="0">
            <a:spAutoFit/>
          </a:bodyPr>
          <a:lstStyle/>
          <a:p>
            <a:r>
              <a:rPr lang="en-US" b="1" dirty="0"/>
              <a:t>Necturus, mud puppy, salamander, amphibian</a:t>
            </a:r>
          </a:p>
        </p:txBody>
      </p:sp>
      <p:pic>
        <p:nvPicPr>
          <p:cNvPr id="9" name="Picture 2" descr="ADW: Necturus maculosus: INFORMATION">
            <a:extLst>
              <a:ext uri="{FF2B5EF4-FFF2-40B4-BE49-F238E27FC236}">
                <a16:creationId xmlns:a16="http://schemas.microsoft.com/office/drawing/2014/main" id="{2AFF1D77-C452-48F5-91F9-AB409781E21E}"/>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7876839" y="953630"/>
            <a:ext cx="2438687" cy="93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371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E4440B-7412-43CA-BDED-619AA4073A13}"/>
              </a:ext>
            </a:extLst>
          </p:cNvPr>
          <p:cNvSpPr txBox="1"/>
          <p:nvPr/>
        </p:nvSpPr>
        <p:spPr>
          <a:xfrm>
            <a:off x="1288398" y="581986"/>
            <a:ext cx="10614992" cy="4647426"/>
          </a:xfrm>
          <a:prstGeom prst="rect">
            <a:avLst/>
          </a:prstGeom>
          <a:noFill/>
        </p:spPr>
        <p:txBody>
          <a:bodyPr wrap="square" rtlCol="0">
            <a:spAutoFit/>
          </a:bodyPr>
          <a:lstStyle/>
          <a:p>
            <a:pPr algn="ctr"/>
            <a:r>
              <a:rPr lang="en-US" sz="2800" dirty="0">
                <a:latin typeface="Arial Black" panose="020B0A04020102020204" pitchFamily="34" charset="0"/>
              </a:rPr>
              <a:t>Mathematical Model is Needed </a:t>
            </a:r>
          </a:p>
          <a:p>
            <a:pPr algn="ctr"/>
            <a:r>
              <a:rPr lang="en-US" sz="2800" dirty="0">
                <a:latin typeface="Arial" panose="020B0604020202020204" pitchFamily="34" charset="0"/>
                <a:cs typeface="Arial" panose="020B0604020202020204" pitchFamily="34" charset="0"/>
              </a:rPr>
              <a:t>to deal with</a:t>
            </a:r>
          </a:p>
          <a:p>
            <a:pPr algn="ctr"/>
            <a:endParaRPr lang="en-US" sz="2400" dirty="0"/>
          </a:p>
          <a:p>
            <a:pPr marL="342900" indent="-342900">
              <a:buAutoNum type="arabicParenR"/>
            </a:pPr>
            <a:r>
              <a:rPr lang="en-US" sz="2400" dirty="0"/>
              <a:t>Structural Complexity that is ESSENTIAL in biology, as it is in engineering.</a:t>
            </a:r>
            <a:br>
              <a:rPr lang="en-US" sz="2400" dirty="0"/>
            </a:br>
            <a:r>
              <a:rPr lang="en-US" sz="2400" dirty="0"/>
              <a:t>Structural Complexity is in Boundary Conditions and parameters</a:t>
            </a:r>
          </a:p>
          <a:p>
            <a:pPr marL="342900" indent="-342900">
              <a:buAutoNum type="arabicParenR"/>
            </a:pPr>
            <a:r>
              <a:rPr lang="en-US" sz="2400" dirty="0"/>
              <a:t>Nerve, Glia, Extracellular Space</a:t>
            </a:r>
          </a:p>
          <a:p>
            <a:pPr marL="342900" indent="-342900">
              <a:buAutoNum type="arabicParenR"/>
            </a:pPr>
            <a:r>
              <a:rPr lang="en-US" sz="2400" dirty="0"/>
              <a:t>Flows of Ions and Water driven by</a:t>
            </a:r>
          </a:p>
          <a:p>
            <a:pPr marL="342900" indent="-342900">
              <a:buAutoNum type="arabicParenR"/>
            </a:pPr>
            <a:r>
              <a:rPr lang="en-US" sz="2400" dirty="0"/>
              <a:t>Diffusion Gradients, Osmotic Gradients, Migration of Charges</a:t>
            </a:r>
          </a:p>
          <a:p>
            <a:pPr marL="342900" indent="-342900">
              <a:buAutoNum type="arabicParenR"/>
            </a:pPr>
            <a:endParaRPr lang="en-US" sz="2400" dirty="0"/>
          </a:p>
          <a:p>
            <a:pPr algn="ctr"/>
            <a:r>
              <a:rPr lang="en-US" sz="2400" dirty="0"/>
              <a:t>We use</a:t>
            </a:r>
            <a:br>
              <a:rPr lang="en-US" sz="2400" dirty="0"/>
            </a:br>
            <a:r>
              <a:rPr lang="en-US" sz="2400" dirty="0">
                <a:latin typeface="Arial Black" panose="020B0A04020102020204" pitchFamily="34" charset="0"/>
              </a:rPr>
              <a:t>Coupled Partial Differential Equations </a:t>
            </a:r>
            <a:br>
              <a:rPr lang="en-US" sz="2400" dirty="0">
                <a:latin typeface="Arial Black" panose="020B0A04020102020204" pitchFamily="34" charset="0"/>
              </a:rPr>
            </a:br>
            <a:r>
              <a:rPr lang="en-US" sz="2400" b="1" dirty="0">
                <a:latin typeface="Arial" panose="020B0604020202020204" pitchFamily="34" charset="0"/>
                <a:cs typeface="Arial" panose="020B0604020202020204" pitchFamily="34" charset="0"/>
              </a:rPr>
              <a:t>with structural boundary conditions</a:t>
            </a:r>
          </a:p>
        </p:txBody>
      </p:sp>
    </p:spTree>
    <p:extLst>
      <p:ext uri="{BB962C8B-B14F-4D97-AF65-F5344CB8AC3E}">
        <p14:creationId xmlns:p14="http://schemas.microsoft.com/office/powerpoint/2010/main" val="4013233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8A234B-35C1-4211-8830-1C83369C7CAE}"/>
              </a:ext>
            </a:extLst>
          </p:cNvPr>
          <p:cNvSpPr>
            <a:spLocks noGrp="1"/>
          </p:cNvSpPr>
          <p:nvPr>
            <p:ph type="title"/>
          </p:nvPr>
        </p:nvSpPr>
        <p:spPr>
          <a:xfrm>
            <a:off x="838200" y="473085"/>
            <a:ext cx="10515600" cy="1325563"/>
          </a:xfrm>
        </p:spPr>
        <p:txBody>
          <a:bodyPr/>
          <a:lstStyle/>
          <a:p>
            <a:pPr algn="ctr"/>
            <a:r>
              <a:rPr lang="en-US" altLang="zh-CN" b="1" dirty="0">
                <a:latin typeface="Times New Roman" panose="02020603050405020304" pitchFamily="18" charset="0"/>
                <a:cs typeface="Times New Roman" panose="02020603050405020304" pitchFamily="18" charset="0"/>
              </a:rPr>
              <a:t>Mathematical Model: Assumptions </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EB747E6E-41FD-41CB-BF84-E807B0FBF4EF}"/>
                  </a:ext>
                </a:extLst>
              </p:cNvPr>
              <p:cNvSpPr>
                <a:spLocks noGrp="1"/>
              </p:cNvSpPr>
              <p:nvPr>
                <p:ph idx="1"/>
              </p:nvPr>
            </p:nvSpPr>
            <p:spPr>
              <a:xfrm>
                <a:off x="838200" y="1836511"/>
                <a:ext cx="10515600" cy="4836432"/>
              </a:xfrm>
            </p:spPr>
            <p:txBody>
              <a:bodyPr>
                <a:normAutofit fontScale="92500" lnSpcReduction="10000"/>
              </a:bodyPr>
              <a:lstStyle/>
              <a:p>
                <a:pPr lvl="1"/>
                <a:r>
                  <a:rPr lang="en-US" altLang="zh-CN" b="1" dirty="0">
                    <a:latin typeface="Times New Roman" panose="02020603050405020304" pitchFamily="18" charset="0"/>
                    <a:cs typeface="Times New Roman" panose="02020603050405020304" pitchFamily="18" charset="0"/>
                  </a:rPr>
                  <a:t>Structure: </a:t>
                </a:r>
              </a:p>
              <a:p>
                <a:pPr lvl="2"/>
                <a:r>
                  <a:rPr lang="en-US" altLang="zh-CN" dirty="0">
                    <a:latin typeface="Times New Roman" panose="02020603050405020304" pitchFamily="18" charset="0"/>
                    <a:cs typeface="Times New Roman" panose="02020603050405020304" pitchFamily="18" charset="0"/>
                  </a:rPr>
                  <a:t>We mainly focus on the </a:t>
                </a:r>
                <a:r>
                  <a:rPr lang="en-US" altLang="zh-CN" dirty="0" err="1">
                    <a:latin typeface="Times New Roman" panose="02020603050405020304" pitchFamily="18" charset="0"/>
                    <a:cs typeface="Times New Roman" panose="02020603050405020304" pitchFamily="18" charset="0"/>
                  </a:rPr>
                  <a:t>intraorbital</a:t>
                </a:r>
                <a:r>
                  <a:rPr lang="en-US" altLang="zh-CN" dirty="0">
                    <a:latin typeface="Times New Roman" panose="02020603050405020304" pitchFamily="18" charset="0"/>
                    <a:cs typeface="Times New Roman" panose="02020603050405020304" pitchFamily="18" charset="0"/>
                  </a:rPr>
                  <a:t> region, which is formed by axons, glial cells and extracellular space. Model will need to be extended to deal with glaucoma</a:t>
                </a:r>
              </a:p>
              <a:p>
                <a:pPr lvl="2"/>
                <a:r>
                  <a:rPr lang="en-CA" altLang="zh-CN" dirty="0">
                    <a:latin typeface="Times New Roman" panose="02020603050405020304" pitchFamily="18" charset="0"/>
                    <a:cs typeface="Times New Roman" panose="02020603050405020304" pitchFamily="18" charset="0"/>
                  </a:rPr>
                  <a:t>G</a:t>
                </a:r>
                <a:r>
                  <a:rPr lang="en-US" altLang="zh-CN" dirty="0">
                    <a:latin typeface="Times New Roman" panose="02020603050405020304" pitchFamily="18" charset="0"/>
                    <a:cs typeface="Times New Roman" panose="02020603050405020304" pitchFamily="18" charset="0"/>
                  </a:rPr>
                  <a:t>l</a:t>
                </a:r>
                <a:r>
                  <a:rPr lang="en-CA" altLang="zh-CN" dirty="0" err="1">
                    <a:latin typeface="Times New Roman" panose="02020603050405020304" pitchFamily="18" charset="0"/>
                    <a:cs typeface="Times New Roman" panose="02020603050405020304" pitchFamily="18" charset="0"/>
                  </a:rPr>
                  <a:t>ial</a:t>
                </a:r>
                <a:r>
                  <a:rPr lang="en-CA" altLang="zh-CN" dirty="0">
                    <a:latin typeface="Times New Roman" panose="02020603050405020304" pitchFamily="18" charset="0"/>
                    <a:cs typeface="Times New Roman" panose="02020603050405020304" pitchFamily="18" charset="0"/>
                  </a:rPr>
                  <a:t> compartment and extracellular  space are isotropic </a:t>
                </a:r>
              </a:p>
              <a:p>
                <a:pPr lvl="2"/>
                <a:r>
                  <a:rPr lang="en-CA" altLang="zh-CN" b="1" dirty="0">
                    <a:latin typeface="Times New Roman" panose="02020603050405020304" pitchFamily="18" charset="0"/>
                    <a:cs typeface="Times New Roman" panose="02020603050405020304" pitchFamily="18" charset="0"/>
                  </a:rPr>
                  <a:t>Axon </a:t>
                </a:r>
                <a:r>
                  <a:rPr lang="en-CA" altLang="zh-CN" sz="2100" b="1" dirty="0">
                    <a:latin typeface="Times New Roman" panose="02020603050405020304" pitchFamily="18" charset="0"/>
                    <a:cs typeface="Times New Roman" panose="02020603050405020304" pitchFamily="18" charset="0"/>
                  </a:rPr>
                  <a:t>compartment is anisotropic</a:t>
                </a:r>
              </a:p>
              <a:p>
                <a:pPr lvl="2"/>
                <a:r>
                  <a:rPr lang="en-US" altLang="zh-CN" sz="2100" dirty="0">
                    <a:latin typeface="Times New Roman" panose="02020603050405020304" pitchFamily="18" charset="0"/>
                    <a:cs typeface="Times New Roman" panose="02020603050405020304" pitchFamily="18" charset="0"/>
                  </a:rPr>
                  <a:t>Subarachnoid space (SAS)</a:t>
                </a:r>
                <a:r>
                  <a:rPr lang="en-CA" altLang="zh-CN" sz="2100" dirty="0">
                    <a:latin typeface="Times New Roman" panose="02020603050405020304" pitchFamily="18" charset="0"/>
                    <a:cs typeface="Times New Roman" panose="02020603050405020304" pitchFamily="18" charset="0"/>
                  </a:rPr>
                  <a:t> </a:t>
                </a:r>
                <a:r>
                  <a:rPr lang="en-US" altLang="zh-CN" sz="2100" dirty="0">
                    <a:latin typeface="Times New Roman" panose="02020603050405020304" pitchFamily="18" charset="0"/>
                    <a:cs typeface="Times New Roman" panose="02020603050405020304" pitchFamily="18" charset="0"/>
                  </a:rPr>
                  <a:t>is modeled as porous media </a:t>
                </a:r>
                <a:r>
                  <a:rPr lang="en-US" altLang="zh-CN" dirty="0">
                    <a:latin typeface="Times New Roman" panose="02020603050405020304" pitchFamily="18" charset="0"/>
                    <a:cs typeface="Times New Roman" panose="02020603050405020304" pitchFamily="18" charset="0"/>
                  </a:rPr>
                  <a:t> </a:t>
                </a:r>
                <a:r>
                  <a:rPr lang="en-US" altLang="zh-CN" dirty="0">
                    <a:latin typeface="Arial Black" panose="020B0A04020102020204" pitchFamily="34" charset="0"/>
                    <a:cs typeface="Times New Roman" panose="02020603050405020304" pitchFamily="18" charset="0"/>
                  </a:rPr>
                  <a:t>  </a:t>
                </a:r>
                <a:endParaRPr lang="en-CA" altLang="zh-CN" dirty="0">
                  <a:latin typeface="Arial Black" panose="020B0A04020102020204" pitchFamily="34" charset="0"/>
                  <a:cs typeface="Times New Roman" panose="02020603050405020304" pitchFamily="18" charset="0"/>
                </a:endParaRPr>
              </a:p>
              <a:p>
                <a:pPr lvl="1"/>
                <a:r>
                  <a:rPr lang="en-US" altLang="zh-CN" b="1" dirty="0">
                    <a:latin typeface="Times New Roman" panose="02020603050405020304" pitchFamily="18" charset="0"/>
                    <a:cs typeface="Times New Roman" panose="02020603050405020304" pitchFamily="18" charset="0"/>
                  </a:rPr>
                  <a:t>Ions</a:t>
                </a:r>
                <a:r>
                  <a:rPr lang="en-US" altLang="zh-CN" dirty="0">
                    <a:latin typeface="Times New Roman" panose="02020603050405020304" pitchFamily="18" charset="0"/>
                    <a:cs typeface="Times New Roman" panose="02020603050405020304" pitchFamily="18" charset="0"/>
                  </a:rPr>
                  <a:t>: </a:t>
                </a:r>
              </a:p>
              <a:p>
                <a:pPr lvl="2"/>
                <a:r>
                  <a:rPr lang="en-US" altLang="zh-CN" dirty="0">
                    <a:latin typeface="Times New Roman" panose="02020603050405020304" pitchFamily="18" charset="0"/>
                    <a:cs typeface="Times New Roman" panose="02020603050405020304" pitchFamily="18" charset="0"/>
                  </a:rPr>
                  <a:t>Only the </a:t>
                </a:r>
                <a14:m>
                  <m:oMath xmlns:m="http://schemas.openxmlformats.org/officeDocument/2006/math">
                    <m:r>
                      <m:rPr>
                        <m:sty m:val="p"/>
                      </m:rPr>
                      <a:rPr lang="en-US" altLang="zh-CN" b="0" i="0" smtClean="0">
                        <a:latin typeface="Cambria Math" panose="02040503050406030204" pitchFamily="18" charset="0"/>
                        <a:cs typeface="Times New Roman" panose="02020603050405020304" pitchFamily="18" charset="0"/>
                      </a:rPr>
                      <m:t>N</m:t>
                    </m:r>
                    <m:sSup>
                      <m:sSupPr>
                        <m:ctrlPr>
                          <a:rPr lang="en-US" altLang="zh-CN" b="0" i="1" smtClean="0">
                            <a:latin typeface="Cambria Math" panose="02040503050406030204" pitchFamily="18" charset="0"/>
                            <a:cs typeface="Times New Roman" panose="02020603050405020304" pitchFamily="18" charset="0"/>
                          </a:rPr>
                        </m:ctrlPr>
                      </m:sSupPr>
                      <m:e>
                        <m:r>
                          <m:rPr>
                            <m:sty m:val="p"/>
                          </m:rPr>
                          <a:rPr lang="en-US" altLang="zh-CN" b="0" i="0" smtClean="0">
                            <a:latin typeface="Cambria Math" panose="02040503050406030204" pitchFamily="18" charset="0"/>
                            <a:cs typeface="Times New Roman" panose="02020603050405020304" pitchFamily="18" charset="0"/>
                          </a:rPr>
                          <m:t>a</m:t>
                        </m:r>
                      </m:e>
                      <m:sup>
                        <m:r>
                          <a:rPr lang="en-US" altLang="zh-CN" b="0" i="0" smtClean="0">
                            <a:latin typeface="Cambria Math" panose="02040503050406030204" pitchFamily="18" charset="0"/>
                            <a:cs typeface="Times New Roman" panose="02020603050405020304" pitchFamily="18" charset="0"/>
                          </a:rPr>
                          <m:t>+</m:t>
                        </m:r>
                      </m:sup>
                    </m:sSup>
                    <m:r>
                      <a:rPr lang="en-US" altLang="zh-CN" b="0" i="0" smtClean="0">
                        <a:latin typeface="Cambria Math" panose="02040503050406030204" pitchFamily="18" charset="0"/>
                        <a:cs typeface="Times New Roman" panose="02020603050405020304" pitchFamily="18" charset="0"/>
                      </a:rPr>
                      <m:t>, </m:t>
                    </m:r>
                    <m:sSup>
                      <m:sSupPr>
                        <m:ctrlPr>
                          <a:rPr lang="en-US" altLang="zh-CN" b="0" i="1" smtClean="0">
                            <a:latin typeface="Cambria Math" panose="02040503050406030204" pitchFamily="18" charset="0"/>
                            <a:cs typeface="Times New Roman" panose="02020603050405020304" pitchFamily="18" charset="0"/>
                          </a:rPr>
                        </m:ctrlPr>
                      </m:sSupPr>
                      <m:e>
                        <m:r>
                          <m:rPr>
                            <m:sty m:val="p"/>
                          </m:rPr>
                          <a:rPr lang="en-US" altLang="zh-CN" b="0" i="0" smtClean="0">
                            <a:latin typeface="Cambria Math" panose="02040503050406030204" pitchFamily="18" charset="0"/>
                            <a:cs typeface="Times New Roman" panose="02020603050405020304" pitchFamily="18" charset="0"/>
                          </a:rPr>
                          <m:t>K</m:t>
                        </m:r>
                      </m:e>
                      <m:sup>
                        <m:r>
                          <a:rPr lang="en-US" altLang="zh-CN" b="0" i="0" smtClean="0">
                            <a:latin typeface="Cambria Math" panose="02040503050406030204" pitchFamily="18" charset="0"/>
                            <a:cs typeface="Times New Roman" panose="02020603050405020304" pitchFamily="18" charset="0"/>
                          </a:rPr>
                          <m:t>+</m:t>
                        </m:r>
                      </m:sup>
                    </m:sSup>
                    <m:r>
                      <a:rPr lang="en-US" altLang="zh-CN" b="0" i="0" smtClean="0">
                        <a:latin typeface="Cambria Math" panose="02040503050406030204" pitchFamily="18" charset="0"/>
                        <a:cs typeface="Times New Roman" panose="02020603050405020304" pitchFamily="18" charset="0"/>
                      </a:rPr>
                      <m:t>,</m:t>
                    </m:r>
                    <m:r>
                      <m:rPr>
                        <m:sty m:val="p"/>
                      </m:rPr>
                      <a:rPr lang="en-US" altLang="zh-CN" b="0" i="0" smtClean="0">
                        <a:latin typeface="Cambria Math" panose="02040503050406030204" pitchFamily="18" charset="0"/>
                        <a:cs typeface="Times New Roman" panose="02020603050405020304" pitchFamily="18" charset="0"/>
                      </a:rPr>
                      <m:t>C</m:t>
                    </m:r>
                    <m:sSup>
                      <m:sSupPr>
                        <m:ctrlPr>
                          <a:rPr lang="en-US" altLang="zh-CN" b="0" i="1" smtClean="0">
                            <a:latin typeface="Cambria Math" panose="02040503050406030204" pitchFamily="18" charset="0"/>
                            <a:cs typeface="Times New Roman" panose="02020603050405020304" pitchFamily="18" charset="0"/>
                          </a:rPr>
                        </m:ctrlPr>
                      </m:sSupPr>
                      <m:e>
                        <m:r>
                          <m:rPr>
                            <m:sty m:val="p"/>
                          </m:rPr>
                          <a:rPr lang="en-US" altLang="zh-CN" b="0" i="0" smtClean="0">
                            <a:latin typeface="Cambria Math" panose="02040503050406030204" pitchFamily="18" charset="0"/>
                            <a:cs typeface="Times New Roman" panose="02020603050405020304" pitchFamily="18" charset="0"/>
                          </a:rPr>
                          <m:t>l</m:t>
                        </m:r>
                      </m:e>
                      <m:sup>
                        <m:r>
                          <a:rPr lang="en-US" altLang="zh-CN" b="0" i="0" smtClean="0">
                            <a:latin typeface="Cambria Math" panose="02040503050406030204" pitchFamily="18" charset="0"/>
                            <a:cs typeface="Times New Roman" panose="02020603050405020304" pitchFamily="18" charset="0"/>
                          </a:rPr>
                          <m:t>−</m:t>
                        </m:r>
                      </m:sup>
                    </m:sSup>
                    <m:r>
                      <a:rPr lang="en-US" altLang="zh-CN" b="0" i="1" smtClean="0">
                        <a:latin typeface="Cambria Math" panose="02040503050406030204" pitchFamily="18" charset="0"/>
                        <a:cs typeface="Times New Roman" panose="02020603050405020304" pitchFamily="18" charset="0"/>
                      </a:rPr>
                      <m:t> </m:t>
                    </m:r>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and negative proteins are considered </a:t>
                </a:r>
              </a:p>
              <a:p>
                <a:pPr lvl="2"/>
                <a:r>
                  <a:rPr lang="en-US" altLang="zh-CN" dirty="0">
                    <a:latin typeface="Times New Roman" panose="02020603050405020304" pitchFamily="18" charset="0"/>
                    <a:cs typeface="Times New Roman" panose="02020603050405020304" pitchFamily="18" charset="0"/>
                  </a:rPr>
                  <a:t>Local ‘electroneutrality’ is used to couple PNP and cable models</a:t>
                </a:r>
              </a:p>
              <a:p>
                <a:pPr lvl="1"/>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Water</a:t>
                </a:r>
                <a:r>
                  <a:rPr lang="en-US" altLang="zh-CN" dirty="0">
                    <a:latin typeface="Times New Roman" panose="02020603050405020304" pitchFamily="18" charset="0"/>
                    <a:cs typeface="Times New Roman" panose="02020603050405020304" pitchFamily="18" charset="0"/>
                  </a:rPr>
                  <a:t>: </a:t>
                </a:r>
              </a:p>
              <a:p>
                <a:pPr lvl="2"/>
                <a:r>
                  <a:rPr lang="en-CA" altLang="zh-CN" sz="2100" dirty="0">
                    <a:latin typeface="Times New Roman" panose="02020603050405020304" pitchFamily="18" charset="0"/>
                    <a:cs typeface="Times New Roman" panose="02020603050405020304" pitchFamily="18" charset="0"/>
                  </a:rPr>
                  <a:t>The loss of water in axons and glial cells is only through membranes flowing into or out of the extracellular space. </a:t>
                </a:r>
              </a:p>
              <a:p>
                <a:pPr lvl="2"/>
                <a:r>
                  <a:rPr lang="en-CA" altLang="zh-CN" sz="2100" dirty="0">
                    <a:latin typeface="Times New Roman" panose="02020603050405020304" pitchFamily="18" charset="0"/>
                    <a:cs typeface="Times New Roman" panose="02020603050405020304" pitchFamily="18" charset="0"/>
                  </a:rPr>
                  <a:t>The trans-membrane water flux is proportional to the intra/extra-cellular hydrostatic pressure and osmotic pressure differences.  </a:t>
                </a:r>
              </a:p>
              <a:p>
                <a:pPr lvl="2"/>
                <a:r>
                  <a:rPr lang="en-CA" altLang="zh-CN" sz="2100" dirty="0">
                    <a:latin typeface="Times New Roman" panose="02020603050405020304" pitchFamily="18" charset="0"/>
                    <a:cs typeface="Times New Roman" panose="02020603050405020304" pitchFamily="18" charset="0"/>
                  </a:rPr>
                  <a:t>The glial cell and axons swell and shrink due to the water inflows and outflows.</a:t>
                </a:r>
                <a:r>
                  <a:rPr lang="en-US" altLang="zh-CN" sz="1800" dirty="0">
                    <a:effectLst/>
                    <a:latin typeface="Microsoft YaHei UI" panose="020B0503020204020204" pitchFamily="34" charset="-122"/>
                    <a:ea typeface="Microsoft YaHei UI" panose="020B0503020204020204" pitchFamily="34" charset="-122"/>
                  </a:rPr>
                  <a:t> </a:t>
                </a:r>
                <a:r>
                  <a:rPr lang="en-US" altLang="zh-CN" sz="2100" dirty="0">
                    <a:effectLst/>
                    <a:latin typeface="Times New Roman" panose="02020603050405020304" pitchFamily="18" charset="0"/>
                    <a:ea typeface="Microsoft YaHei UI" panose="020B0503020204020204" pitchFamily="34" charset="-122"/>
                    <a:cs typeface="Times New Roman" panose="02020603050405020304" pitchFamily="18" charset="0"/>
                  </a:rPr>
                  <a:t>A</a:t>
                </a:r>
                <a:r>
                  <a:rPr lang="en-US" altLang="zh-CN" sz="2100" dirty="0">
                    <a:latin typeface="Times New Roman" panose="02020603050405020304" pitchFamily="18" charset="0"/>
                    <a:cs typeface="Times New Roman" panose="02020603050405020304" pitchFamily="18" charset="0"/>
                  </a:rPr>
                  <a:t>xon is stiffer than glia compartment, so the volume change is smaller.</a:t>
                </a:r>
              </a:p>
              <a:p>
                <a:pPr lvl="2"/>
                <a:endParaRPr lang="en-US" altLang="zh-CN" sz="2100"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EB747E6E-41FD-41CB-BF84-E807B0FBF4EF}"/>
                  </a:ext>
                </a:extLst>
              </p:cNvPr>
              <p:cNvSpPr>
                <a:spLocks noGrp="1" noRot="1" noChangeAspect="1" noMove="1" noResize="1" noEditPoints="1" noAdjustHandles="1" noChangeArrowheads="1" noChangeShapeType="1" noTextEdit="1"/>
              </p:cNvSpPr>
              <p:nvPr>
                <p:ph idx="1"/>
              </p:nvPr>
            </p:nvSpPr>
            <p:spPr>
              <a:xfrm>
                <a:off x="838200" y="1836511"/>
                <a:ext cx="10515600" cy="4836432"/>
              </a:xfrm>
              <a:blipFill>
                <a:blip r:embed="rId2"/>
                <a:stretch>
                  <a:fillRect t="-2141" r="-812"/>
                </a:stretch>
              </a:blipFill>
            </p:spPr>
            <p:txBody>
              <a:bodyPr/>
              <a:lstStyle/>
              <a:p>
                <a:r>
                  <a:rPr lang="en-US">
                    <a:noFill/>
                  </a:rPr>
                  <a:t> </a:t>
                </a:r>
              </a:p>
            </p:txBody>
          </p:sp>
        </mc:Fallback>
      </mc:AlternateContent>
      <p:pic>
        <p:nvPicPr>
          <p:cNvPr id="4" name="图片 3">
            <a:extLst>
              <a:ext uri="{FF2B5EF4-FFF2-40B4-BE49-F238E27FC236}">
                <a16:creationId xmlns:a16="http://schemas.microsoft.com/office/drawing/2014/main" id="{A9789A57-7B26-462B-9230-ACE0F0028B58}"/>
              </a:ext>
            </a:extLst>
          </p:cNvPr>
          <p:cNvPicPr>
            <a:picLocks noChangeAspect="1"/>
          </p:cNvPicPr>
          <p:nvPr/>
        </p:nvPicPr>
        <p:blipFill rotWithShape="1">
          <a:blip r:embed="rId3"/>
          <a:srcRect t="-2250" r="36218" b="8375"/>
          <a:stretch/>
        </p:blipFill>
        <p:spPr>
          <a:xfrm>
            <a:off x="8277269" y="2700279"/>
            <a:ext cx="3076531" cy="1852910"/>
          </a:xfrm>
          <a:prstGeom prst="rect">
            <a:avLst/>
          </a:prstGeom>
        </p:spPr>
      </p:pic>
    </p:spTree>
    <p:extLst>
      <p:ext uri="{BB962C8B-B14F-4D97-AF65-F5344CB8AC3E}">
        <p14:creationId xmlns:p14="http://schemas.microsoft.com/office/powerpoint/2010/main" val="3884930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529FC6-D57D-4CA7-975A-590C04FA2081}"/>
              </a:ext>
            </a:extLst>
          </p:cNvPr>
          <p:cNvSpPr>
            <a:spLocks noGrp="1"/>
          </p:cNvSpPr>
          <p:nvPr>
            <p:ph type="title"/>
          </p:nvPr>
        </p:nvSpPr>
        <p:spPr>
          <a:xfrm>
            <a:off x="838200" y="899379"/>
            <a:ext cx="10515600" cy="1325563"/>
          </a:xfrm>
        </p:spPr>
        <p:txBody>
          <a:bodyPr/>
          <a:lstStyle/>
          <a:p>
            <a:pPr algn="ctr"/>
            <a:r>
              <a:rPr lang="en-US" altLang="zh-CN" b="1" dirty="0">
                <a:latin typeface="Times New Roman" panose="02020603050405020304" pitchFamily="18" charset="0"/>
                <a:cs typeface="Times New Roman" panose="02020603050405020304" pitchFamily="18" charset="0"/>
              </a:rPr>
              <a:t>Mathematical Model: Water Flow</a:t>
            </a:r>
            <a:br>
              <a:rPr lang="en-US" altLang="zh-CN" dirty="0">
                <a:latin typeface="Times New Roman" panose="02020603050405020304" pitchFamily="18" charset="0"/>
                <a:cs typeface="Times New Roman" panose="02020603050405020304" pitchFamily="18" charset="0"/>
              </a:rPr>
            </a:b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2EFC725-2CE5-4342-B3A9-9BD7C89F6472}"/>
                  </a:ext>
                </a:extLst>
              </p:cNvPr>
              <p:cNvSpPr>
                <a:spLocks noGrp="1"/>
              </p:cNvSpPr>
              <p:nvPr>
                <p:ph idx="1"/>
              </p:nvPr>
            </p:nvSpPr>
            <p:spPr>
              <a:xfrm>
                <a:off x="838200" y="1825624"/>
                <a:ext cx="10515600" cy="5032375"/>
              </a:xfrm>
            </p:spPr>
            <p:txBody>
              <a:bodyPr>
                <a:normAutofit/>
              </a:bodyPr>
              <a:lstStyle/>
              <a:p>
                <a:pPr lvl="1"/>
                <a:r>
                  <a:rPr lang="en-US" altLang="zh-CN" sz="2800" b="1" dirty="0">
                    <a:latin typeface="Times New Roman" panose="02020603050405020304" pitchFamily="18" charset="0"/>
                    <a:cs typeface="Times New Roman" panose="02020603050405020304" pitchFamily="18" charset="0"/>
                  </a:rPr>
                  <a:t>Darcy’s law: </a:t>
                </a:r>
                <a:r>
                  <a:rPr lang="en-US" altLang="zh-CN" dirty="0">
                    <a:latin typeface="Times New Roman" panose="02020603050405020304" pitchFamily="18" charset="0"/>
                    <a:cs typeface="Times New Roman" panose="02020603050405020304" pitchFamily="18" charset="0"/>
                  </a:rPr>
                  <a:t>fluid is mainly driven by hydrostatic pressure and  osmotic pressure </a:t>
                </a:r>
                <a:r>
                  <a:rPr lang="en-US" altLang="zh-CN" dirty="0">
                    <a:latin typeface="Arial Black" panose="020B0A04020102020204" pitchFamily="34" charset="0"/>
                    <a:cs typeface="Times New Roman" panose="02020603050405020304" pitchFamily="18" charset="0"/>
                  </a:rPr>
                  <a:t> </a:t>
                </a:r>
              </a:p>
              <a:p>
                <a:pPr lvl="1"/>
                <a:r>
                  <a:rPr lang="en-US" altLang="zh-CN" sz="2800" b="1" dirty="0">
                    <a:latin typeface="Times New Roman" panose="02020603050405020304" pitchFamily="18" charset="0"/>
                    <a:cs typeface="Times New Roman" panose="02020603050405020304" pitchFamily="18" charset="0"/>
                  </a:rPr>
                  <a:t>Mass conservation: </a:t>
                </a:r>
                <a:r>
                  <a:rPr lang="en-US" altLang="zh-CN" dirty="0">
                    <a:latin typeface="Times New Roman" panose="02020603050405020304" pitchFamily="18" charset="0"/>
                    <a:cs typeface="Times New Roman" panose="02020603050405020304" pitchFamily="18" charset="0"/>
                  </a:rPr>
                  <a:t>deformation of each compartment is induced by the water flow</a:t>
                </a:r>
              </a:p>
              <a:p>
                <a:pPr marL="457200" lvl="1" indent="0">
                  <a:buNone/>
                </a:pPr>
                <a:endParaRPr lang="en-US" altLang="zh-CN" dirty="0">
                  <a:latin typeface="Times New Roman" panose="02020603050405020304" pitchFamily="18" charset="0"/>
                  <a:cs typeface="Times New Roman" panose="02020603050405020304" pitchFamily="18" charset="0"/>
                </a:endParaRPr>
              </a:p>
              <a:p>
                <a:pPr marL="457200" lvl="1" indent="0">
                  <a:buNone/>
                </a:pPr>
                <a14:m>
                  <m:oMathPara xmlns:m="http://schemas.openxmlformats.org/officeDocument/2006/math">
                    <m:oMathParaPr>
                      <m:jc m:val="centerGroup"/>
                    </m:oMathParaPr>
                    <m:oMath xmlns:m="http://schemas.openxmlformats.org/officeDocument/2006/math">
                      <m:f>
                        <m:fPr>
                          <m:ctrlPr>
                            <a:rPr lang="zh-CN" altLang="zh-CN" sz="2800" i="1" smtClean="0">
                              <a:effectLst/>
                              <a:latin typeface="Cambria Math" panose="02040503050406030204" pitchFamily="18" charset="0"/>
                              <a:ea typeface="Cambria Math" panose="02040503050406030204" pitchFamily="18" charset="0"/>
                            </a:rPr>
                          </m:ctrlPr>
                        </m:fPr>
                        <m:num>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sSub>
                            <m:sSubPr>
                              <m:ctrlPr>
                                <a:rPr lang="zh-CN" altLang="zh-CN" sz="28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mbria Math" panose="02040503050406030204" pitchFamily="18" charset="0"/>
                                </a:rPr>
                                <m:t>𝜂</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𝑔𝑙</m:t>
                              </m:r>
                            </m:sub>
                          </m:sSub>
                        </m:num>
                        <m:den>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r>
                            <a:rPr lang="en-CA" altLang="zh-CN" sz="2000" i="1">
                              <a:effectLst/>
                              <a:latin typeface="Cambria Math" panose="02040503050406030204" pitchFamily="18" charset="0"/>
                              <a:ea typeface="等线" panose="02010600030101010101" pitchFamily="2" charset="-122"/>
                              <a:cs typeface="Calibri" panose="020F0502020204030204" pitchFamily="34" charset="0"/>
                            </a:rPr>
                            <m:t>𝑡</m:t>
                          </m:r>
                        </m:den>
                      </m:f>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sSub>
                        <m:sSubPr>
                          <m:ctrlPr>
                            <a:rPr lang="zh-CN" altLang="zh-CN" sz="28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ℳ</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𝑔𝑙</m:t>
                          </m:r>
                        </m:sub>
                      </m:sSub>
                      <m:sSubSup>
                        <m:sSubSupPr>
                          <m:ctrlPr>
                            <a:rPr lang="zh-CN" altLang="zh-CN" sz="2800" i="1">
                              <a:effectLst/>
                              <a:latin typeface="Cambria Math" panose="02040503050406030204" pitchFamily="18" charset="0"/>
                              <a:ea typeface="Cambria Math" panose="02040503050406030204" pitchFamily="18" charset="0"/>
                            </a:rPr>
                          </m:ctrlPr>
                        </m:sSubSup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𝐿</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𝑔𝑙</m:t>
                          </m:r>
                        </m:sub>
                        <m:sup>
                          <m:r>
                            <a:rPr lang="en-CA" altLang="zh-CN" sz="2000" i="1">
                              <a:effectLst/>
                              <a:latin typeface="Cambria Math" panose="02040503050406030204" pitchFamily="18" charset="0"/>
                              <a:ea typeface="等线" panose="02010600030101010101" pitchFamily="2" charset="-122"/>
                              <a:cs typeface="Calibri" panose="020F0502020204030204" pitchFamily="34" charset="0"/>
                            </a:rPr>
                            <m:t>𝑚</m:t>
                          </m:r>
                        </m:sup>
                      </m:sSubSup>
                      <m:d>
                        <m:dPr>
                          <m:ctrlPr>
                            <a:rPr lang="zh-CN" altLang="zh-CN" sz="2800" i="1">
                              <a:effectLst/>
                              <a:latin typeface="Cambria Math" panose="02040503050406030204" pitchFamily="18" charset="0"/>
                              <a:ea typeface="Cambria Math" panose="02040503050406030204" pitchFamily="18" charset="0"/>
                            </a:rPr>
                          </m:ctrlPr>
                        </m:dPr>
                        <m:e>
                          <m:sSub>
                            <m:sSubPr>
                              <m:ctrlPr>
                                <a:rPr lang="zh-CN" altLang="zh-CN" sz="28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𝑃</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𝑔𝑙</m:t>
                              </m:r>
                            </m:sub>
                          </m:sSub>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sSub>
                            <m:sSubPr>
                              <m:ctrlPr>
                                <a:rPr lang="zh-CN" altLang="zh-CN" sz="28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𝑃</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𝑒𝑥</m:t>
                              </m:r>
                            </m:sub>
                          </m:sSub>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sSub>
                            <m:sSubPr>
                              <m:ctrlPr>
                                <a:rPr lang="zh-CN" altLang="zh-CN" sz="28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mbria Math" panose="02040503050406030204" pitchFamily="18" charset="0"/>
                                </a:rPr>
                                <m:t>𝛾</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𝑔𝑙</m:t>
                              </m:r>
                            </m:sub>
                          </m:sSub>
                          <m:sSub>
                            <m:sSubPr>
                              <m:ctrlPr>
                                <a:rPr lang="zh-CN" altLang="zh-CN" sz="28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𝑘</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𝐵</m:t>
                              </m:r>
                            </m:sub>
                          </m:s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𝑇</m:t>
                          </m:r>
                          <m:d>
                            <m:dPr>
                              <m:ctrlPr>
                                <a:rPr lang="zh-CN" altLang="zh-CN" sz="2800" i="1">
                                  <a:effectLst/>
                                  <a:latin typeface="Cambria Math" panose="02040503050406030204" pitchFamily="18" charset="0"/>
                                  <a:ea typeface="Cambria Math" panose="02040503050406030204" pitchFamily="18" charset="0"/>
                                </a:rPr>
                              </m:ctrlPr>
                            </m:dPr>
                            <m:e>
                              <m:sSub>
                                <m:sSubPr>
                                  <m:ctrlPr>
                                    <a:rPr lang="zh-CN" altLang="zh-CN" sz="28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𝑂</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𝑔𝑙</m:t>
                                  </m:r>
                                </m:sub>
                              </m:sSub>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sSub>
                                <m:sSubPr>
                                  <m:ctrlPr>
                                    <a:rPr lang="zh-CN" altLang="zh-CN" sz="28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𝑂</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𝑒𝑥</m:t>
                                  </m:r>
                                </m:sub>
                              </m:sSub>
                            </m:e>
                          </m:d>
                        </m:e>
                      </m:d>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r>
                        <a:rPr lang="en-CA" altLang="zh-CN" sz="2000">
                          <a:effectLst/>
                          <a:latin typeface="Cambria Math" panose="02040503050406030204" pitchFamily="18" charset="0"/>
                          <a:ea typeface="等线" panose="02010600030101010101" pitchFamily="2" charset="-122"/>
                          <a:cs typeface="Calibri" panose="020F0502020204030204" pitchFamily="34" charset="0"/>
                        </a:rPr>
                        <m:t>▽</m:t>
                      </m:r>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d>
                        <m:dPr>
                          <m:ctrlPr>
                            <a:rPr lang="zh-CN" altLang="zh-CN" sz="2800" i="1">
                              <a:effectLst/>
                              <a:latin typeface="Cambria Math" panose="02040503050406030204" pitchFamily="18" charset="0"/>
                              <a:ea typeface="Cambria Math" panose="02040503050406030204" pitchFamily="18" charset="0"/>
                            </a:rPr>
                          </m:ctrlPr>
                        </m:dPr>
                        <m:e>
                          <m:sSub>
                            <m:sSubPr>
                              <m:ctrlPr>
                                <a:rPr lang="zh-CN" altLang="zh-CN" sz="28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mbria Math" panose="02040503050406030204" pitchFamily="18" charset="0"/>
                                </a:rPr>
                                <m:t>𝜂</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𝑔𝑙</m:t>
                              </m:r>
                            </m:sub>
                          </m:sSub>
                          <m:sSub>
                            <m:sSubPr>
                              <m:ctrlPr>
                                <a:rPr lang="zh-CN" altLang="zh-CN" sz="2800" i="1">
                                  <a:effectLst/>
                                  <a:latin typeface="Cambria Math" panose="02040503050406030204" pitchFamily="18" charset="0"/>
                                  <a:ea typeface="Cambria Math" panose="02040503050406030204" pitchFamily="18" charset="0"/>
                                </a:rPr>
                              </m:ctrlPr>
                            </m:sSubPr>
                            <m:e>
                              <m:acc>
                                <m:accPr>
                                  <m:chr m:val="⃗"/>
                                  <m:ctrlPr>
                                    <a:rPr lang="zh-CN" altLang="zh-CN" sz="2800" i="1">
                                      <a:effectLst/>
                                      <a:latin typeface="Cambria Math" panose="02040503050406030204" pitchFamily="18" charset="0"/>
                                      <a:ea typeface="Cambria Math" panose="02040503050406030204" pitchFamily="18" charset="0"/>
                                    </a:rPr>
                                  </m:ctrlPr>
                                </m:accPr>
                                <m:e>
                                  <m:r>
                                    <a:rPr lang="en-CA" altLang="zh-CN" sz="2000" b="1" i="1">
                                      <a:effectLst/>
                                      <a:latin typeface="Cambria Math" panose="02040503050406030204" pitchFamily="18" charset="0"/>
                                      <a:ea typeface="等线" panose="02010600030101010101" pitchFamily="2" charset="-122"/>
                                      <a:cs typeface="Calibri" panose="020F0502020204030204" pitchFamily="34" charset="0"/>
                                    </a:rPr>
                                    <m:t>𝐮</m:t>
                                  </m:r>
                                </m:e>
                              </m:acc>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𝑔𝑙</m:t>
                              </m:r>
                            </m:sub>
                          </m:sSub>
                        </m:e>
                      </m:d>
                      <m:r>
                        <a:rPr lang="en-CA" altLang="zh-CN" sz="2000">
                          <a:effectLst/>
                          <a:latin typeface="Cambria Math" panose="02040503050406030204" pitchFamily="18" charset="0"/>
                          <a:ea typeface="等线" panose="02010600030101010101" pitchFamily="2" charset="-122"/>
                          <a:cs typeface="Calibri" panose="020F0502020204030204" pitchFamily="34" charset="0"/>
                        </a:rPr>
                        <m:t>=0</m:t>
                      </m:r>
                    </m:oMath>
                  </m:oMathPara>
                </a14:m>
                <a:endParaRPr lang="en-US" altLang="zh-CN" sz="2000" dirty="0">
                  <a:effectLst/>
                  <a:latin typeface="Cambria Math" panose="02040503050406030204" pitchFamily="18" charset="0"/>
                  <a:ea typeface="等线" panose="02010600030101010101" pitchFamily="2" charset="-122"/>
                  <a:cs typeface="Calibri" panose="020F0502020204030204" pitchFamily="34" charset="0"/>
                </a:endParaRPr>
              </a:p>
              <a:p>
                <a:pPr marL="457200" lvl="1" indent="0">
                  <a:buNone/>
                </a:pPr>
                <a14:m>
                  <m:oMathPara xmlns:m="http://schemas.openxmlformats.org/officeDocument/2006/math">
                    <m:oMathParaPr>
                      <m:jc m:val="centerGroup"/>
                    </m:oMathParaPr>
                    <m:oMath xmlns:m="http://schemas.openxmlformats.org/officeDocument/2006/math">
                      <m:f>
                        <m:fPr>
                          <m:ctrlPr>
                            <a:rPr lang="zh-CN" altLang="zh-CN" i="1">
                              <a:latin typeface="Cambria Math" panose="02040503050406030204" pitchFamily="18" charset="0"/>
                            </a:rPr>
                          </m:ctrlPr>
                        </m:fPr>
                        <m:num>
                          <m:r>
                            <a:rPr lang="en-CA" altLang="zh-CN" i="1">
                              <a:latin typeface="Cambria Math" panose="02040503050406030204" pitchFamily="18" charset="0"/>
                            </a:rPr>
                            <m:t>𝜕</m:t>
                          </m:r>
                          <m:sSub>
                            <m:sSubPr>
                              <m:ctrlPr>
                                <a:rPr lang="zh-CN" altLang="zh-CN" i="1">
                                  <a:latin typeface="Cambria Math" panose="02040503050406030204" pitchFamily="18" charset="0"/>
                                </a:rPr>
                              </m:ctrlPr>
                            </m:sSubPr>
                            <m:e>
                              <m:r>
                                <a:rPr lang="en-CA" altLang="zh-CN" i="1">
                                  <a:latin typeface="Cambria Math" panose="02040503050406030204" pitchFamily="18" charset="0"/>
                                </a:rPr>
                                <m:t>𝜂</m:t>
                              </m:r>
                            </m:e>
                            <m:sub>
                              <m:r>
                                <a:rPr lang="en-CA" altLang="zh-CN" i="1">
                                  <a:latin typeface="Cambria Math" panose="02040503050406030204" pitchFamily="18" charset="0"/>
                                </a:rPr>
                                <m:t>𝑎𝑥</m:t>
                              </m:r>
                            </m:sub>
                          </m:sSub>
                        </m:num>
                        <m:den>
                          <m:r>
                            <a:rPr lang="en-CA" altLang="zh-CN" i="1">
                              <a:latin typeface="Cambria Math" panose="02040503050406030204" pitchFamily="18" charset="0"/>
                            </a:rPr>
                            <m:t>𝜕</m:t>
                          </m:r>
                          <m:r>
                            <a:rPr lang="en-CA" altLang="zh-CN" i="1">
                              <a:latin typeface="Cambria Math" panose="02040503050406030204" pitchFamily="18" charset="0"/>
                            </a:rPr>
                            <m:t>𝑡</m:t>
                          </m:r>
                        </m:den>
                      </m:f>
                      <m:r>
                        <a:rPr lang="en-CA" altLang="zh-CN" i="1">
                          <a:latin typeface="Cambria Math" panose="02040503050406030204" pitchFamily="18" charset="0"/>
                        </a:rPr>
                        <m:t>+</m:t>
                      </m:r>
                      <m:sSub>
                        <m:sSubPr>
                          <m:ctrlPr>
                            <a:rPr lang="zh-CN" altLang="zh-CN" i="1">
                              <a:latin typeface="Cambria Math" panose="02040503050406030204" pitchFamily="18" charset="0"/>
                            </a:rPr>
                          </m:ctrlPr>
                        </m:sSubPr>
                        <m:e>
                          <m:r>
                            <a:rPr lang="en-CA" altLang="zh-CN" i="1">
                              <a:latin typeface="Cambria Math" panose="02040503050406030204" pitchFamily="18" charset="0"/>
                            </a:rPr>
                            <m:t>ℳ</m:t>
                          </m:r>
                        </m:e>
                        <m:sub>
                          <m:r>
                            <a:rPr lang="en-CA" altLang="zh-CN" i="1">
                              <a:latin typeface="Cambria Math" panose="02040503050406030204" pitchFamily="18" charset="0"/>
                            </a:rPr>
                            <m:t>𝑎𝑥</m:t>
                          </m:r>
                        </m:sub>
                      </m:sSub>
                      <m:sSubSup>
                        <m:sSubSupPr>
                          <m:ctrlPr>
                            <a:rPr lang="zh-CN" altLang="zh-CN" i="1">
                              <a:latin typeface="Cambria Math" panose="02040503050406030204" pitchFamily="18" charset="0"/>
                            </a:rPr>
                          </m:ctrlPr>
                        </m:sSubSupPr>
                        <m:e>
                          <m:r>
                            <a:rPr lang="en-CA" altLang="zh-CN" i="1">
                              <a:latin typeface="Cambria Math" panose="02040503050406030204" pitchFamily="18" charset="0"/>
                            </a:rPr>
                            <m:t>𝐿</m:t>
                          </m:r>
                        </m:e>
                        <m:sub>
                          <m:r>
                            <a:rPr lang="en-CA" altLang="zh-CN" i="1">
                              <a:latin typeface="Cambria Math" panose="02040503050406030204" pitchFamily="18" charset="0"/>
                            </a:rPr>
                            <m:t>𝑎𝑥</m:t>
                          </m:r>
                        </m:sub>
                        <m:sup>
                          <m:r>
                            <a:rPr lang="en-CA" altLang="zh-CN" i="1">
                              <a:latin typeface="Cambria Math" panose="02040503050406030204" pitchFamily="18" charset="0"/>
                            </a:rPr>
                            <m:t>𝑚</m:t>
                          </m:r>
                        </m:sup>
                      </m:sSubSup>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CA" altLang="zh-CN" i="1">
                                  <a:latin typeface="Cambria Math" panose="02040503050406030204" pitchFamily="18" charset="0"/>
                                </a:rPr>
                                <m:t>𝑃</m:t>
                              </m:r>
                            </m:e>
                            <m:sub>
                              <m:r>
                                <a:rPr lang="en-CA" altLang="zh-CN" i="1">
                                  <a:latin typeface="Cambria Math" panose="02040503050406030204" pitchFamily="18" charset="0"/>
                                </a:rPr>
                                <m:t>𝑎𝑥</m:t>
                              </m:r>
                            </m:sub>
                          </m:sSub>
                          <m:r>
                            <a:rPr lang="en-CA" altLang="zh-CN" i="1">
                              <a:latin typeface="Cambria Math" panose="02040503050406030204" pitchFamily="18" charset="0"/>
                            </a:rPr>
                            <m:t>−</m:t>
                          </m:r>
                          <m:sSub>
                            <m:sSubPr>
                              <m:ctrlPr>
                                <a:rPr lang="zh-CN" altLang="zh-CN" i="1">
                                  <a:latin typeface="Cambria Math" panose="02040503050406030204" pitchFamily="18" charset="0"/>
                                </a:rPr>
                              </m:ctrlPr>
                            </m:sSubPr>
                            <m:e>
                              <m:r>
                                <a:rPr lang="en-CA" altLang="zh-CN" i="1">
                                  <a:latin typeface="Cambria Math" panose="02040503050406030204" pitchFamily="18" charset="0"/>
                                </a:rPr>
                                <m:t>𝑃</m:t>
                              </m:r>
                            </m:e>
                            <m:sub>
                              <m:r>
                                <a:rPr lang="en-CA" altLang="zh-CN" i="1">
                                  <a:latin typeface="Cambria Math" panose="02040503050406030204" pitchFamily="18" charset="0"/>
                                </a:rPr>
                                <m:t>𝑒𝑥</m:t>
                              </m:r>
                            </m:sub>
                          </m:sSub>
                          <m:r>
                            <a:rPr lang="en-CA" altLang="zh-CN" i="1">
                              <a:latin typeface="Cambria Math" panose="02040503050406030204" pitchFamily="18" charset="0"/>
                            </a:rPr>
                            <m:t>−</m:t>
                          </m:r>
                          <m:sSub>
                            <m:sSubPr>
                              <m:ctrlPr>
                                <a:rPr lang="zh-CN" altLang="zh-CN" i="1">
                                  <a:latin typeface="Cambria Math" panose="02040503050406030204" pitchFamily="18" charset="0"/>
                                </a:rPr>
                              </m:ctrlPr>
                            </m:sSubPr>
                            <m:e>
                              <m:r>
                                <a:rPr lang="en-CA" altLang="zh-CN" i="1">
                                  <a:latin typeface="Cambria Math" panose="02040503050406030204" pitchFamily="18" charset="0"/>
                                </a:rPr>
                                <m:t>𝛾</m:t>
                              </m:r>
                            </m:e>
                            <m:sub>
                              <m:r>
                                <a:rPr lang="en-CA" altLang="zh-CN" i="1">
                                  <a:latin typeface="Cambria Math" panose="02040503050406030204" pitchFamily="18" charset="0"/>
                                </a:rPr>
                                <m:t>𝑎𝑥</m:t>
                              </m:r>
                            </m:sub>
                          </m:sSub>
                          <m:sSub>
                            <m:sSubPr>
                              <m:ctrlPr>
                                <a:rPr lang="zh-CN" altLang="zh-CN" i="1">
                                  <a:latin typeface="Cambria Math" panose="02040503050406030204" pitchFamily="18" charset="0"/>
                                </a:rPr>
                              </m:ctrlPr>
                            </m:sSubPr>
                            <m:e>
                              <m:r>
                                <a:rPr lang="en-CA" altLang="zh-CN" i="1">
                                  <a:latin typeface="Cambria Math" panose="02040503050406030204" pitchFamily="18" charset="0"/>
                                </a:rPr>
                                <m:t>𝑘</m:t>
                              </m:r>
                            </m:e>
                            <m:sub>
                              <m:r>
                                <a:rPr lang="en-CA" altLang="zh-CN" i="1">
                                  <a:latin typeface="Cambria Math" panose="02040503050406030204" pitchFamily="18" charset="0"/>
                                </a:rPr>
                                <m:t>𝐵</m:t>
                              </m:r>
                            </m:sub>
                          </m:sSub>
                          <m:r>
                            <a:rPr lang="en-CA" altLang="zh-CN" i="1">
                              <a:latin typeface="Cambria Math" panose="02040503050406030204" pitchFamily="18" charset="0"/>
                            </a:rPr>
                            <m:t>𝑇</m:t>
                          </m:r>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CA" altLang="zh-CN" i="1">
                                      <a:latin typeface="Cambria Math" panose="02040503050406030204" pitchFamily="18" charset="0"/>
                                    </a:rPr>
                                    <m:t>𝑂</m:t>
                                  </m:r>
                                </m:e>
                                <m:sub>
                                  <m:r>
                                    <a:rPr lang="en-CA" altLang="zh-CN" i="1">
                                      <a:latin typeface="Cambria Math" panose="02040503050406030204" pitchFamily="18" charset="0"/>
                                    </a:rPr>
                                    <m:t>𝑎𝑥</m:t>
                                  </m:r>
                                </m:sub>
                              </m:sSub>
                              <m:r>
                                <a:rPr lang="en-CA" altLang="zh-CN" i="1">
                                  <a:latin typeface="Cambria Math" panose="02040503050406030204" pitchFamily="18" charset="0"/>
                                </a:rPr>
                                <m:t>−</m:t>
                              </m:r>
                              <m:sSub>
                                <m:sSubPr>
                                  <m:ctrlPr>
                                    <a:rPr lang="zh-CN" altLang="zh-CN" i="1">
                                      <a:latin typeface="Cambria Math" panose="02040503050406030204" pitchFamily="18" charset="0"/>
                                    </a:rPr>
                                  </m:ctrlPr>
                                </m:sSubPr>
                                <m:e>
                                  <m:r>
                                    <a:rPr lang="en-CA" altLang="zh-CN" i="1">
                                      <a:latin typeface="Cambria Math" panose="02040503050406030204" pitchFamily="18" charset="0"/>
                                    </a:rPr>
                                    <m:t>𝑂</m:t>
                                  </m:r>
                                </m:e>
                                <m:sub>
                                  <m:r>
                                    <a:rPr lang="en-CA" altLang="zh-CN" i="1">
                                      <a:latin typeface="Cambria Math" panose="02040503050406030204" pitchFamily="18" charset="0"/>
                                    </a:rPr>
                                    <m:t>𝑒𝑥</m:t>
                                  </m:r>
                                </m:sub>
                              </m:sSub>
                            </m:e>
                          </m:d>
                        </m:e>
                      </m:d>
                      <m:r>
                        <a:rPr lang="en-CA" altLang="zh-CN" i="1">
                          <a:latin typeface="Cambria Math" panose="02040503050406030204" pitchFamily="18" charset="0"/>
                        </a:rPr>
                        <m:t>+</m:t>
                      </m:r>
                      <m:f>
                        <m:fPr>
                          <m:ctrlPr>
                            <a:rPr lang="zh-CN" altLang="zh-CN" i="1">
                              <a:latin typeface="Cambria Math" panose="02040503050406030204" pitchFamily="18" charset="0"/>
                            </a:rPr>
                          </m:ctrlPr>
                        </m:fPr>
                        <m:num>
                          <m:r>
                            <a:rPr lang="en-CA" altLang="zh-CN" i="1">
                              <a:latin typeface="Cambria Math" panose="02040503050406030204" pitchFamily="18" charset="0"/>
                            </a:rPr>
                            <m:t>𝜕</m:t>
                          </m:r>
                        </m:num>
                        <m:den>
                          <m:r>
                            <a:rPr lang="en-CA" altLang="zh-CN" i="1">
                              <a:latin typeface="Cambria Math" panose="02040503050406030204" pitchFamily="18" charset="0"/>
                            </a:rPr>
                            <m:t>𝜕</m:t>
                          </m:r>
                          <m:r>
                            <a:rPr lang="en-CA" altLang="zh-CN" i="1">
                              <a:latin typeface="Cambria Math" panose="02040503050406030204" pitchFamily="18" charset="0"/>
                            </a:rPr>
                            <m:t>𝑧</m:t>
                          </m:r>
                        </m:den>
                      </m:f>
                      <m:d>
                        <m:dPr>
                          <m:ctrlPr>
                            <a:rPr lang="zh-CN" altLang="zh-CN" i="1">
                              <a:latin typeface="Cambria Math" panose="02040503050406030204" pitchFamily="18" charset="0"/>
                            </a:rPr>
                          </m:ctrlPr>
                        </m:dPr>
                        <m:e>
                          <m:sSub>
                            <m:sSubPr>
                              <m:ctrlPr>
                                <a:rPr lang="zh-CN" altLang="zh-CN" i="1">
                                  <a:latin typeface="Cambria Math" panose="02040503050406030204" pitchFamily="18" charset="0"/>
                                </a:rPr>
                              </m:ctrlPr>
                            </m:sSubPr>
                            <m:e>
                              <m:r>
                                <a:rPr lang="en-CA" altLang="zh-CN" i="1">
                                  <a:latin typeface="Cambria Math" panose="02040503050406030204" pitchFamily="18" charset="0"/>
                                </a:rPr>
                                <m:t>𝜂</m:t>
                              </m:r>
                            </m:e>
                            <m:sub>
                              <m:r>
                                <a:rPr lang="en-CA" altLang="zh-CN" i="1">
                                  <a:latin typeface="Cambria Math" panose="02040503050406030204" pitchFamily="18" charset="0"/>
                                </a:rPr>
                                <m:t>𝑎𝑥</m:t>
                              </m:r>
                            </m:sub>
                          </m:sSub>
                          <m:sSubSup>
                            <m:sSubSupPr>
                              <m:ctrlPr>
                                <a:rPr lang="zh-CN" altLang="zh-CN" i="1">
                                  <a:latin typeface="Cambria Math" panose="02040503050406030204" pitchFamily="18" charset="0"/>
                                </a:rPr>
                              </m:ctrlPr>
                            </m:sSubSupPr>
                            <m:e>
                              <m:r>
                                <a:rPr lang="en-CA" altLang="zh-CN" i="1">
                                  <a:latin typeface="Cambria Math" panose="02040503050406030204" pitchFamily="18" charset="0"/>
                                </a:rPr>
                                <m:t>𝑢</m:t>
                              </m:r>
                            </m:e>
                            <m:sub>
                              <m:r>
                                <a:rPr lang="en-CA" altLang="zh-CN" i="1">
                                  <a:latin typeface="Cambria Math" panose="02040503050406030204" pitchFamily="18" charset="0"/>
                                </a:rPr>
                                <m:t>𝑎𝑥</m:t>
                              </m:r>
                            </m:sub>
                            <m:sup>
                              <m:r>
                                <a:rPr lang="en-CA" altLang="zh-CN" i="1">
                                  <a:latin typeface="Cambria Math" panose="02040503050406030204" pitchFamily="18" charset="0"/>
                                </a:rPr>
                                <m:t>𝑧</m:t>
                              </m:r>
                            </m:sup>
                          </m:sSubSup>
                        </m:e>
                      </m:d>
                      <m:r>
                        <a:rPr lang="en-CA" altLang="zh-CN">
                          <a:latin typeface="Cambria Math" panose="02040503050406030204" pitchFamily="18" charset="0"/>
                        </a:rPr>
                        <m:t>=0</m:t>
                      </m:r>
                    </m:oMath>
                  </m:oMathPara>
                </a14:m>
                <a:endParaRPr lang="en-US" altLang="zh-CN" dirty="0"/>
              </a:p>
              <a:p>
                <a:pPr marL="457200" lvl="1" indent="0">
                  <a:buNone/>
                </a:pPr>
                <a14:m>
                  <m:oMathPara xmlns:m="http://schemas.openxmlformats.org/officeDocument/2006/math">
                    <m:oMathParaPr>
                      <m:jc m:val="centerGroup"/>
                    </m:oMathParaPr>
                    <m:oMath xmlns:m="http://schemas.openxmlformats.org/officeDocument/2006/math">
                      <m:sSub>
                        <m:sSubPr>
                          <m:ctrlPr>
                            <a:rPr lang="zh-CN" altLang="zh-CN" sz="2000" i="1">
                              <a:latin typeface="Cambria Math" panose="02040503050406030204" pitchFamily="18" charset="0"/>
                              <a:ea typeface="Cambria Math" panose="02040503050406030204" pitchFamily="18" charset="0"/>
                            </a:rPr>
                          </m:ctrlPr>
                        </m:sSubPr>
                        <m:e>
                          <m:r>
                            <a:rPr lang="en-CA" altLang="zh-CN" sz="2000" i="1">
                              <a:latin typeface="Cambria Math" panose="02040503050406030204" pitchFamily="18" charset="0"/>
                              <a:ea typeface="Cambria Math" panose="02040503050406030204" pitchFamily="18" charset="0"/>
                            </a:rPr>
                            <m:t>𝜂</m:t>
                          </m:r>
                        </m:e>
                        <m:sub>
                          <m:r>
                            <a:rPr lang="en-CA" altLang="zh-CN" sz="2000" i="1">
                              <a:latin typeface="Cambria Math" panose="02040503050406030204" pitchFamily="18" charset="0"/>
                              <a:ea typeface="Cambria Math" panose="02040503050406030204" pitchFamily="18" charset="0"/>
                            </a:rPr>
                            <m:t>𝑒𝑥</m:t>
                          </m:r>
                        </m:sub>
                      </m:sSub>
                      <m:r>
                        <a:rPr lang="en-CA" altLang="zh-CN" sz="2000" i="1">
                          <a:latin typeface="Cambria Math" panose="02040503050406030204" pitchFamily="18" charset="0"/>
                          <a:ea typeface="Cambria Math" panose="02040503050406030204" pitchFamily="18" charset="0"/>
                        </a:rPr>
                        <m:t>+</m:t>
                      </m:r>
                      <m:sSub>
                        <m:sSubPr>
                          <m:ctrlPr>
                            <a:rPr lang="zh-CN" altLang="zh-CN" sz="2000" i="1">
                              <a:latin typeface="Cambria Math" panose="02040503050406030204" pitchFamily="18" charset="0"/>
                              <a:ea typeface="Cambria Math" panose="02040503050406030204" pitchFamily="18" charset="0"/>
                            </a:rPr>
                          </m:ctrlPr>
                        </m:sSubPr>
                        <m:e>
                          <m:r>
                            <a:rPr lang="en-CA" altLang="zh-CN" sz="2000" i="1">
                              <a:latin typeface="Cambria Math" panose="02040503050406030204" pitchFamily="18" charset="0"/>
                              <a:ea typeface="Cambria Math" panose="02040503050406030204" pitchFamily="18" charset="0"/>
                            </a:rPr>
                            <m:t>𝜂</m:t>
                          </m:r>
                        </m:e>
                        <m:sub>
                          <m:r>
                            <a:rPr lang="en-CA" altLang="zh-CN" sz="2000" i="1">
                              <a:latin typeface="Cambria Math" panose="02040503050406030204" pitchFamily="18" charset="0"/>
                              <a:ea typeface="Cambria Math" panose="02040503050406030204" pitchFamily="18" charset="0"/>
                            </a:rPr>
                            <m:t>𝑔𝑙</m:t>
                          </m:r>
                        </m:sub>
                      </m:sSub>
                      <m:r>
                        <a:rPr lang="en-CA" altLang="zh-CN" sz="2000" i="1">
                          <a:latin typeface="Cambria Math" panose="02040503050406030204" pitchFamily="18" charset="0"/>
                          <a:ea typeface="Cambria Math" panose="02040503050406030204" pitchFamily="18" charset="0"/>
                        </a:rPr>
                        <m:t>+</m:t>
                      </m:r>
                      <m:sSub>
                        <m:sSubPr>
                          <m:ctrlPr>
                            <a:rPr lang="zh-CN" altLang="zh-CN" sz="2000" i="1">
                              <a:latin typeface="Cambria Math" panose="02040503050406030204" pitchFamily="18" charset="0"/>
                              <a:ea typeface="Cambria Math" panose="02040503050406030204" pitchFamily="18" charset="0"/>
                            </a:rPr>
                          </m:ctrlPr>
                        </m:sSubPr>
                        <m:e>
                          <m:r>
                            <a:rPr lang="en-CA" altLang="zh-CN" sz="2000" i="1">
                              <a:latin typeface="Cambria Math" panose="02040503050406030204" pitchFamily="18" charset="0"/>
                              <a:ea typeface="Cambria Math" panose="02040503050406030204" pitchFamily="18" charset="0"/>
                            </a:rPr>
                            <m:t>𝜂</m:t>
                          </m:r>
                        </m:e>
                        <m:sub>
                          <m:r>
                            <a:rPr lang="en-CA" altLang="zh-CN" sz="2000" i="1">
                              <a:latin typeface="Cambria Math" panose="02040503050406030204" pitchFamily="18" charset="0"/>
                              <a:ea typeface="Cambria Math" panose="02040503050406030204" pitchFamily="18" charset="0"/>
                            </a:rPr>
                            <m:t>𝑎𝑥</m:t>
                          </m:r>
                        </m:sub>
                      </m:sSub>
                      <m:r>
                        <a:rPr lang="en-CA" altLang="zh-CN" sz="2000" i="1">
                          <a:latin typeface="Cambria Math" panose="02040503050406030204" pitchFamily="18" charset="0"/>
                          <a:ea typeface="Cambria Math" panose="02040503050406030204" pitchFamily="18" charset="0"/>
                        </a:rPr>
                        <m:t>=1</m:t>
                      </m:r>
                    </m:oMath>
                  </m:oMathPara>
                </a14:m>
                <a:endParaRPr lang="en-US" altLang="zh-CN" sz="200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CA" altLang="zh-CN" sz="2000" smtClean="0">
                          <a:effectLst/>
                          <a:latin typeface="Cambria Math" panose="02040503050406030204" pitchFamily="18" charset="0"/>
                          <a:ea typeface="等线" panose="02010600030101010101" pitchFamily="2" charset="-122"/>
                          <a:cs typeface="Calibri" panose="020F0502020204030204" pitchFamily="34" charset="0"/>
                        </a:rPr>
                        <m:t>∇</m:t>
                      </m:r>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d>
                        <m:dPr>
                          <m:ctrlPr>
                            <a:rPr lang="zh-CN" altLang="zh-CN" sz="2400" i="1">
                              <a:effectLst/>
                              <a:latin typeface="Cambria Math" panose="02040503050406030204" pitchFamily="18" charset="0"/>
                              <a:ea typeface="Cambria Math" panose="02040503050406030204" pitchFamily="18" charset="0"/>
                            </a:rPr>
                          </m:ctrlPr>
                        </m:dPr>
                        <m:e>
                          <m:sSub>
                            <m:sSubPr>
                              <m:ctrlPr>
                                <a:rPr lang="zh-CN" altLang="zh-CN" sz="24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mbria Math" panose="02040503050406030204" pitchFamily="18" charset="0"/>
                                </a:rPr>
                                <m:t>𝜂</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𝑔𝑙</m:t>
                              </m:r>
                            </m:sub>
                          </m:sSub>
                          <m:sSub>
                            <m:sSubPr>
                              <m:ctrlPr>
                                <a:rPr lang="zh-CN" altLang="zh-CN" sz="2400" i="1">
                                  <a:effectLst/>
                                  <a:latin typeface="Cambria Math" panose="02040503050406030204" pitchFamily="18" charset="0"/>
                                  <a:ea typeface="Cambria Math" panose="02040503050406030204" pitchFamily="18" charset="0"/>
                                </a:rPr>
                              </m:ctrlPr>
                            </m:sSubPr>
                            <m:e>
                              <m:r>
                                <a:rPr lang="en-CA" altLang="zh-CN" sz="2000" b="1" i="1">
                                  <a:effectLst/>
                                  <a:latin typeface="Cambria Math" panose="02040503050406030204" pitchFamily="18" charset="0"/>
                                  <a:ea typeface="等线" panose="02010600030101010101" pitchFamily="2" charset="-122"/>
                                  <a:cs typeface="Calibri" panose="020F0502020204030204" pitchFamily="34" charset="0"/>
                                </a:rPr>
                                <m:t>𝐮</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𝑔𝑙</m:t>
                              </m:r>
                            </m:sub>
                          </m:sSub>
                        </m:e>
                      </m:d>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r>
                        <m:rPr>
                          <m:sty m:val="p"/>
                        </m:rPr>
                        <a:rPr lang="en-CA" altLang="zh-CN" sz="2000">
                          <a:effectLst/>
                          <a:latin typeface="Cambria Math" panose="02040503050406030204" pitchFamily="18" charset="0"/>
                          <a:ea typeface="等线" panose="02010600030101010101" pitchFamily="2" charset="-122"/>
                          <a:cs typeface="Calibri" panose="020F0502020204030204" pitchFamily="34" charset="0"/>
                        </a:rPr>
                        <m:t>∇</m:t>
                      </m:r>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d>
                        <m:dPr>
                          <m:ctrlPr>
                            <a:rPr lang="zh-CN" altLang="zh-CN" sz="2400" i="1">
                              <a:effectLst/>
                              <a:latin typeface="Cambria Math" panose="02040503050406030204" pitchFamily="18" charset="0"/>
                              <a:ea typeface="Cambria Math" panose="02040503050406030204" pitchFamily="18" charset="0"/>
                            </a:rPr>
                          </m:ctrlPr>
                        </m:dPr>
                        <m:e>
                          <m:sSub>
                            <m:sSubPr>
                              <m:ctrlPr>
                                <a:rPr lang="zh-CN" altLang="zh-CN" sz="24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mbria Math" panose="02040503050406030204" pitchFamily="18" charset="0"/>
                                </a:rPr>
                                <m:t>𝜂</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𝑒𝑥</m:t>
                              </m:r>
                            </m:sub>
                          </m:sSub>
                          <m:sSub>
                            <m:sSubPr>
                              <m:ctrlPr>
                                <a:rPr lang="zh-CN" altLang="zh-CN" sz="2400" i="1">
                                  <a:effectLst/>
                                  <a:latin typeface="Cambria Math" panose="02040503050406030204" pitchFamily="18" charset="0"/>
                                  <a:ea typeface="Cambria Math" panose="02040503050406030204" pitchFamily="18" charset="0"/>
                                </a:rPr>
                              </m:ctrlPr>
                            </m:sSubPr>
                            <m:e>
                              <m:r>
                                <a:rPr lang="en-CA" altLang="zh-CN" sz="2000" b="1" i="1">
                                  <a:effectLst/>
                                  <a:latin typeface="Cambria Math" panose="02040503050406030204" pitchFamily="18" charset="0"/>
                                  <a:ea typeface="等线" panose="02010600030101010101" pitchFamily="2" charset="-122"/>
                                  <a:cs typeface="Calibri" panose="020F0502020204030204" pitchFamily="34" charset="0"/>
                                </a:rPr>
                                <m:t>𝐮</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𝑒𝑥</m:t>
                              </m:r>
                            </m:sub>
                          </m:sSub>
                        </m:e>
                      </m:d>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r>
                        <m:rPr>
                          <m:sty m:val="p"/>
                        </m:rPr>
                        <a:rPr lang="en-CA" altLang="zh-CN" sz="2000">
                          <a:effectLst/>
                          <a:latin typeface="Cambria Math" panose="02040503050406030204" pitchFamily="18" charset="0"/>
                          <a:ea typeface="等线" panose="02010600030101010101" pitchFamily="2" charset="-122"/>
                          <a:cs typeface="Calibri" panose="020F0502020204030204" pitchFamily="34" charset="0"/>
                        </a:rPr>
                        <m:t>∇</m:t>
                      </m:r>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d>
                        <m:dPr>
                          <m:ctrlPr>
                            <a:rPr lang="zh-CN" altLang="zh-CN" sz="2400" i="1">
                              <a:effectLst/>
                              <a:latin typeface="Cambria Math" panose="02040503050406030204" pitchFamily="18" charset="0"/>
                              <a:ea typeface="Cambria Math" panose="02040503050406030204" pitchFamily="18" charset="0"/>
                            </a:rPr>
                          </m:ctrlPr>
                        </m:dPr>
                        <m:e>
                          <m:sSub>
                            <m:sSubPr>
                              <m:ctrlPr>
                                <a:rPr lang="zh-CN" altLang="zh-CN" sz="24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mbria Math" panose="02040503050406030204" pitchFamily="18" charset="0"/>
                                </a:rPr>
                                <m:t>𝜂</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𝑎𝑥</m:t>
                              </m:r>
                            </m:sub>
                          </m:sSub>
                          <m:sSub>
                            <m:sSubPr>
                              <m:ctrlPr>
                                <a:rPr lang="zh-CN" altLang="zh-CN" sz="2400" i="1">
                                  <a:effectLst/>
                                  <a:latin typeface="Cambria Math" panose="02040503050406030204" pitchFamily="18" charset="0"/>
                                  <a:ea typeface="Cambria Math" panose="02040503050406030204" pitchFamily="18" charset="0"/>
                                </a:rPr>
                              </m:ctrlPr>
                            </m:sSubPr>
                            <m:e>
                              <m:r>
                                <a:rPr lang="en-CA" altLang="zh-CN" sz="2000" b="1" i="1">
                                  <a:effectLst/>
                                  <a:latin typeface="Cambria Math" panose="02040503050406030204" pitchFamily="18" charset="0"/>
                                  <a:ea typeface="等线" panose="02010600030101010101" pitchFamily="2" charset="-122"/>
                                  <a:cs typeface="Calibri" panose="020F0502020204030204" pitchFamily="34" charset="0"/>
                                </a:rPr>
                                <m:t>𝐮</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𝑎𝑥</m:t>
                              </m:r>
                            </m:sub>
                          </m:sSub>
                        </m:e>
                      </m:d>
                      <m:r>
                        <a:rPr lang="en-CA" altLang="zh-CN" sz="2000">
                          <a:effectLst/>
                          <a:latin typeface="Cambria Math" panose="02040503050406030204" pitchFamily="18" charset="0"/>
                          <a:ea typeface="等线" panose="02010600030101010101" pitchFamily="2" charset="-122"/>
                          <a:cs typeface="Calibri" panose="020F0502020204030204" pitchFamily="34" charset="0"/>
                        </a:rPr>
                        <m:t>=0</m:t>
                      </m:r>
                    </m:oMath>
                  </m:oMathPara>
                </a14:m>
                <a:endParaRPr lang="en-US" altLang="zh-CN" sz="2000" i="1" dirty="0">
                  <a:latin typeface="Cambria Math" panose="02040503050406030204" pitchFamily="18" charset="0"/>
                  <a:ea typeface="Cambria Math" panose="02040503050406030204" pitchFamily="18" charset="0"/>
                </a:endParaRPr>
              </a:p>
              <a:p>
                <a:pPr marL="0" indent="0" algn="ctr">
                  <a:buNone/>
                </a:pPr>
                <a:r>
                  <a:rPr lang="en-CA" altLang="zh-CN" sz="2000" dirty="0">
                    <a:effectLst/>
                    <a:latin typeface="Calibri" panose="020F0502020204030204" pitchFamily="34" charset="0"/>
                    <a:ea typeface="等线" panose="02010600030101010101" pitchFamily="2" charset="-122"/>
                  </a:rPr>
                  <a:t> </a:t>
                </a:r>
                <a14:m>
                  <m:oMath xmlns:m="http://schemas.openxmlformats.org/officeDocument/2006/math">
                    <m:sSub>
                      <m:sSubPr>
                        <m:ctrlPr>
                          <a:rPr lang="zh-CN" altLang="zh-CN" sz="20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rPr>
                          <m:t>𝐾</m:t>
                        </m:r>
                      </m:e>
                      <m:sub>
                        <m:r>
                          <a:rPr lang="en-CA" altLang="zh-CN" sz="2000" i="1">
                            <a:effectLst/>
                            <a:latin typeface="Cambria Math" panose="02040503050406030204" pitchFamily="18" charset="0"/>
                            <a:ea typeface="等线" panose="02010600030101010101" pitchFamily="2" charset="-122"/>
                          </a:rPr>
                          <m:t>𝑔𝑙</m:t>
                        </m:r>
                      </m:sub>
                    </m:sSub>
                    <m:d>
                      <m:dPr>
                        <m:ctrlPr>
                          <a:rPr lang="zh-CN" altLang="zh-CN" sz="2000" i="1">
                            <a:effectLst/>
                            <a:latin typeface="Cambria Math" panose="02040503050406030204" pitchFamily="18" charset="0"/>
                            <a:ea typeface="Cambria Math" panose="02040503050406030204" pitchFamily="18" charset="0"/>
                          </a:rPr>
                        </m:ctrlPr>
                      </m:dPr>
                      <m:e>
                        <m:sSub>
                          <m:sSubPr>
                            <m:ctrlPr>
                              <a:rPr lang="zh-CN" altLang="zh-CN" sz="20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rPr>
                              <m:t>𝜂</m:t>
                            </m:r>
                          </m:e>
                          <m:sub>
                            <m:r>
                              <a:rPr lang="en-CA" altLang="zh-CN" sz="2000" i="1">
                                <a:effectLst/>
                                <a:latin typeface="Cambria Math" panose="02040503050406030204" pitchFamily="18" charset="0"/>
                                <a:ea typeface="等线" panose="02010600030101010101" pitchFamily="2" charset="-122"/>
                              </a:rPr>
                              <m:t>𝑔𝑙</m:t>
                            </m:r>
                          </m:sub>
                        </m:sSub>
                        <m:r>
                          <a:rPr lang="en-CA" altLang="zh-CN" sz="2000" i="1">
                            <a:effectLst/>
                            <a:latin typeface="Cambria Math" panose="02040503050406030204" pitchFamily="18" charset="0"/>
                            <a:ea typeface="等线" panose="02010600030101010101" pitchFamily="2" charset="-122"/>
                          </a:rPr>
                          <m:t>−</m:t>
                        </m:r>
                        <m:sSubSup>
                          <m:sSubSupPr>
                            <m:ctrlPr>
                              <a:rPr lang="zh-CN" altLang="zh-CN" sz="2000" i="1">
                                <a:effectLst/>
                                <a:latin typeface="Cambria Math" panose="02040503050406030204" pitchFamily="18" charset="0"/>
                                <a:ea typeface="Cambria Math" panose="02040503050406030204" pitchFamily="18" charset="0"/>
                              </a:rPr>
                            </m:ctrlPr>
                          </m:sSubSupPr>
                          <m:e>
                            <m:r>
                              <a:rPr lang="en-CA" altLang="zh-CN" sz="2000" i="1">
                                <a:effectLst/>
                                <a:latin typeface="Cambria Math" panose="02040503050406030204" pitchFamily="18" charset="0"/>
                                <a:ea typeface="等线" panose="02010600030101010101" pitchFamily="2" charset="-122"/>
                              </a:rPr>
                              <m:t>𝜂</m:t>
                            </m:r>
                          </m:e>
                          <m:sub>
                            <m:r>
                              <a:rPr lang="en-CA" altLang="zh-CN" sz="2000" i="1">
                                <a:effectLst/>
                                <a:latin typeface="Cambria Math" panose="02040503050406030204" pitchFamily="18" charset="0"/>
                                <a:ea typeface="等线" panose="02010600030101010101" pitchFamily="2" charset="-122"/>
                              </a:rPr>
                              <m:t>𝑔𝑙</m:t>
                            </m:r>
                          </m:sub>
                          <m:sup>
                            <m:r>
                              <a:rPr lang="en-CA" altLang="zh-CN" sz="2000" i="1">
                                <a:effectLst/>
                                <a:latin typeface="Cambria Math" panose="02040503050406030204" pitchFamily="18" charset="0"/>
                                <a:ea typeface="等线" panose="02010600030101010101" pitchFamily="2" charset="-122"/>
                              </a:rPr>
                              <m:t>𝑟𝑒</m:t>
                            </m:r>
                          </m:sup>
                        </m:sSubSup>
                      </m:e>
                    </m:d>
                    <m:r>
                      <a:rPr lang="en-CA" altLang="zh-CN" sz="2000" i="1">
                        <a:effectLst/>
                        <a:latin typeface="Cambria Math" panose="02040503050406030204" pitchFamily="18" charset="0"/>
                        <a:ea typeface="等线" panose="02010600030101010101" pitchFamily="2" charset="-122"/>
                      </a:rPr>
                      <m:t> =</m:t>
                    </m:r>
                    <m:sSub>
                      <m:sSubPr>
                        <m:ctrlPr>
                          <a:rPr lang="zh-CN" altLang="zh-CN" sz="20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rPr>
                          <m:t>𝑃</m:t>
                        </m:r>
                      </m:e>
                      <m:sub>
                        <m:r>
                          <a:rPr lang="en-CA" altLang="zh-CN" sz="2000" i="1">
                            <a:effectLst/>
                            <a:latin typeface="Cambria Math" panose="02040503050406030204" pitchFamily="18" charset="0"/>
                            <a:ea typeface="等线" panose="02010600030101010101" pitchFamily="2" charset="-122"/>
                          </a:rPr>
                          <m:t>𝑔𝑙</m:t>
                        </m:r>
                      </m:sub>
                    </m:sSub>
                    <m:r>
                      <a:rPr lang="en-CA" altLang="zh-CN" sz="2000" i="1">
                        <a:effectLst/>
                        <a:latin typeface="Cambria Math" panose="02040503050406030204" pitchFamily="18" charset="0"/>
                        <a:ea typeface="等线" panose="02010600030101010101" pitchFamily="2" charset="-122"/>
                      </a:rPr>
                      <m:t>−</m:t>
                    </m:r>
                    <m:sSub>
                      <m:sSubPr>
                        <m:ctrlPr>
                          <a:rPr lang="zh-CN" altLang="zh-CN" sz="20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rPr>
                          <m:t>𝑃</m:t>
                        </m:r>
                      </m:e>
                      <m:sub>
                        <m:r>
                          <a:rPr lang="en-CA" altLang="zh-CN" sz="2000" i="1">
                            <a:effectLst/>
                            <a:latin typeface="Cambria Math" panose="02040503050406030204" pitchFamily="18" charset="0"/>
                            <a:ea typeface="等线" panose="02010600030101010101" pitchFamily="2" charset="-122"/>
                          </a:rPr>
                          <m:t>𝑒𝑥</m:t>
                        </m:r>
                      </m:sub>
                    </m:sSub>
                    <m:r>
                      <a:rPr lang="en-CA" altLang="zh-CN" sz="2000" i="1">
                        <a:effectLst/>
                        <a:latin typeface="Cambria Math" panose="02040503050406030204" pitchFamily="18" charset="0"/>
                        <a:ea typeface="等线" panose="02010600030101010101" pitchFamily="2" charset="-122"/>
                      </a:rPr>
                      <m:t>−(</m:t>
                    </m:r>
                    <m:sSubSup>
                      <m:sSubSupPr>
                        <m:ctrlPr>
                          <a:rPr lang="zh-CN" altLang="zh-CN" sz="2000" i="1">
                            <a:effectLst/>
                            <a:latin typeface="Cambria Math" panose="02040503050406030204" pitchFamily="18" charset="0"/>
                            <a:ea typeface="Cambria Math" panose="02040503050406030204" pitchFamily="18" charset="0"/>
                          </a:rPr>
                        </m:ctrlPr>
                      </m:sSubSupPr>
                      <m:e>
                        <m:r>
                          <a:rPr lang="en-CA" altLang="zh-CN" sz="2000" i="1">
                            <a:effectLst/>
                            <a:latin typeface="Cambria Math" panose="02040503050406030204" pitchFamily="18" charset="0"/>
                            <a:ea typeface="等线" panose="02010600030101010101" pitchFamily="2" charset="-122"/>
                          </a:rPr>
                          <m:t>𝑃</m:t>
                        </m:r>
                      </m:e>
                      <m:sub>
                        <m:r>
                          <a:rPr lang="en-CA" altLang="zh-CN" sz="2000" i="1">
                            <a:effectLst/>
                            <a:latin typeface="Cambria Math" panose="02040503050406030204" pitchFamily="18" charset="0"/>
                            <a:ea typeface="等线" panose="02010600030101010101" pitchFamily="2" charset="-122"/>
                          </a:rPr>
                          <m:t>𝑔𝑙</m:t>
                        </m:r>
                      </m:sub>
                      <m:sup>
                        <m:r>
                          <a:rPr lang="en-CA" altLang="zh-CN" sz="2000" i="1">
                            <a:effectLst/>
                            <a:latin typeface="Cambria Math" panose="02040503050406030204" pitchFamily="18" charset="0"/>
                            <a:ea typeface="等线" panose="02010600030101010101" pitchFamily="2" charset="-122"/>
                          </a:rPr>
                          <m:t>𝑟𝑒</m:t>
                        </m:r>
                      </m:sup>
                    </m:sSubSup>
                    <m:r>
                      <a:rPr lang="en-CA" altLang="zh-CN" sz="2000" i="1">
                        <a:effectLst/>
                        <a:latin typeface="Cambria Math" panose="02040503050406030204" pitchFamily="18" charset="0"/>
                        <a:ea typeface="等线" panose="02010600030101010101" pitchFamily="2" charset="-122"/>
                      </a:rPr>
                      <m:t>−</m:t>
                    </m:r>
                    <m:sSubSup>
                      <m:sSubSupPr>
                        <m:ctrlPr>
                          <a:rPr lang="zh-CN" altLang="zh-CN" sz="2000" i="1">
                            <a:effectLst/>
                            <a:latin typeface="Cambria Math" panose="02040503050406030204" pitchFamily="18" charset="0"/>
                            <a:ea typeface="Cambria Math" panose="02040503050406030204" pitchFamily="18" charset="0"/>
                          </a:rPr>
                        </m:ctrlPr>
                      </m:sSubSupPr>
                      <m:e>
                        <m:r>
                          <a:rPr lang="en-CA" altLang="zh-CN" sz="2000" i="1">
                            <a:effectLst/>
                            <a:latin typeface="Cambria Math" panose="02040503050406030204" pitchFamily="18" charset="0"/>
                            <a:ea typeface="等线" panose="02010600030101010101" pitchFamily="2" charset="-122"/>
                          </a:rPr>
                          <m:t>𝑃</m:t>
                        </m:r>
                      </m:e>
                      <m:sub>
                        <m:r>
                          <a:rPr lang="en-CA" altLang="zh-CN" sz="2000" i="1">
                            <a:effectLst/>
                            <a:latin typeface="Cambria Math" panose="02040503050406030204" pitchFamily="18" charset="0"/>
                            <a:ea typeface="等线" panose="02010600030101010101" pitchFamily="2" charset="-122"/>
                          </a:rPr>
                          <m:t>𝑒𝑥</m:t>
                        </m:r>
                      </m:sub>
                      <m:sup>
                        <m:r>
                          <a:rPr lang="en-CA" altLang="zh-CN" sz="2000" i="1">
                            <a:effectLst/>
                            <a:latin typeface="Cambria Math" panose="02040503050406030204" pitchFamily="18" charset="0"/>
                            <a:ea typeface="等线" panose="02010600030101010101" pitchFamily="2" charset="-122"/>
                          </a:rPr>
                          <m:t>𝑟𝑒</m:t>
                        </m:r>
                      </m:sup>
                    </m:sSubSup>
                    <m:r>
                      <a:rPr lang="en-CA" altLang="zh-CN" sz="2000" i="1">
                        <a:effectLst/>
                        <a:latin typeface="Cambria Math" panose="02040503050406030204" pitchFamily="18" charset="0"/>
                        <a:ea typeface="等线" panose="02010600030101010101" pitchFamily="2" charset="-122"/>
                      </a:rPr>
                      <m:t>)</m:t>
                    </m:r>
                  </m:oMath>
                </a14:m>
                <a:endParaRPr lang="zh-CN" altLang="zh-CN" sz="2000" dirty="0">
                  <a:effectLst/>
                  <a:latin typeface="Calibri" panose="020F0502020204030204" pitchFamily="34" charset="0"/>
                  <a:ea typeface="等线" panose="02010600030101010101" pitchFamily="2" charset="-122"/>
                </a:endParaRPr>
              </a:p>
              <a:p>
                <a:pPr marL="0" indent="0">
                  <a:buNone/>
                </a:pPr>
                <a14:m>
                  <m:oMathPara xmlns:m="http://schemas.openxmlformats.org/officeDocument/2006/math">
                    <m:oMathParaPr>
                      <m:jc m:val="centerGroup"/>
                    </m:oMathParaPr>
                    <m:oMath xmlns:m="http://schemas.openxmlformats.org/officeDocument/2006/math">
                      <m:sSub>
                        <m:sSubPr>
                          <m:ctrlPr>
                            <a:rPr lang="zh-CN" altLang="zh-CN" sz="32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𝐾</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𝑎𝑥</m:t>
                          </m:r>
                        </m:sub>
                      </m:sSub>
                      <m:d>
                        <m:dPr>
                          <m:ctrlPr>
                            <a:rPr lang="zh-CN" altLang="zh-CN" sz="3200" i="1">
                              <a:effectLst/>
                              <a:latin typeface="Cambria Math" panose="02040503050406030204" pitchFamily="18" charset="0"/>
                              <a:ea typeface="Cambria Math" panose="02040503050406030204" pitchFamily="18" charset="0"/>
                            </a:rPr>
                          </m:ctrlPr>
                        </m:dPr>
                        <m:e>
                          <m:sSub>
                            <m:sSubPr>
                              <m:ctrlPr>
                                <a:rPr lang="zh-CN" altLang="zh-CN" sz="32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𝜂</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𝑎𝑥</m:t>
                              </m:r>
                            </m:sub>
                          </m:sSub>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sSubSup>
                            <m:sSubSupPr>
                              <m:ctrlPr>
                                <a:rPr lang="zh-CN" altLang="zh-CN" sz="3200" i="1">
                                  <a:effectLst/>
                                  <a:latin typeface="Cambria Math" panose="02040503050406030204" pitchFamily="18" charset="0"/>
                                  <a:ea typeface="Cambria Math" panose="02040503050406030204" pitchFamily="18" charset="0"/>
                                </a:rPr>
                              </m:ctrlPr>
                            </m:sSubSup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𝜂</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𝑎𝑥</m:t>
                              </m:r>
                            </m:sub>
                            <m:sup>
                              <m:r>
                                <a:rPr lang="en-CA" altLang="zh-CN" sz="2000" i="1">
                                  <a:effectLst/>
                                  <a:latin typeface="Cambria Math" panose="02040503050406030204" pitchFamily="18" charset="0"/>
                                  <a:ea typeface="等线" panose="02010600030101010101" pitchFamily="2" charset="-122"/>
                                  <a:cs typeface="Calibri" panose="020F0502020204030204" pitchFamily="34" charset="0"/>
                                </a:rPr>
                                <m:t>𝑟𝑒</m:t>
                              </m:r>
                            </m:sup>
                          </m:sSubSup>
                        </m:e>
                      </m:d>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sSub>
                        <m:sSubPr>
                          <m:ctrlPr>
                            <a:rPr lang="zh-CN" altLang="zh-CN" sz="32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𝑃</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𝑎𝑥</m:t>
                          </m:r>
                        </m:sub>
                      </m:sSub>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sSub>
                        <m:sSubPr>
                          <m:ctrlPr>
                            <a:rPr lang="zh-CN" altLang="zh-CN" sz="3200" i="1">
                              <a:effectLst/>
                              <a:latin typeface="Cambria Math" panose="02040503050406030204" pitchFamily="18" charset="0"/>
                              <a:ea typeface="Cambria Math" panose="02040503050406030204" pitchFamily="18" charset="0"/>
                            </a:rPr>
                          </m:ctrlPr>
                        </m:sSub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𝑃</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𝑒𝑥</m:t>
                          </m:r>
                        </m:sub>
                      </m:sSub>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sSubSup>
                        <m:sSubSupPr>
                          <m:ctrlPr>
                            <a:rPr lang="zh-CN" altLang="zh-CN" sz="3200" i="1">
                              <a:effectLst/>
                              <a:latin typeface="Cambria Math" panose="02040503050406030204" pitchFamily="18" charset="0"/>
                              <a:ea typeface="Cambria Math" panose="02040503050406030204" pitchFamily="18" charset="0"/>
                            </a:rPr>
                          </m:ctrlPr>
                        </m:sSubSup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𝑃</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𝑎𝑥</m:t>
                          </m:r>
                        </m:sub>
                        <m:sup>
                          <m:r>
                            <a:rPr lang="en-CA" altLang="zh-CN" sz="2000" i="1">
                              <a:effectLst/>
                              <a:latin typeface="Cambria Math" panose="02040503050406030204" pitchFamily="18" charset="0"/>
                              <a:ea typeface="等线" panose="02010600030101010101" pitchFamily="2" charset="-122"/>
                              <a:cs typeface="Calibri" panose="020F0502020204030204" pitchFamily="34" charset="0"/>
                            </a:rPr>
                            <m:t>𝑟𝑒</m:t>
                          </m:r>
                        </m:sup>
                      </m:sSubSup>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sSubSup>
                        <m:sSubSupPr>
                          <m:ctrlPr>
                            <a:rPr lang="zh-CN" altLang="zh-CN" sz="3200" i="1">
                              <a:effectLst/>
                              <a:latin typeface="Cambria Math" panose="02040503050406030204" pitchFamily="18" charset="0"/>
                              <a:ea typeface="Cambria Math" panose="02040503050406030204" pitchFamily="18" charset="0"/>
                            </a:rPr>
                          </m:ctrlPr>
                        </m:sSubSup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𝑃</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2000" i="1">
                              <a:effectLst/>
                              <a:latin typeface="Cambria Math" panose="02040503050406030204" pitchFamily="18" charset="0"/>
                              <a:ea typeface="等线" panose="02010600030101010101" pitchFamily="2" charset="-122"/>
                              <a:cs typeface="Calibri" panose="020F0502020204030204" pitchFamily="34" charset="0"/>
                            </a:rPr>
                            <m:t>𝑟𝑒</m:t>
                          </m:r>
                        </m:sup>
                      </m:sSubSup>
                      <m:r>
                        <a:rPr lang="en-CA" altLang="zh-CN" sz="2000" i="1">
                          <a:effectLst/>
                          <a:latin typeface="Cambria Math" panose="02040503050406030204" pitchFamily="18" charset="0"/>
                          <a:ea typeface="等线" panose="02010600030101010101" pitchFamily="2" charset="-122"/>
                          <a:cs typeface="Calibri" panose="020F0502020204030204" pitchFamily="34" charset="0"/>
                        </a:rPr>
                        <m:t>)</m:t>
                      </m:r>
                    </m:oMath>
                  </m:oMathPara>
                </a14:m>
                <a:endParaRPr lang="en-US" altLang="zh-CN" sz="3200"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32EFC725-2CE5-4342-B3A9-9BD7C89F6472}"/>
                  </a:ext>
                </a:extLst>
              </p:cNvPr>
              <p:cNvSpPr>
                <a:spLocks noGrp="1" noRot="1" noChangeAspect="1" noMove="1" noResize="1" noEditPoints="1" noAdjustHandles="1" noChangeArrowheads="1" noChangeShapeType="1" noTextEdit="1"/>
              </p:cNvSpPr>
              <p:nvPr>
                <p:ph idx="1"/>
              </p:nvPr>
            </p:nvSpPr>
            <p:spPr>
              <a:xfrm>
                <a:off x="838200" y="1825624"/>
                <a:ext cx="10515600" cy="5032375"/>
              </a:xfrm>
              <a:blipFill>
                <a:blip r:embed="rId2"/>
                <a:stretch>
                  <a:fillRect t="-20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50954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4295B884-203D-4B9B-8EAC-A4424E3CB113}"/>
              </a:ext>
            </a:extLst>
          </p:cNvPr>
          <p:cNvGrpSpPr/>
          <p:nvPr/>
        </p:nvGrpSpPr>
        <p:grpSpPr>
          <a:xfrm>
            <a:off x="1528533" y="497265"/>
            <a:ext cx="8652954" cy="5457499"/>
            <a:chOff x="2451322" y="413375"/>
            <a:chExt cx="8652954" cy="5457499"/>
          </a:xfrm>
        </p:grpSpPr>
        <p:sp>
          <p:nvSpPr>
            <p:cNvPr id="2" name="TextBox 1">
              <a:extLst>
                <a:ext uri="{FF2B5EF4-FFF2-40B4-BE49-F238E27FC236}">
                  <a16:creationId xmlns:a16="http://schemas.microsoft.com/office/drawing/2014/main" id="{EDEDB727-FE4D-4ED1-94CD-44C74C364F99}"/>
                </a:ext>
              </a:extLst>
            </p:cNvPr>
            <p:cNvSpPr txBox="1"/>
            <p:nvPr/>
          </p:nvSpPr>
          <p:spPr>
            <a:xfrm>
              <a:off x="2451322" y="413375"/>
              <a:ext cx="8189843" cy="769441"/>
            </a:xfrm>
            <a:prstGeom prst="rect">
              <a:avLst/>
            </a:prstGeom>
            <a:noFill/>
          </p:spPr>
          <p:txBody>
            <a:bodyPr wrap="square" rtlCol="0">
              <a:spAutoFit/>
            </a:bodyPr>
            <a:lstStyle/>
            <a:p>
              <a:pPr algn="ctr"/>
              <a:r>
                <a:rPr lang="en-US" sz="2800" dirty="0">
                  <a:latin typeface="Arial Black" panose="020B0A04020102020204" pitchFamily="34" charset="0"/>
                </a:rPr>
                <a:t>Fundamental Flow Equation was Derived</a:t>
              </a:r>
              <a:br>
                <a:rPr lang="en-US" sz="2800" dirty="0">
                  <a:latin typeface="Arial Black" panose="020B0A04020102020204" pitchFamily="34" charset="0"/>
                </a:rPr>
              </a:br>
              <a:r>
                <a:rPr lang="en-US" sz="1600" i="1" dirty="0">
                  <a:latin typeface="Arial" panose="020B0604020202020204" pitchFamily="34" charset="0"/>
                  <a:cs typeface="Arial" panose="020B0604020202020204" pitchFamily="34" charset="0"/>
                </a:rPr>
                <a:t>Generalization of Starlings Capillary Law</a:t>
              </a:r>
              <a:endParaRPr lang="en-US" sz="2800" i="1"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668D5EED-D536-4486-B15C-5069F52F7389}"/>
                </a:ext>
              </a:extLst>
            </p:cNvPr>
            <p:cNvGrpSpPr/>
            <p:nvPr/>
          </p:nvGrpSpPr>
          <p:grpSpPr>
            <a:xfrm>
              <a:off x="3379613" y="1367482"/>
              <a:ext cx="6575656" cy="3611384"/>
              <a:chOff x="3421558" y="1880271"/>
              <a:chExt cx="6575656" cy="3755440"/>
            </a:xfrm>
          </p:grpSpPr>
          <p:grpSp>
            <p:nvGrpSpPr>
              <p:cNvPr id="19" name="Group 18">
                <a:extLst>
                  <a:ext uri="{FF2B5EF4-FFF2-40B4-BE49-F238E27FC236}">
                    <a16:creationId xmlns:a16="http://schemas.microsoft.com/office/drawing/2014/main" id="{C2E943C2-36F7-4597-9962-1C00CA97795C}"/>
                  </a:ext>
                </a:extLst>
              </p:cNvPr>
              <p:cNvGrpSpPr/>
              <p:nvPr/>
            </p:nvGrpSpPr>
            <p:grpSpPr>
              <a:xfrm>
                <a:off x="3421558" y="1880271"/>
                <a:ext cx="6575656" cy="3755440"/>
                <a:chOff x="3421558" y="1880271"/>
                <a:chExt cx="6575656" cy="3755440"/>
              </a:xfrm>
            </p:grpSpPr>
            <p:grpSp>
              <p:nvGrpSpPr>
                <p:cNvPr id="16" name="Group 15">
                  <a:extLst>
                    <a:ext uri="{FF2B5EF4-FFF2-40B4-BE49-F238E27FC236}">
                      <a16:creationId xmlns:a16="http://schemas.microsoft.com/office/drawing/2014/main" id="{FBA5C07E-E15E-4AF8-9BDD-A139B9115531}"/>
                    </a:ext>
                  </a:extLst>
                </p:cNvPr>
                <p:cNvGrpSpPr/>
                <p:nvPr/>
              </p:nvGrpSpPr>
              <p:grpSpPr>
                <a:xfrm>
                  <a:off x="3421558" y="1880271"/>
                  <a:ext cx="6575656" cy="3495949"/>
                  <a:chOff x="3421558" y="1880271"/>
                  <a:chExt cx="6575656" cy="3495949"/>
                </a:xfrm>
              </p:grpSpPr>
              <p:grpSp>
                <p:nvGrpSpPr>
                  <p:cNvPr id="13" name="Group 12">
                    <a:extLst>
                      <a:ext uri="{FF2B5EF4-FFF2-40B4-BE49-F238E27FC236}">
                        <a16:creationId xmlns:a16="http://schemas.microsoft.com/office/drawing/2014/main" id="{B2FB4ED3-F640-4F15-A3CA-E95198273D8C}"/>
                      </a:ext>
                    </a:extLst>
                  </p:cNvPr>
                  <p:cNvGrpSpPr/>
                  <p:nvPr/>
                </p:nvGrpSpPr>
                <p:grpSpPr>
                  <a:xfrm>
                    <a:off x="3421558" y="1880271"/>
                    <a:ext cx="6575656" cy="3495949"/>
                    <a:chOff x="3421558" y="1880271"/>
                    <a:chExt cx="6575656" cy="3495949"/>
                  </a:xfrm>
                </p:grpSpPr>
                <p:grpSp>
                  <p:nvGrpSpPr>
                    <p:cNvPr id="11" name="Group 10">
                      <a:extLst>
                        <a:ext uri="{FF2B5EF4-FFF2-40B4-BE49-F238E27FC236}">
                          <a16:creationId xmlns:a16="http://schemas.microsoft.com/office/drawing/2014/main" id="{2F54F13C-3E48-4812-9036-D622C70FFB6B}"/>
                        </a:ext>
                      </a:extLst>
                    </p:cNvPr>
                    <p:cNvGrpSpPr/>
                    <p:nvPr/>
                  </p:nvGrpSpPr>
                  <p:grpSpPr>
                    <a:xfrm>
                      <a:off x="3421558" y="1880271"/>
                      <a:ext cx="6575656" cy="3495949"/>
                      <a:chOff x="2443760" y="1540522"/>
                      <a:chExt cx="6575656" cy="3495949"/>
                    </a:xfrm>
                  </p:grpSpPr>
                  <p:grpSp>
                    <p:nvGrpSpPr>
                      <p:cNvPr id="10" name="Group 9">
                        <a:extLst>
                          <a:ext uri="{FF2B5EF4-FFF2-40B4-BE49-F238E27FC236}">
                            <a16:creationId xmlns:a16="http://schemas.microsoft.com/office/drawing/2014/main" id="{1184AEE4-DEBA-45EA-A6B4-36C6DC78ADF9}"/>
                          </a:ext>
                        </a:extLst>
                      </p:cNvPr>
                      <p:cNvGrpSpPr/>
                      <p:nvPr/>
                    </p:nvGrpSpPr>
                    <p:grpSpPr>
                      <a:xfrm>
                        <a:off x="3646337" y="2837082"/>
                        <a:ext cx="5285990" cy="2199389"/>
                        <a:chOff x="3646337" y="2837082"/>
                        <a:chExt cx="5285990" cy="2199389"/>
                      </a:xfrm>
                    </p:grpSpPr>
                    <p:pic>
                      <p:nvPicPr>
                        <p:cNvPr id="3" name="Picture 2">
                          <a:extLst>
                            <a:ext uri="{FF2B5EF4-FFF2-40B4-BE49-F238E27FC236}">
                              <a16:creationId xmlns:a16="http://schemas.microsoft.com/office/drawing/2014/main" id="{8EE92455-33B6-4FEA-BFE8-A80673332BB7}"/>
                            </a:ext>
                          </a:extLst>
                        </p:cNvPr>
                        <p:cNvPicPr>
                          <a:picLocks noChangeAspect="1"/>
                        </p:cNvPicPr>
                        <p:nvPr/>
                      </p:nvPicPr>
                      <p:blipFill>
                        <a:blip r:embed="rId2"/>
                        <a:stretch>
                          <a:fillRect/>
                        </a:stretch>
                      </p:blipFill>
                      <p:spPr>
                        <a:xfrm>
                          <a:off x="3669523" y="2837082"/>
                          <a:ext cx="1188841" cy="1304059"/>
                        </a:xfrm>
                        <a:prstGeom prst="rect">
                          <a:avLst/>
                        </a:prstGeom>
                      </p:spPr>
                    </p:pic>
                    <p:sp>
                      <p:nvSpPr>
                        <p:cNvPr id="4" name="Rectangle 3">
                          <a:extLst>
                            <a:ext uri="{FF2B5EF4-FFF2-40B4-BE49-F238E27FC236}">
                              <a16:creationId xmlns:a16="http://schemas.microsoft.com/office/drawing/2014/main" id="{A7CB5B03-A4A3-469C-9E0E-6C17B262509C}"/>
                            </a:ext>
                          </a:extLst>
                        </p:cNvPr>
                        <p:cNvSpPr/>
                        <p:nvPr/>
                      </p:nvSpPr>
                      <p:spPr>
                        <a:xfrm>
                          <a:off x="3646337" y="4170947"/>
                          <a:ext cx="1119217" cy="338554"/>
                        </a:xfrm>
                        <a:prstGeom prst="rect">
                          <a:avLst/>
                        </a:prstGeom>
                      </p:spPr>
                      <p:txBody>
                        <a:bodyPr wrap="none">
                          <a:spAutoFit/>
                        </a:bodyPr>
                        <a:lstStyle/>
                        <a:p>
                          <a:pPr fontAlgn="base">
                            <a:spcBef>
                              <a:spcPct val="0"/>
                            </a:spcBef>
                            <a:spcAft>
                              <a:spcPct val="0"/>
                            </a:spcAft>
                          </a:pPr>
                          <a:r>
                            <a:rPr lang="en-US" sz="1600" b="1" dirty="0">
                              <a:solidFill>
                                <a:srgbClr val="000000"/>
                              </a:solidFill>
                              <a:latin typeface="Arial" pitchFamily="34" charset="0"/>
                              <a:cs typeface="Arial" pitchFamily="34" charset="0"/>
                            </a:rPr>
                            <a:t>Shixin Xu</a:t>
                          </a:r>
                          <a:endParaRPr lang="en-US" sz="1600" dirty="0">
                            <a:solidFill>
                              <a:srgbClr val="000000"/>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CA539387-5EF4-4B4F-ACC0-B71DB395E569}"/>
                            </a:ext>
                          </a:extLst>
                        </p:cNvPr>
                        <p:cNvPicPr>
                          <a:picLocks noChangeAspect="1"/>
                        </p:cNvPicPr>
                        <p:nvPr/>
                      </p:nvPicPr>
                      <p:blipFill>
                        <a:blip r:embed="rId3"/>
                        <a:stretch>
                          <a:fillRect/>
                        </a:stretch>
                      </p:blipFill>
                      <p:spPr>
                        <a:xfrm>
                          <a:off x="7653263" y="2852176"/>
                          <a:ext cx="1188841" cy="1245069"/>
                        </a:xfrm>
                        <a:prstGeom prst="rect">
                          <a:avLst/>
                        </a:prstGeom>
                      </p:spPr>
                    </p:pic>
                    <p:sp>
                      <p:nvSpPr>
                        <p:cNvPr id="6" name="Rectangle 5">
                          <a:extLst>
                            <a:ext uri="{FF2B5EF4-FFF2-40B4-BE49-F238E27FC236}">
                              <a16:creationId xmlns:a16="http://schemas.microsoft.com/office/drawing/2014/main" id="{19D93613-2196-4EF5-8896-0917238E3DB4}"/>
                            </a:ext>
                          </a:extLst>
                        </p:cNvPr>
                        <p:cNvSpPr/>
                        <p:nvPr/>
                      </p:nvSpPr>
                      <p:spPr>
                        <a:xfrm>
                          <a:off x="7563041" y="4173582"/>
                          <a:ext cx="1369286" cy="338554"/>
                        </a:xfrm>
                        <a:prstGeom prst="rect">
                          <a:avLst/>
                        </a:prstGeom>
                      </p:spPr>
                      <p:txBody>
                        <a:bodyPr wrap="none">
                          <a:spAutoFit/>
                        </a:bodyPr>
                        <a:lstStyle/>
                        <a:p>
                          <a:pPr fontAlgn="base">
                            <a:spcBef>
                              <a:spcPct val="0"/>
                            </a:spcBef>
                            <a:spcAft>
                              <a:spcPct val="0"/>
                            </a:spcAft>
                          </a:pPr>
                          <a:r>
                            <a:rPr lang="en-US" sz="1600" b="1" dirty="0">
                              <a:solidFill>
                                <a:srgbClr val="000000"/>
                              </a:solidFill>
                              <a:latin typeface="Arial" pitchFamily="34" charset="0"/>
                              <a:cs typeface="Arial" pitchFamily="34" charset="0"/>
                            </a:rPr>
                            <a:t>Zilong Song</a:t>
                          </a:r>
                          <a:endParaRPr lang="en-US" sz="1600" dirty="0">
                            <a:solidFill>
                              <a:srgbClr val="000000"/>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88DBBD6F-7FB1-46CC-92E8-26D2B58F6562}"/>
                            </a:ext>
                          </a:extLst>
                        </p:cNvPr>
                        <p:cNvPicPr>
                          <a:picLocks noChangeAspect="1"/>
                        </p:cNvPicPr>
                        <p:nvPr/>
                      </p:nvPicPr>
                      <p:blipFill>
                        <a:blip r:embed="rId4"/>
                        <a:stretch>
                          <a:fillRect/>
                        </a:stretch>
                      </p:blipFill>
                      <p:spPr>
                        <a:xfrm>
                          <a:off x="5534497" y="2863439"/>
                          <a:ext cx="1225305" cy="1245068"/>
                        </a:xfrm>
                        <a:prstGeom prst="rect">
                          <a:avLst/>
                        </a:prstGeom>
                      </p:spPr>
                    </p:pic>
                    <p:sp>
                      <p:nvSpPr>
                        <p:cNvPr id="8" name="Rectangle 7">
                          <a:extLst>
                            <a:ext uri="{FF2B5EF4-FFF2-40B4-BE49-F238E27FC236}">
                              <a16:creationId xmlns:a16="http://schemas.microsoft.com/office/drawing/2014/main" id="{7C52E6E9-EE36-4BF0-AD63-57B50A6BC4AD}"/>
                            </a:ext>
                          </a:extLst>
                        </p:cNvPr>
                        <p:cNvSpPr/>
                        <p:nvPr/>
                      </p:nvSpPr>
                      <p:spPr>
                        <a:xfrm>
                          <a:off x="5357538" y="4172326"/>
                          <a:ext cx="1811714" cy="864145"/>
                        </a:xfrm>
                        <a:prstGeom prst="rect">
                          <a:avLst/>
                        </a:prstGeom>
                      </p:spPr>
                      <p:txBody>
                        <a:bodyPr wrap="none">
                          <a:spAutoFit/>
                        </a:bodyPr>
                        <a:lstStyle/>
                        <a:p>
                          <a:pPr algn="ctr" fontAlgn="base">
                            <a:spcBef>
                              <a:spcPct val="0"/>
                            </a:spcBef>
                            <a:spcAft>
                              <a:spcPct val="0"/>
                            </a:spcAft>
                          </a:pPr>
                          <a:r>
                            <a:rPr lang="en-US" sz="1600" b="1" dirty="0">
                              <a:solidFill>
                                <a:srgbClr val="000000"/>
                              </a:solidFill>
                              <a:latin typeface="Arial" pitchFamily="34" charset="0"/>
                              <a:cs typeface="Arial" pitchFamily="34" charset="0"/>
                            </a:rPr>
                            <a:t>Huaxiong Huang</a:t>
                          </a:r>
                          <a:br>
                            <a:rPr lang="en-US" sz="1600" b="1" dirty="0">
                              <a:solidFill>
                                <a:srgbClr val="000000"/>
                              </a:solidFill>
                              <a:latin typeface="Arial" pitchFamily="34" charset="0"/>
                              <a:cs typeface="Arial" pitchFamily="34" charset="0"/>
                            </a:rPr>
                          </a:br>
                          <a:br>
                            <a:rPr lang="en-US" sz="1600" b="1" dirty="0">
                              <a:solidFill>
                                <a:srgbClr val="000000"/>
                              </a:solidFill>
                              <a:latin typeface="Arial" pitchFamily="34" charset="0"/>
                              <a:cs typeface="Arial" pitchFamily="34" charset="0"/>
                            </a:rPr>
                          </a:br>
                          <a:endParaRPr lang="en-US" sz="1600" dirty="0">
                            <a:solidFill>
                              <a:srgbClr val="000000"/>
                            </a:solidFill>
                            <a:latin typeface="Arial" pitchFamily="34" charset="0"/>
                            <a:cs typeface="Arial" pitchFamily="34" charset="0"/>
                          </a:endParaRPr>
                        </a:p>
                      </p:txBody>
                    </p:sp>
                  </p:grpSp>
                  <p:sp>
                    <p:nvSpPr>
                      <p:cNvPr id="9" name="Rectangle 8">
                        <a:extLst>
                          <a:ext uri="{FF2B5EF4-FFF2-40B4-BE49-F238E27FC236}">
                            <a16:creationId xmlns:a16="http://schemas.microsoft.com/office/drawing/2014/main" id="{E145F9EF-EB15-4536-A23A-2B6D8EE82721}"/>
                          </a:ext>
                        </a:extLst>
                      </p:cNvPr>
                      <p:cNvSpPr/>
                      <p:nvPr/>
                    </p:nvSpPr>
                    <p:spPr>
                      <a:xfrm>
                        <a:off x="2443760" y="1540522"/>
                        <a:ext cx="6575656" cy="928155"/>
                      </a:xfrm>
                      <a:prstGeom prst="rect">
                        <a:avLst/>
                      </a:prstGeom>
                    </p:spPr>
                    <p:txBody>
                      <a:bodyPr wrap="square">
                        <a:spAutoFit/>
                      </a:bodyPr>
                      <a:lstStyle/>
                      <a:p>
                        <a:pPr algn="ctr" fontAlgn="base">
                          <a:spcBef>
                            <a:spcPct val="0"/>
                          </a:spcBef>
                          <a:spcAft>
                            <a:spcPct val="0"/>
                          </a:spcAft>
                        </a:pPr>
                        <a:r>
                          <a:rPr lang="en-US" b="1" u="sng" dirty="0">
                            <a:solidFill>
                              <a:srgbClr val="000000"/>
                            </a:solidFill>
                            <a:latin typeface="Arial" pitchFamily="34" charset="0"/>
                            <a:cs typeface="Arial" pitchFamily="34" charset="0"/>
                          </a:rPr>
                          <a:t>Osmosis through a Semi-permeable Membrane</a:t>
                        </a:r>
                        <a:r>
                          <a:rPr lang="en-US" b="1" dirty="0">
                            <a:solidFill>
                              <a:srgbClr val="000000"/>
                            </a:solidFill>
                            <a:latin typeface="Arial" pitchFamily="34" charset="0"/>
                            <a:cs typeface="Arial" pitchFamily="34" charset="0"/>
                          </a:rPr>
                          <a:t>: </a:t>
                        </a:r>
                        <a:br>
                          <a:rPr lang="en-US" b="1" dirty="0">
                            <a:solidFill>
                              <a:srgbClr val="000000"/>
                            </a:solidFill>
                            <a:latin typeface="Arial" pitchFamily="34" charset="0"/>
                            <a:cs typeface="Arial" pitchFamily="34" charset="0"/>
                          </a:rPr>
                        </a:br>
                        <a:r>
                          <a:rPr lang="en-US" b="1" dirty="0">
                            <a:solidFill>
                              <a:srgbClr val="000000"/>
                            </a:solidFill>
                            <a:latin typeface="Arial" pitchFamily="34" charset="0"/>
                            <a:cs typeface="Arial" pitchFamily="34" charset="0"/>
                          </a:rPr>
                          <a:t>a Consistent Approach to Interactions</a:t>
                        </a:r>
                        <a:br>
                          <a:rPr lang="en-US" b="1" dirty="0">
                            <a:solidFill>
                              <a:srgbClr val="000000"/>
                            </a:solidFill>
                            <a:latin typeface="Arial" pitchFamily="34" charset="0"/>
                            <a:cs typeface="Arial" pitchFamily="34" charset="0"/>
                          </a:rPr>
                        </a:br>
                        <a:r>
                          <a:rPr lang="en-US" sz="1600" b="1" dirty="0">
                            <a:solidFill>
                              <a:srgbClr val="000000"/>
                            </a:solidFill>
                            <a:latin typeface="Arial" pitchFamily="34" charset="0"/>
                            <a:cs typeface="Arial" pitchFamily="34" charset="0"/>
                          </a:rPr>
                          <a:t>                  </a:t>
                        </a:r>
                        <a:r>
                          <a:rPr lang="en-US" sz="1600" dirty="0">
                            <a:solidFill>
                              <a:srgbClr val="000000"/>
                            </a:solidFill>
                            <a:latin typeface="Arial" pitchFamily="34" charset="0"/>
                            <a:cs typeface="Arial" pitchFamily="34" charset="0"/>
                          </a:rPr>
                          <a:t>arXiv:1806.00646 </a:t>
                        </a:r>
                      </a:p>
                    </p:txBody>
                  </p:sp>
                </p:grpSp>
                <p:sp>
                  <p:nvSpPr>
                    <p:cNvPr id="12" name="TextBox 11">
                      <a:extLst>
                        <a:ext uri="{FF2B5EF4-FFF2-40B4-BE49-F238E27FC236}">
                          <a16:creationId xmlns:a16="http://schemas.microsoft.com/office/drawing/2014/main" id="{E790CBBB-AF57-4308-A0D5-D5F7D0156043}"/>
                        </a:ext>
                      </a:extLst>
                    </p:cNvPr>
                    <p:cNvSpPr txBox="1"/>
                    <p:nvPr/>
                  </p:nvSpPr>
                  <p:spPr>
                    <a:xfrm>
                      <a:off x="6335336" y="2805635"/>
                      <a:ext cx="1578902" cy="369332"/>
                    </a:xfrm>
                    <a:prstGeom prst="rect">
                      <a:avLst/>
                    </a:prstGeom>
                    <a:noFill/>
                  </p:spPr>
                  <p:txBody>
                    <a:bodyPr wrap="square" rtlCol="0">
                      <a:spAutoFit/>
                    </a:bodyPr>
                    <a:lstStyle/>
                    <a:p>
                      <a:r>
                        <a:rPr lang="en-US" b="1" i="1" dirty="0"/>
                        <a:t>Project Leader</a:t>
                      </a:r>
                    </a:p>
                  </p:txBody>
                </p:sp>
              </p:grpSp>
              <p:sp>
                <p:nvSpPr>
                  <p:cNvPr id="15" name="TextBox 14">
                    <a:extLst>
                      <a:ext uri="{FF2B5EF4-FFF2-40B4-BE49-F238E27FC236}">
                        <a16:creationId xmlns:a16="http://schemas.microsoft.com/office/drawing/2014/main" id="{1790D3F9-D339-4CFB-82D1-5AC85834D2DA}"/>
                      </a:ext>
                    </a:extLst>
                  </p:cNvPr>
                  <p:cNvSpPr txBox="1"/>
                  <p:nvPr/>
                </p:nvSpPr>
                <p:spPr>
                  <a:xfrm>
                    <a:off x="8798409" y="4851884"/>
                    <a:ext cx="930165" cy="369332"/>
                  </a:xfrm>
                  <a:prstGeom prst="rect">
                    <a:avLst/>
                  </a:prstGeom>
                  <a:noFill/>
                </p:spPr>
                <p:txBody>
                  <a:bodyPr wrap="square">
                    <a:spAutoFit/>
                  </a:bodyPr>
                  <a:lstStyle/>
                  <a:p>
                    <a:r>
                      <a:rPr lang="ja-JP" altLang="en-US" b="1" i="0" dirty="0">
                        <a:solidFill>
                          <a:srgbClr val="3C4043"/>
                        </a:solidFill>
                        <a:effectLst/>
                        <a:latin typeface="Arial Black" panose="020B0A04020102020204" pitchFamily="34" charset="0"/>
                      </a:rPr>
                      <a:t>宋子龙</a:t>
                    </a:r>
                    <a:endParaRPr lang="en-US" b="1" dirty="0">
                      <a:latin typeface="Arial Black" panose="020B0A04020102020204" pitchFamily="34" charset="0"/>
                    </a:endParaRPr>
                  </a:p>
                </p:txBody>
              </p:sp>
            </p:grpSp>
            <p:sp>
              <p:nvSpPr>
                <p:cNvPr id="18" name="TextBox 17">
                  <a:extLst>
                    <a:ext uri="{FF2B5EF4-FFF2-40B4-BE49-F238E27FC236}">
                      <a16:creationId xmlns:a16="http://schemas.microsoft.com/office/drawing/2014/main" id="{C23865B6-C855-4215-89B6-F4FE0B6E9474}"/>
                    </a:ext>
                  </a:extLst>
                </p:cNvPr>
                <p:cNvSpPr txBox="1"/>
                <p:nvPr/>
              </p:nvSpPr>
              <p:spPr>
                <a:xfrm>
                  <a:off x="4758036" y="5266379"/>
                  <a:ext cx="898634" cy="369332"/>
                </a:xfrm>
                <a:prstGeom prst="rect">
                  <a:avLst/>
                </a:prstGeom>
                <a:noFill/>
              </p:spPr>
              <p:txBody>
                <a:bodyPr wrap="square">
                  <a:spAutoFit/>
                </a:bodyPr>
                <a:lstStyle/>
                <a:p>
                  <a:endParaRPr lang="en-US" b="1" dirty="0">
                    <a:latin typeface="Arial Black" panose="020B0A04020102020204" pitchFamily="34" charset="0"/>
                  </a:endParaRPr>
                </a:p>
              </p:txBody>
            </p:sp>
          </p:grpSp>
          <p:sp>
            <p:nvSpPr>
              <p:cNvPr id="20" name="TextBox 19">
                <a:extLst>
                  <a:ext uri="{FF2B5EF4-FFF2-40B4-BE49-F238E27FC236}">
                    <a16:creationId xmlns:a16="http://schemas.microsoft.com/office/drawing/2014/main" id="{EC4A7978-16BA-4493-8EE6-C84BBD4D27BA}"/>
                  </a:ext>
                </a:extLst>
              </p:cNvPr>
              <p:cNvSpPr txBox="1"/>
              <p:nvPr/>
            </p:nvSpPr>
            <p:spPr>
              <a:xfrm>
                <a:off x="4773646" y="4879056"/>
                <a:ext cx="995413" cy="369332"/>
              </a:xfrm>
              <a:prstGeom prst="rect">
                <a:avLst/>
              </a:prstGeom>
              <a:noFill/>
            </p:spPr>
            <p:txBody>
              <a:bodyPr wrap="square" rtlCol="0">
                <a:spAutoFit/>
              </a:bodyPr>
              <a:lstStyle/>
              <a:p>
                <a:r>
                  <a:rPr lang="ja-JP" altLang="en-US" b="1" i="0" dirty="0">
                    <a:solidFill>
                      <a:srgbClr val="222222"/>
                    </a:solidFill>
                    <a:effectLst/>
                    <a:latin typeface="Arial" panose="020B0604020202020204" pitchFamily="34" charset="0"/>
                  </a:rPr>
                  <a:t>士鑫 徐</a:t>
                </a:r>
                <a:endParaRPr lang="en-US" b="1" dirty="0"/>
              </a:p>
            </p:txBody>
          </p:sp>
        </p:grpSp>
        <p:sp>
          <p:nvSpPr>
            <p:cNvPr id="23" name="TextBox 22">
              <a:extLst>
                <a:ext uri="{FF2B5EF4-FFF2-40B4-BE49-F238E27FC236}">
                  <a16:creationId xmlns:a16="http://schemas.microsoft.com/office/drawing/2014/main" id="{458294E6-EA4F-4B3F-B78C-C79B62503FA0}"/>
                </a:ext>
              </a:extLst>
            </p:cNvPr>
            <p:cNvSpPr txBox="1"/>
            <p:nvPr/>
          </p:nvSpPr>
          <p:spPr>
            <a:xfrm>
              <a:off x="3678716" y="4862059"/>
              <a:ext cx="6842235"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Excess potentials that characterize real, nonideal solutions have not yet been dealt with here, or elsewhere, as far as I know</a:t>
              </a:r>
            </a:p>
          </p:txBody>
        </p:sp>
        <p:sp>
          <p:nvSpPr>
            <p:cNvPr id="25" name="TextBox 24">
              <a:extLst>
                <a:ext uri="{FF2B5EF4-FFF2-40B4-BE49-F238E27FC236}">
                  <a16:creationId xmlns:a16="http://schemas.microsoft.com/office/drawing/2014/main" id="{AAB20ADE-16D8-49BD-8836-2560B4D4DBF5}"/>
                </a:ext>
              </a:extLst>
            </p:cNvPr>
            <p:cNvSpPr txBox="1"/>
            <p:nvPr/>
          </p:nvSpPr>
          <p:spPr>
            <a:xfrm>
              <a:off x="4183214" y="5347654"/>
              <a:ext cx="6921062" cy="523220"/>
            </a:xfrm>
            <a:prstGeom prst="rect">
              <a:avLst/>
            </a:prstGeom>
            <a:noFill/>
          </p:spPr>
          <p:txBody>
            <a:bodyPr wrap="square">
              <a:spAutoFit/>
            </a:bodyPr>
            <a:lstStyle/>
            <a:p>
              <a:pPr marR="0"/>
              <a:r>
                <a:rPr lang="en-US" sz="1400" b="1" dirty="0">
                  <a:latin typeface="Arial" panose="020B0604020202020204" pitchFamily="34" charset="0"/>
                  <a:cs typeface="Arial" panose="020B0604020202020204" pitchFamily="34" charset="0"/>
                </a:rPr>
                <a:t>Eisenberg (2013) "Interacting ions in Biophysics: Real is not ideal"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                                        Biophysical Journal 104: 1849-1866.</a:t>
              </a:r>
            </a:p>
          </p:txBody>
        </p:sp>
        <p:sp>
          <p:nvSpPr>
            <p:cNvPr id="27" name="TextBox 26">
              <a:extLst>
                <a:ext uri="{FF2B5EF4-FFF2-40B4-BE49-F238E27FC236}">
                  <a16:creationId xmlns:a16="http://schemas.microsoft.com/office/drawing/2014/main" id="{DFFBEB25-36CE-4893-818A-BB82375E41D0}"/>
                </a:ext>
              </a:extLst>
            </p:cNvPr>
            <p:cNvSpPr txBox="1"/>
            <p:nvPr/>
          </p:nvSpPr>
          <p:spPr>
            <a:xfrm>
              <a:off x="6703008" y="4230495"/>
              <a:ext cx="1100147" cy="400110"/>
            </a:xfrm>
            <a:prstGeom prst="rect">
              <a:avLst/>
            </a:prstGeom>
            <a:noFill/>
          </p:spPr>
          <p:txBody>
            <a:bodyPr wrap="square">
              <a:spAutoFit/>
            </a:bodyPr>
            <a:lstStyle/>
            <a:p>
              <a:r>
                <a:rPr lang="en-US" sz="2000" dirty="0" err="1"/>
                <a:t>华雄</a:t>
              </a:r>
              <a:r>
                <a:rPr lang="en-US" sz="2000" dirty="0"/>
                <a:t> 黄</a:t>
              </a:r>
            </a:p>
          </p:txBody>
        </p:sp>
      </p:grpSp>
    </p:spTree>
    <p:extLst>
      <p:ext uri="{BB962C8B-B14F-4D97-AF65-F5344CB8AC3E}">
        <p14:creationId xmlns:p14="http://schemas.microsoft.com/office/powerpoint/2010/main" val="4207232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708547-BD9B-416D-B868-983A29535F1B}"/>
              </a:ext>
            </a:extLst>
          </p:cNvPr>
          <p:cNvSpPr>
            <a:spLocks noGrp="1"/>
          </p:cNvSpPr>
          <p:nvPr>
            <p:ph type="title"/>
          </p:nvPr>
        </p:nvSpPr>
        <p:spPr>
          <a:xfrm>
            <a:off x="735969" y="194740"/>
            <a:ext cx="10515600" cy="1325563"/>
          </a:xfrm>
        </p:spPr>
        <p:txBody>
          <a:bodyPr/>
          <a:lstStyle/>
          <a:p>
            <a:pPr algn="ctr"/>
            <a:r>
              <a:rPr lang="en-US" altLang="zh-CN" b="1" dirty="0">
                <a:latin typeface="Times New Roman" panose="02020603050405020304" pitchFamily="18" charset="0"/>
                <a:cs typeface="Times New Roman" panose="02020603050405020304" pitchFamily="18" charset="0"/>
              </a:rPr>
              <a:t>Numerical Method</a:t>
            </a:r>
            <a:br>
              <a:rPr lang="en-US" altLang="zh-CN" b="1" dirty="0">
                <a:latin typeface="Times New Roman" panose="02020603050405020304" pitchFamily="18" charset="0"/>
                <a:cs typeface="Times New Roman" panose="02020603050405020304" pitchFamily="18" charset="0"/>
              </a:rPr>
            </a:br>
            <a:r>
              <a:rPr lang="en-US" altLang="zh-CN" sz="3200" b="1" dirty="0">
                <a:latin typeface="Times New Roman" panose="02020603050405020304" pitchFamily="18" charset="0"/>
                <a:cs typeface="Times New Roman" panose="02020603050405020304" pitchFamily="18" charset="0"/>
              </a:rPr>
              <a:t>Challenges Overcome</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9524D1E-6936-44BC-9D87-5449365E6CA9}"/>
                  </a:ext>
                </a:extLst>
              </p:cNvPr>
              <p:cNvSpPr>
                <a:spLocks noGrp="1"/>
              </p:cNvSpPr>
              <p:nvPr>
                <p:ph idx="1"/>
              </p:nvPr>
            </p:nvSpPr>
            <p:spPr>
              <a:xfrm>
                <a:off x="932793" y="2059591"/>
                <a:ext cx="10515600" cy="4351338"/>
              </a:xfrm>
            </p:spPr>
            <p:txBody>
              <a:bodyPr>
                <a:normAutofit lnSpcReduction="10000"/>
              </a:bodyPr>
              <a:lstStyle/>
              <a:p>
                <a:pPr algn="just"/>
                <a:r>
                  <a:rPr lang="en-US" altLang="zh-CN" sz="3200" dirty="0">
                    <a:latin typeface="Times New Roman" panose="02020603050405020304" pitchFamily="18" charset="0"/>
                    <a:cs typeface="Times New Roman" panose="02020603050405020304" pitchFamily="18" charset="0"/>
                  </a:rPr>
                  <a:t>The whole model consist of  21 PDEs and 3 ODEs</a:t>
                </a:r>
              </a:p>
              <a:p>
                <a:pPr algn="just"/>
                <a:r>
                  <a:rPr lang="en-US" altLang="zh-CN" sz="3200" dirty="0">
                    <a:latin typeface="Times New Roman" panose="02020603050405020304" pitchFamily="18" charset="0"/>
                    <a:cs typeface="Times New Roman" panose="02020603050405020304" pitchFamily="18" charset="0"/>
                  </a:rPr>
                  <a:t>Model evolves different time scales from </a:t>
                </a:r>
                <a14:m>
                  <m:oMath xmlns:m="http://schemas.openxmlformats.org/officeDocument/2006/math">
                    <m:r>
                      <a:rPr lang="en-US" altLang="zh-CN" sz="3200" i="1" dirty="0" smtClean="0">
                        <a:latin typeface="Cambria Math" panose="02040503050406030204" pitchFamily="18" charset="0"/>
                        <a:cs typeface="Times New Roman" panose="02020603050405020304" pitchFamily="18" charset="0"/>
                      </a:rPr>
                      <m:t>1</m:t>
                    </m:r>
                    <m:r>
                      <a:rPr lang="en-US" altLang="zh-CN" sz="3200" b="0" i="1" dirty="0" smtClean="0">
                        <a:latin typeface="Cambria Math" panose="02040503050406030204" pitchFamily="18" charset="0"/>
                        <a:cs typeface="Times New Roman" panose="02020603050405020304" pitchFamily="18" charset="0"/>
                      </a:rPr>
                      <m:t> </m:t>
                    </m:r>
                    <m:r>
                      <a:rPr lang="en-US" altLang="zh-CN" sz="3200" i="1" dirty="0" smtClean="0">
                        <a:latin typeface="Cambria Math" panose="02040503050406030204" pitchFamily="18" charset="0"/>
                        <a:cs typeface="Times New Roman" panose="02020603050405020304" pitchFamily="18" charset="0"/>
                      </a:rPr>
                      <m:t>𝑚𝑠</m:t>
                    </m:r>
                    <m:r>
                      <a:rPr lang="en-US" altLang="zh-CN" sz="3200" i="1" dirty="0" smtClean="0">
                        <a:latin typeface="Cambria Math" panose="02040503050406030204" pitchFamily="18" charset="0"/>
                        <a:cs typeface="Times New Roman" panose="02020603050405020304" pitchFamily="18" charset="0"/>
                      </a:rPr>
                      <m:t> </m:t>
                    </m:r>
                  </m:oMath>
                </a14:m>
                <a:r>
                  <a:rPr lang="en-US" altLang="zh-CN" sz="3200" dirty="0">
                    <a:latin typeface="Times New Roman" panose="02020603050405020304" pitchFamily="18" charset="0"/>
                    <a:cs typeface="Times New Roman" panose="02020603050405020304" pitchFamily="18" charset="0"/>
                  </a:rPr>
                  <a:t>to </a:t>
                </a:r>
                <a14:m>
                  <m:oMath xmlns:m="http://schemas.openxmlformats.org/officeDocument/2006/math">
                    <m:r>
                      <a:rPr lang="en-US" altLang="zh-CN" sz="3200" i="1" dirty="0" smtClean="0">
                        <a:latin typeface="Cambria Math" panose="02040503050406030204" pitchFamily="18" charset="0"/>
                        <a:cs typeface="Times New Roman" panose="02020603050405020304" pitchFamily="18" charset="0"/>
                      </a:rPr>
                      <m:t>1</m:t>
                    </m:r>
                    <m:r>
                      <a:rPr lang="en-US" altLang="zh-CN" sz="3200" b="0" i="1" dirty="0" smtClean="0">
                        <a:latin typeface="Cambria Math" panose="02040503050406030204" pitchFamily="18" charset="0"/>
                        <a:cs typeface="Times New Roman" panose="02020603050405020304" pitchFamily="18" charset="0"/>
                      </a:rPr>
                      <m:t>0 </m:t>
                    </m:r>
                    <m:r>
                      <a:rPr lang="en-US" altLang="zh-CN" sz="3200" i="1" dirty="0" smtClean="0">
                        <a:latin typeface="Cambria Math" panose="02040503050406030204" pitchFamily="18" charset="0"/>
                        <a:cs typeface="Times New Roman" panose="02020603050405020304" pitchFamily="18" charset="0"/>
                      </a:rPr>
                      <m:t>𝑠</m:t>
                    </m:r>
                    <m:r>
                      <a:rPr lang="en-US" altLang="zh-CN" sz="3200" i="1" dirty="0" smtClean="0">
                        <a:latin typeface="Cambria Math" panose="02040503050406030204" pitchFamily="18" charset="0"/>
                        <a:cs typeface="Times New Roman" panose="02020603050405020304" pitchFamily="18" charset="0"/>
                      </a:rPr>
                      <m:t> </m:t>
                    </m:r>
                  </m:oMath>
                </a14:m>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Domain decomposition: optical nerve region and outer region</a:t>
                </a:r>
              </a:p>
              <a:p>
                <a:pPr algn="just"/>
                <a:r>
                  <a:rPr lang="en-US" altLang="zh-CN" sz="3200" dirty="0">
                    <a:latin typeface="Times New Roman" panose="02020603050405020304" pitchFamily="18" charset="0"/>
                    <a:cs typeface="Times New Roman" panose="02020603050405020304" pitchFamily="18" charset="0"/>
                  </a:rPr>
                  <a:t>Domain decomposition: stimulated and unstimulated </a:t>
                </a:r>
                <a:r>
                  <a:rPr lang="en-US" altLang="zh-CN" sz="3200" dirty="0" err="1">
                    <a:latin typeface="Times New Roman" panose="02020603050405020304" pitchFamily="18" charset="0"/>
                    <a:cs typeface="Times New Roman" panose="02020603050405020304" pitchFamily="18" charset="0"/>
                  </a:rPr>
                  <a:t>ergions</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Finite Volume Method is used to solve the whole system in order to ensure the conservation of mass and the continuity of flux across the all boundaries</a:t>
                </a:r>
              </a:p>
              <a:p>
                <a:pPr algn="just"/>
                <a:r>
                  <a:rPr lang="en-US" altLang="zh-CN" sz="2400" b="1" dirty="0">
                    <a:latin typeface="Arial" panose="020B0604020202020204" pitchFamily="34" charset="0"/>
                    <a:cs typeface="Arial" panose="020B0604020202020204" pitchFamily="34" charset="0"/>
                  </a:rPr>
                  <a:t>MATLAB</a:t>
                </a:r>
                <a:r>
                  <a:rPr lang="en-US" altLang="zh-CN" sz="3200" dirty="0">
                    <a:latin typeface="Times New Roman" panose="02020603050405020304" pitchFamily="18" charset="0"/>
                    <a:cs typeface="Times New Roman" panose="02020603050405020304" pitchFamily="18" charset="0"/>
                  </a:rPr>
                  <a:t> is an enormous help, supplemented of course by custom code.</a:t>
                </a:r>
                <a:endParaRPr lang="zh-CN" altLang="en-US" sz="3200"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39524D1E-6936-44BC-9D87-5449365E6CA9}"/>
                  </a:ext>
                </a:extLst>
              </p:cNvPr>
              <p:cNvSpPr>
                <a:spLocks noGrp="1" noRot="1" noChangeAspect="1" noMove="1" noResize="1" noEditPoints="1" noAdjustHandles="1" noChangeArrowheads="1" noChangeShapeType="1" noTextEdit="1"/>
              </p:cNvSpPr>
              <p:nvPr>
                <p:ph idx="1"/>
              </p:nvPr>
            </p:nvSpPr>
            <p:spPr>
              <a:xfrm>
                <a:off x="932793" y="2059591"/>
                <a:ext cx="10515600" cy="4351338"/>
              </a:xfrm>
              <a:blipFill>
                <a:blip r:embed="rId2"/>
                <a:stretch>
                  <a:fillRect l="-1333" t="-4202" r="-1507" b="-196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D39093C3-9CAF-489F-BEF5-5D688CFC50B7}"/>
              </a:ext>
            </a:extLst>
          </p:cNvPr>
          <p:cNvPicPr>
            <a:picLocks noChangeAspect="1"/>
          </p:cNvPicPr>
          <p:nvPr/>
        </p:nvPicPr>
        <p:blipFill>
          <a:blip r:embed="rId3"/>
          <a:stretch>
            <a:fillRect/>
          </a:stretch>
        </p:blipFill>
        <p:spPr>
          <a:xfrm>
            <a:off x="1494217" y="76642"/>
            <a:ext cx="1188841" cy="1254036"/>
          </a:xfrm>
          <a:prstGeom prst="rect">
            <a:avLst/>
          </a:prstGeom>
        </p:spPr>
      </p:pic>
      <p:sp>
        <p:nvSpPr>
          <p:cNvPr id="7" name="Rectangle 6">
            <a:extLst>
              <a:ext uri="{FF2B5EF4-FFF2-40B4-BE49-F238E27FC236}">
                <a16:creationId xmlns:a16="http://schemas.microsoft.com/office/drawing/2014/main" id="{620F010E-196C-4665-BEF0-DF4F2932010B}"/>
              </a:ext>
            </a:extLst>
          </p:cNvPr>
          <p:cNvSpPr/>
          <p:nvPr/>
        </p:nvSpPr>
        <p:spPr>
          <a:xfrm>
            <a:off x="1471031" y="1359341"/>
            <a:ext cx="1119217" cy="325567"/>
          </a:xfrm>
          <a:prstGeom prst="rect">
            <a:avLst/>
          </a:prstGeom>
        </p:spPr>
        <p:txBody>
          <a:bodyPr wrap="none">
            <a:spAutoFit/>
          </a:bodyPr>
          <a:lstStyle/>
          <a:p>
            <a:pPr fontAlgn="base">
              <a:spcBef>
                <a:spcPct val="0"/>
              </a:spcBef>
              <a:spcAft>
                <a:spcPct val="0"/>
              </a:spcAft>
            </a:pPr>
            <a:r>
              <a:rPr lang="en-US" sz="1600" b="1" dirty="0">
                <a:solidFill>
                  <a:srgbClr val="000000"/>
                </a:solidFill>
                <a:latin typeface="Arial" pitchFamily="34" charset="0"/>
                <a:cs typeface="Arial" pitchFamily="34" charset="0"/>
              </a:rPr>
              <a:t>Shixin Xu</a:t>
            </a:r>
            <a:endParaRPr lang="en-US" sz="1600" dirty="0">
              <a:solidFill>
                <a:srgbClr val="000000"/>
              </a:solidFill>
              <a:latin typeface="Arial" pitchFamily="34" charset="0"/>
              <a:cs typeface="Arial" pitchFamily="34" charset="0"/>
            </a:endParaRPr>
          </a:p>
        </p:txBody>
      </p:sp>
      <p:pic>
        <p:nvPicPr>
          <p:cNvPr id="8" name="Picture 7">
            <a:extLst>
              <a:ext uri="{FF2B5EF4-FFF2-40B4-BE49-F238E27FC236}">
                <a16:creationId xmlns:a16="http://schemas.microsoft.com/office/drawing/2014/main" id="{E5472DAB-6AD6-4038-BB8B-9C0978E20F43}"/>
              </a:ext>
            </a:extLst>
          </p:cNvPr>
          <p:cNvPicPr>
            <a:picLocks noChangeAspect="1"/>
          </p:cNvPicPr>
          <p:nvPr/>
        </p:nvPicPr>
        <p:blipFill>
          <a:blip r:embed="rId4"/>
          <a:stretch>
            <a:fillRect/>
          </a:stretch>
        </p:blipFill>
        <p:spPr>
          <a:xfrm>
            <a:off x="9271336" y="133370"/>
            <a:ext cx="1225305" cy="1197308"/>
          </a:xfrm>
          <a:prstGeom prst="rect">
            <a:avLst/>
          </a:prstGeom>
        </p:spPr>
      </p:pic>
      <p:sp>
        <p:nvSpPr>
          <p:cNvPr id="9" name="Rectangle 8">
            <a:extLst>
              <a:ext uri="{FF2B5EF4-FFF2-40B4-BE49-F238E27FC236}">
                <a16:creationId xmlns:a16="http://schemas.microsoft.com/office/drawing/2014/main" id="{C380CAA4-A1EA-4F0D-A79F-3D0452BCFF4B}"/>
              </a:ext>
            </a:extLst>
          </p:cNvPr>
          <p:cNvSpPr/>
          <p:nvPr/>
        </p:nvSpPr>
        <p:spPr>
          <a:xfrm>
            <a:off x="9094377" y="1392049"/>
            <a:ext cx="1811714" cy="799121"/>
          </a:xfrm>
          <a:prstGeom prst="rect">
            <a:avLst/>
          </a:prstGeom>
        </p:spPr>
        <p:txBody>
          <a:bodyPr wrap="none">
            <a:spAutoFit/>
          </a:bodyPr>
          <a:lstStyle/>
          <a:p>
            <a:pPr fontAlgn="base">
              <a:spcBef>
                <a:spcPct val="0"/>
              </a:spcBef>
              <a:spcAft>
                <a:spcPct val="0"/>
              </a:spcAft>
            </a:pPr>
            <a:r>
              <a:rPr lang="en-US" sz="1600" b="1" dirty="0">
                <a:solidFill>
                  <a:srgbClr val="000000"/>
                </a:solidFill>
                <a:latin typeface="Arial" pitchFamily="34" charset="0"/>
                <a:cs typeface="Arial" pitchFamily="34" charset="0"/>
              </a:rPr>
              <a:t>Huaxiong Huang</a:t>
            </a:r>
            <a:br>
              <a:rPr lang="en-US" sz="1600" b="1" dirty="0">
                <a:solidFill>
                  <a:srgbClr val="000000"/>
                </a:solidFill>
                <a:latin typeface="Arial" pitchFamily="34" charset="0"/>
                <a:cs typeface="Arial" pitchFamily="34" charset="0"/>
              </a:rPr>
            </a:br>
            <a:br>
              <a:rPr lang="en-US" sz="1600" b="1" dirty="0">
                <a:solidFill>
                  <a:srgbClr val="000000"/>
                </a:solidFill>
                <a:latin typeface="Arial" pitchFamily="34" charset="0"/>
                <a:cs typeface="Arial" pitchFamily="34" charset="0"/>
              </a:rPr>
            </a:br>
            <a:endParaRPr lang="en-US" sz="1600" dirty="0">
              <a:solidFill>
                <a:srgbClr val="000000"/>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DFC0A904-0209-4A7B-9303-31BCB0C1A128}"/>
              </a:ext>
            </a:extLst>
          </p:cNvPr>
          <p:cNvSpPr txBox="1"/>
          <p:nvPr/>
        </p:nvSpPr>
        <p:spPr>
          <a:xfrm>
            <a:off x="1594835" y="1577684"/>
            <a:ext cx="995413" cy="355165"/>
          </a:xfrm>
          <a:prstGeom prst="rect">
            <a:avLst/>
          </a:prstGeom>
          <a:noFill/>
        </p:spPr>
        <p:txBody>
          <a:bodyPr wrap="square" rtlCol="0">
            <a:spAutoFit/>
          </a:bodyPr>
          <a:lstStyle/>
          <a:p>
            <a:r>
              <a:rPr lang="ja-JP" altLang="en-US" b="1" i="0" dirty="0">
                <a:solidFill>
                  <a:srgbClr val="222222"/>
                </a:solidFill>
                <a:effectLst/>
                <a:latin typeface="Arial" panose="020B0604020202020204" pitchFamily="34" charset="0"/>
              </a:rPr>
              <a:t>士鑫 徐</a:t>
            </a:r>
            <a:endParaRPr lang="en-US" b="1" dirty="0"/>
          </a:p>
        </p:txBody>
      </p:sp>
      <p:sp>
        <p:nvSpPr>
          <p:cNvPr id="11" name="TextBox 10">
            <a:extLst>
              <a:ext uri="{FF2B5EF4-FFF2-40B4-BE49-F238E27FC236}">
                <a16:creationId xmlns:a16="http://schemas.microsoft.com/office/drawing/2014/main" id="{925A379B-7004-4319-B298-0BA74D911A5F}"/>
              </a:ext>
            </a:extLst>
          </p:cNvPr>
          <p:cNvSpPr txBox="1"/>
          <p:nvPr/>
        </p:nvSpPr>
        <p:spPr>
          <a:xfrm>
            <a:off x="9501228" y="1690259"/>
            <a:ext cx="995413" cy="369332"/>
          </a:xfrm>
          <a:prstGeom prst="rect">
            <a:avLst/>
          </a:prstGeom>
          <a:noFill/>
        </p:spPr>
        <p:txBody>
          <a:bodyPr wrap="square" rtlCol="0">
            <a:spAutoFit/>
          </a:bodyPr>
          <a:lstStyle/>
          <a:p>
            <a:r>
              <a:rPr lang="ja-JP" altLang="en-US" b="1" i="0" dirty="0">
                <a:solidFill>
                  <a:srgbClr val="222222"/>
                </a:solidFill>
                <a:effectLst/>
                <a:latin typeface="Arial" panose="020B0604020202020204" pitchFamily="34" charset="0"/>
              </a:rPr>
              <a:t>华雄 黄</a:t>
            </a:r>
            <a:endParaRPr lang="en-US" b="1" dirty="0"/>
          </a:p>
        </p:txBody>
      </p:sp>
    </p:spTree>
    <p:extLst>
      <p:ext uri="{BB962C8B-B14F-4D97-AF65-F5344CB8AC3E}">
        <p14:creationId xmlns:p14="http://schemas.microsoft.com/office/powerpoint/2010/main" val="3172279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0C3780-C170-487E-839B-DC6F4C040A5C}"/>
              </a:ext>
            </a:extLst>
          </p:cNvPr>
          <p:cNvSpPr txBox="1"/>
          <p:nvPr/>
        </p:nvSpPr>
        <p:spPr>
          <a:xfrm>
            <a:off x="1980018" y="769708"/>
            <a:ext cx="8119022" cy="2739211"/>
          </a:xfrm>
          <a:prstGeom prst="rect">
            <a:avLst/>
          </a:prstGeom>
          <a:noFill/>
        </p:spPr>
        <p:txBody>
          <a:bodyPr wrap="square" rtlCol="0">
            <a:spAutoFit/>
          </a:bodyPr>
          <a:lstStyle/>
          <a:p>
            <a:pPr algn="ctr"/>
            <a:r>
              <a:rPr lang="en-US" sz="2800" b="1" dirty="0">
                <a:latin typeface="Arial Black" panose="020B0A04020102020204" pitchFamily="34" charset="0"/>
                <a:cs typeface="Arial" panose="020B0604020202020204" pitchFamily="34" charset="0"/>
              </a:rPr>
              <a:t>Validation</a:t>
            </a:r>
          </a:p>
          <a:p>
            <a:pPr algn="ct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Model and Equations Validated by Analysis </a:t>
            </a:r>
          </a:p>
          <a:p>
            <a:pPr algn="ctr"/>
            <a:r>
              <a:rPr lang="en-US" b="1" dirty="0">
                <a:latin typeface="Arial" panose="020B0604020202020204" pitchFamily="34" charset="0"/>
                <a:cs typeface="Arial" panose="020B0604020202020204" pitchFamily="34" charset="0"/>
              </a:rPr>
              <a:t>and fitting of DETAILED experimental data</a:t>
            </a:r>
          </a:p>
          <a:p>
            <a:pPr algn="ctr"/>
            <a:r>
              <a:rPr lang="en-US" b="1" dirty="0">
                <a:latin typeface="Arial" panose="020B0604020202020204" pitchFamily="34" charset="0"/>
                <a:cs typeface="Arial" panose="020B0604020202020204" pitchFamily="34" charset="0"/>
              </a:rPr>
              <a:t>from the LENS of the EYE</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and</a:t>
            </a:r>
          </a:p>
          <a:p>
            <a:pPr algn="ctr"/>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Optic Nerve of Necturus (mud puppy, salamander an amphibian)</a:t>
            </a:r>
          </a:p>
        </p:txBody>
      </p:sp>
    </p:spTree>
    <p:extLst>
      <p:ext uri="{BB962C8B-B14F-4D97-AF65-F5344CB8AC3E}">
        <p14:creationId xmlns:p14="http://schemas.microsoft.com/office/powerpoint/2010/main" val="4037511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86DA31-0062-42B4-8AB8-757E367685FF}"/>
              </a:ext>
            </a:extLst>
          </p:cNvPr>
          <p:cNvGrpSpPr/>
          <p:nvPr/>
        </p:nvGrpSpPr>
        <p:grpSpPr>
          <a:xfrm>
            <a:off x="454956" y="565606"/>
            <a:ext cx="11046320" cy="4462760"/>
            <a:chOff x="454956" y="565606"/>
            <a:chExt cx="11046320" cy="4462760"/>
          </a:xfrm>
        </p:grpSpPr>
        <p:sp>
          <p:nvSpPr>
            <p:cNvPr id="2" name="TextBox 1">
              <a:extLst>
                <a:ext uri="{FF2B5EF4-FFF2-40B4-BE49-F238E27FC236}">
                  <a16:creationId xmlns:a16="http://schemas.microsoft.com/office/drawing/2014/main" id="{97F64A9C-1287-4998-8511-B47FF29C570D}"/>
                </a:ext>
              </a:extLst>
            </p:cNvPr>
            <p:cNvSpPr txBox="1"/>
            <p:nvPr/>
          </p:nvSpPr>
          <p:spPr>
            <a:xfrm>
              <a:off x="454956" y="565606"/>
              <a:ext cx="11046320" cy="4462760"/>
            </a:xfrm>
            <a:prstGeom prst="rect">
              <a:avLst/>
            </a:prstGeom>
            <a:noFill/>
          </p:spPr>
          <p:txBody>
            <a:bodyPr wrap="square" rtlCol="0">
              <a:spAutoFit/>
            </a:bodyPr>
            <a:lstStyle/>
            <a:p>
              <a:pPr algn="ctr"/>
              <a:r>
                <a:rPr lang="en-US" sz="2000" dirty="0">
                  <a:latin typeface="Arial Black" panose="020B0A04020102020204" pitchFamily="34" charset="0"/>
                </a:rPr>
                <a:t>“Osmotic Pump” is fancy language</a:t>
              </a:r>
            </a:p>
            <a:p>
              <a:pPr algn="ctr"/>
              <a:endParaRPr lang="en-US" sz="2000" dirty="0">
                <a:latin typeface="Arial Black" panose="020B0A04020102020204" pitchFamily="34" charset="0"/>
              </a:endParaRPr>
            </a:p>
            <a:p>
              <a:pPr algn="ctr"/>
              <a:r>
                <a:rPr lang="en-US" sz="2000" dirty="0">
                  <a:latin typeface="Arial Black" panose="020B0A04020102020204" pitchFamily="34" charset="0"/>
                </a:rPr>
                <a:t> </a:t>
              </a:r>
            </a:p>
            <a:p>
              <a:pPr algn="ctr"/>
              <a:r>
                <a:rPr lang="en-US" sz="3200" b="1" dirty="0">
                  <a:latin typeface="Arial Black" panose="020B0A04020102020204" pitchFamily="34" charset="0"/>
                </a:rPr>
                <a:t>Osmosis is Diffusion of Water</a:t>
              </a:r>
              <a:br>
                <a:rPr lang="en-US" sz="3200" b="1" dirty="0">
                  <a:latin typeface="Arial Black" panose="020B0A04020102020204" pitchFamily="34" charset="0"/>
                </a:rPr>
              </a:br>
              <a:r>
                <a:rPr lang="en-US" sz="3200" b="1" dirty="0">
                  <a:latin typeface="Arial Black" panose="020B0A04020102020204" pitchFamily="34" charset="0"/>
                </a:rPr>
                <a:t>driven by the</a:t>
              </a:r>
              <a:br>
                <a:rPr lang="en-US" sz="3200" b="1" dirty="0">
                  <a:latin typeface="Arial Black" panose="020B0A04020102020204" pitchFamily="34" charset="0"/>
                </a:rPr>
              </a:br>
              <a:r>
                <a:rPr lang="en-US" sz="2000" dirty="0"/>
                <a:t> </a:t>
              </a:r>
              <a:r>
                <a:rPr lang="en-US" sz="3200" b="1" dirty="0">
                  <a:latin typeface="Arial Black" panose="020B0A04020102020204" pitchFamily="34" charset="0"/>
                </a:rPr>
                <a:t>Chemical Potential of Water</a:t>
              </a:r>
              <a:r>
                <a:rPr lang="en-US" sz="3200" b="1" dirty="0"/>
                <a:t>,</a:t>
              </a:r>
            </a:p>
            <a:p>
              <a:pPr algn="ctr"/>
              <a:endParaRPr lang="en-US" sz="2800" b="1" dirty="0"/>
            </a:p>
            <a:p>
              <a:pPr algn="ctr"/>
              <a:r>
                <a:rPr lang="en-US" sz="2800" b="1" dirty="0"/>
                <a:t>Precisely:</a:t>
              </a:r>
              <a:br>
                <a:rPr lang="en-US" sz="2800" b="1" dirty="0"/>
              </a:br>
              <a:r>
                <a:rPr lang="en-US" sz="2400" b="1" dirty="0">
                  <a:latin typeface="Arial Black" panose="020B0A04020102020204" pitchFamily="34" charset="0"/>
                </a:rPr>
                <a:t>Osmotic flow</a:t>
              </a:r>
              <a:r>
                <a:rPr lang="en-US" sz="2400" b="1" dirty="0"/>
                <a:t> </a:t>
              </a:r>
              <a:br>
                <a:rPr lang="en-US" sz="2400" b="1" dirty="0"/>
              </a:br>
              <a:r>
                <a:rPr lang="en-US" sz="2400" b="1" dirty="0"/>
                <a:t>is driven by gradient of  </a:t>
              </a:r>
              <a:br>
                <a:rPr lang="en-US" sz="2400" b="1" dirty="0"/>
              </a:br>
              <a:r>
                <a:rPr lang="en-US" sz="2400" b="1" dirty="0">
                  <a:latin typeface="Arial Black" panose="020B0A04020102020204" pitchFamily="34" charset="0"/>
                </a:rPr>
                <a:t>Chemical Potential of water</a:t>
              </a:r>
              <a:endParaRPr lang="en-US" sz="2800" b="1" dirty="0">
                <a:latin typeface="Arial Black" panose="020B0A04020102020204" pitchFamily="34" charset="0"/>
              </a:endParaRPr>
            </a:p>
          </p:txBody>
        </p:sp>
        <p:sp>
          <p:nvSpPr>
            <p:cNvPr id="3" name="Freeform: Shape 2">
              <a:extLst>
                <a:ext uri="{FF2B5EF4-FFF2-40B4-BE49-F238E27FC236}">
                  <a16:creationId xmlns:a16="http://schemas.microsoft.com/office/drawing/2014/main" id="{45D53595-720E-4C16-995C-7FC686047FF4}"/>
                </a:ext>
              </a:extLst>
            </p:cNvPr>
            <p:cNvSpPr/>
            <p:nvPr/>
          </p:nvSpPr>
          <p:spPr>
            <a:xfrm>
              <a:off x="3869862" y="869031"/>
              <a:ext cx="2294456" cy="723286"/>
            </a:xfrm>
            <a:custGeom>
              <a:avLst/>
              <a:gdLst>
                <a:gd name="connsiteX0" fmla="*/ 331899 w 1967711"/>
                <a:gd name="connsiteY0" fmla="*/ 0 h 606537"/>
                <a:gd name="connsiteX1" fmla="*/ 120531 w 1967711"/>
                <a:gd name="connsiteY1" fmla="*/ 321649 h 606537"/>
                <a:gd name="connsiteX2" fmla="*/ 1967711 w 1967711"/>
                <a:gd name="connsiteY2" fmla="*/ 606537 h 606537"/>
                <a:gd name="connsiteX3" fmla="*/ 1967711 w 1967711"/>
                <a:gd name="connsiteY3" fmla="*/ 606537 h 606537"/>
              </a:gdLst>
              <a:ahLst/>
              <a:cxnLst>
                <a:cxn ang="0">
                  <a:pos x="connsiteX0" y="connsiteY0"/>
                </a:cxn>
                <a:cxn ang="0">
                  <a:pos x="connsiteX1" y="connsiteY1"/>
                </a:cxn>
                <a:cxn ang="0">
                  <a:pos x="connsiteX2" y="connsiteY2"/>
                </a:cxn>
                <a:cxn ang="0">
                  <a:pos x="connsiteX3" y="connsiteY3"/>
                </a:cxn>
              </a:cxnLst>
              <a:rect l="l" t="t" r="r" b="b"/>
              <a:pathLst>
                <a:path w="1967711" h="606537">
                  <a:moveTo>
                    <a:pt x="331899" y="0"/>
                  </a:moveTo>
                  <a:cubicBezTo>
                    <a:pt x="89897" y="110280"/>
                    <a:pt x="-152104" y="220560"/>
                    <a:pt x="120531" y="321649"/>
                  </a:cubicBezTo>
                  <a:cubicBezTo>
                    <a:pt x="393166" y="422739"/>
                    <a:pt x="1967711" y="606537"/>
                    <a:pt x="1967711" y="606537"/>
                  </a:cubicBezTo>
                  <a:lnTo>
                    <a:pt x="1967711" y="606537"/>
                  </a:lnTo>
                </a:path>
              </a:pathLst>
            </a:custGeom>
            <a:noFill/>
            <a:ln w="28575">
              <a:solidFill>
                <a:schemeClr val="tx1"/>
              </a:solidFill>
              <a:tailEnd type="oval"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06200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FA942F-4FA5-4CAD-80C1-526D6090610B}"/>
              </a:ext>
            </a:extLst>
          </p:cNvPr>
          <p:cNvSpPr txBox="1"/>
          <p:nvPr/>
        </p:nvSpPr>
        <p:spPr>
          <a:xfrm>
            <a:off x="266700" y="312762"/>
            <a:ext cx="11658600" cy="6232475"/>
          </a:xfrm>
          <a:prstGeom prst="rect">
            <a:avLst/>
          </a:prstGeom>
          <a:noFill/>
        </p:spPr>
        <p:txBody>
          <a:bodyPr wrap="square">
            <a:spAutoFit/>
          </a:bodyPr>
          <a:lstStyle/>
          <a:p>
            <a:pPr marL="0" marR="0" algn="ctr">
              <a:spcBef>
                <a:spcPts val="60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Flushing Waste in the Central Nervous System in Sleep</a:t>
            </a:r>
          </a:p>
          <a:p>
            <a:pPr marL="0" marR="0" algn="ctr">
              <a:spcBef>
                <a:spcPts val="600"/>
              </a:spcBef>
              <a:spcAft>
                <a:spcPts val="0"/>
              </a:spcAft>
            </a:pPr>
            <a:r>
              <a:rPr lang="en-US" sz="2400" b="1" dirty="0">
                <a:latin typeface="Arial" panose="020B0604020202020204" pitchFamily="34" charset="0"/>
                <a:ea typeface="Calibri" panose="020F0502020204030204" pitchFamily="34" charset="0"/>
                <a:cs typeface="Arial" panose="020B0604020202020204" pitchFamily="34" charset="0"/>
              </a:rPr>
              <a:t>A Glymphatic Hypothesis</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algn="ctr">
              <a:spcBef>
                <a:spcPts val="600"/>
              </a:spcBef>
              <a:spcAft>
                <a:spcPts val="0"/>
              </a:spcAft>
            </a:pPr>
            <a:r>
              <a:rPr lang="en-US" sz="2400" b="1" dirty="0">
                <a:effectLst/>
                <a:latin typeface="Arial" panose="020B0604020202020204" pitchFamily="34" charset="0"/>
                <a:ea typeface="Calibri" panose="020F0502020204030204" pitchFamily="34" charset="0"/>
                <a:cs typeface="Arial" panose="020B0604020202020204" pitchFamily="34" charset="0"/>
              </a:rPr>
              <a:t>Bob Eisenberg</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600"/>
              </a:spcBef>
              <a:spcAft>
                <a:spcPts val="0"/>
              </a:spcAft>
            </a:pPr>
            <a:r>
              <a:rPr lang="en-US" sz="2400" dirty="0">
                <a:effectLst/>
                <a:latin typeface="Arial" panose="020B0604020202020204" pitchFamily="34" charset="0"/>
                <a:ea typeface="Calibri" panose="020F0502020204030204" pitchFamily="34" charset="0"/>
                <a:cs typeface="Arial" panose="020B0604020202020204" pitchFamily="34" charset="0"/>
              </a:rPr>
              <a:t>The central nervous system has a tiny extracellular space that can be filled with flows from nerve and glia. Potassium ions in that space can easily block signaling in nerve fibers and thus become a toxic waste. Sleep is said to flush toxic wastes from the brain, in the </a:t>
            </a:r>
            <a:r>
              <a:rPr lang="en-US" sz="2400" b="1" dirty="0">
                <a:effectLst/>
                <a:latin typeface="Arial" panose="020B0604020202020204" pitchFamily="34" charset="0"/>
                <a:ea typeface="Calibri" panose="020F0502020204030204" pitchFamily="34" charset="0"/>
                <a:cs typeface="Arial" panose="020B0604020202020204" pitchFamily="34" charset="0"/>
              </a:rPr>
              <a:t>glymphatic hypothesis</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dirty="0">
                <a:latin typeface="Arial" panose="020B0604020202020204" pitchFamily="34" charset="0"/>
                <a:ea typeface="Calibri" panose="020F0502020204030204" pitchFamily="34" charset="0"/>
                <a:cs typeface="Arial" panose="020B0604020202020204" pitchFamily="34" charset="0"/>
              </a:rPr>
              <a:t>proposed by others</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dirty="0">
                <a:effectLst/>
                <a:latin typeface="Arial" panose="020B0604020202020204" pitchFamily="34" charset="0"/>
                <a:ea typeface="Calibri" panose="020F0502020204030204" pitchFamily="34" charset="0"/>
                <a:cs typeface="Arial" panose="020B0604020202020204" pitchFamily="34" charset="0"/>
              </a:rPr>
              <a:t>Qualitative hypotheses like this are difficult to test and can lead to more discussion than knowledge. Numbers are needed because flows in complex structures are complex. We show how to construct models that are field theories built on conservation laws written as partial differential equations in three dimensions and time. These differential equations of nerve, glia and extracellular space fit experimental data in some detail, as do equations of the lens of the eye. Computation shows that extracellular potassium in optic nerve is maintained by bulk flow, mostly in the glia. The glia acts as a pipe that moves potassium by convection away from the nerve membrane, presumably into blood vessels, as proposed by the glymphatic hypothesis. </a:t>
            </a:r>
          </a:p>
        </p:txBody>
      </p:sp>
      <p:sp>
        <p:nvSpPr>
          <p:cNvPr id="4" name="TextBox 3">
            <a:extLst>
              <a:ext uri="{FF2B5EF4-FFF2-40B4-BE49-F238E27FC236}">
                <a16:creationId xmlns:a16="http://schemas.microsoft.com/office/drawing/2014/main" id="{3591906B-F555-463B-9319-ACC0CCB04D9A}"/>
              </a:ext>
            </a:extLst>
          </p:cNvPr>
          <p:cNvSpPr txBox="1"/>
          <p:nvPr/>
        </p:nvSpPr>
        <p:spPr>
          <a:xfrm>
            <a:off x="3825766" y="59700"/>
            <a:ext cx="6096000" cy="369332"/>
          </a:xfrm>
          <a:prstGeom prst="rect">
            <a:avLst/>
          </a:prstGeom>
          <a:noFill/>
        </p:spPr>
        <p:txBody>
          <a:bodyPr wrap="square">
            <a:spAutoFit/>
          </a:bodyPr>
          <a:lstStyle/>
          <a:p>
            <a:r>
              <a:rPr lang="en-US" b="1" dirty="0"/>
              <a:t>DOI: 10.13140/RG.2.2.24580.04481</a:t>
            </a:r>
          </a:p>
        </p:txBody>
      </p:sp>
    </p:spTree>
    <p:extLst>
      <p:ext uri="{BB962C8B-B14F-4D97-AF65-F5344CB8AC3E}">
        <p14:creationId xmlns:p14="http://schemas.microsoft.com/office/powerpoint/2010/main" val="3999153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FEE5DA-5E9B-4636-88B0-A8954FF63656}"/>
              </a:ext>
            </a:extLst>
          </p:cNvPr>
          <p:cNvSpPr>
            <a:spLocks noGrp="1"/>
          </p:cNvSpPr>
          <p:nvPr>
            <p:ph type="title"/>
          </p:nvPr>
        </p:nvSpPr>
        <p:spPr>
          <a:xfrm>
            <a:off x="838200" y="153192"/>
            <a:ext cx="10515600" cy="1325563"/>
          </a:xfrm>
        </p:spPr>
        <p:txBody>
          <a:bodyPr/>
          <a:lstStyle/>
          <a:p>
            <a:pPr algn="ctr"/>
            <a:r>
              <a:rPr lang="en-US" altLang="zh-CN" b="1" dirty="0">
                <a:latin typeface="Times New Roman" panose="02020603050405020304" pitchFamily="18" charset="0"/>
                <a:cs typeface="Times New Roman" panose="02020603050405020304" pitchFamily="18" charset="0"/>
              </a:rPr>
              <a:t>Microcirculation in Lens </a:t>
            </a:r>
            <a:endParaRPr lang="zh-CN" altLang="en-US" b="1" dirty="0">
              <a:latin typeface="Times New Roman" panose="02020603050405020304" pitchFamily="18" charset="0"/>
              <a:cs typeface="Times New Roman" panose="02020603050405020304" pitchFamily="18" charset="0"/>
            </a:endParaRPr>
          </a:p>
        </p:txBody>
      </p:sp>
      <p:pic>
        <p:nvPicPr>
          <p:cNvPr id="7" name="内容占位符 6">
            <a:extLst>
              <a:ext uri="{FF2B5EF4-FFF2-40B4-BE49-F238E27FC236}">
                <a16:creationId xmlns:a16="http://schemas.microsoft.com/office/drawing/2014/main" id="{531A52BA-8C7C-4D08-94FD-C6B5CB8C1C44}"/>
              </a:ext>
            </a:extLst>
          </p:cNvPr>
          <p:cNvPicPr>
            <a:picLocks noGrp="1" noChangeAspect="1"/>
          </p:cNvPicPr>
          <p:nvPr>
            <p:ph idx="1"/>
          </p:nvPr>
        </p:nvPicPr>
        <p:blipFill>
          <a:blip r:embed="rId2"/>
          <a:stretch>
            <a:fillRect/>
          </a:stretch>
        </p:blipFill>
        <p:spPr>
          <a:xfrm>
            <a:off x="418342" y="1220398"/>
            <a:ext cx="2725743" cy="4351338"/>
          </a:xfrm>
          <a:prstGeom prst="rect">
            <a:avLst/>
          </a:prstGeom>
        </p:spPr>
      </p:pic>
      <p:sp>
        <p:nvSpPr>
          <p:cNvPr id="8" name="AutoShape 4">
            <a:extLst>
              <a:ext uri="{FF2B5EF4-FFF2-40B4-BE49-F238E27FC236}">
                <a16:creationId xmlns:a16="http://schemas.microsoft.com/office/drawing/2014/main" id="{6482FA6A-BF7C-4ABD-993D-6054278611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9" name="图片 8">
            <a:extLst>
              <a:ext uri="{FF2B5EF4-FFF2-40B4-BE49-F238E27FC236}">
                <a16:creationId xmlns:a16="http://schemas.microsoft.com/office/drawing/2014/main" id="{786D61C2-E016-4128-9D90-8CD631BB9852}"/>
              </a:ext>
            </a:extLst>
          </p:cNvPr>
          <p:cNvPicPr>
            <a:picLocks noChangeAspect="1"/>
          </p:cNvPicPr>
          <p:nvPr/>
        </p:nvPicPr>
        <p:blipFill>
          <a:blip r:embed="rId3"/>
          <a:stretch>
            <a:fillRect/>
          </a:stretch>
        </p:blipFill>
        <p:spPr>
          <a:xfrm>
            <a:off x="3116184" y="1220398"/>
            <a:ext cx="4296878" cy="3880803"/>
          </a:xfrm>
          <a:prstGeom prst="rect">
            <a:avLst/>
          </a:prstGeom>
        </p:spPr>
      </p:pic>
      <p:sp>
        <p:nvSpPr>
          <p:cNvPr id="10" name="AutoShape 6">
            <a:extLst>
              <a:ext uri="{FF2B5EF4-FFF2-40B4-BE49-F238E27FC236}">
                <a16:creationId xmlns:a16="http://schemas.microsoft.com/office/drawing/2014/main" id="{EB5AD0F3-4AA6-4380-9A28-898D368D4C2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1" name="图片 10">
            <a:extLst>
              <a:ext uri="{FF2B5EF4-FFF2-40B4-BE49-F238E27FC236}">
                <a16:creationId xmlns:a16="http://schemas.microsoft.com/office/drawing/2014/main" id="{AE09E8F3-A682-46F5-8CF5-133AD6AAD036}"/>
              </a:ext>
            </a:extLst>
          </p:cNvPr>
          <p:cNvPicPr>
            <a:picLocks noChangeAspect="1"/>
          </p:cNvPicPr>
          <p:nvPr/>
        </p:nvPicPr>
        <p:blipFill rotWithShape="1">
          <a:blip r:embed="rId4"/>
          <a:srcRect r="48733" b="50000"/>
          <a:stretch/>
        </p:blipFill>
        <p:spPr>
          <a:xfrm>
            <a:off x="7413062" y="1234666"/>
            <a:ext cx="4716006" cy="2622589"/>
          </a:xfrm>
          <a:prstGeom prst="rect">
            <a:avLst/>
          </a:prstGeom>
        </p:spPr>
      </p:pic>
      <p:sp>
        <p:nvSpPr>
          <p:cNvPr id="13" name="文本框 12">
            <a:extLst>
              <a:ext uri="{FF2B5EF4-FFF2-40B4-BE49-F238E27FC236}">
                <a16:creationId xmlns:a16="http://schemas.microsoft.com/office/drawing/2014/main" id="{3892C95A-AB46-42C0-8E00-28B39E4C0B30}"/>
              </a:ext>
            </a:extLst>
          </p:cNvPr>
          <p:cNvSpPr txBox="1"/>
          <p:nvPr/>
        </p:nvSpPr>
        <p:spPr>
          <a:xfrm>
            <a:off x="210207" y="5684045"/>
            <a:ext cx="11466786" cy="584775"/>
          </a:xfrm>
          <a:prstGeom prst="rect">
            <a:avLst/>
          </a:prstGeom>
          <a:noFill/>
        </p:spPr>
        <p:txBody>
          <a:bodyPr wrap="square">
            <a:spAutoFit/>
          </a:bodyPr>
          <a:lstStyle/>
          <a:p>
            <a:pPr algn="ctr"/>
            <a:r>
              <a:rPr lang="en-US" altLang="zh-CN" sz="1600" b="1" i="0" dirty="0">
                <a:solidFill>
                  <a:srgbClr val="222222"/>
                </a:solidFill>
                <a:effectLst/>
                <a:latin typeface="Arial" panose="020B0604020202020204" pitchFamily="34" charset="0"/>
              </a:rPr>
              <a:t>Zhu, Xu, Eisenberg &amp; Huang, H. (2019). A bidomain model for lens microcirculation. </a:t>
            </a:r>
            <a:br>
              <a:rPr lang="en-US" altLang="zh-CN" sz="1600" b="1" i="0" dirty="0">
                <a:solidFill>
                  <a:srgbClr val="222222"/>
                </a:solidFill>
                <a:effectLst/>
                <a:latin typeface="Arial" panose="020B0604020202020204" pitchFamily="34" charset="0"/>
              </a:rPr>
            </a:br>
            <a:r>
              <a:rPr lang="en-US" altLang="zh-CN" sz="1600" b="1" i="1" dirty="0">
                <a:solidFill>
                  <a:srgbClr val="222222"/>
                </a:solidFill>
                <a:effectLst/>
                <a:latin typeface="Arial" panose="020B0604020202020204" pitchFamily="34" charset="0"/>
              </a:rPr>
              <a:t>Biophysical journal</a:t>
            </a:r>
            <a:r>
              <a:rPr lang="en-US" altLang="zh-CN" sz="1600" b="1" i="0" dirty="0">
                <a:solidFill>
                  <a:srgbClr val="222222"/>
                </a:solidFill>
                <a:effectLst/>
                <a:latin typeface="Arial" panose="020B0604020202020204" pitchFamily="34" charset="0"/>
              </a:rPr>
              <a:t>, </a:t>
            </a:r>
            <a:r>
              <a:rPr lang="en-US" altLang="zh-CN" sz="1600" b="1" i="1" dirty="0">
                <a:solidFill>
                  <a:srgbClr val="222222"/>
                </a:solidFill>
                <a:effectLst/>
                <a:latin typeface="Arial" panose="020B0604020202020204" pitchFamily="34" charset="0"/>
              </a:rPr>
              <a:t>116</a:t>
            </a:r>
            <a:r>
              <a:rPr lang="en-US" altLang="zh-CN" sz="1600" b="1" i="0" dirty="0">
                <a:solidFill>
                  <a:srgbClr val="222222"/>
                </a:solidFill>
                <a:effectLst/>
                <a:latin typeface="Arial" panose="020B0604020202020204" pitchFamily="34" charset="0"/>
              </a:rPr>
              <a:t>, 1171-1184.</a:t>
            </a:r>
            <a:endParaRPr lang="zh-CN" altLang="en-US" sz="1600" b="1" dirty="0"/>
          </a:p>
        </p:txBody>
      </p:sp>
    </p:spTree>
    <p:extLst>
      <p:ext uri="{BB962C8B-B14F-4D97-AF65-F5344CB8AC3E}">
        <p14:creationId xmlns:p14="http://schemas.microsoft.com/office/powerpoint/2010/main" val="116564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0D5597-1D6D-4D70-B4EA-C49F05A2BF61}"/>
              </a:ext>
            </a:extLst>
          </p:cNvPr>
          <p:cNvSpPr>
            <a:spLocks noGrp="1"/>
          </p:cNvSpPr>
          <p:nvPr>
            <p:ph type="sldNum" sz="quarter" idx="12"/>
          </p:nvPr>
        </p:nvSpPr>
        <p:spPr/>
        <p:txBody>
          <a:bodyPr/>
          <a:lstStyle/>
          <a:p>
            <a:pPr>
              <a:defRPr/>
            </a:pPr>
            <a:fld id="{1094A4D4-E870-4986-AE61-DF100B938829}" type="slidenum">
              <a:rPr lang="en-US" smtClean="0"/>
              <a:pPr>
                <a:defRPr/>
              </a:pPr>
              <a:t>31</a:t>
            </a:fld>
            <a:endParaRPr lang="en-US"/>
          </a:p>
        </p:txBody>
      </p:sp>
      <p:sp>
        <p:nvSpPr>
          <p:cNvPr id="7" name="TextBox 6">
            <a:extLst>
              <a:ext uri="{FF2B5EF4-FFF2-40B4-BE49-F238E27FC236}">
                <a16:creationId xmlns:a16="http://schemas.microsoft.com/office/drawing/2014/main" id="{A6391DDA-0FF9-4F5C-A144-AC82897F86CA}"/>
              </a:ext>
            </a:extLst>
          </p:cNvPr>
          <p:cNvSpPr txBox="1"/>
          <p:nvPr/>
        </p:nvSpPr>
        <p:spPr>
          <a:xfrm>
            <a:off x="2710771" y="389508"/>
            <a:ext cx="6770457" cy="769441"/>
          </a:xfrm>
          <a:prstGeom prst="rect">
            <a:avLst/>
          </a:prstGeom>
          <a:noFill/>
        </p:spPr>
        <p:txBody>
          <a:bodyPr wrap="square" rtlCol="0">
            <a:spAutoFit/>
          </a:bodyPr>
          <a:lstStyle/>
          <a:p>
            <a:pPr algn="ctr"/>
            <a:r>
              <a:rPr lang="en-US" sz="2000" dirty="0">
                <a:latin typeface="Arial Black" panose="020B0A04020102020204" pitchFamily="34" charset="0"/>
              </a:rPr>
              <a:t>Comparison with Experimental Results</a:t>
            </a:r>
          </a:p>
          <a:p>
            <a:pPr algn="ctr"/>
            <a:r>
              <a:rPr lang="en-US" sz="2400" dirty="0">
                <a:latin typeface="Arial Black" panose="020B0A04020102020204" pitchFamily="34" charset="0"/>
              </a:rPr>
              <a:t>Lens of the Eye is an Osmotic Pump</a:t>
            </a:r>
          </a:p>
        </p:txBody>
      </p:sp>
      <p:pic>
        <p:nvPicPr>
          <p:cNvPr id="8" name="Picture 7">
            <a:extLst>
              <a:ext uri="{FF2B5EF4-FFF2-40B4-BE49-F238E27FC236}">
                <a16:creationId xmlns:a16="http://schemas.microsoft.com/office/drawing/2014/main" id="{D8E48918-438E-45F5-B8A2-C71290FECA4C}"/>
              </a:ext>
            </a:extLst>
          </p:cNvPr>
          <p:cNvPicPr>
            <a:picLocks noChangeAspect="1"/>
          </p:cNvPicPr>
          <p:nvPr/>
        </p:nvPicPr>
        <p:blipFill>
          <a:blip r:embed="rId2"/>
          <a:stretch>
            <a:fillRect/>
          </a:stretch>
        </p:blipFill>
        <p:spPr>
          <a:xfrm>
            <a:off x="828913" y="2837803"/>
            <a:ext cx="4201361" cy="2475724"/>
          </a:xfrm>
          <a:prstGeom prst="rect">
            <a:avLst/>
          </a:prstGeom>
        </p:spPr>
      </p:pic>
      <p:grpSp>
        <p:nvGrpSpPr>
          <p:cNvPr id="5" name="Group 4">
            <a:extLst>
              <a:ext uri="{FF2B5EF4-FFF2-40B4-BE49-F238E27FC236}">
                <a16:creationId xmlns:a16="http://schemas.microsoft.com/office/drawing/2014/main" id="{B96A2684-CB8F-4D13-B177-D79B6B1793E5}"/>
              </a:ext>
            </a:extLst>
          </p:cNvPr>
          <p:cNvGrpSpPr/>
          <p:nvPr/>
        </p:nvGrpSpPr>
        <p:grpSpPr>
          <a:xfrm>
            <a:off x="5967097" y="1191286"/>
            <a:ext cx="6616566" cy="4249860"/>
            <a:chOff x="1141254" y="101502"/>
            <a:chExt cx="7752531" cy="5756933"/>
          </a:xfrm>
        </p:grpSpPr>
        <p:grpSp>
          <p:nvGrpSpPr>
            <p:cNvPr id="6" name="Group 5">
              <a:extLst>
                <a:ext uri="{FF2B5EF4-FFF2-40B4-BE49-F238E27FC236}">
                  <a16:creationId xmlns:a16="http://schemas.microsoft.com/office/drawing/2014/main" id="{35A6F275-E3A8-4F2C-84CB-00870E6706AF}"/>
                </a:ext>
              </a:extLst>
            </p:cNvPr>
            <p:cNvGrpSpPr/>
            <p:nvPr/>
          </p:nvGrpSpPr>
          <p:grpSpPr>
            <a:xfrm>
              <a:off x="1141254" y="101502"/>
              <a:ext cx="7752531" cy="5756933"/>
              <a:chOff x="1141254" y="95925"/>
              <a:chExt cx="7752531" cy="6520520"/>
            </a:xfrm>
          </p:grpSpPr>
          <p:grpSp>
            <p:nvGrpSpPr>
              <p:cNvPr id="10" name="Group 9">
                <a:extLst>
                  <a:ext uri="{FF2B5EF4-FFF2-40B4-BE49-F238E27FC236}">
                    <a16:creationId xmlns:a16="http://schemas.microsoft.com/office/drawing/2014/main" id="{6C29ED1C-4EC5-452C-A819-41A7CEFC0358}"/>
                  </a:ext>
                </a:extLst>
              </p:cNvPr>
              <p:cNvGrpSpPr/>
              <p:nvPr/>
            </p:nvGrpSpPr>
            <p:grpSpPr>
              <a:xfrm>
                <a:off x="1141254" y="95925"/>
                <a:ext cx="7752531" cy="6520520"/>
                <a:chOff x="1141254" y="95925"/>
                <a:chExt cx="7752531" cy="6520520"/>
              </a:xfrm>
            </p:grpSpPr>
            <p:pic>
              <p:nvPicPr>
                <p:cNvPr id="19" name="Picture 18">
                  <a:extLst>
                    <a:ext uri="{FF2B5EF4-FFF2-40B4-BE49-F238E27FC236}">
                      <a16:creationId xmlns:a16="http://schemas.microsoft.com/office/drawing/2014/main" id="{9E295F13-3CD0-4EF6-8BBB-29A2CA462F3D}"/>
                    </a:ext>
                  </a:extLst>
                </p:cNvPr>
                <p:cNvPicPr>
                  <a:picLocks noChangeAspect="1"/>
                </p:cNvPicPr>
                <p:nvPr/>
              </p:nvPicPr>
              <p:blipFill>
                <a:blip r:embed="rId3"/>
                <a:stretch>
                  <a:fillRect/>
                </a:stretch>
              </p:blipFill>
              <p:spPr>
                <a:xfrm>
                  <a:off x="1263241" y="573666"/>
                  <a:ext cx="6769509" cy="6042779"/>
                </a:xfrm>
                <a:prstGeom prst="rect">
                  <a:avLst/>
                </a:prstGeom>
              </p:spPr>
            </p:pic>
            <p:sp>
              <p:nvSpPr>
                <p:cNvPr id="20" name="TextBox 19">
                  <a:extLst>
                    <a:ext uri="{FF2B5EF4-FFF2-40B4-BE49-F238E27FC236}">
                      <a16:creationId xmlns:a16="http://schemas.microsoft.com/office/drawing/2014/main" id="{7103A5C2-81D7-4FD3-B174-F0C0DB5D12FE}"/>
                    </a:ext>
                  </a:extLst>
                </p:cNvPr>
                <p:cNvSpPr txBox="1"/>
                <p:nvPr/>
              </p:nvSpPr>
              <p:spPr>
                <a:xfrm>
                  <a:off x="1141254" y="95925"/>
                  <a:ext cx="7752531" cy="418320"/>
                </a:xfrm>
                <a:prstGeom prst="rect">
                  <a:avLst/>
                </a:prstGeom>
                <a:noFill/>
              </p:spPr>
              <p:txBody>
                <a:bodyPr wrap="square" rtlCol="0">
                  <a:spAutoFit/>
                </a:bodyPr>
                <a:lstStyle/>
                <a:p>
                  <a:r>
                    <a:rPr lang="en-US" sz="1800" b="1" dirty="0"/>
                    <a:t>Non-Electroneutral Model </a:t>
                  </a:r>
                  <a:r>
                    <a:rPr lang="en-US" i="1" dirty="0"/>
                    <a:t>vs.</a:t>
                  </a:r>
                  <a:r>
                    <a:rPr lang="en-US" dirty="0"/>
                    <a:t> </a:t>
                  </a:r>
                  <a:r>
                    <a:rPr lang="en-US" sz="1800" b="1" dirty="0"/>
                    <a:t>Simplified, </a:t>
                  </a:r>
                  <a:r>
                    <a:rPr lang="en-US" i="1" dirty="0"/>
                    <a:t>and  </a:t>
                  </a:r>
                  <a:r>
                    <a:rPr lang="en-US" sz="1800" b="1" dirty="0"/>
                    <a:t>Mathias Models</a:t>
                  </a:r>
                </a:p>
              </p:txBody>
            </p:sp>
          </p:grpSp>
          <p:sp>
            <p:nvSpPr>
              <p:cNvPr id="11" name="TextBox 10">
                <a:extLst>
                  <a:ext uri="{FF2B5EF4-FFF2-40B4-BE49-F238E27FC236}">
                    <a16:creationId xmlns:a16="http://schemas.microsoft.com/office/drawing/2014/main" id="{375390A0-2FB7-4D13-BADB-DE427B5486A9}"/>
                  </a:ext>
                </a:extLst>
              </p:cNvPr>
              <p:cNvSpPr txBox="1"/>
              <p:nvPr/>
            </p:nvSpPr>
            <p:spPr>
              <a:xfrm>
                <a:off x="3109702" y="992884"/>
                <a:ext cx="1243880" cy="600164"/>
              </a:xfrm>
              <a:prstGeom prst="rect">
                <a:avLst/>
              </a:prstGeom>
              <a:noFill/>
            </p:spPr>
            <p:txBody>
              <a:bodyPr wrap="square" rtlCol="0">
                <a:spAutoFit/>
              </a:bodyPr>
              <a:lstStyle/>
              <a:p>
                <a:pPr algn="ctr"/>
                <a:r>
                  <a:rPr lang="en-US" sz="1100" dirty="0"/>
                  <a:t>Inside</a:t>
                </a:r>
                <a:br>
                  <a:rPr lang="en-US" sz="1100" dirty="0"/>
                </a:br>
                <a:r>
                  <a:rPr lang="en-US" sz="1100" dirty="0"/>
                  <a:t>Electrical</a:t>
                </a:r>
                <a:br>
                  <a:rPr lang="en-US" sz="1100" dirty="0"/>
                </a:br>
                <a:r>
                  <a:rPr lang="en-US" sz="1100" dirty="0"/>
                  <a:t>Potential</a:t>
                </a: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7901370-31BD-44B0-8005-3B75C5404AAE}"/>
                      </a:ext>
                    </a:extLst>
                  </p:cNvPr>
                  <p:cNvSpPr/>
                  <p:nvPr/>
                </p:nvSpPr>
                <p:spPr>
                  <a:xfrm>
                    <a:off x="2949705" y="2212866"/>
                    <a:ext cx="1243880" cy="646331"/>
                  </a:xfrm>
                  <a:prstGeom prst="rect">
                    <a:avLst/>
                  </a:prstGeom>
                </p:spPr>
                <p:txBody>
                  <a:bodyPr wrap="square">
                    <a:spAutoFit/>
                  </a:bodyPr>
                  <a:lstStyle/>
                  <a:p>
                    <a:pPr algn="ctr"/>
                    <a14:m>
                      <m:oMath xmlns:m="http://schemas.openxmlformats.org/officeDocument/2006/math">
                        <m:sSup>
                          <m:sSupPr>
                            <m:ctrlPr>
                              <a:rPr lang="en-US" sz="1200" i="1" smtClean="0">
                                <a:latin typeface="Cambria Math" panose="02040503050406030204" pitchFamily="18" charset="0"/>
                              </a:rPr>
                            </m:ctrlPr>
                          </m:sSupPr>
                          <m:e>
                            <m:r>
                              <m:rPr>
                                <m:sty m:val="p"/>
                              </m:rPr>
                              <a:rPr lang="en-US" sz="1200" b="0" i="0" smtClean="0">
                                <a:latin typeface="Cambria Math" panose="02040503050406030204" pitchFamily="18" charset="0"/>
                              </a:rPr>
                              <m:t>Cl</m:t>
                            </m:r>
                          </m:e>
                          <m:sup>
                            <m:r>
                              <a:rPr lang="en-US" sz="1200" b="0" i="0" smtClean="0">
                                <a:latin typeface="Cambria Math" panose="02040503050406030204" pitchFamily="18" charset="0"/>
                              </a:rPr>
                              <m:t>−</m:t>
                            </m:r>
                          </m:sup>
                        </m:sSup>
                      </m:oMath>
                    </a14:m>
                    <a:r>
                      <a:rPr lang="en-US" sz="1200" dirty="0"/>
                      <a:t> </a:t>
                    </a:r>
                    <a:br>
                      <a:rPr lang="en-US" sz="1200" dirty="0"/>
                    </a:br>
                    <a:r>
                      <a:rPr lang="en-US" sz="1200" dirty="0"/>
                      <a:t>Chemical Potential</a:t>
                    </a:r>
                  </a:p>
                </p:txBody>
              </p:sp>
            </mc:Choice>
            <mc:Fallback xmlns="">
              <p:sp>
                <p:nvSpPr>
                  <p:cNvPr id="4" name="Rectangle 3">
                    <a:extLst>
                      <a:ext uri="{FF2B5EF4-FFF2-40B4-BE49-F238E27FC236}">
                        <a16:creationId xmlns:a16="http://schemas.microsoft.com/office/drawing/2014/main" id="{3BDF3FBB-462F-4572-86C3-C2797CC297B4}"/>
                      </a:ext>
                    </a:extLst>
                  </p:cNvPr>
                  <p:cNvSpPr>
                    <a:spLocks noRot="1" noChangeAspect="1" noMove="1" noResize="1" noEditPoints="1" noAdjustHandles="1" noChangeArrowheads="1" noChangeShapeType="1" noTextEdit="1"/>
                  </p:cNvSpPr>
                  <p:nvPr/>
                </p:nvSpPr>
                <p:spPr>
                  <a:xfrm>
                    <a:off x="2949705" y="2212866"/>
                    <a:ext cx="1243880" cy="646331"/>
                  </a:xfrm>
                  <a:prstGeom prst="rect">
                    <a:avLst/>
                  </a:prstGeom>
                  <a:blipFill>
                    <a:blip r:embed="rId4"/>
                    <a:stretch>
                      <a:fillRect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35868E9-2D87-4468-A1BD-03742F4E375B}"/>
                      </a:ext>
                    </a:extLst>
                  </p:cNvPr>
                  <p:cNvSpPr/>
                  <p:nvPr/>
                </p:nvSpPr>
                <p:spPr>
                  <a:xfrm>
                    <a:off x="2269958" y="4013572"/>
                    <a:ext cx="1243880" cy="646331"/>
                  </a:xfrm>
                  <a:prstGeom prst="rect">
                    <a:avLst/>
                  </a:prstGeom>
                </p:spPr>
                <p:txBody>
                  <a:bodyPr wrap="square">
                    <a:spAutoFit/>
                  </a:bodyPr>
                  <a:lstStyle/>
                  <a:p>
                    <a:pPr algn="ctr"/>
                    <a14:m>
                      <m:oMath xmlns:m="http://schemas.openxmlformats.org/officeDocument/2006/math">
                        <m:sSup>
                          <m:sSupPr>
                            <m:ctrlPr>
                              <a:rPr lang="en-US" sz="1200" i="1" smtClean="0">
                                <a:latin typeface="Cambria Math" panose="02040503050406030204" pitchFamily="18" charset="0"/>
                              </a:rPr>
                            </m:ctrlPr>
                          </m:sSupPr>
                          <m:e>
                            <m:r>
                              <m:rPr>
                                <m:sty m:val="p"/>
                              </m:rPr>
                              <a:rPr lang="en-US" sz="1200" b="0" i="0" smtClean="0">
                                <a:latin typeface="Cambria Math" panose="02040503050406030204" pitchFamily="18" charset="0"/>
                              </a:rPr>
                              <m:t>K</m:t>
                            </m:r>
                          </m:e>
                          <m:sup>
                            <m:r>
                              <a:rPr lang="en-US" sz="1200" b="0" i="0" smtClean="0">
                                <a:latin typeface="Cambria Math" panose="02040503050406030204" pitchFamily="18" charset="0"/>
                              </a:rPr>
                              <m:t>+</m:t>
                            </m:r>
                          </m:sup>
                        </m:sSup>
                      </m:oMath>
                    </a14:m>
                    <a:r>
                      <a:rPr lang="en-US" sz="1200" dirty="0"/>
                      <a:t> </a:t>
                    </a:r>
                    <a:br>
                      <a:rPr lang="en-US" sz="1200" dirty="0"/>
                    </a:br>
                    <a:r>
                      <a:rPr lang="en-US" sz="1200" dirty="0"/>
                      <a:t>Chemical </a:t>
                    </a:r>
                    <a:br>
                      <a:rPr lang="en-US" sz="1200" dirty="0"/>
                    </a:br>
                    <a:r>
                      <a:rPr lang="en-US" sz="1200" dirty="0"/>
                      <a:t>Potential</a:t>
                    </a:r>
                  </a:p>
                </p:txBody>
              </p:sp>
            </mc:Choice>
            <mc:Fallback xmlns="">
              <p:sp>
                <p:nvSpPr>
                  <p:cNvPr id="9" name="Rectangle 8">
                    <a:extLst>
                      <a:ext uri="{FF2B5EF4-FFF2-40B4-BE49-F238E27FC236}">
                        <a16:creationId xmlns:a16="http://schemas.microsoft.com/office/drawing/2014/main" id="{9ECE2A3A-ECD2-4EC2-989C-E5BCB6D60226}"/>
                      </a:ext>
                    </a:extLst>
                  </p:cNvPr>
                  <p:cNvSpPr>
                    <a:spLocks noRot="1" noChangeAspect="1" noMove="1" noResize="1" noEditPoints="1" noAdjustHandles="1" noChangeArrowheads="1" noChangeShapeType="1" noTextEdit="1"/>
                  </p:cNvSpPr>
                  <p:nvPr/>
                </p:nvSpPr>
                <p:spPr>
                  <a:xfrm>
                    <a:off x="2269958" y="4013572"/>
                    <a:ext cx="1243880" cy="646331"/>
                  </a:xfrm>
                  <a:prstGeom prst="rect">
                    <a:avLst/>
                  </a:prstGeom>
                  <a:blipFill>
                    <a:blip r:embed="rId5"/>
                    <a:stretch>
                      <a:fillRect b="-566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D57C060A-474B-44E9-BF5A-52AA4ACB6C37}"/>
                  </a:ext>
                </a:extLst>
              </p:cNvPr>
              <p:cNvSpPr txBox="1"/>
              <p:nvPr/>
            </p:nvSpPr>
            <p:spPr>
              <a:xfrm>
                <a:off x="6034299" y="1037365"/>
                <a:ext cx="1354941" cy="307777"/>
              </a:xfrm>
              <a:prstGeom prst="rect">
                <a:avLst/>
              </a:prstGeom>
              <a:noFill/>
            </p:spPr>
            <p:txBody>
              <a:bodyPr wrap="square" rtlCol="0">
                <a:spAutoFit/>
              </a:bodyPr>
              <a:lstStyle/>
              <a:p>
                <a:r>
                  <a:rPr lang="en-US" sz="1400" dirty="0"/>
                  <a:t>Conductivity</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BB5F20F1-1B7B-4E7C-95FB-6ACD97920E97}"/>
                      </a:ext>
                    </a:extLst>
                  </p:cNvPr>
                  <p:cNvSpPr/>
                  <p:nvPr/>
                </p:nvSpPr>
                <p:spPr>
                  <a:xfrm>
                    <a:off x="5880049" y="2450083"/>
                    <a:ext cx="1243880" cy="461665"/>
                  </a:xfrm>
                  <a:prstGeom prst="rect">
                    <a:avLst/>
                  </a:prstGeom>
                </p:spPr>
                <p:txBody>
                  <a:bodyPr wrap="square">
                    <a:spAutoFit/>
                  </a:bodyPr>
                  <a:lstStyle/>
                  <a:p>
                    <a:pPr algn="ctr"/>
                    <a14:m>
                      <m:oMath xmlns:m="http://schemas.openxmlformats.org/officeDocument/2006/math">
                        <m:sSup>
                          <m:sSupPr>
                            <m:ctrlPr>
                              <a:rPr lang="en-US" sz="1200" i="1" smtClean="0">
                                <a:latin typeface="Cambria Math" panose="02040503050406030204" pitchFamily="18" charset="0"/>
                              </a:rPr>
                            </m:ctrlPr>
                          </m:sSupPr>
                          <m:e>
                            <m:r>
                              <m:rPr>
                                <m:sty m:val="p"/>
                              </m:rPr>
                              <a:rPr lang="en-US" sz="1200" b="0" i="0" smtClean="0">
                                <a:latin typeface="Cambria Math" panose="02040503050406030204" pitchFamily="18" charset="0"/>
                              </a:rPr>
                              <m:t>Na</m:t>
                            </m:r>
                          </m:e>
                          <m:sup>
                            <m:r>
                              <a:rPr lang="en-US" sz="1200" b="0" i="0" smtClean="0">
                                <a:latin typeface="Cambria Math" panose="02040503050406030204" pitchFamily="18" charset="0"/>
                              </a:rPr>
                              <m:t>+</m:t>
                            </m:r>
                          </m:sup>
                        </m:sSup>
                      </m:oMath>
                    </a14:m>
                    <a:r>
                      <a:rPr lang="en-US" sz="1200" dirty="0"/>
                      <a:t> Chemical </a:t>
                    </a:r>
                    <a:br>
                      <a:rPr lang="en-US" sz="1200" dirty="0"/>
                    </a:br>
                    <a:r>
                      <a:rPr lang="en-US" sz="1200" dirty="0"/>
                      <a:t>Potential</a:t>
                    </a:r>
                  </a:p>
                </p:txBody>
              </p:sp>
            </mc:Choice>
            <mc:Fallback xmlns="">
              <p:sp>
                <p:nvSpPr>
                  <p:cNvPr id="10" name="Rectangle 9">
                    <a:extLst>
                      <a:ext uri="{FF2B5EF4-FFF2-40B4-BE49-F238E27FC236}">
                        <a16:creationId xmlns:a16="http://schemas.microsoft.com/office/drawing/2014/main" id="{73AC85A5-7D65-4ED7-ADE4-5261AFA474AD}"/>
                      </a:ext>
                    </a:extLst>
                  </p:cNvPr>
                  <p:cNvSpPr>
                    <a:spLocks noRot="1" noChangeAspect="1" noMove="1" noResize="1" noEditPoints="1" noAdjustHandles="1" noChangeArrowheads="1" noChangeShapeType="1" noTextEdit="1"/>
                  </p:cNvSpPr>
                  <p:nvPr/>
                </p:nvSpPr>
                <p:spPr>
                  <a:xfrm>
                    <a:off x="5880049" y="2450083"/>
                    <a:ext cx="1243880" cy="461665"/>
                  </a:xfrm>
                  <a:prstGeom prst="rect">
                    <a:avLst/>
                  </a:prstGeom>
                  <a:blipFill>
                    <a:blip r:embed="rId6"/>
                    <a:stretch>
                      <a:fillRect t="-2632" b="-7895"/>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8D6D4ED8-DCDE-404D-B6DA-FA63CF7DC276}"/>
                  </a:ext>
                </a:extLst>
              </p:cNvPr>
              <p:cNvSpPr txBox="1"/>
              <p:nvPr/>
            </p:nvSpPr>
            <p:spPr>
              <a:xfrm>
                <a:off x="5880049" y="5069430"/>
                <a:ext cx="1243880" cy="600164"/>
              </a:xfrm>
              <a:prstGeom prst="rect">
                <a:avLst/>
              </a:prstGeom>
              <a:noFill/>
            </p:spPr>
            <p:txBody>
              <a:bodyPr wrap="square" rtlCol="0">
                <a:spAutoFit/>
              </a:bodyPr>
              <a:lstStyle/>
              <a:p>
                <a:pPr algn="ctr"/>
                <a:r>
                  <a:rPr lang="en-US" sz="1100" dirty="0"/>
                  <a:t>Extracellular</a:t>
                </a:r>
                <a:br>
                  <a:rPr lang="en-US" sz="1100" dirty="0"/>
                </a:br>
                <a:r>
                  <a:rPr lang="en-US" sz="1100" dirty="0"/>
                  <a:t>Electrical</a:t>
                </a:r>
                <a:br>
                  <a:rPr lang="en-US" sz="1100" dirty="0"/>
                </a:br>
                <a:r>
                  <a:rPr lang="en-US" sz="1100" dirty="0"/>
                  <a:t>Potential</a:t>
                </a:r>
              </a:p>
            </p:txBody>
          </p:sp>
          <p:sp>
            <p:nvSpPr>
              <p:cNvPr id="17" name="TextBox 16">
                <a:extLst>
                  <a:ext uri="{FF2B5EF4-FFF2-40B4-BE49-F238E27FC236}">
                    <a16:creationId xmlns:a16="http://schemas.microsoft.com/office/drawing/2014/main" id="{5704D78F-CB69-4333-A356-778E2ADBCA09}"/>
                  </a:ext>
                </a:extLst>
              </p:cNvPr>
              <p:cNvSpPr txBox="1"/>
              <p:nvPr/>
            </p:nvSpPr>
            <p:spPr>
              <a:xfrm>
                <a:off x="2736413" y="5105091"/>
                <a:ext cx="803169" cy="307777"/>
              </a:xfrm>
              <a:prstGeom prst="rect">
                <a:avLst/>
              </a:prstGeom>
              <a:noFill/>
            </p:spPr>
            <p:txBody>
              <a:bodyPr wrap="none" rtlCol="0">
                <a:spAutoFit/>
              </a:bodyPr>
              <a:lstStyle/>
              <a:p>
                <a:r>
                  <a:rPr lang="en-US" sz="1400" dirty="0"/>
                  <a:t>Velocity</a:t>
                </a:r>
              </a:p>
            </p:txBody>
          </p:sp>
          <p:sp>
            <p:nvSpPr>
              <p:cNvPr id="18" name="TextBox 17">
                <a:extLst>
                  <a:ext uri="{FF2B5EF4-FFF2-40B4-BE49-F238E27FC236}">
                    <a16:creationId xmlns:a16="http://schemas.microsoft.com/office/drawing/2014/main" id="{37F374EC-E174-452D-9128-BF1FBA705AEB}"/>
                  </a:ext>
                </a:extLst>
              </p:cNvPr>
              <p:cNvSpPr txBox="1"/>
              <p:nvPr/>
            </p:nvSpPr>
            <p:spPr>
              <a:xfrm>
                <a:off x="5909665" y="3607699"/>
                <a:ext cx="1214264" cy="307777"/>
              </a:xfrm>
              <a:prstGeom prst="rect">
                <a:avLst/>
              </a:prstGeom>
              <a:noFill/>
            </p:spPr>
            <p:txBody>
              <a:bodyPr wrap="square" rtlCol="0">
                <a:spAutoFit/>
              </a:bodyPr>
              <a:lstStyle/>
              <a:p>
                <a:r>
                  <a:rPr lang="en-US" sz="1400" dirty="0"/>
                  <a:t>Pressure</a:t>
                </a:r>
                <a:endParaRPr lang="en-US" dirty="0"/>
              </a:p>
            </p:txBody>
          </p:sp>
        </p:grpSp>
        <p:sp>
          <p:nvSpPr>
            <p:cNvPr id="9" name="Rectangle 8">
              <a:extLst>
                <a:ext uri="{FF2B5EF4-FFF2-40B4-BE49-F238E27FC236}">
                  <a16:creationId xmlns:a16="http://schemas.microsoft.com/office/drawing/2014/main" id="{E71B62F6-F579-4331-A666-FCDD5523AB32}"/>
                </a:ext>
              </a:extLst>
            </p:cNvPr>
            <p:cNvSpPr/>
            <p:nvPr/>
          </p:nvSpPr>
          <p:spPr bwMode="auto">
            <a:xfrm>
              <a:off x="1325147" y="5685560"/>
              <a:ext cx="6555612" cy="172875"/>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137160" rIns="91440" bIns="13716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cs typeface="Arial" charset="0"/>
              </a:endParaRPr>
            </a:p>
          </p:txBody>
        </p:sp>
      </p:grpSp>
      <p:sp>
        <p:nvSpPr>
          <p:cNvPr id="21" name="TextBox 20">
            <a:extLst>
              <a:ext uri="{FF2B5EF4-FFF2-40B4-BE49-F238E27FC236}">
                <a16:creationId xmlns:a16="http://schemas.microsoft.com/office/drawing/2014/main" id="{66EEE40C-3D15-4DCC-975B-AC057384BDA6}"/>
              </a:ext>
            </a:extLst>
          </p:cNvPr>
          <p:cNvSpPr txBox="1"/>
          <p:nvPr/>
        </p:nvSpPr>
        <p:spPr>
          <a:xfrm>
            <a:off x="77201" y="1035989"/>
            <a:ext cx="4023850" cy="1938992"/>
          </a:xfrm>
          <a:prstGeom prst="rect">
            <a:avLst/>
          </a:prstGeom>
          <a:noFill/>
        </p:spPr>
        <p:txBody>
          <a:bodyPr wrap="square" rtlCol="0">
            <a:spAutoFit/>
          </a:bodyPr>
          <a:lstStyle/>
          <a:p>
            <a:pPr algn="ctr"/>
            <a:r>
              <a:rPr lang="en-US" sz="2000" b="1" dirty="0"/>
              <a:t>Life work:</a:t>
            </a:r>
            <a:br>
              <a:rPr lang="en-US" sz="2000" b="1" dirty="0"/>
            </a:br>
            <a:r>
              <a:rPr lang="en-US" sz="2000" b="1" dirty="0"/>
              <a:t> Richard (Rick) Mathias</a:t>
            </a:r>
          </a:p>
          <a:p>
            <a:pPr algn="ctr"/>
            <a:r>
              <a:rPr lang="en-US" sz="2000" b="1" dirty="0"/>
              <a:t>CREATED and VALIDATED an</a:t>
            </a:r>
          </a:p>
          <a:p>
            <a:pPr algn="ctr"/>
            <a:r>
              <a:rPr lang="en-US" sz="2000" b="1" dirty="0"/>
              <a:t>Engineering Model of the Lens:</a:t>
            </a:r>
            <a:br>
              <a:rPr lang="en-US" sz="2000" b="1" dirty="0"/>
            </a:br>
            <a:r>
              <a:rPr lang="en-US" sz="2000" b="1" dirty="0"/>
              <a:t>an Osmotic Pump</a:t>
            </a:r>
          </a:p>
          <a:p>
            <a:pPr algn="ctr"/>
            <a:endParaRPr lang="en-US" sz="2000" b="1" dirty="0"/>
          </a:p>
        </p:txBody>
      </p:sp>
      <p:pic>
        <p:nvPicPr>
          <p:cNvPr id="22" name="Picture 21">
            <a:extLst>
              <a:ext uri="{FF2B5EF4-FFF2-40B4-BE49-F238E27FC236}">
                <a16:creationId xmlns:a16="http://schemas.microsoft.com/office/drawing/2014/main" id="{BE56F804-2A12-4218-8984-1B3F43C2D0AD}"/>
              </a:ext>
            </a:extLst>
          </p:cNvPr>
          <p:cNvPicPr>
            <a:picLocks noChangeAspect="1"/>
          </p:cNvPicPr>
          <p:nvPr/>
        </p:nvPicPr>
        <p:blipFill>
          <a:blip r:embed="rId7"/>
          <a:stretch>
            <a:fillRect/>
          </a:stretch>
        </p:blipFill>
        <p:spPr>
          <a:xfrm>
            <a:off x="4490469" y="1158949"/>
            <a:ext cx="1087210" cy="1537089"/>
          </a:xfrm>
          <a:prstGeom prst="rect">
            <a:avLst/>
          </a:prstGeom>
        </p:spPr>
      </p:pic>
      <p:sp>
        <p:nvSpPr>
          <p:cNvPr id="23" name="TextBox 22">
            <a:extLst>
              <a:ext uri="{FF2B5EF4-FFF2-40B4-BE49-F238E27FC236}">
                <a16:creationId xmlns:a16="http://schemas.microsoft.com/office/drawing/2014/main" id="{DE03E63D-0D18-4E33-9FFA-5E86C3EA77FE}"/>
              </a:ext>
            </a:extLst>
          </p:cNvPr>
          <p:cNvSpPr txBox="1"/>
          <p:nvPr/>
        </p:nvSpPr>
        <p:spPr>
          <a:xfrm>
            <a:off x="5967097" y="5557677"/>
            <a:ext cx="6216868" cy="369332"/>
          </a:xfrm>
          <a:prstGeom prst="rect">
            <a:avLst/>
          </a:prstGeom>
          <a:noFill/>
        </p:spPr>
        <p:txBody>
          <a:bodyPr wrap="square">
            <a:spAutoFit/>
          </a:bodyPr>
          <a:lstStyle/>
          <a:p>
            <a:pPr algn="ctr"/>
            <a:r>
              <a:rPr lang="en-US" sz="1800" b="1" dirty="0"/>
              <a:t>We think we have proven that the lens is an Osmotic Pump</a:t>
            </a:r>
          </a:p>
        </p:txBody>
      </p:sp>
      <p:sp>
        <p:nvSpPr>
          <p:cNvPr id="24" name="TextBox 23">
            <a:extLst>
              <a:ext uri="{FF2B5EF4-FFF2-40B4-BE49-F238E27FC236}">
                <a16:creationId xmlns:a16="http://schemas.microsoft.com/office/drawing/2014/main" id="{9F1282E2-D719-4430-B3F7-E9D0EFE6A6E8}"/>
              </a:ext>
            </a:extLst>
          </p:cNvPr>
          <p:cNvSpPr txBox="1"/>
          <p:nvPr/>
        </p:nvSpPr>
        <p:spPr>
          <a:xfrm>
            <a:off x="2068976" y="6254789"/>
            <a:ext cx="8362541" cy="523220"/>
          </a:xfrm>
          <a:prstGeom prst="rect">
            <a:avLst/>
          </a:prstGeom>
          <a:noFill/>
        </p:spPr>
        <p:txBody>
          <a:bodyPr wrap="square">
            <a:spAutoFit/>
          </a:bodyPr>
          <a:lstStyle/>
          <a:p>
            <a:pPr marR="0" algn="ctr"/>
            <a:r>
              <a:rPr lang="en-US" sz="1400" b="1" dirty="0">
                <a:latin typeface="Calibri" panose="020F0502020204030204" pitchFamily="34" charset="0"/>
              </a:rPr>
              <a:t>Zhu, Xu, Eisenberg and Huang (2019). "A Bidomain Model for Lens Microcirculation </a:t>
            </a:r>
            <a:br>
              <a:rPr lang="en-US" sz="1400" b="1" dirty="0">
                <a:latin typeface="Calibri" panose="020F0502020204030204" pitchFamily="34" charset="0"/>
              </a:rPr>
            </a:br>
            <a:r>
              <a:rPr lang="en-US" sz="1400" b="1" dirty="0">
                <a:latin typeface="Calibri" panose="020F0502020204030204" pitchFamily="34" charset="0"/>
              </a:rPr>
              <a:t>Biophysical Journal 116(6): 1171-1184  and arXiv 1810.04162.</a:t>
            </a:r>
          </a:p>
        </p:txBody>
      </p:sp>
    </p:spTree>
    <p:extLst>
      <p:ext uri="{BB962C8B-B14F-4D97-AF65-F5344CB8AC3E}">
        <p14:creationId xmlns:p14="http://schemas.microsoft.com/office/powerpoint/2010/main" val="4076254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8DF8F9-A5AD-44E1-A6DB-6716AD906FD9}"/>
              </a:ext>
            </a:extLst>
          </p:cNvPr>
          <p:cNvSpPr txBox="1"/>
          <p:nvPr/>
        </p:nvSpPr>
        <p:spPr>
          <a:xfrm>
            <a:off x="1308537" y="725213"/>
            <a:ext cx="8900470" cy="5447645"/>
          </a:xfrm>
          <a:prstGeom prst="rect">
            <a:avLst/>
          </a:prstGeom>
          <a:noFill/>
        </p:spPr>
        <p:txBody>
          <a:bodyPr wrap="square" rtlCol="0">
            <a:spAutoFit/>
          </a:bodyPr>
          <a:lstStyle/>
          <a:p>
            <a:endParaRPr lang="en-US" sz="2400" dirty="0">
              <a:latin typeface="Arial Black" panose="020B0A04020102020204" pitchFamily="34" charset="0"/>
            </a:endParaRPr>
          </a:p>
          <a:p>
            <a:endParaRPr lang="en-US" sz="2400" dirty="0">
              <a:latin typeface="Arial Black" panose="020B0A04020102020204" pitchFamily="34" charset="0"/>
            </a:endParaRPr>
          </a:p>
          <a:p>
            <a:pPr algn="ctr"/>
            <a:r>
              <a:rPr lang="en-US" sz="3200" b="1" dirty="0">
                <a:latin typeface="Arial Black" panose="020B0A04020102020204" pitchFamily="34" charset="0"/>
                <a:cs typeface="Arial" panose="020B0604020202020204" pitchFamily="34" charset="0"/>
              </a:rPr>
              <a:t>Field Theories </a:t>
            </a:r>
            <a:br>
              <a:rPr lang="en-US" sz="3200" b="1" dirty="0">
                <a:latin typeface="Arial Black" panose="020B0A04020102020204" pitchFamily="34" charset="0"/>
                <a:cs typeface="Arial" panose="020B0604020202020204" pitchFamily="34" charset="0"/>
              </a:rPr>
            </a:br>
            <a:r>
              <a:rPr lang="en-US" sz="2400" b="1" dirty="0">
                <a:latin typeface="Arial Black" panose="020B0A04020102020204" pitchFamily="34" charset="0"/>
                <a:cs typeface="Arial" panose="020B0604020202020204" pitchFamily="34" charset="0"/>
              </a:rPr>
              <a:t>form a </a:t>
            </a:r>
            <a:br>
              <a:rPr lang="en-US" sz="3200" b="1" dirty="0">
                <a:latin typeface="Arial Black" panose="020B0A04020102020204" pitchFamily="34" charset="0"/>
                <a:cs typeface="Arial" panose="020B0604020202020204" pitchFamily="34" charset="0"/>
              </a:rPr>
            </a:br>
            <a:r>
              <a:rPr lang="en-US" sz="3200" b="1" dirty="0">
                <a:latin typeface="Arial Black" panose="020B0A04020102020204" pitchFamily="34" charset="0"/>
                <a:cs typeface="Arial" panose="020B0604020202020204" pitchFamily="34" charset="0"/>
              </a:rPr>
              <a:t>FRAMEWORK</a:t>
            </a:r>
          </a:p>
          <a:p>
            <a:pPr algn="ctr"/>
            <a:endParaRPr lang="en-US" sz="2400" b="1" dirty="0">
              <a:latin typeface="Arial Black" panose="020B0A040201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that can easily accommodate </a:t>
            </a:r>
          </a:p>
          <a:p>
            <a:pPr algn="ctr"/>
            <a:r>
              <a:rPr lang="en-US" sz="2400" b="1" dirty="0">
                <a:latin typeface="Arial" panose="020B0604020202020204" pitchFamily="34" charset="0"/>
                <a:cs typeface="Arial" panose="020B0604020202020204" pitchFamily="34" charset="0"/>
              </a:rPr>
              <a:t>Specialized Structure</a:t>
            </a:r>
          </a:p>
          <a:p>
            <a:pPr algn="ctr"/>
            <a:r>
              <a:rPr lang="en-US" sz="2400" b="1" dirty="0">
                <a:latin typeface="Arial" panose="020B0604020202020204" pitchFamily="34" charset="0"/>
                <a:cs typeface="Arial" panose="020B0604020202020204" pitchFamily="34" charset="0"/>
              </a:rPr>
              <a:t>Specialized Channels</a:t>
            </a:r>
          </a:p>
          <a:p>
            <a:pPr algn="ctr"/>
            <a:r>
              <a:rPr lang="en-US" sz="2400" b="1" dirty="0">
                <a:latin typeface="Arial" panose="020B0604020202020204" pitchFamily="34" charset="0"/>
                <a:cs typeface="Arial" panose="020B0604020202020204" pitchFamily="34" charset="0"/>
              </a:rPr>
              <a:t>Specialized Transporters</a:t>
            </a:r>
          </a:p>
          <a:p>
            <a:pPr algn="ctr"/>
            <a:r>
              <a:rPr lang="en-US" sz="1600" b="1" i="1" dirty="0">
                <a:solidFill>
                  <a:srgbClr val="AF2237"/>
                </a:solidFill>
                <a:latin typeface="Arial" panose="020B0604020202020204" pitchFamily="34" charset="0"/>
                <a:cs typeface="Arial" panose="020B0604020202020204" pitchFamily="34" charset="0"/>
              </a:rPr>
              <a:t>Structural Parameters determined by Structural Measurements</a:t>
            </a:r>
          </a:p>
          <a:p>
            <a:pPr algn="ctr"/>
            <a:endParaRPr lang="en-US" sz="1600" b="1" i="1" dirty="0">
              <a:solidFill>
                <a:srgbClr val="AF2237"/>
              </a:solidFill>
              <a:latin typeface="Arial" panose="020B0604020202020204" pitchFamily="34" charset="0"/>
              <a:cs typeface="Arial" panose="020B0604020202020204" pitchFamily="34" charset="0"/>
            </a:endParaRPr>
          </a:p>
          <a:p>
            <a:pPr algn="ctr"/>
            <a:r>
              <a:rPr lang="en-US" sz="2400" b="1" dirty="0">
                <a:latin typeface="Arial Black" panose="020B0A04020102020204" pitchFamily="34" charset="0"/>
                <a:cs typeface="Arial" panose="020B0604020202020204" pitchFamily="34" charset="0"/>
              </a:rPr>
              <a:t>From which Engineering Models can be Derived</a:t>
            </a:r>
          </a:p>
          <a:p>
            <a:endParaRPr lang="en-US" dirty="0"/>
          </a:p>
          <a:p>
            <a:endParaRPr lang="en-US" dirty="0"/>
          </a:p>
        </p:txBody>
      </p:sp>
    </p:spTree>
    <p:extLst>
      <p:ext uri="{BB962C8B-B14F-4D97-AF65-F5344CB8AC3E}">
        <p14:creationId xmlns:p14="http://schemas.microsoft.com/office/powerpoint/2010/main" val="2607384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C049D-F41B-4D0D-A9EA-5A7AA1FA55BB}"/>
              </a:ext>
            </a:extLst>
          </p:cNvPr>
          <p:cNvSpPr>
            <a:spLocks noGrp="1"/>
          </p:cNvSpPr>
          <p:nvPr>
            <p:ph type="title"/>
          </p:nvPr>
        </p:nvSpPr>
        <p:spPr>
          <a:xfrm>
            <a:off x="470101" y="540948"/>
            <a:ext cx="11251797" cy="3094378"/>
          </a:xfrm>
        </p:spPr>
        <p:txBody>
          <a:bodyPr>
            <a:normAutofit fontScale="90000"/>
          </a:bodyPr>
          <a:lstStyle/>
          <a:p>
            <a:pPr algn="ctr"/>
            <a:r>
              <a:rPr lang="en-US" dirty="0">
                <a:latin typeface="Arial Black" panose="020B0A04020102020204" pitchFamily="34" charset="0"/>
                <a:cs typeface="Arial" panose="020B0604020202020204" pitchFamily="34" charset="0"/>
              </a:rPr>
              <a:t>What experiments do we fit </a:t>
            </a:r>
            <a:br>
              <a:rPr lang="en-US" dirty="0">
                <a:latin typeface="Arial Black" panose="020B0A04020102020204" pitchFamily="34" charset="0"/>
                <a:cs typeface="Arial" panose="020B0604020202020204" pitchFamily="34" charset="0"/>
              </a:rPr>
            </a:br>
            <a:r>
              <a:rPr lang="en-US" dirty="0">
                <a:latin typeface="Arial Black" panose="020B0A04020102020204" pitchFamily="34" charset="0"/>
                <a:cs typeface="Arial" panose="020B0604020202020204" pitchFamily="34" charset="0"/>
              </a:rPr>
              <a:t>for nerve fibers? </a:t>
            </a:r>
            <a:r>
              <a:rPr lang="en-US" sz="2200" dirty="0">
                <a:latin typeface="Arial Black" panose="020B0A04020102020204" pitchFamily="34" charset="0"/>
                <a:cs typeface="Arial" panose="020B0604020202020204" pitchFamily="34" charset="0"/>
              </a:rPr>
              <a:t> </a:t>
            </a:r>
            <a:br>
              <a:rPr lang="en-US" sz="2200" dirty="0">
                <a:latin typeface="Arial Black" panose="020B0A04020102020204" pitchFamily="34" charset="0"/>
                <a:cs typeface="Arial" panose="020B0604020202020204" pitchFamily="34" charset="0"/>
              </a:rPr>
            </a:br>
            <a:r>
              <a:rPr lang="en-US" sz="2200" dirty="0">
                <a:latin typeface="Arial Black" panose="020B0A04020102020204" pitchFamily="34" charset="0"/>
                <a:cs typeface="Arial" panose="020B0604020202020204" pitchFamily="34" charset="0"/>
              </a:rPr>
              <a:t> </a:t>
            </a:r>
            <a:br>
              <a:rPr lang="en-US" dirty="0">
                <a:latin typeface="Arial Black" panose="020B0A04020102020204" pitchFamily="34" charset="0"/>
                <a:cs typeface="Arial" panose="020B0604020202020204" pitchFamily="34" charset="0"/>
              </a:rPr>
            </a:br>
            <a:r>
              <a:rPr lang="en-US" altLang="zh-CN" sz="4400" b="1" dirty="0">
                <a:latin typeface="Arial" panose="020B0604020202020204" pitchFamily="34" charset="0"/>
                <a:cs typeface="Arial" panose="020B0604020202020204" pitchFamily="34" charset="0"/>
              </a:rPr>
              <a:t>Harvard Group </a:t>
            </a:r>
            <a:br>
              <a:rPr lang="en-US" altLang="zh-CN" sz="4400" b="1" dirty="0">
                <a:latin typeface="Arial" panose="020B0604020202020204" pitchFamily="34" charset="0"/>
                <a:cs typeface="Arial" panose="020B0604020202020204" pitchFamily="34" charset="0"/>
              </a:rPr>
            </a:br>
            <a:r>
              <a:rPr lang="en-US" altLang="zh-CN" sz="2700" b="1" dirty="0">
                <a:latin typeface="Arial" panose="020B0604020202020204" pitchFamily="34" charset="0"/>
                <a:cs typeface="Arial" panose="020B0604020202020204" pitchFamily="34" charset="0"/>
              </a:rPr>
              <a:t>at birth of Neurobiology</a:t>
            </a:r>
            <a:br>
              <a:rPr lang="en-US" altLang="zh-CN" sz="4400" b="1" dirty="0">
                <a:latin typeface="Arial" panose="020B0604020202020204" pitchFamily="34" charset="0"/>
                <a:cs typeface="Arial" panose="020B0604020202020204" pitchFamily="34" charset="0"/>
              </a:rPr>
            </a:br>
            <a:r>
              <a:rPr lang="en-US" altLang="zh-CN" sz="4400" b="1" dirty="0">
                <a:latin typeface="Arial" panose="020B0604020202020204" pitchFamily="34" charset="0"/>
                <a:cs typeface="Arial" panose="020B0604020202020204" pitchFamily="34" charset="0"/>
              </a:rPr>
              <a:t>Studied Glia in Optic Nerve Preparation</a:t>
            </a:r>
            <a:br>
              <a:rPr lang="en-US" altLang="zh-CN" sz="4400" b="1" dirty="0">
                <a:latin typeface="Arial" panose="020B0604020202020204" pitchFamily="34" charset="0"/>
                <a:cs typeface="Arial" panose="020B0604020202020204" pitchFamily="34" charset="0"/>
              </a:rPr>
            </a:br>
            <a:r>
              <a:rPr lang="en-US" altLang="zh-CN" sz="3100" dirty="0">
                <a:latin typeface="Arial" panose="020B0604020202020204" pitchFamily="34" charset="0"/>
                <a:cs typeface="Arial" panose="020B0604020202020204" pitchFamily="34" charset="0"/>
              </a:rPr>
              <a:t>of Necturus, mud puppy </a:t>
            </a:r>
            <a:r>
              <a:rPr lang="en-US" altLang="zh-CN" sz="4400" b="1"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1600F7FE-6155-4822-87CC-27C0E101E5DE}"/>
              </a:ext>
            </a:extLst>
          </p:cNvPr>
          <p:cNvGrpSpPr/>
          <p:nvPr/>
        </p:nvGrpSpPr>
        <p:grpSpPr>
          <a:xfrm>
            <a:off x="4132392" y="3852936"/>
            <a:ext cx="4723643" cy="2576471"/>
            <a:chOff x="4132392" y="3852936"/>
            <a:chExt cx="4723643" cy="2576471"/>
          </a:xfrm>
        </p:grpSpPr>
        <p:sp>
          <p:nvSpPr>
            <p:cNvPr id="3" name="TextBox 2">
              <a:extLst>
                <a:ext uri="{FF2B5EF4-FFF2-40B4-BE49-F238E27FC236}">
                  <a16:creationId xmlns:a16="http://schemas.microsoft.com/office/drawing/2014/main" id="{C3793408-A6F4-4A8E-801C-1336E96865FA}"/>
                </a:ext>
              </a:extLst>
            </p:cNvPr>
            <p:cNvSpPr txBox="1"/>
            <p:nvPr/>
          </p:nvSpPr>
          <p:spPr>
            <a:xfrm>
              <a:off x="4132392" y="5813854"/>
              <a:ext cx="4265306" cy="615553"/>
            </a:xfrm>
            <a:prstGeom prst="rect">
              <a:avLst/>
            </a:prstGeom>
            <a:noFill/>
          </p:spPr>
          <p:txBody>
            <a:bodyPr wrap="square">
              <a:spAutoFit/>
            </a:bodyPr>
            <a:lstStyle/>
            <a:p>
              <a:pPr marL="0" indent="0" algn="ctr">
                <a:buNone/>
              </a:pPr>
              <a:r>
                <a:rPr lang="en-CA" altLang="zh-CN" sz="1400" b="1" dirty="0">
                  <a:effectLst/>
                  <a:latin typeface="Arial" panose="020B0604020202020204" pitchFamily="34" charset="0"/>
                  <a:ea typeface="等线" panose="02010600030101010101" pitchFamily="2" charset="-122"/>
                  <a:cs typeface="Arial" panose="020B0604020202020204" pitchFamily="34" charset="0"/>
                </a:rPr>
                <a:t>Orkand, Nicholls,</a:t>
              </a:r>
              <a:r>
                <a:rPr lang="en-CA" altLang="zh-CN" sz="1600" b="1" dirty="0">
                  <a:effectLst/>
                  <a:latin typeface="Arial" panose="020B0604020202020204" pitchFamily="34" charset="0"/>
                  <a:ea typeface="等线" panose="02010600030101010101" pitchFamily="2" charset="-122"/>
                  <a:cs typeface="Arial" panose="020B0604020202020204" pitchFamily="34" charset="0"/>
                </a:rPr>
                <a:t> </a:t>
              </a:r>
              <a:r>
                <a:rPr lang="en-CA" altLang="zh-CN" b="1" dirty="0">
                  <a:effectLst/>
                  <a:latin typeface="Arial" panose="020B0604020202020204" pitchFamily="34" charset="0"/>
                  <a:ea typeface="等线" panose="02010600030101010101" pitchFamily="2" charset="-122"/>
                  <a:cs typeface="Arial" panose="020B0604020202020204" pitchFamily="34" charset="0"/>
                </a:rPr>
                <a:t>KUFFLER</a:t>
              </a:r>
              <a:br>
                <a:rPr lang="en-CA" altLang="zh-CN" sz="1600" b="1" dirty="0">
                  <a:effectLst/>
                  <a:latin typeface="Arial" panose="020B0604020202020204" pitchFamily="34" charset="0"/>
                  <a:ea typeface="等线" panose="02010600030101010101" pitchFamily="2" charset="-122"/>
                  <a:cs typeface="Arial" panose="020B0604020202020204" pitchFamily="34" charset="0"/>
                </a:rPr>
              </a:br>
              <a:r>
                <a:rPr lang="en-CA" altLang="zh-CN" sz="1600" b="1" dirty="0">
                  <a:effectLst/>
                  <a:latin typeface="Arial" panose="020B0604020202020204" pitchFamily="34" charset="0"/>
                  <a:ea typeface="等线" panose="02010600030101010101" pitchFamily="2" charset="-122"/>
                  <a:cs typeface="Arial" panose="020B0604020202020204" pitchFamily="34" charset="0"/>
                </a:rPr>
                <a:t>J. Neurophysiology (1966) 29:788</a:t>
              </a:r>
              <a:endParaRPr lang="en-CA" altLang="zh-CN" sz="1600" b="1"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DF07179-CB0B-44B5-969E-07232B6CB260}"/>
                </a:ext>
              </a:extLst>
            </p:cNvPr>
            <p:cNvGrpSpPr/>
            <p:nvPr/>
          </p:nvGrpSpPr>
          <p:grpSpPr>
            <a:xfrm>
              <a:off x="4435037" y="3852936"/>
              <a:ext cx="4420998" cy="1734117"/>
              <a:chOff x="4425847" y="3958882"/>
              <a:chExt cx="4420998" cy="1734117"/>
            </a:xfrm>
          </p:grpSpPr>
          <p:sp>
            <p:nvSpPr>
              <p:cNvPr id="4" name="TextBox 3">
                <a:extLst>
                  <a:ext uri="{FF2B5EF4-FFF2-40B4-BE49-F238E27FC236}">
                    <a16:creationId xmlns:a16="http://schemas.microsoft.com/office/drawing/2014/main" id="{0CC43DA7-0A16-40A8-8D3B-3800042F3901}"/>
                  </a:ext>
                </a:extLst>
              </p:cNvPr>
              <p:cNvSpPr txBox="1"/>
              <p:nvPr/>
            </p:nvSpPr>
            <p:spPr>
              <a:xfrm>
                <a:off x="4425847" y="3958882"/>
                <a:ext cx="4420998" cy="369332"/>
              </a:xfrm>
              <a:prstGeom prst="rect">
                <a:avLst/>
              </a:prstGeom>
              <a:noFill/>
            </p:spPr>
            <p:txBody>
              <a:bodyPr wrap="square" rtlCol="0">
                <a:spAutoFit/>
              </a:bodyPr>
              <a:lstStyle/>
              <a:p>
                <a:r>
                  <a:rPr lang="en-US" dirty="0"/>
                  <a:t>Importance of Choice of Preparation</a:t>
                </a:r>
              </a:p>
            </p:txBody>
          </p:sp>
          <p:pic>
            <p:nvPicPr>
              <p:cNvPr id="5" name="Picture 2" descr="ADW: Necturus maculosus: INFORMATION">
                <a:extLst>
                  <a:ext uri="{FF2B5EF4-FFF2-40B4-BE49-F238E27FC236}">
                    <a16:creationId xmlns:a16="http://schemas.microsoft.com/office/drawing/2014/main" id="{D935D380-3894-4256-A8AF-9C9BDDFF6520}"/>
                  </a:ext>
                </a:extLst>
              </p:cNvPr>
              <p:cNvPicPr>
                <a:picLocks noChangeAspect="1" noChangeArrowheads="1"/>
              </p:cNvPicPr>
              <p:nvPr/>
            </p:nvPicPr>
            <p:blipFill>
              <a:blip r:embed="rId2">
                <a:duotone>
                  <a:prstClr val="black"/>
                  <a:schemeClr val="accent3">
                    <a:tint val="45000"/>
                    <a:satMod val="400000"/>
                  </a:schemeClr>
                </a:duotone>
                <a:alphaModFix/>
                <a:extLst>
                  <a:ext uri="{28A0092B-C50C-407E-A947-70E740481C1C}">
                    <a14:useLocalDpi xmlns:a14="http://schemas.microsoft.com/office/drawing/2010/main" val="0"/>
                  </a:ext>
                </a:extLst>
              </a:blip>
              <a:srcRect/>
              <a:stretch>
                <a:fillRect/>
              </a:stretch>
            </p:blipFill>
            <p:spPr bwMode="auto">
              <a:xfrm>
                <a:off x="4758477" y="4328214"/>
                <a:ext cx="2274641" cy="136478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456879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43D5E91-6CC0-4FA1-B56E-F801F2C654E8}"/>
              </a:ext>
            </a:extLst>
          </p:cNvPr>
          <p:cNvSpPr txBox="1"/>
          <p:nvPr/>
        </p:nvSpPr>
        <p:spPr>
          <a:xfrm>
            <a:off x="6468954" y="4706540"/>
            <a:ext cx="4209161"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Three ‘Action Potentials’ in Glia</a:t>
            </a:r>
          </a:p>
        </p:txBody>
      </p:sp>
      <p:grpSp>
        <p:nvGrpSpPr>
          <p:cNvPr id="18" name="Group 17">
            <a:extLst>
              <a:ext uri="{FF2B5EF4-FFF2-40B4-BE49-F238E27FC236}">
                <a16:creationId xmlns:a16="http://schemas.microsoft.com/office/drawing/2014/main" id="{B4EC49CF-1A43-48AE-AD09-EC6FFB7DD050}"/>
              </a:ext>
            </a:extLst>
          </p:cNvPr>
          <p:cNvGrpSpPr/>
          <p:nvPr/>
        </p:nvGrpSpPr>
        <p:grpSpPr>
          <a:xfrm>
            <a:off x="754684" y="941277"/>
            <a:ext cx="10337386" cy="5340550"/>
            <a:chOff x="754684" y="941277"/>
            <a:chExt cx="10337386" cy="5340550"/>
          </a:xfrm>
        </p:grpSpPr>
        <p:pic>
          <p:nvPicPr>
            <p:cNvPr id="5" name="Picture 4">
              <a:extLst>
                <a:ext uri="{FF2B5EF4-FFF2-40B4-BE49-F238E27FC236}">
                  <a16:creationId xmlns:a16="http://schemas.microsoft.com/office/drawing/2014/main" id="{2B881A9B-8B87-4620-81BB-1B3D26359931}"/>
                </a:ext>
              </a:extLst>
            </p:cNvPr>
            <p:cNvPicPr>
              <a:picLocks noChangeAspect="1"/>
            </p:cNvPicPr>
            <p:nvPr/>
          </p:nvPicPr>
          <p:blipFill>
            <a:blip r:embed="rId2"/>
            <a:stretch>
              <a:fillRect/>
            </a:stretch>
          </p:blipFill>
          <p:spPr>
            <a:xfrm>
              <a:off x="754684" y="1674189"/>
              <a:ext cx="4062530" cy="4033684"/>
            </a:xfrm>
            <a:prstGeom prst="rect">
              <a:avLst/>
            </a:prstGeom>
          </p:spPr>
        </p:pic>
        <p:sp>
          <p:nvSpPr>
            <p:cNvPr id="10" name="TextBox 9">
              <a:extLst>
                <a:ext uri="{FF2B5EF4-FFF2-40B4-BE49-F238E27FC236}">
                  <a16:creationId xmlns:a16="http://schemas.microsoft.com/office/drawing/2014/main" id="{2939B73B-3B36-4814-9C0E-A476210A50EE}"/>
                </a:ext>
              </a:extLst>
            </p:cNvPr>
            <p:cNvSpPr txBox="1"/>
            <p:nvPr/>
          </p:nvSpPr>
          <p:spPr>
            <a:xfrm>
              <a:off x="1861414" y="941277"/>
              <a:ext cx="1706309" cy="461665"/>
            </a:xfrm>
            <a:prstGeom prst="rect">
              <a:avLst/>
            </a:prstGeom>
            <a:noFill/>
          </p:spPr>
          <p:txBody>
            <a:bodyPr wrap="square" rtlCol="0">
              <a:spAutoFit/>
            </a:bodyPr>
            <a:lstStyle/>
            <a:p>
              <a:r>
                <a:rPr lang="en-US" sz="2400" dirty="0">
                  <a:solidFill>
                    <a:srgbClr val="C00000"/>
                  </a:solidFill>
                  <a:latin typeface="Arial Black" panose="020B0A04020102020204" pitchFamily="34" charset="0"/>
                </a:rPr>
                <a:t>Nerve</a:t>
              </a:r>
            </a:p>
          </p:txBody>
        </p:sp>
        <p:grpSp>
          <p:nvGrpSpPr>
            <p:cNvPr id="12" name="Group 11">
              <a:extLst>
                <a:ext uri="{FF2B5EF4-FFF2-40B4-BE49-F238E27FC236}">
                  <a16:creationId xmlns:a16="http://schemas.microsoft.com/office/drawing/2014/main" id="{5C9B4307-BA1F-4AA9-A629-6E8104F09085}"/>
                </a:ext>
              </a:extLst>
            </p:cNvPr>
            <p:cNvGrpSpPr/>
            <p:nvPr/>
          </p:nvGrpSpPr>
          <p:grpSpPr>
            <a:xfrm>
              <a:off x="5533765" y="1901086"/>
              <a:ext cx="5558305" cy="3806787"/>
              <a:chOff x="5044097" y="1039477"/>
              <a:chExt cx="5996031" cy="4557746"/>
            </a:xfrm>
          </p:grpSpPr>
          <p:pic>
            <p:nvPicPr>
              <p:cNvPr id="9" name="Picture 8">
                <a:extLst>
                  <a:ext uri="{FF2B5EF4-FFF2-40B4-BE49-F238E27FC236}">
                    <a16:creationId xmlns:a16="http://schemas.microsoft.com/office/drawing/2014/main" id="{19B114F0-0EEC-4960-9C38-B49ABB982C83}"/>
                  </a:ext>
                </a:extLst>
              </p:cNvPr>
              <p:cNvPicPr>
                <a:picLocks noChangeAspect="1"/>
              </p:cNvPicPr>
              <p:nvPr/>
            </p:nvPicPr>
            <p:blipFill>
              <a:blip r:embed="rId3"/>
              <a:stretch>
                <a:fillRect/>
              </a:stretch>
            </p:blipFill>
            <p:spPr>
              <a:xfrm>
                <a:off x="5044097" y="1039477"/>
                <a:ext cx="5996031" cy="4557746"/>
              </a:xfrm>
              <a:prstGeom prst="rect">
                <a:avLst/>
              </a:prstGeom>
            </p:spPr>
          </p:pic>
          <p:sp>
            <p:nvSpPr>
              <p:cNvPr id="11" name="TextBox 10">
                <a:extLst>
                  <a:ext uri="{FF2B5EF4-FFF2-40B4-BE49-F238E27FC236}">
                    <a16:creationId xmlns:a16="http://schemas.microsoft.com/office/drawing/2014/main" id="{9FB7B266-EE2F-4ADF-B570-B2A97F28BA08}"/>
                  </a:ext>
                </a:extLst>
              </p:cNvPr>
              <p:cNvSpPr txBox="1"/>
              <p:nvPr/>
            </p:nvSpPr>
            <p:spPr>
              <a:xfrm>
                <a:off x="6686667" y="1183144"/>
                <a:ext cx="4073350"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One ‘Action Potential’ in Glia</a:t>
                </a:r>
              </a:p>
            </p:txBody>
          </p:sp>
        </p:grpSp>
        <p:sp>
          <p:nvSpPr>
            <p:cNvPr id="14" name="TextBox 13">
              <a:extLst>
                <a:ext uri="{FF2B5EF4-FFF2-40B4-BE49-F238E27FC236}">
                  <a16:creationId xmlns:a16="http://schemas.microsoft.com/office/drawing/2014/main" id="{ED01FA36-82B8-4092-BBD2-5176253CBB05}"/>
                </a:ext>
              </a:extLst>
            </p:cNvPr>
            <p:cNvSpPr txBox="1"/>
            <p:nvPr/>
          </p:nvSpPr>
          <p:spPr>
            <a:xfrm>
              <a:off x="1698170" y="5498458"/>
              <a:ext cx="2828393" cy="646331"/>
            </a:xfrm>
            <a:prstGeom prst="rect">
              <a:avLst/>
            </a:prstGeom>
            <a:solidFill>
              <a:schemeClr val="bg1">
                <a:lumMod val="95000"/>
              </a:schemeClr>
            </a:solidFill>
          </p:spPr>
          <p:txBody>
            <a:bodyPr wrap="square" rtlCol="0">
              <a:spAutoFit/>
            </a:bodyPr>
            <a:lstStyle/>
            <a:p>
              <a:pPr algn="ctr"/>
              <a:r>
                <a:rPr lang="en-US" dirty="0">
                  <a:latin typeface="Arial Black" panose="020B0A04020102020204" pitchFamily="34" charset="0"/>
                </a:rPr>
                <a:t>Time in </a:t>
              </a:r>
              <a:r>
                <a:rPr lang="en-US" dirty="0" err="1">
                  <a:solidFill>
                    <a:srgbClr val="C00000"/>
                  </a:solidFill>
                  <a:latin typeface="Arial Black" panose="020B0A04020102020204" pitchFamily="34" charset="0"/>
                </a:rPr>
                <a:t>MILLIseconds</a:t>
              </a:r>
              <a:endParaRPr lang="en-US" dirty="0">
                <a:solidFill>
                  <a:srgbClr val="C00000"/>
                </a:solidFill>
                <a:latin typeface="Arial Black" panose="020B0A04020102020204" pitchFamily="34" charset="0"/>
              </a:endParaRPr>
            </a:p>
          </p:txBody>
        </p:sp>
        <p:sp>
          <p:nvSpPr>
            <p:cNvPr id="15" name="TextBox 14">
              <a:extLst>
                <a:ext uri="{FF2B5EF4-FFF2-40B4-BE49-F238E27FC236}">
                  <a16:creationId xmlns:a16="http://schemas.microsoft.com/office/drawing/2014/main" id="{2A58968A-1581-4FC1-952D-63B6353B4D98}"/>
                </a:ext>
              </a:extLst>
            </p:cNvPr>
            <p:cNvSpPr txBox="1"/>
            <p:nvPr/>
          </p:nvSpPr>
          <p:spPr>
            <a:xfrm>
              <a:off x="6746301" y="5912495"/>
              <a:ext cx="2828393" cy="369332"/>
            </a:xfrm>
            <a:prstGeom prst="rect">
              <a:avLst/>
            </a:prstGeom>
            <a:solidFill>
              <a:schemeClr val="bg1">
                <a:lumMod val="95000"/>
              </a:schemeClr>
            </a:solidFill>
          </p:spPr>
          <p:txBody>
            <a:bodyPr wrap="square" rtlCol="0">
              <a:spAutoFit/>
            </a:bodyPr>
            <a:lstStyle/>
            <a:p>
              <a:pPr algn="ctr"/>
              <a:r>
                <a:rPr lang="en-US" dirty="0">
                  <a:latin typeface="Arial Black" panose="020B0A04020102020204" pitchFamily="34" charset="0"/>
                </a:rPr>
                <a:t>Time in </a:t>
              </a:r>
              <a:r>
                <a:rPr lang="en-US" dirty="0">
                  <a:solidFill>
                    <a:srgbClr val="C00000"/>
                  </a:solidFill>
                  <a:latin typeface="Arial Black" panose="020B0A04020102020204" pitchFamily="34" charset="0"/>
                </a:rPr>
                <a:t>SECONDS</a:t>
              </a:r>
            </a:p>
          </p:txBody>
        </p:sp>
        <p:sp>
          <p:nvSpPr>
            <p:cNvPr id="16" name="TextBox 15">
              <a:extLst>
                <a:ext uri="{FF2B5EF4-FFF2-40B4-BE49-F238E27FC236}">
                  <a16:creationId xmlns:a16="http://schemas.microsoft.com/office/drawing/2014/main" id="{1D9C1146-5DF1-4BDE-BAF4-EB064F15897B}"/>
                </a:ext>
              </a:extLst>
            </p:cNvPr>
            <p:cNvSpPr txBox="1"/>
            <p:nvPr/>
          </p:nvSpPr>
          <p:spPr>
            <a:xfrm>
              <a:off x="1956741" y="1327680"/>
              <a:ext cx="1249491" cy="369332"/>
            </a:xfrm>
            <a:prstGeom prst="rect">
              <a:avLst/>
            </a:prstGeom>
            <a:noFill/>
          </p:spPr>
          <p:txBody>
            <a:bodyPr wrap="square" rtlCol="0">
              <a:spAutoFit/>
            </a:bodyPr>
            <a:lstStyle/>
            <a:p>
              <a:r>
                <a:rPr lang="en-US" dirty="0">
                  <a:solidFill>
                    <a:srgbClr val="C00000"/>
                  </a:solidFill>
                  <a:latin typeface="Arial Black" panose="020B0A04020102020204" pitchFamily="34" charset="0"/>
                </a:rPr>
                <a:t>50 mV</a:t>
              </a:r>
            </a:p>
          </p:txBody>
        </p:sp>
        <p:sp>
          <p:nvSpPr>
            <p:cNvPr id="17" name="TextBox 16">
              <a:extLst>
                <a:ext uri="{FF2B5EF4-FFF2-40B4-BE49-F238E27FC236}">
                  <a16:creationId xmlns:a16="http://schemas.microsoft.com/office/drawing/2014/main" id="{1C3D9B6D-A990-407C-BCD5-D87202E79C51}"/>
                </a:ext>
              </a:extLst>
            </p:cNvPr>
            <p:cNvSpPr txBox="1"/>
            <p:nvPr/>
          </p:nvSpPr>
          <p:spPr>
            <a:xfrm>
              <a:off x="7183548" y="1269085"/>
              <a:ext cx="1249491" cy="369332"/>
            </a:xfrm>
            <a:prstGeom prst="rect">
              <a:avLst/>
            </a:prstGeom>
            <a:noFill/>
          </p:spPr>
          <p:txBody>
            <a:bodyPr wrap="square" rtlCol="0">
              <a:spAutoFit/>
            </a:bodyPr>
            <a:lstStyle/>
            <a:p>
              <a:r>
                <a:rPr lang="en-US" dirty="0">
                  <a:solidFill>
                    <a:srgbClr val="0070C0"/>
                  </a:solidFill>
                  <a:latin typeface="Arial Black" panose="020B0A04020102020204" pitchFamily="34" charset="0"/>
                </a:rPr>
                <a:t>2 mV</a:t>
              </a:r>
            </a:p>
          </p:txBody>
        </p:sp>
      </p:grpSp>
      <p:sp>
        <p:nvSpPr>
          <p:cNvPr id="20" name="TextBox 19">
            <a:extLst>
              <a:ext uri="{FF2B5EF4-FFF2-40B4-BE49-F238E27FC236}">
                <a16:creationId xmlns:a16="http://schemas.microsoft.com/office/drawing/2014/main" id="{CE66E582-53E9-4C93-978B-D134DFAB855F}"/>
              </a:ext>
            </a:extLst>
          </p:cNvPr>
          <p:cNvSpPr txBox="1"/>
          <p:nvPr/>
        </p:nvSpPr>
        <p:spPr>
          <a:xfrm>
            <a:off x="7183548" y="937696"/>
            <a:ext cx="854841" cy="461665"/>
          </a:xfrm>
          <a:prstGeom prst="rect">
            <a:avLst/>
          </a:prstGeom>
          <a:noFill/>
        </p:spPr>
        <p:txBody>
          <a:bodyPr wrap="square">
            <a:spAutoFit/>
          </a:bodyPr>
          <a:lstStyle/>
          <a:p>
            <a:r>
              <a:rPr lang="en-US" sz="2400" dirty="0">
                <a:solidFill>
                  <a:srgbClr val="0070C0"/>
                </a:solidFill>
                <a:latin typeface="Arial Black" panose="020B0A04020102020204" pitchFamily="34" charset="0"/>
              </a:rPr>
              <a:t>Glia</a:t>
            </a:r>
          </a:p>
        </p:txBody>
      </p:sp>
      <p:sp>
        <p:nvSpPr>
          <p:cNvPr id="21" name="TextBox 20">
            <a:extLst>
              <a:ext uri="{FF2B5EF4-FFF2-40B4-BE49-F238E27FC236}">
                <a16:creationId xmlns:a16="http://schemas.microsoft.com/office/drawing/2014/main" id="{6AC08151-86CC-4744-90E5-78FCD0DFE7E8}"/>
              </a:ext>
            </a:extLst>
          </p:cNvPr>
          <p:cNvSpPr txBox="1"/>
          <p:nvPr/>
        </p:nvSpPr>
        <p:spPr>
          <a:xfrm>
            <a:off x="1020303" y="222560"/>
            <a:ext cx="10151394" cy="646331"/>
          </a:xfrm>
          <a:prstGeom prst="rect">
            <a:avLst/>
          </a:prstGeom>
          <a:noFill/>
        </p:spPr>
        <p:txBody>
          <a:bodyPr wrap="square" rtlCol="0">
            <a:spAutoFit/>
          </a:bodyPr>
          <a:lstStyle/>
          <a:p>
            <a:pPr algn="ctr"/>
            <a:r>
              <a:rPr lang="en-US" sz="3600" dirty="0">
                <a:latin typeface="Arial Black" panose="020B0A04020102020204" pitchFamily="34" charset="0"/>
              </a:rPr>
              <a:t>Action Potential in </a:t>
            </a:r>
            <a:r>
              <a:rPr lang="en-US" sz="3600" dirty="0">
                <a:solidFill>
                  <a:srgbClr val="C00000"/>
                </a:solidFill>
                <a:latin typeface="Arial Black" panose="020B0A04020102020204" pitchFamily="34" charset="0"/>
              </a:rPr>
              <a:t>Nerve</a:t>
            </a:r>
            <a:r>
              <a:rPr lang="en-US" sz="3600" dirty="0">
                <a:latin typeface="Arial Black" panose="020B0A04020102020204" pitchFamily="34" charset="0"/>
              </a:rPr>
              <a:t> and </a:t>
            </a:r>
            <a:r>
              <a:rPr lang="en-US" sz="3600" dirty="0">
                <a:solidFill>
                  <a:srgbClr val="0070C0"/>
                </a:solidFill>
                <a:latin typeface="Arial Black" panose="020B0A04020102020204" pitchFamily="34" charset="0"/>
              </a:rPr>
              <a:t>Glia</a:t>
            </a:r>
          </a:p>
        </p:txBody>
      </p:sp>
      <p:cxnSp>
        <p:nvCxnSpPr>
          <p:cNvPr id="23" name="Straight Arrow Connector 22">
            <a:extLst>
              <a:ext uri="{FF2B5EF4-FFF2-40B4-BE49-F238E27FC236}">
                <a16:creationId xmlns:a16="http://schemas.microsoft.com/office/drawing/2014/main" id="{F879B1CD-B82B-487E-84AE-0DBC29380BCB}"/>
              </a:ext>
            </a:extLst>
          </p:cNvPr>
          <p:cNvCxnSpPr/>
          <p:nvPr/>
        </p:nvCxnSpPr>
        <p:spPr>
          <a:xfrm flipH="1">
            <a:off x="1956741" y="1638417"/>
            <a:ext cx="229868" cy="102527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EDD845D-43B8-4F8B-BE7A-243A7BBCB2C6}"/>
              </a:ext>
            </a:extLst>
          </p:cNvPr>
          <p:cNvCxnSpPr>
            <a:cxnSpLocks/>
            <a:stCxn id="17" idx="1"/>
          </p:cNvCxnSpPr>
          <p:nvPr/>
        </p:nvCxnSpPr>
        <p:spPr>
          <a:xfrm flipH="1">
            <a:off x="6126738" y="1453751"/>
            <a:ext cx="1056810" cy="387337"/>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BE09E47-345C-45E3-9E26-E68637C07A2D}"/>
              </a:ext>
            </a:extLst>
          </p:cNvPr>
          <p:cNvSpPr txBox="1"/>
          <p:nvPr/>
        </p:nvSpPr>
        <p:spPr>
          <a:xfrm>
            <a:off x="8316037" y="1214000"/>
            <a:ext cx="3492583" cy="584775"/>
          </a:xfrm>
          <a:prstGeom prst="rect">
            <a:avLst/>
          </a:prstGeom>
          <a:noFill/>
        </p:spPr>
        <p:txBody>
          <a:bodyPr wrap="square">
            <a:spAutoFit/>
          </a:bodyPr>
          <a:lstStyle/>
          <a:p>
            <a:pPr marL="0" indent="0" algn="ctr">
              <a:buNone/>
            </a:pPr>
            <a:r>
              <a:rPr lang="en-CA" altLang="zh-CN" sz="1600" b="1" dirty="0">
                <a:effectLst/>
                <a:latin typeface="Arial" panose="020B0604020202020204" pitchFamily="34" charset="0"/>
                <a:ea typeface="等线" panose="02010600030101010101" pitchFamily="2" charset="-122"/>
                <a:cs typeface="Arial" panose="020B0604020202020204" pitchFamily="34" charset="0"/>
              </a:rPr>
              <a:t>Orkand, Nicholls, Kuffler. </a:t>
            </a:r>
            <a:br>
              <a:rPr lang="en-CA" altLang="zh-CN" sz="1600" b="1" dirty="0">
                <a:effectLst/>
                <a:latin typeface="Arial" panose="020B0604020202020204" pitchFamily="34" charset="0"/>
                <a:ea typeface="等线" panose="02010600030101010101" pitchFamily="2" charset="-122"/>
                <a:cs typeface="Arial" panose="020B0604020202020204" pitchFamily="34" charset="0"/>
              </a:rPr>
            </a:br>
            <a:r>
              <a:rPr lang="en-CA" altLang="zh-CN" sz="1600" b="1" dirty="0">
                <a:effectLst/>
                <a:latin typeface="Arial" panose="020B0604020202020204" pitchFamily="34" charset="0"/>
                <a:ea typeface="等线" panose="02010600030101010101" pitchFamily="2" charset="-122"/>
                <a:cs typeface="Arial" panose="020B0604020202020204" pitchFamily="34" charset="0"/>
              </a:rPr>
              <a:t>J. Neurophysiology (1966) 29:788</a:t>
            </a:r>
            <a:endParaRPr lang="en-CA" altLang="zh-CN"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2559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A6552D-8B1B-42B0-AB6A-612A73E30A88}"/>
              </a:ext>
            </a:extLst>
          </p:cNvPr>
          <p:cNvSpPr>
            <a:spLocks noGrp="1"/>
          </p:cNvSpPr>
          <p:nvPr>
            <p:ph type="title"/>
          </p:nvPr>
        </p:nvSpPr>
        <p:spPr/>
        <p:txBody>
          <a:bodyPr>
            <a:normAutofit/>
          </a:bodyPr>
          <a:lstStyle/>
          <a:p>
            <a:pPr algn="ctr"/>
            <a:r>
              <a:rPr lang="en-US" altLang="zh-CN" b="1" dirty="0">
                <a:latin typeface="Times New Roman" panose="02020603050405020304" pitchFamily="18" charset="0"/>
                <a:cs typeface="Times New Roman" panose="02020603050405020304" pitchFamily="18" charset="0"/>
              </a:rPr>
              <a:t>Model Results: Calibration</a:t>
            </a:r>
            <a:br>
              <a:rPr lang="en-US" altLang="zh-CN" b="1" dirty="0">
                <a:latin typeface="Times New Roman" panose="02020603050405020304" pitchFamily="18" charset="0"/>
                <a:cs typeface="Times New Roman" panose="02020603050405020304" pitchFamily="18" charset="0"/>
              </a:rPr>
            </a:br>
            <a:endParaRPr lang="zh-CN" altLang="en-US" dirty="0"/>
          </a:p>
        </p:txBody>
      </p:sp>
      <p:sp>
        <p:nvSpPr>
          <p:cNvPr id="3" name="内容占位符 2">
            <a:extLst>
              <a:ext uri="{FF2B5EF4-FFF2-40B4-BE49-F238E27FC236}">
                <a16:creationId xmlns:a16="http://schemas.microsoft.com/office/drawing/2014/main" id="{E22621ED-BDC0-465D-A805-DC8BA66197C4}"/>
              </a:ext>
            </a:extLst>
          </p:cNvPr>
          <p:cNvSpPr>
            <a:spLocks noGrp="1"/>
          </p:cNvSpPr>
          <p:nvPr>
            <p:ph idx="1"/>
          </p:nvPr>
        </p:nvSpPr>
        <p:spPr/>
        <p:txBody>
          <a:bodyPr>
            <a:normAutofit/>
          </a:bodyPr>
          <a:lstStyle/>
          <a:p>
            <a:pPr marL="0" indent="0">
              <a:buNone/>
            </a:pPr>
            <a:endParaRPr lang="en-CA" altLang="zh-CN" dirty="0">
              <a:latin typeface="Times New Roman" panose="02020603050405020304" pitchFamily="18" charset="0"/>
              <a:cs typeface="Times New Roman" panose="02020603050405020304" pitchFamily="18" charset="0"/>
            </a:endParaRPr>
          </a:p>
          <a:p>
            <a:endParaRPr lang="en-CA" altLang="zh-CN" dirty="0">
              <a:latin typeface="Times New Roman" panose="02020603050405020304" pitchFamily="18" charset="0"/>
              <a:cs typeface="Times New Roman" panose="02020603050405020304" pitchFamily="18" charset="0"/>
            </a:endParaRPr>
          </a:p>
          <a:p>
            <a:endParaRPr lang="en-CA" altLang="zh-CN" dirty="0">
              <a:latin typeface="Times New Roman" panose="02020603050405020304" pitchFamily="18" charset="0"/>
              <a:cs typeface="Times New Roman" panose="02020603050405020304" pitchFamily="18" charset="0"/>
            </a:endParaRPr>
          </a:p>
          <a:p>
            <a:endParaRPr lang="en-CA" altLang="zh-CN" dirty="0">
              <a:latin typeface="Times New Roman" panose="02020603050405020304" pitchFamily="18" charset="0"/>
              <a:cs typeface="Times New Roman" panose="02020603050405020304" pitchFamily="18" charset="0"/>
            </a:endParaRPr>
          </a:p>
          <a:p>
            <a:endParaRPr lang="en-CA" altLang="zh-CN" dirty="0">
              <a:latin typeface="Times New Roman" panose="02020603050405020304" pitchFamily="18" charset="0"/>
              <a:cs typeface="Times New Roman" panose="02020603050405020304" pitchFamily="18" charset="0"/>
            </a:endParaRPr>
          </a:p>
          <a:p>
            <a:endParaRPr lang="en-CA" altLang="zh-CN" dirty="0">
              <a:latin typeface="Times New Roman" panose="02020603050405020304" pitchFamily="18" charset="0"/>
              <a:cs typeface="Times New Roman" panose="02020603050405020304" pitchFamily="18" charset="0"/>
            </a:endParaRPr>
          </a:p>
        </p:txBody>
      </p:sp>
      <p:pic>
        <p:nvPicPr>
          <p:cNvPr id="9" name="Picture 54">
            <a:extLst>
              <a:ext uri="{FF2B5EF4-FFF2-40B4-BE49-F238E27FC236}">
                <a16:creationId xmlns:a16="http://schemas.microsoft.com/office/drawing/2014/main" id="{8A4A39D1-F6D9-4183-9BAC-29D8E1BCD21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2231" y="2020203"/>
            <a:ext cx="7485585" cy="4351338"/>
          </a:xfrm>
          <a:prstGeom prst="rect">
            <a:avLst/>
          </a:prstGeom>
        </p:spPr>
      </p:pic>
      <p:pic>
        <p:nvPicPr>
          <p:cNvPr id="10" name="Picture 9">
            <a:extLst>
              <a:ext uri="{FF2B5EF4-FFF2-40B4-BE49-F238E27FC236}">
                <a16:creationId xmlns:a16="http://schemas.microsoft.com/office/drawing/2014/main" id="{F83F0002-9675-4A6D-B559-4A406501386B}"/>
              </a:ext>
            </a:extLst>
          </p:cNvPr>
          <p:cNvPicPr>
            <a:picLocks noChangeAspect="1"/>
          </p:cNvPicPr>
          <p:nvPr/>
        </p:nvPicPr>
        <p:blipFill>
          <a:blip r:embed="rId3"/>
          <a:stretch>
            <a:fillRect/>
          </a:stretch>
        </p:blipFill>
        <p:spPr>
          <a:xfrm>
            <a:off x="7505973" y="2909155"/>
            <a:ext cx="3929671" cy="2184278"/>
          </a:xfrm>
          <a:prstGeom prst="rect">
            <a:avLst/>
          </a:prstGeom>
        </p:spPr>
      </p:pic>
    </p:spTree>
    <p:extLst>
      <p:ext uri="{BB962C8B-B14F-4D97-AF65-F5344CB8AC3E}">
        <p14:creationId xmlns:p14="http://schemas.microsoft.com/office/powerpoint/2010/main" val="2769607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A6552D-8B1B-42B0-AB6A-612A73E30A88}"/>
              </a:ext>
            </a:extLst>
          </p:cNvPr>
          <p:cNvSpPr>
            <a:spLocks noGrp="1"/>
          </p:cNvSpPr>
          <p:nvPr>
            <p:ph type="title"/>
          </p:nvPr>
        </p:nvSpPr>
        <p:spPr>
          <a:xfrm>
            <a:off x="880241" y="579668"/>
            <a:ext cx="10292255" cy="315912"/>
          </a:xfrm>
        </p:spPr>
        <p:txBody>
          <a:bodyPr>
            <a:noAutofit/>
          </a:bodyPr>
          <a:lstStyle/>
          <a:p>
            <a:pPr algn="ctr"/>
            <a:r>
              <a:rPr lang="en-US" altLang="zh-CN" sz="2800" b="1" dirty="0">
                <a:latin typeface="Times New Roman" panose="02020603050405020304" pitchFamily="18" charset="0"/>
                <a:cs typeface="Times New Roman" panose="02020603050405020304" pitchFamily="18" charset="0"/>
              </a:rPr>
              <a:t>Model Results: Calibration</a:t>
            </a:r>
            <a:endParaRPr lang="zh-CN" altLang="en-US" sz="2800" dirty="0"/>
          </a:p>
        </p:txBody>
      </p:sp>
      <p:sp>
        <p:nvSpPr>
          <p:cNvPr id="3" name="内容占位符 2">
            <a:extLst>
              <a:ext uri="{FF2B5EF4-FFF2-40B4-BE49-F238E27FC236}">
                <a16:creationId xmlns:a16="http://schemas.microsoft.com/office/drawing/2014/main" id="{E22621ED-BDC0-465D-A805-DC8BA66197C4}"/>
              </a:ext>
            </a:extLst>
          </p:cNvPr>
          <p:cNvSpPr>
            <a:spLocks noGrp="1"/>
          </p:cNvSpPr>
          <p:nvPr>
            <p:ph idx="1"/>
          </p:nvPr>
        </p:nvSpPr>
        <p:spPr/>
        <p:txBody>
          <a:bodyPr>
            <a:normAutofit/>
          </a:bodyPr>
          <a:lstStyle/>
          <a:p>
            <a:pPr marL="0" indent="0">
              <a:buNone/>
            </a:pPr>
            <a:endParaRPr lang="en-CA" altLang="zh-CN" dirty="0">
              <a:latin typeface="Times New Roman" panose="02020603050405020304" pitchFamily="18" charset="0"/>
              <a:cs typeface="Times New Roman" panose="02020603050405020304" pitchFamily="18" charset="0"/>
            </a:endParaRPr>
          </a:p>
          <a:p>
            <a:endParaRPr lang="en-CA" altLang="zh-CN" dirty="0">
              <a:latin typeface="Times New Roman" panose="02020603050405020304" pitchFamily="18" charset="0"/>
              <a:cs typeface="Times New Roman" panose="02020603050405020304" pitchFamily="18" charset="0"/>
            </a:endParaRPr>
          </a:p>
          <a:p>
            <a:endParaRPr lang="en-CA" altLang="zh-CN" dirty="0">
              <a:latin typeface="Times New Roman" panose="02020603050405020304" pitchFamily="18" charset="0"/>
              <a:cs typeface="Times New Roman" panose="02020603050405020304" pitchFamily="18" charset="0"/>
            </a:endParaRPr>
          </a:p>
          <a:p>
            <a:endParaRPr lang="en-CA" altLang="zh-CN" dirty="0">
              <a:latin typeface="Times New Roman" panose="02020603050405020304" pitchFamily="18" charset="0"/>
              <a:cs typeface="Times New Roman" panose="02020603050405020304" pitchFamily="18" charset="0"/>
            </a:endParaRPr>
          </a:p>
          <a:p>
            <a:endParaRPr lang="en-CA" altLang="zh-CN" dirty="0">
              <a:latin typeface="Times New Roman" panose="02020603050405020304" pitchFamily="18" charset="0"/>
              <a:cs typeface="Times New Roman" panose="02020603050405020304" pitchFamily="18" charset="0"/>
            </a:endParaRPr>
          </a:p>
          <a:p>
            <a:endParaRPr lang="en-CA" altLang="zh-CN"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83F0002-9675-4A6D-B559-4A406501386B}"/>
              </a:ext>
            </a:extLst>
          </p:cNvPr>
          <p:cNvPicPr>
            <a:picLocks noChangeAspect="1"/>
          </p:cNvPicPr>
          <p:nvPr/>
        </p:nvPicPr>
        <p:blipFill>
          <a:blip r:embed="rId2"/>
          <a:stretch>
            <a:fillRect/>
          </a:stretch>
        </p:blipFill>
        <p:spPr>
          <a:xfrm>
            <a:off x="728469" y="967038"/>
            <a:ext cx="9999629" cy="5558218"/>
          </a:xfrm>
          <a:prstGeom prst="rect">
            <a:avLst/>
          </a:prstGeom>
        </p:spPr>
      </p:pic>
      <p:pic>
        <p:nvPicPr>
          <p:cNvPr id="9" name="Picture 54">
            <a:extLst>
              <a:ext uri="{FF2B5EF4-FFF2-40B4-BE49-F238E27FC236}">
                <a16:creationId xmlns:a16="http://schemas.microsoft.com/office/drawing/2014/main" id="{8A4A39D1-F6D9-4183-9BAC-29D8E1BCD21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514896" y="3714702"/>
            <a:ext cx="2420006" cy="1216304"/>
          </a:xfrm>
          <a:prstGeom prst="rect">
            <a:avLst/>
          </a:prstGeom>
        </p:spPr>
      </p:pic>
    </p:spTree>
    <p:extLst>
      <p:ext uri="{BB962C8B-B14F-4D97-AF65-F5344CB8AC3E}">
        <p14:creationId xmlns:p14="http://schemas.microsoft.com/office/powerpoint/2010/main" val="701077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7A709D-738C-4C58-B7D6-7EC24936AC83}"/>
              </a:ext>
            </a:extLst>
          </p:cNvPr>
          <p:cNvSpPr>
            <a:spLocks noGrp="1"/>
          </p:cNvSpPr>
          <p:nvPr>
            <p:ph type="title"/>
          </p:nvPr>
        </p:nvSpPr>
        <p:spPr>
          <a:xfrm>
            <a:off x="838200" y="-98903"/>
            <a:ext cx="10515600" cy="1325563"/>
          </a:xfrm>
        </p:spPr>
        <p:txBody>
          <a:bodyPr/>
          <a:lstStyle/>
          <a:p>
            <a:pPr algn="ctr"/>
            <a:r>
              <a:rPr lang="en-US" altLang="zh-CN" b="1" dirty="0">
                <a:latin typeface="Times New Roman" panose="02020603050405020304" pitchFamily="18" charset="0"/>
                <a:cs typeface="Times New Roman" panose="02020603050405020304" pitchFamily="18" charset="0"/>
              </a:rPr>
              <a:t>Microcirculation: Water Circulation </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DFD325EB-92A6-4101-9A81-91CB027E758B}"/>
                  </a:ext>
                </a:extLst>
              </p:cNvPr>
              <p:cNvSpPr>
                <a:spLocks noGrp="1"/>
              </p:cNvSpPr>
              <p:nvPr>
                <p:ph idx="1"/>
              </p:nvPr>
            </p:nvSpPr>
            <p:spPr>
              <a:xfrm>
                <a:off x="231808" y="1835250"/>
                <a:ext cx="6043863" cy="4351338"/>
              </a:xfrm>
            </p:spPr>
            <p:txBody>
              <a:bodyPr>
                <a:normAutofit/>
              </a:bodyPr>
              <a:lstStyle/>
              <a:p>
                <a:pPr algn="just"/>
                <a:r>
                  <a:rPr lang="en-US" altLang="zh-CN" sz="2000" dirty="0">
                    <a:latin typeface="Times New Roman" panose="02020603050405020304" pitchFamily="18" charset="0"/>
                    <a:cs typeface="Times New Roman" panose="02020603050405020304" pitchFamily="18" charset="0"/>
                  </a:rPr>
                  <a:t>Stimulus region: water flows into glial compartment from extracellular space due the decrease of osmotic pressure </a:t>
                </a:r>
                <a14:m>
                  <m:oMath xmlns:m="http://schemas.openxmlformats.org/officeDocument/2006/math">
                    <m:r>
                      <a:rPr lang="en-US" altLang="zh-CN" sz="2000" b="0" i="1" smtClean="0">
                        <a:latin typeface="Cambria Math" panose="02040503050406030204" pitchFamily="18" charset="0"/>
                      </a:rPr>
                      <m:t>𝛿</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𝑂</m:t>
                        </m:r>
                      </m:e>
                      <m:sub>
                        <m:r>
                          <a:rPr lang="en-US" altLang="zh-CN" sz="2000" b="0" i="1" smtClean="0">
                            <a:latin typeface="Cambria Math" panose="02040503050406030204" pitchFamily="18" charset="0"/>
                          </a:rPr>
                          <m:t>𝑒𝑥</m:t>
                        </m:r>
                      </m:sub>
                    </m:sSub>
                    <m:r>
                      <a:rPr lang="en-US" altLang="zh-CN" sz="2000" b="0" i="1" smtClean="0">
                        <a:latin typeface="Cambria Math" panose="02040503050406030204" pitchFamily="18" charset="0"/>
                      </a:rPr>
                      <m:t>&lt;0</m:t>
                    </m:r>
                  </m:oMath>
                </a14:m>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Inside the glial compartment, water flows from stimulus region to non-stimulus region due to the increase of hydrostatic pressure </a:t>
                </a:r>
              </a:p>
              <a:p>
                <a:pPr algn="just"/>
                <a:r>
                  <a:rPr lang="en-US" altLang="zh-CN" sz="2000" dirty="0">
                    <a:latin typeface="Times New Roman" panose="02020603050405020304" pitchFamily="18" charset="0"/>
                    <a:cs typeface="Times New Roman" panose="02020603050405020304" pitchFamily="18" charset="0"/>
                  </a:rPr>
                  <a:t>In the non-stimulus region, the water flows out of glial into the extracellular space </a:t>
                </a:r>
              </a:p>
              <a:p>
                <a:pPr algn="just"/>
                <a:r>
                  <a:rPr lang="en-US" altLang="zh-CN" sz="2000" dirty="0">
                    <a:latin typeface="Times New Roman" panose="02020603050405020304" pitchFamily="18" charset="0"/>
                    <a:cs typeface="Times New Roman" panose="02020603050405020304" pitchFamily="18" charset="0"/>
                  </a:rPr>
                  <a:t>In the extracellular space, water flows back to stimulus region due to the incompressibility of fluid.     </a:t>
                </a:r>
                <a:endParaRPr lang="zh-CN" altLang="en-US" sz="2000"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DFD325EB-92A6-4101-9A81-91CB027E758B}"/>
                  </a:ext>
                </a:extLst>
              </p:cNvPr>
              <p:cNvSpPr>
                <a:spLocks noGrp="1" noRot="1" noChangeAspect="1" noMove="1" noResize="1" noEditPoints="1" noAdjustHandles="1" noChangeArrowheads="1" noChangeShapeType="1" noTextEdit="1"/>
              </p:cNvSpPr>
              <p:nvPr>
                <p:ph idx="1"/>
              </p:nvPr>
            </p:nvSpPr>
            <p:spPr>
              <a:xfrm>
                <a:off x="231808" y="1835250"/>
                <a:ext cx="6043863" cy="4351338"/>
              </a:xfrm>
              <a:blipFill>
                <a:blip r:embed="rId2"/>
                <a:stretch>
                  <a:fillRect l="-908" t="-1401" r="-1110"/>
                </a:stretch>
              </a:blipFill>
            </p:spPr>
            <p:txBody>
              <a:bodyPr/>
              <a:lstStyle/>
              <a:p>
                <a:r>
                  <a:rPr lang="zh-CN" altLang="en-US">
                    <a:noFill/>
                  </a:rPr>
                  <a:t> </a:t>
                </a:r>
              </a:p>
            </p:txBody>
          </p:sp>
        </mc:Fallback>
      </mc:AlternateContent>
      <p:pic>
        <p:nvPicPr>
          <p:cNvPr id="7" name="Picture 8">
            <a:extLst>
              <a:ext uri="{FF2B5EF4-FFF2-40B4-BE49-F238E27FC236}">
                <a16:creationId xmlns:a16="http://schemas.microsoft.com/office/drawing/2014/main" id="{F8E6FCA3-4A13-4E11-B162-761CCAA85432}"/>
              </a:ext>
            </a:extLst>
          </p:cNvPr>
          <p:cNvPicPr/>
          <p:nvPr/>
        </p:nvPicPr>
        <p:blipFill rotWithShape="1">
          <a:blip r:embed="rId3" cstate="print">
            <a:extLst>
              <a:ext uri="{28A0092B-C50C-407E-A947-70E740481C1C}">
                <a14:useLocalDpi xmlns:a14="http://schemas.microsoft.com/office/drawing/2010/main" val="0"/>
              </a:ext>
            </a:extLst>
          </a:blip>
          <a:srcRect l="44725" t="-6687" r="10882" b="8104"/>
          <a:stretch/>
        </p:blipFill>
        <p:spPr>
          <a:xfrm>
            <a:off x="7595162" y="3507814"/>
            <a:ext cx="3269934" cy="3137836"/>
          </a:xfrm>
          <a:prstGeom prst="rect">
            <a:avLst/>
          </a:prstGeom>
        </p:spPr>
      </p:pic>
      <p:pic>
        <p:nvPicPr>
          <p:cNvPr id="5" name="图片 4">
            <a:extLst>
              <a:ext uri="{FF2B5EF4-FFF2-40B4-BE49-F238E27FC236}">
                <a16:creationId xmlns:a16="http://schemas.microsoft.com/office/drawing/2014/main" id="{29336EB7-CD32-4E9F-8568-7510090EE2CD}"/>
              </a:ext>
            </a:extLst>
          </p:cNvPr>
          <p:cNvPicPr>
            <a:picLocks noChangeAspect="1"/>
          </p:cNvPicPr>
          <p:nvPr/>
        </p:nvPicPr>
        <p:blipFill>
          <a:blip r:embed="rId4"/>
          <a:stretch>
            <a:fillRect/>
          </a:stretch>
        </p:blipFill>
        <p:spPr>
          <a:xfrm>
            <a:off x="7410712" y="1137927"/>
            <a:ext cx="4072481" cy="2554445"/>
          </a:xfrm>
          <a:prstGeom prst="rect">
            <a:avLst/>
          </a:prstGeom>
        </p:spPr>
      </p:pic>
      <p:sp>
        <p:nvSpPr>
          <p:cNvPr id="4" name="TextBox 3">
            <a:extLst>
              <a:ext uri="{FF2B5EF4-FFF2-40B4-BE49-F238E27FC236}">
                <a16:creationId xmlns:a16="http://schemas.microsoft.com/office/drawing/2014/main" id="{51611522-79E3-43B4-B041-2EFC57FA8F2A}"/>
              </a:ext>
            </a:extLst>
          </p:cNvPr>
          <p:cNvSpPr txBox="1"/>
          <p:nvPr/>
        </p:nvSpPr>
        <p:spPr>
          <a:xfrm>
            <a:off x="4174799" y="5223928"/>
            <a:ext cx="5160579" cy="1077218"/>
          </a:xfrm>
          <a:prstGeom prst="rect">
            <a:avLst/>
          </a:prstGeom>
          <a:noFill/>
        </p:spPr>
        <p:txBody>
          <a:bodyPr wrap="square" rtlCol="0">
            <a:spAutoFit/>
          </a:bodyPr>
          <a:lstStyle/>
          <a:p>
            <a:pPr algn="ctr"/>
            <a:r>
              <a:rPr lang="en-US" sz="1600" b="1" dirty="0"/>
              <a:t>Compartments are Computed</a:t>
            </a:r>
            <a:br>
              <a:rPr lang="en-US" sz="1600" b="1" dirty="0"/>
            </a:br>
            <a:r>
              <a:rPr lang="en-US" sz="1600" b="1" dirty="0"/>
              <a:t> by Perturbation Theory, </a:t>
            </a:r>
            <a:br>
              <a:rPr lang="en-US" sz="1600" b="1" dirty="0"/>
            </a:br>
            <a:r>
              <a:rPr lang="en-US" sz="1600" b="1" dirty="0"/>
              <a:t>and evaluated by </a:t>
            </a:r>
            <a:r>
              <a:rPr lang="en-US" sz="1600" b="1" dirty="0" err="1"/>
              <a:t>numerics</a:t>
            </a:r>
            <a:r>
              <a:rPr lang="en-US" sz="1600" b="1" dirty="0"/>
              <a:t>.</a:t>
            </a:r>
          </a:p>
          <a:p>
            <a:pPr algn="ctr"/>
            <a:r>
              <a:rPr lang="en-US" sz="1600" b="1" dirty="0"/>
              <a:t>They are NOT assumed.</a:t>
            </a:r>
          </a:p>
        </p:txBody>
      </p:sp>
    </p:spTree>
    <p:extLst>
      <p:ext uri="{BB962C8B-B14F-4D97-AF65-F5344CB8AC3E}">
        <p14:creationId xmlns:p14="http://schemas.microsoft.com/office/powerpoint/2010/main" val="4689208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0097C9-CC68-4A56-ABA6-949445F49EB8}"/>
              </a:ext>
            </a:extLst>
          </p:cNvPr>
          <p:cNvSpPr txBox="1"/>
          <p:nvPr/>
        </p:nvSpPr>
        <p:spPr>
          <a:xfrm>
            <a:off x="4691271" y="199019"/>
            <a:ext cx="3339548" cy="369332"/>
          </a:xfrm>
          <a:prstGeom prst="rect">
            <a:avLst/>
          </a:prstGeom>
          <a:noFill/>
        </p:spPr>
        <p:txBody>
          <a:bodyPr wrap="square" rtlCol="0">
            <a:spAutoFit/>
          </a:bodyPr>
          <a:lstStyle/>
          <a:p>
            <a:r>
              <a:rPr lang="en-US" dirty="0">
                <a:latin typeface="Arial Black" panose="020B0A04020102020204" pitchFamily="34" charset="0"/>
              </a:rPr>
              <a:t>Clearance of Potassium</a:t>
            </a:r>
          </a:p>
        </p:txBody>
      </p:sp>
      <p:grpSp>
        <p:nvGrpSpPr>
          <p:cNvPr id="5" name="Group 4">
            <a:extLst>
              <a:ext uri="{FF2B5EF4-FFF2-40B4-BE49-F238E27FC236}">
                <a16:creationId xmlns:a16="http://schemas.microsoft.com/office/drawing/2014/main" id="{71436A3F-6932-4A9A-A5F8-C74DA466A493}"/>
              </a:ext>
            </a:extLst>
          </p:cNvPr>
          <p:cNvGrpSpPr/>
          <p:nvPr/>
        </p:nvGrpSpPr>
        <p:grpSpPr>
          <a:xfrm>
            <a:off x="1446288" y="792611"/>
            <a:ext cx="9682233" cy="5681704"/>
            <a:chOff x="1446288" y="792611"/>
            <a:chExt cx="9682233" cy="5681704"/>
          </a:xfrm>
        </p:grpSpPr>
        <p:pic>
          <p:nvPicPr>
            <p:cNvPr id="3" name="Picture 2">
              <a:extLst>
                <a:ext uri="{FF2B5EF4-FFF2-40B4-BE49-F238E27FC236}">
                  <a16:creationId xmlns:a16="http://schemas.microsoft.com/office/drawing/2014/main" id="{9B14FA7A-B3C4-4310-A53A-10D525FEFA71}"/>
                </a:ext>
              </a:extLst>
            </p:cNvPr>
            <p:cNvPicPr>
              <a:picLocks noChangeAspect="1"/>
            </p:cNvPicPr>
            <p:nvPr/>
          </p:nvPicPr>
          <p:blipFill>
            <a:blip r:embed="rId2"/>
            <a:stretch>
              <a:fillRect/>
            </a:stretch>
          </p:blipFill>
          <p:spPr>
            <a:xfrm>
              <a:off x="1446288" y="792611"/>
              <a:ext cx="9682233" cy="5681704"/>
            </a:xfrm>
            <a:prstGeom prst="rect">
              <a:avLst/>
            </a:prstGeom>
          </p:spPr>
        </p:pic>
        <p:sp>
          <p:nvSpPr>
            <p:cNvPr id="2" name="Rectangle 1">
              <a:extLst>
                <a:ext uri="{FF2B5EF4-FFF2-40B4-BE49-F238E27FC236}">
                  <a16:creationId xmlns:a16="http://schemas.microsoft.com/office/drawing/2014/main" id="{05354C1C-4BDF-4EA8-A914-C88326FEC193}"/>
                </a:ext>
              </a:extLst>
            </p:cNvPr>
            <p:cNvSpPr/>
            <p:nvPr/>
          </p:nvSpPr>
          <p:spPr>
            <a:xfrm>
              <a:off x="2149366" y="5802631"/>
              <a:ext cx="95644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8343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E71F8-9FF3-4484-B726-AF6E2418A90F}"/>
              </a:ext>
            </a:extLst>
          </p:cNvPr>
          <p:cNvSpPr>
            <a:spLocks noGrp="1"/>
          </p:cNvSpPr>
          <p:nvPr>
            <p:ph type="title"/>
          </p:nvPr>
        </p:nvSpPr>
        <p:spPr/>
        <p:txBody>
          <a:bodyPr>
            <a:normAutofit/>
          </a:bodyPr>
          <a:lstStyle/>
          <a:p>
            <a:pPr algn="ctr"/>
            <a:r>
              <a:rPr lang="en-US" altLang="zh-CN" sz="4000" b="1" dirty="0">
                <a:latin typeface="Times New Roman" panose="02020603050405020304" pitchFamily="18" charset="0"/>
                <a:cs typeface="Times New Roman" panose="02020603050405020304" pitchFamily="18" charset="0"/>
              </a:rPr>
              <a:t>Water </a:t>
            </a:r>
            <a:r>
              <a:rPr lang="en-US" altLang="zh-CN" sz="4000" b="1" dirty="0">
                <a:solidFill>
                  <a:srgbClr val="C00000"/>
                </a:solidFill>
                <a:latin typeface="Times New Roman" panose="02020603050405020304" pitchFamily="18" charset="0"/>
                <a:cs typeface="Times New Roman" panose="02020603050405020304" pitchFamily="18" charset="0"/>
              </a:rPr>
              <a:t>Flow Enhances </a:t>
            </a:r>
            <a:r>
              <a:rPr lang="en-US" altLang="zh-CN" sz="4000" b="1" dirty="0">
                <a:latin typeface="Times New Roman" panose="02020603050405020304" pitchFamily="18" charset="0"/>
                <a:cs typeface="Times New Roman" panose="02020603050405020304" pitchFamily="18" charset="0"/>
              </a:rPr>
              <a:t>Glial Space Buffering </a:t>
            </a:r>
            <a:endParaRPr lang="zh-CN" altLang="en-US" sz="4000" b="1"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BC457FD9-F74C-4558-9825-C33B4AE10CA3}"/>
              </a:ext>
            </a:extLst>
          </p:cNvPr>
          <p:cNvGrpSpPr/>
          <p:nvPr/>
        </p:nvGrpSpPr>
        <p:grpSpPr>
          <a:xfrm>
            <a:off x="2507438" y="1690688"/>
            <a:ext cx="9062720" cy="4602410"/>
            <a:chOff x="1564640" y="1809749"/>
            <a:chExt cx="9062720" cy="4602410"/>
          </a:xfrm>
        </p:grpSpPr>
        <p:pic>
          <p:nvPicPr>
            <p:cNvPr id="6" name="Picture 3" descr="图示&#10;&#10;Description automatically generated">
              <a:extLst>
                <a:ext uri="{FF2B5EF4-FFF2-40B4-BE49-F238E27FC236}">
                  <a16:creationId xmlns:a16="http://schemas.microsoft.com/office/drawing/2014/main" id="{9CF8E6C3-2B93-4036-8141-F15D8F8B1DE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564640" y="1809749"/>
              <a:ext cx="9062720" cy="4540251"/>
            </a:xfrm>
            <a:prstGeom prst="rect">
              <a:avLst/>
            </a:prstGeom>
          </p:spPr>
        </p:pic>
        <p:sp>
          <p:nvSpPr>
            <p:cNvPr id="9" name="Rectangle: Rounded Corners 8">
              <a:extLst>
                <a:ext uri="{FF2B5EF4-FFF2-40B4-BE49-F238E27FC236}">
                  <a16:creationId xmlns:a16="http://schemas.microsoft.com/office/drawing/2014/main" id="{E8217DA8-3A2A-4129-AACA-337810B684AB}"/>
                </a:ext>
              </a:extLst>
            </p:cNvPr>
            <p:cNvSpPr/>
            <p:nvPr/>
          </p:nvSpPr>
          <p:spPr>
            <a:xfrm>
              <a:off x="6054350" y="4185794"/>
              <a:ext cx="4373218" cy="2226365"/>
            </a:xfrm>
            <a:prstGeom prst="roundRect">
              <a:avLst/>
            </a:prstGeom>
            <a:solidFill>
              <a:srgbClr val="AF2237">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0FC3C278-F987-4743-B4EA-32920001DF99}"/>
              </a:ext>
            </a:extLst>
          </p:cNvPr>
          <p:cNvSpPr txBox="1"/>
          <p:nvPr/>
        </p:nvSpPr>
        <p:spPr>
          <a:xfrm rot="19718161">
            <a:off x="232893" y="2503398"/>
            <a:ext cx="2522997" cy="1631216"/>
          </a:xfrm>
          <a:prstGeom prst="rect">
            <a:avLst/>
          </a:prstGeom>
          <a:noFill/>
        </p:spPr>
        <p:txBody>
          <a:bodyPr wrap="square" rtlCol="0">
            <a:spAutoFit/>
          </a:bodyPr>
          <a:lstStyle/>
          <a:p>
            <a:pPr algn="ctr"/>
            <a:r>
              <a:rPr lang="en-US" sz="2000" dirty="0">
                <a:solidFill>
                  <a:srgbClr val="C00000"/>
                </a:solidFill>
                <a:latin typeface="Comic Sans MS" panose="030F0702030302020204" pitchFamily="66" charset="0"/>
              </a:rPr>
              <a:t>Field Theory gives so much detail, </a:t>
            </a:r>
            <a:br>
              <a:rPr lang="en-US" sz="2000" dirty="0">
                <a:solidFill>
                  <a:srgbClr val="C00000"/>
                </a:solidFill>
                <a:latin typeface="Comic Sans MS" panose="030F0702030302020204" pitchFamily="66" charset="0"/>
              </a:rPr>
            </a:br>
            <a:r>
              <a:rPr lang="en-US" sz="2000" dirty="0">
                <a:solidFill>
                  <a:srgbClr val="C00000"/>
                </a:solidFill>
                <a:latin typeface="Comic Sans MS" panose="030F0702030302020204" pitchFamily="66" charset="0"/>
              </a:rPr>
              <a:t>it is easy to overlook what is happening!!!</a:t>
            </a:r>
          </a:p>
        </p:txBody>
      </p:sp>
    </p:spTree>
    <p:extLst>
      <p:ext uri="{BB962C8B-B14F-4D97-AF65-F5344CB8AC3E}">
        <p14:creationId xmlns:p14="http://schemas.microsoft.com/office/powerpoint/2010/main" val="1875981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099698D-5DFD-4C57-82A5-6B381D6D9168}"/>
              </a:ext>
            </a:extLst>
          </p:cNvPr>
          <p:cNvSpPr txBox="1"/>
          <p:nvPr/>
        </p:nvSpPr>
        <p:spPr>
          <a:xfrm>
            <a:off x="2547513" y="4548549"/>
            <a:ext cx="7841451" cy="1477328"/>
          </a:xfrm>
          <a:prstGeom prst="rect">
            <a:avLst/>
          </a:prstGeom>
          <a:noFill/>
        </p:spPr>
        <p:txBody>
          <a:bodyPr wrap="square">
            <a:spAutoFit/>
          </a:bodyPr>
          <a:lstStyle/>
          <a:p>
            <a:pPr marR="0"/>
            <a:r>
              <a:rPr lang="en-US" b="1" dirty="0">
                <a:latin typeface="Calibri" panose="020F0502020204030204" pitchFamily="34" charset="0"/>
              </a:rPr>
              <a:t>1)  arXiv:2105.14411. (2021) Derivation: Membranes in Optic Nerve Models</a:t>
            </a:r>
          </a:p>
          <a:p>
            <a:pPr fontAlgn="base">
              <a:spcBef>
                <a:spcPct val="0"/>
              </a:spcBef>
              <a:spcAft>
                <a:spcPct val="0"/>
              </a:spcAft>
            </a:pPr>
            <a:r>
              <a:rPr lang="en-US" b="1" dirty="0">
                <a:latin typeface="Calibri" panose="020F0502020204030204" pitchFamily="34" charset="0"/>
              </a:rPr>
              <a:t>2)  Biophysical Journal (2019) 116: p. 1171-1184 Lens of the Eye</a:t>
            </a:r>
          </a:p>
          <a:p>
            <a:pPr marR="0"/>
            <a:r>
              <a:rPr lang="en-US" b="1" dirty="0">
                <a:latin typeface="Calibri" panose="020F0502020204030204" pitchFamily="34" charset="0"/>
              </a:rPr>
              <a:t>3)  Physics of Fluids (2021) 33(4): 041906.  Physics of Model</a:t>
            </a:r>
          </a:p>
          <a:p>
            <a:pPr marR="0"/>
            <a:r>
              <a:rPr lang="en-US" sz="1800" b="1" dirty="0">
                <a:latin typeface="Calibri" panose="020F0502020204030204" pitchFamily="34" charset="0"/>
              </a:rPr>
              <a:t>4)  Biophysical journal 120(15): 3008-3027. Biological Implications</a:t>
            </a:r>
          </a:p>
          <a:p>
            <a:pPr marL="342900" marR="0" indent="-342900">
              <a:buAutoNum type="arabicParenR" startAt="4"/>
            </a:pPr>
            <a:endParaRPr lang="en-US" dirty="0">
              <a:latin typeface="Calibri" panose="020F0502020204030204" pitchFamily="34" charset="0"/>
            </a:endParaRPr>
          </a:p>
        </p:txBody>
      </p:sp>
      <p:sp>
        <p:nvSpPr>
          <p:cNvPr id="35" name="TextBox 34">
            <a:extLst>
              <a:ext uri="{FF2B5EF4-FFF2-40B4-BE49-F238E27FC236}">
                <a16:creationId xmlns:a16="http://schemas.microsoft.com/office/drawing/2014/main" id="{86F1FBE7-BC63-42B7-A217-5BCDF84314BA}"/>
              </a:ext>
            </a:extLst>
          </p:cNvPr>
          <p:cNvSpPr txBox="1"/>
          <p:nvPr/>
        </p:nvSpPr>
        <p:spPr>
          <a:xfrm>
            <a:off x="2547513" y="310055"/>
            <a:ext cx="7074708" cy="646331"/>
          </a:xfrm>
          <a:prstGeom prst="rect">
            <a:avLst/>
          </a:prstGeom>
          <a:noFill/>
        </p:spPr>
        <p:txBody>
          <a:bodyPr wrap="square" rtlCol="0">
            <a:spAutoFit/>
          </a:bodyPr>
          <a:lstStyle/>
          <a:p>
            <a:pPr algn="ctr"/>
            <a:r>
              <a:rPr lang="en-US" sz="3600" dirty="0">
                <a:latin typeface="Arial Black" panose="020B0A04020102020204" pitchFamily="34" charset="0"/>
              </a:rPr>
              <a:t>Collaborators</a:t>
            </a:r>
          </a:p>
        </p:txBody>
      </p:sp>
      <p:grpSp>
        <p:nvGrpSpPr>
          <p:cNvPr id="37" name="Group 36">
            <a:extLst>
              <a:ext uri="{FF2B5EF4-FFF2-40B4-BE49-F238E27FC236}">
                <a16:creationId xmlns:a16="http://schemas.microsoft.com/office/drawing/2014/main" id="{D98BD5B4-B641-4C2E-9968-8D1550A616F8}"/>
              </a:ext>
            </a:extLst>
          </p:cNvPr>
          <p:cNvGrpSpPr/>
          <p:nvPr/>
        </p:nvGrpSpPr>
        <p:grpSpPr>
          <a:xfrm>
            <a:off x="2778742" y="1031489"/>
            <a:ext cx="6641958" cy="3333128"/>
            <a:chOff x="2621086" y="1033532"/>
            <a:chExt cx="6641958" cy="3333128"/>
          </a:xfrm>
        </p:grpSpPr>
        <p:grpSp>
          <p:nvGrpSpPr>
            <p:cNvPr id="38" name="Group 37">
              <a:extLst>
                <a:ext uri="{FF2B5EF4-FFF2-40B4-BE49-F238E27FC236}">
                  <a16:creationId xmlns:a16="http://schemas.microsoft.com/office/drawing/2014/main" id="{7946CB81-C216-408C-B96F-62394E420F08}"/>
                </a:ext>
              </a:extLst>
            </p:cNvPr>
            <p:cNvGrpSpPr/>
            <p:nvPr/>
          </p:nvGrpSpPr>
          <p:grpSpPr>
            <a:xfrm>
              <a:off x="2621086" y="1033532"/>
              <a:ext cx="6641958" cy="2989100"/>
              <a:chOff x="2547513" y="1054553"/>
              <a:chExt cx="6641958" cy="2989100"/>
            </a:xfrm>
          </p:grpSpPr>
          <p:pic>
            <p:nvPicPr>
              <p:cNvPr id="42" name="Picture 41">
                <a:extLst>
                  <a:ext uri="{FF2B5EF4-FFF2-40B4-BE49-F238E27FC236}">
                    <a16:creationId xmlns:a16="http://schemas.microsoft.com/office/drawing/2014/main" id="{2E76846B-E93F-4AC8-A8A8-F8E346B91F0C}"/>
                  </a:ext>
                </a:extLst>
              </p:cNvPr>
              <p:cNvPicPr>
                <a:picLocks noChangeAspect="1"/>
              </p:cNvPicPr>
              <p:nvPr/>
            </p:nvPicPr>
            <p:blipFill>
              <a:blip r:embed="rId2"/>
              <a:stretch>
                <a:fillRect/>
              </a:stretch>
            </p:blipFill>
            <p:spPr>
              <a:xfrm>
                <a:off x="4780921" y="1423885"/>
                <a:ext cx="2058605" cy="2091808"/>
              </a:xfrm>
              <a:prstGeom prst="rect">
                <a:avLst/>
              </a:prstGeom>
            </p:spPr>
          </p:pic>
          <p:sp>
            <p:nvSpPr>
              <p:cNvPr id="43" name="Rectangle 42">
                <a:extLst>
                  <a:ext uri="{FF2B5EF4-FFF2-40B4-BE49-F238E27FC236}">
                    <a16:creationId xmlns:a16="http://schemas.microsoft.com/office/drawing/2014/main" id="{97A1878D-6D73-4D72-B46F-BCF0A82163E0}"/>
                  </a:ext>
                </a:extLst>
              </p:cNvPr>
              <p:cNvSpPr/>
              <p:nvPr/>
            </p:nvSpPr>
            <p:spPr>
              <a:xfrm>
                <a:off x="4904366" y="3705099"/>
                <a:ext cx="1811714" cy="338554"/>
              </a:xfrm>
              <a:prstGeom prst="rect">
                <a:avLst/>
              </a:prstGeom>
            </p:spPr>
            <p:txBody>
              <a:bodyPr wrap="none">
                <a:spAutoFit/>
              </a:bodyPr>
              <a:lstStyle/>
              <a:p>
                <a:pPr fontAlgn="base">
                  <a:spcBef>
                    <a:spcPct val="0"/>
                  </a:spcBef>
                  <a:spcAft>
                    <a:spcPct val="0"/>
                  </a:spcAft>
                </a:pPr>
                <a:r>
                  <a:rPr lang="en-US" sz="1600" b="1" dirty="0">
                    <a:solidFill>
                      <a:srgbClr val="000000"/>
                    </a:solidFill>
                    <a:latin typeface="Arial" pitchFamily="34" charset="0"/>
                    <a:cs typeface="Arial" pitchFamily="34" charset="0"/>
                  </a:rPr>
                  <a:t>Huaxiong Huang</a:t>
                </a:r>
                <a:endParaRPr lang="en-US" sz="1600" dirty="0">
                  <a:solidFill>
                    <a:srgbClr val="000000"/>
                  </a:solidFill>
                  <a:latin typeface="Arial" pitchFamily="34" charset="0"/>
                  <a:cs typeface="Arial" pitchFamily="34" charset="0"/>
                </a:endParaRPr>
              </a:p>
            </p:txBody>
          </p:sp>
          <p:sp>
            <p:nvSpPr>
              <p:cNvPr id="44" name="Rectangle 43">
                <a:extLst>
                  <a:ext uri="{FF2B5EF4-FFF2-40B4-BE49-F238E27FC236}">
                    <a16:creationId xmlns:a16="http://schemas.microsoft.com/office/drawing/2014/main" id="{C5E4F463-E368-41A5-9C76-7C2CFA3A198D}"/>
                  </a:ext>
                </a:extLst>
              </p:cNvPr>
              <p:cNvSpPr/>
              <p:nvPr/>
            </p:nvSpPr>
            <p:spPr>
              <a:xfrm>
                <a:off x="7661765" y="3699625"/>
                <a:ext cx="1119217" cy="338554"/>
              </a:xfrm>
              <a:prstGeom prst="rect">
                <a:avLst/>
              </a:prstGeom>
            </p:spPr>
            <p:txBody>
              <a:bodyPr wrap="none">
                <a:spAutoFit/>
              </a:bodyPr>
              <a:lstStyle/>
              <a:p>
                <a:pPr fontAlgn="base">
                  <a:spcBef>
                    <a:spcPct val="0"/>
                  </a:spcBef>
                  <a:spcAft>
                    <a:spcPct val="0"/>
                  </a:spcAft>
                </a:pPr>
                <a:r>
                  <a:rPr lang="en-US" sz="1600" b="1" dirty="0">
                    <a:solidFill>
                      <a:srgbClr val="000000"/>
                    </a:solidFill>
                    <a:latin typeface="Arial" pitchFamily="34" charset="0"/>
                    <a:cs typeface="Arial" pitchFamily="34" charset="0"/>
                  </a:rPr>
                  <a:t>Shixin Xu</a:t>
                </a:r>
                <a:endParaRPr lang="en-US" sz="1600" dirty="0">
                  <a:solidFill>
                    <a:srgbClr val="000000"/>
                  </a:solidFill>
                  <a:latin typeface="Arial" pitchFamily="34" charset="0"/>
                  <a:cs typeface="Arial" pitchFamily="34" charset="0"/>
                </a:endParaRPr>
              </a:p>
            </p:txBody>
          </p:sp>
          <p:pic>
            <p:nvPicPr>
              <p:cNvPr id="45" name="Picture 44">
                <a:extLst>
                  <a:ext uri="{FF2B5EF4-FFF2-40B4-BE49-F238E27FC236}">
                    <a16:creationId xmlns:a16="http://schemas.microsoft.com/office/drawing/2014/main" id="{A80FE511-3CDB-4F02-82A6-A8D9FB1C7DE9}"/>
                  </a:ext>
                </a:extLst>
              </p:cNvPr>
              <p:cNvPicPr>
                <a:picLocks noChangeAspect="1"/>
              </p:cNvPicPr>
              <p:nvPr/>
            </p:nvPicPr>
            <p:blipFill>
              <a:blip r:embed="rId3"/>
              <a:stretch>
                <a:fillRect/>
              </a:stretch>
            </p:blipFill>
            <p:spPr>
              <a:xfrm>
                <a:off x="7253277" y="1391851"/>
                <a:ext cx="1936194" cy="2123842"/>
              </a:xfrm>
              <a:prstGeom prst="rect">
                <a:avLst/>
              </a:prstGeom>
            </p:spPr>
          </p:pic>
          <p:sp>
            <p:nvSpPr>
              <p:cNvPr id="46" name="Rectangle 45">
                <a:extLst>
                  <a:ext uri="{FF2B5EF4-FFF2-40B4-BE49-F238E27FC236}">
                    <a16:creationId xmlns:a16="http://schemas.microsoft.com/office/drawing/2014/main" id="{53295EE9-5472-4F77-AC0F-D347354E03F8}"/>
                  </a:ext>
                </a:extLst>
              </p:cNvPr>
              <p:cNvSpPr/>
              <p:nvPr/>
            </p:nvSpPr>
            <p:spPr>
              <a:xfrm>
                <a:off x="3192780" y="3679795"/>
                <a:ext cx="803810" cy="338554"/>
              </a:xfrm>
              <a:prstGeom prst="rect">
                <a:avLst/>
              </a:prstGeom>
            </p:spPr>
            <p:txBody>
              <a:bodyPr wrap="none">
                <a:spAutoFit/>
              </a:bodyPr>
              <a:lstStyle/>
              <a:p>
                <a:pPr fontAlgn="base">
                  <a:spcBef>
                    <a:spcPct val="0"/>
                  </a:spcBef>
                  <a:spcAft>
                    <a:spcPct val="0"/>
                  </a:spcAft>
                </a:pPr>
                <a:r>
                  <a:rPr lang="en-US" sz="1600" b="1" dirty="0">
                    <a:solidFill>
                      <a:srgbClr val="000000"/>
                    </a:solidFill>
                    <a:latin typeface="Arial" pitchFamily="34" charset="0"/>
                    <a:cs typeface="Arial" pitchFamily="34" charset="0"/>
                  </a:rPr>
                  <a:t>Yi Zhu</a:t>
                </a:r>
                <a:endParaRPr lang="en-US" sz="1600" dirty="0">
                  <a:solidFill>
                    <a:srgbClr val="000000"/>
                  </a:solidFill>
                  <a:latin typeface="Arial" pitchFamily="34" charset="0"/>
                  <a:cs typeface="Arial" pitchFamily="34" charset="0"/>
                </a:endParaRPr>
              </a:p>
            </p:txBody>
          </p:sp>
          <p:pic>
            <p:nvPicPr>
              <p:cNvPr id="47" name="Picture 46">
                <a:extLst>
                  <a:ext uri="{FF2B5EF4-FFF2-40B4-BE49-F238E27FC236}">
                    <a16:creationId xmlns:a16="http://schemas.microsoft.com/office/drawing/2014/main" id="{2F2FB26D-7D80-4ADB-9445-BD41AFE72932}"/>
                  </a:ext>
                </a:extLst>
              </p:cNvPr>
              <p:cNvPicPr>
                <a:picLocks noChangeAspect="1"/>
              </p:cNvPicPr>
              <p:nvPr/>
            </p:nvPicPr>
            <p:blipFill>
              <a:blip r:embed="rId4"/>
              <a:stretch>
                <a:fillRect/>
              </a:stretch>
            </p:blipFill>
            <p:spPr>
              <a:xfrm>
                <a:off x="2547513" y="1412888"/>
                <a:ext cx="2094345" cy="2123842"/>
              </a:xfrm>
              <a:prstGeom prst="rect">
                <a:avLst/>
              </a:prstGeom>
            </p:spPr>
          </p:pic>
          <p:sp>
            <p:nvSpPr>
              <p:cNvPr id="48" name="TextBox 47">
                <a:extLst>
                  <a:ext uri="{FF2B5EF4-FFF2-40B4-BE49-F238E27FC236}">
                    <a16:creationId xmlns:a16="http://schemas.microsoft.com/office/drawing/2014/main" id="{F83D7F74-23E2-465D-B6E0-F4A50AD6090D}"/>
                  </a:ext>
                </a:extLst>
              </p:cNvPr>
              <p:cNvSpPr txBox="1"/>
              <p:nvPr/>
            </p:nvSpPr>
            <p:spPr>
              <a:xfrm>
                <a:off x="4843981" y="1054553"/>
                <a:ext cx="2207173" cy="369332"/>
              </a:xfrm>
              <a:prstGeom prst="rect">
                <a:avLst/>
              </a:prstGeom>
              <a:noFill/>
            </p:spPr>
            <p:txBody>
              <a:bodyPr wrap="square" rtlCol="0">
                <a:spAutoFit/>
              </a:bodyPr>
              <a:lstStyle/>
              <a:p>
                <a:r>
                  <a:rPr lang="en-US" b="1" i="1" dirty="0">
                    <a:latin typeface="Arial Black" panose="020B0A04020102020204" pitchFamily="34" charset="0"/>
                  </a:rPr>
                  <a:t>Project Leader</a:t>
                </a:r>
              </a:p>
            </p:txBody>
          </p:sp>
        </p:grpSp>
        <p:sp>
          <p:nvSpPr>
            <p:cNvPr id="39" name="TextBox 38">
              <a:extLst>
                <a:ext uri="{FF2B5EF4-FFF2-40B4-BE49-F238E27FC236}">
                  <a16:creationId xmlns:a16="http://schemas.microsoft.com/office/drawing/2014/main" id="{2F2853D9-A03C-4E5C-9851-CB4759E72A9F}"/>
                </a:ext>
              </a:extLst>
            </p:cNvPr>
            <p:cNvSpPr txBox="1"/>
            <p:nvPr/>
          </p:nvSpPr>
          <p:spPr>
            <a:xfrm>
              <a:off x="3328699" y="3997328"/>
              <a:ext cx="1040679" cy="369332"/>
            </a:xfrm>
            <a:prstGeom prst="rect">
              <a:avLst/>
            </a:prstGeom>
            <a:noFill/>
          </p:spPr>
          <p:txBody>
            <a:bodyPr wrap="square" rtlCol="0">
              <a:spAutoFit/>
            </a:bodyPr>
            <a:lstStyle/>
            <a:p>
              <a:r>
                <a:rPr lang="ja-JP" altLang="en-US" b="1" i="0" dirty="0">
                  <a:solidFill>
                    <a:srgbClr val="222222"/>
                  </a:solidFill>
                  <a:effectLst/>
                  <a:latin typeface="Arial" panose="020B0604020202020204" pitchFamily="34" charset="0"/>
                </a:rPr>
                <a:t>毅 朱</a:t>
              </a:r>
              <a:endParaRPr lang="en-US" b="1" dirty="0"/>
            </a:p>
          </p:txBody>
        </p:sp>
        <p:sp>
          <p:nvSpPr>
            <p:cNvPr id="40" name="TextBox 39">
              <a:extLst>
                <a:ext uri="{FF2B5EF4-FFF2-40B4-BE49-F238E27FC236}">
                  <a16:creationId xmlns:a16="http://schemas.microsoft.com/office/drawing/2014/main" id="{F17F406A-AAF9-4192-9747-ADED8B647322}"/>
                </a:ext>
              </a:extLst>
            </p:cNvPr>
            <p:cNvSpPr txBox="1"/>
            <p:nvPr/>
          </p:nvSpPr>
          <p:spPr>
            <a:xfrm>
              <a:off x="7859142" y="3957550"/>
              <a:ext cx="995413" cy="369332"/>
            </a:xfrm>
            <a:prstGeom prst="rect">
              <a:avLst/>
            </a:prstGeom>
            <a:noFill/>
          </p:spPr>
          <p:txBody>
            <a:bodyPr wrap="square" rtlCol="0">
              <a:spAutoFit/>
            </a:bodyPr>
            <a:lstStyle/>
            <a:p>
              <a:r>
                <a:rPr lang="ja-JP" altLang="en-US" b="1" i="0" dirty="0">
                  <a:solidFill>
                    <a:srgbClr val="222222"/>
                  </a:solidFill>
                  <a:effectLst/>
                  <a:latin typeface="Arial" panose="020B0604020202020204" pitchFamily="34" charset="0"/>
                </a:rPr>
                <a:t>士鑫 徐</a:t>
              </a:r>
              <a:endParaRPr lang="en-US" b="1" dirty="0"/>
            </a:p>
          </p:txBody>
        </p:sp>
        <p:sp>
          <p:nvSpPr>
            <p:cNvPr id="41" name="TextBox 40">
              <a:extLst>
                <a:ext uri="{FF2B5EF4-FFF2-40B4-BE49-F238E27FC236}">
                  <a16:creationId xmlns:a16="http://schemas.microsoft.com/office/drawing/2014/main" id="{4A16E48B-26CE-4818-8310-100A860D533E}"/>
                </a:ext>
              </a:extLst>
            </p:cNvPr>
            <p:cNvSpPr txBox="1"/>
            <p:nvPr/>
          </p:nvSpPr>
          <p:spPr>
            <a:xfrm>
              <a:off x="5396775" y="3997328"/>
              <a:ext cx="1278082" cy="369332"/>
            </a:xfrm>
            <a:prstGeom prst="rect">
              <a:avLst/>
            </a:prstGeom>
            <a:noFill/>
          </p:spPr>
          <p:txBody>
            <a:bodyPr wrap="square" rtlCol="0">
              <a:spAutoFit/>
            </a:bodyPr>
            <a:lstStyle/>
            <a:p>
              <a:r>
                <a:rPr lang="ja-JP" altLang="en-US" b="1" i="0" dirty="0">
                  <a:solidFill>
                    <a:srgbClr val="222222"/>
                  </a:solidFill>
                  <a:effectLst/>
                  <a:latin typeface="Arial" panose="020B0604020202020204" pitchFamily="34" charset="0"/>
                </a:rPr>
                <a:t>华雄 黄</a:t>
              </a:r>
              <a:endParaRPr lang="en-US" b="1" dirty="0"/>
            </a:p>
          </p:txBody>
        </p:sp>
      </p:grpSp>
    </p:spTree>
    <p:extLst>
      <p:ext uri="{BB962C8B-B14F-4D97-AF65-F5344CB8AC3E}">
        <p14:creationId xmlns:p14="http://schemas.microsoft.com/office/powerpoint/2010/main" val="3329439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E71F8-9FF3-4484-B726-AF6E2418A90F}"/>
              </a:ext>
            </a:extLst>
          </p:cNvPr>
          <p:cNvSpPr>
            <a:spLocks noGrp="1"/>
          </p:cNvSpPr>
          <p:nvPr>
            <p:ph type="title"/>
          </p:nvPr>
        </p:nvSpPr>
        <p:spPr>
          <a:xfrm>
            <a:off x="278297" y="207469"/>
            <a:ext cx="11483954" cy="1325563"/>
          </a:xfrm>
        </p:spPr>
        <p:txBody>
          <a:bodyPr>
            <a:normAutofit/>
          </a:bodyPr>
          <a:lstStyle/>
          <a:p>
            <a:pPr algn="ctr"/>
            <a:r>
              <a:rPr lang="en-US" altLang="zh-CN" sz="3600" b="1" dirty="0">
                <a:latin typeface="Arial Black" panose="020B0A04020102020204" pitchFamily="34" charset="0"/>
                <a:cs typeface="Times New Roman" panose="02020603050405020304" pitchFamily="18" charset="0"/>
              </a:rPr>
              <a:t>Water </a:t>
            </a:r>
            <a:r>
              <a:rPr lang="en-US" altLang="zh-CN" sz="3600" b="1" dirty="0">
                <a:solidFill>
                  <a:srgbClr val="AF2237"/>
                </a:solidFill>
                <a:latin typeface="Arial Black" panose="020B0A04020102020204" pitchFamily="34" charset="0"/>
                <a:cs typeface="Times New Roman" panose="02020603050405020304" pitchFamily="18" charset="0"/>
              </a:rPr>
              <a:t>Flow Enhances</a:t>
            </a:r>
            <a:r>
              <a:rPr lang="en-US" altLang="zh-CN" sz="3600" b="1" dirty="0">
                <a:solidFill>
                  <a:srgbClr val="FF0000"/>
                </a:solidFill>
                <a:latin typeface="Arial Black" panose="020B0A04020102020204" pitchFamily="34" charset="0"/>
                <a:cs typeface="Times New Roman" panose="02020603050405020304" pitchFamily="18" charset="0"/>
              </a:rPr>
              <a:t> </a:t>
            </a:r>
            <a:r>
              <a:rPr lang="en-US" altLang="zh-CN" sz="3600" b="1" dirty="0">
                <a:latin typeface="Arial Black" panose="020B0A04020102020204" pitchFamily="34" charset="0"/>
                <a:cs typeface="Times New Roman" panose="02020603050405020304" pitchFamily="18" charset="0"/>
              </a:rPr>
              <a:t>Glial Space Buffering</a:t>
            </a:r>
            <a:r>
              <a:rPr lang="en-US" altLang="zh-CN" b="1" dirty="0">
                <a:latin typeface="Times New Roman" panose="02020603050405020304" pitchFamily="18" charset="0"/>
                <a:cs typeface="Times New Roman" panose="02020603050405020304" pitchFamily="18" charset="0"/>
              </a:rPr>
              <a:t> </a:t>
            </a:r>
            <a:endParaRPr lang="zh-CN" altLang="en-US" b="1" dirty="0">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AD296AEE-FA30-43FB-BC25-E3C3B65B6F9B}"/>
              </a:ext>
            </a:extLst>
          </p:cNvPr>
          <p:cNvGrpSpPr/>
          <p:nvPr/>
        </p:nvGrpSpPr>
        <p:grpSpPr>
          <a:xfrm>
            <a:off x="1630604" y="1758280"/>
            <a:ext cx="8294486" cy="4168183"/>
            <a:chOff x="1891862" y="2019537"/>
            <a:chExt cx="8294486" cy="4168183"/>
          </a:xfrm>
        </p:grpSpPr>
        <p:pic>
          <p:nvPicPr>
            <p:cNvPr id="9" name="Picture 8">
              <a:extLst>
                <a:ext uri="{FF2B5EF4-FFF2-40B4-BE49-F238E27FC236}">
                  <a16:creationId xmlns:a16="http://schemas.microsoft.com/office/drawing/2014/main" id="{6C20E076-E305-43A2-9838-B4682A176351}"/>
                </a:ext>
              </a:extLst>
            </p:cNvPr>
            <p:cNvPicPr>
              <a:picLocks noChangeAspect="1"/>
            </p:cNvPicPr>
            <p:nvPr/>
          </p:nvPicPr>
          <p:blipFill>
            <a:blip r:embed="rId2"/>
            <a:stretch>
              <a:fillRect/>
            </a:stretch>
          </p:blipFill>
          <p:spPr>
            <a:xfrm>
              <a:off x="1891862" y="2019537"/>
              <a:ext cx="8191969" cy="4168183"/>
            </a:xfrm>
            <a:prstGeom prst="rect">
              <a:avLst/>
            </a:prstGeom>
          </p:spPr>
        </p:pic>
        <p:sp>
          <p:nvSpPr>
            <p:cNvPr id="11" name="Freeform: Shape 10">
              <a:extLst>
                <a:ext uri="{FF2B5EF4-FFF2-40B4-BE49-F238E27FC236}">
                  <a16:creationId xmlns:a16="http://schemas.microsoft.com/office/drawing/2014/main" id="{06060644-96C4-4B64-8764-5942D7748776}"/>
                </a:ext>
              </a:extLst>
            </p:cNvPr>
            <p:cNvSpPr/>
            <p:nvPr/>
          </p:nvSpPr>
          <p:spPr>
            <a:xfrm>
              <a:off x="8945217" y="2855852"/>
              <a:ext cx="1241131" cy="1563747"/>
            </a:xfrm>
            <a:custGeom>
              <a:avLst/>
              <a:gdLst>
                <a:gd name="connsiteX0" fmla="*/ 546538 w 1326128"/>
                <a:gd name="connsiteY0" fmla="*/ 281485 h 1469154"/>
                <a:gd name="connsiteX1" fmla="*/ 1313793 w 1326128"/>
                <a:gd name="connsiteY1" fmla="*/ 81788 h 1469154"/>
                <a:gd name="connsiteX2" fmla="*/ 0 w 1326128"/>
                <a:gd name="connsiteY2" fmla="*/ 1469154 h 1469154"/>
              </a:gdLst>
              <a:ahLst/>
              <a:cxnLst>
                <a:cxn ang="0">
                  <a:pos x="connsiteX0" y="connsiteY0"/>
                </a:cxn>
                <a:cxn ang="0">
                  <a:pos x="connsiteX1" y="connsiteY1"/>
                </a:cxn>
                <a:cxn ang="0">
                  <a:pos x="connsiteX2" y="connsiteY2"/>
                </a:cxn>
              </a:cxnLst>
              <a:rect l="l" t="t" r="r" b="b"/>
              <a:pathLst>
                <a:path w="1326128" h="1469154">
                  <a:moveTo>
                    <a:pt x="546538" y="281485"/>
                  </a:moveTo>
                  <a:cubicBezTo>
                    <a:pt x="975710" y="82664"/>
                    <a:pt x="1404883" y="-116157"/>
                    <a:pt x="1313793" y="81788"/>
                  </a:cubicBezTo>
                  <a:cubicBezTo>
                    <a:pt x="1222703" y="279733"/>
                    <a:pt x="611351" y="874443"/>
                    <a:pt x="0" y="1469154"/>
                  </a:cubicBezTo>
                </a:path>
              </a:pathLst>
            </a:custGeom>
            <a:noFill/>
            <a:ln w="38100">
              <a:solidFill>
                <a:srgbClr val="AF2237">
                  <a:alpha val="75000"/>
                </a:srgbClr>
              </a:solidFill>
              <a:tailEnd type="arrow"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A53714-1628-465A-B089-BA5A086D9C9D}"/>
                </a:ext>
              </a:extLst>
            </p:cNvPr>
            <p:cNvSpPr/>
            <p:nvPr/>
          </p:nvSpPr>
          <p:spPr>
            <a:xfrm>
              <a:off x="7484746" y="3005563"/>
              <a:ext cx="1981913" cy="304375"/>
            </a:xfrm>
            <a:prstGeom prst="rect">
              <a:avLst/>
            </a:prstGeom>
            <a:solidFill>
              <a:srgbClr val="C6474C">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82380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1AC0C4-FA72-4876-8AEB-F845DE05E1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91324" y="588029"/>
            <a:ext cx="3100667" cy="2671913"/>
          </a:xfrm>
          <a:prstGeom prst="rect">
            <a:avLst/>
          </a:prstGeom>
        </p:spPr>
      </p:pic>
      <p:sp>
        <p:nvSpPr>
          <p:cNvPr id="7" name="TextBox 6">
            <a:extLst>
              <a:ext uri="{FF2B5EF4-FFF2-40B4-BE49-F238E27FC236}">
                <a16:creationId xmlns:a16="http://schemas.microsoft.com/office/drawing/2014/main" id="{46D724E8-716C-4CEE-95F1-F48C9C72F624}"/>
              </a:ext>
            </a:extLst>
          </p:cNvPr>
          <p:cNvSpPr txBox="1"/>
          <p:nvPr/>
        </p:nvSpPr>
        <p:spPr>
          <a:xfrm>
            <a:off x="-139553" y="944757"/>
            <a:ext cx="50308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POTASSIUM BUFFERING</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CENTRAL NERVOUS SYSTEM</a:t>
            </a:r>
            <a:endParaRPr kumimoji="0" lang="en-CA" sz="14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1" name="Picture 10" descr="图表, 折线图&#10;&#10;Description automatically generated">
            <a:extLst>
              <a:ext uri="{FF2B5EF4-FFF2-40B4-BE49-F238E27FC236}">
                <a16:creationId xmlns:a16="http://schemas.microsoft.com/office/drawing/2014/main" id="{866DA52A-1614-4B72-8429-36F141248B19}"/>
              </a:ext>
            </a:extLst>
          </p:cNvPr>
          <p:cNvPicPr>
            <a:picLocks noChangeAspect="1"/>
          </p:cNvPicPr>
          <p:nvPr/>
        </p:nvPicPr>
        <p:blipFill rotWithShape="1">
          <a:blip r:embed="rId3">
            <a:extLst>
              <a:ext uri="{28A0092B-C50C-407E-A947-70E740481C1C}">
                <a14:useLocalDpi xmlns:a14="http://schemas.microsoft.com/office/drawing/2010/main" val="0"/>
              </a:ext>
            </a:extLst>
          </a:blip>
          <a:srcRect t="1903" r="6109"/>
          <a:stretch/>
        </p:blipFill>
        <p:spPr>
          <a:xfrm>
            <a:off x="8537791" y="477402"/>
            <a:ext cx="2763457" cy="2676055"/>
          </a:xfrm>
          <a:prstGeom prst="rect">
            <a:avLst/>
          </a:prstGeom>
        </p:spPr>
      </p:pic>
      <p:pic>
        <p:nvPicPr>
          <p:cNvPr id="17" name="Picture 16" descr="图表, 折线图&#10;&#10;Description automatically generated">
            <a:extLst>
              <a:ext uri="{FF2B5EF4-FFF2-40B4-BE49-F238E27FC236}">
                <a16:creationId xmlns:a16="http://schemas.microsoft.com/office/drawing/2014/main" id="{E6C52ED1-ADDD-4F40-B5EC-EEB1F826D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3952" y="3253631"/>
            <a:ext cx="3268977" cy="2592368"/>
          </a:xfrm>
          <a:prstGeom prst="rect">
            <a:avLst/>
          </a:prstGeom>
        </p:spPr>
      </p:pic>
      <p:sp>
        <p:nvSpPr>
          <p:cNvPr id="10" name="标题 1">
            <a:extLst>
              <a:ext uri="{FF2B5EF4-FFF2-40B4-BE49-F238E27FC236}">
                <a16:creationId xmlns:a16="http://schemas.microsoft.com/office/drawing/2014/main" id="{A822595F-4E11-4A34-90C2-E68DB8CE7B88}"/>
              </a:ext>
            </a:extLst>
          </p:cNvPr>
          <p:cNvSpPr txBox="1">
            <a:spLocks/>
          </p:cNvSpPr>
          <p:nvPr/>
        </p:nvSpPr>
        <p:spPr>
          <a:xfrm>
            <a:off x="260131" y="108899"/>
            <a:ext cx="10515600" cy="521653"/>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Arial Black" panose="020B0A04020102020204" pitchFamily="34" charset="0"/>
                <a:ea typeface="等线 Light" panose="02010600030101010101" pitchFamily="2" charset="-122"/>
                <a:cs typeface="Arial" panose="020B0604020202020204" pitchFamily="34" charset="0"/>
              </a:rPr>
              <a:t>Potassium Clearance</a:t>
            </a:r>
            <a:endParaRPr kumimoji="0" lang="zh-CN" altLang="en-US" sz="3600" b="0" i="0" u="none" strike="noStrike" kern="1200" cap="none" spc="0" normalizeH="0" baseline="0" noProof="0" dirty="0">
              <a:ln>
                <a:noFill/>
              </a:ln>
              <a:solidFill>
                <a:prstClr val="black"/>
              </a:solidFill>
              <a:effectLst/>
              <a:uLnTx/>
              <a:uFillTx/>
              <a:latin typeface="Arial Black" panose="020B0A04020102020204" pitchFamily="34" charset="0"/>
              <a:ea typeface="等线 Light" panose="02010600030101010101" pitchFamily="2" charset="-122"/>
              <a:cs typeface="Arial" panose="020B0604020202020204" pitchFamily="34" charset="0"/>
            </a:endParaRPr>
          </a:p>
        </p:txBody>
      </p:sp>
      <p:pic>
        <p:nvPicPr>
          <p:cNvPr id="12" name="Picture 8">
            <a:extLst>
              <a:ext uri="{FF2B5EF4-FFF2-40B4-BE49-F238E27FC236}">
                <a16:creationId xmlns:a16="http://schemas.microsoft.com/office/drawing/2014/main" id="{6245CFD6-340B-4C6F-A23F-BF57CB187D2F}"/>
              </a:ext>
            </a:extLst>
          </p:cNvPr>
          <p:cNvPicPr/>
          <p:nvPr/>
        </p:nvPicPr>
        <p:blipFill rotWithShape="1">
          <a:blip r:embed="rId5" cstate="print">
            <a:extLst>
              <a:ext uri="{28A0092B-C50C-407E-A947-70E740481C1C}">
                <a14:useLocalDpi xmlns:a14="http://schemas.microsoft.com/office/drawing/2010/main" val="0"/>
              </a:ext>
            </a:extLst>
          </a:blip>
          <a:srcRect l="48488" t="1458" b="-1"/>
          <a:stretch/>
        </p:blipFill>
        <p:spPr>
          <a:xfrm>
            <a:off x="4978325" y="3330968"/>
            <a:ext cx="3018547" cy="2343992"/>
          </a:xfrm>
          <a:prstGeom prst="rect">
            <a:avLst/>
          </a:prstGeom>
        </p:spPr>
      </p:pic>
      <p:sp>
        <p:nvSpPr>
          <p:cNvPr id="2" name="TextBox 1">
            <a:extLst>
              <a:ext uri="{FF2B5EF4-FFF2-40B4-BE49-F238E27FC236}">
                <a16:creationId xmlns:a16="http://schemas.microsoft.com/office/drawing/2014/main" id="{10AFEFB2-6212-4BF5-B9D2-3B9D4E633F44}"/>
              </a:ext>
            </a:extLst>
          </p:cNvPr>
          <p:cNvSpPr txBox="1"/>
          <p:nvPr/>
        </p:nvSpPr>
        <p:spPr>
          <a:xfrm>
            <a:off x="5667614" y="5474859"/>
            <a:ext cx="2475358"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Compartments are Derived</a:t>
            </a:r>
          </a:p>
        </p:txBody>
      </p:sp>
      <p:sp>
        <p:nvSpPr>
          <p:cNvPr id="3" name="TextBox 2">
            <a:extLst>
              <a:ext uri="{FF2B5EF4-FFF2-40B4-BE49-F238E27FC236}">
                <a16:creationId xmlns:a16="http://schemas.microsoft.com/office/drawing/2014/main" id="{D0B09037-0065-46EF-A3E7-24FBCB41E737}"/>
              </a:ext>
            </a:extLst>
          </p:cNvPr>
          <p:cNvSpPr txBox="1"/>
          <p:nvPr/>
        </p:nvSpPr>
        <p:spPr>
          <a:xfrm>
            <a:off x="1241298" y="1422030"/>
            <a:ext cx="2939191" cy="261610"/>
          </a:xfrm>
          <a:prstGeom prst="rect">
            <a:avLst/>
          </a:prstGeom>
          <a:noFill/>
        </p:spPr>
        <p:txBody>
          <a:bodyPr wrap="square" rtlCol="0">
            <a:spAutoFit/>
          </a:bodyPr>
          <a:lstStyle/>
          <a:p>
            <a:r>
              <a:rPr lang="en-US" sz="1050" i="0" dirty="0" err="1">
                <a:effectLst/>
                <a:latin typeface="Arial" panose="020B0604020202020204" pitchFamily="34" charset="0"/>
                <a:cs typeface="Arial" panose="020B0604020202020204" pitchFamily="34" charset="0"/>
              </a:rPr>
              <a:t>Holthoff</a:t>
            </a:r>
            <a:r>
              <a:rPr lang="en-US" sz="1050" i="0" dirty="0">
                <a:effectLst/>
                <a:latin typeface="Arial" panose="020B0604020202020204" pitchFamily="34" charset="0"/>
                <a:cs typeface="Arial" panose="020B0604020202020204" pitchFamily="34" charset="0"/>
              </a:rPr>
              <a:t> &amp;Witte. Glia 2000;29:288–292</a:t>
            </a:r>
            <a:endParaRPr lang="en-US" sz="105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FAAB38DD-57F7-4338-B621-E90E4068A627}"/>
              </a:ext>
            </a:extLst>
          </p:cNvPr>
          <p:cNvGrpSpPr/>
          <p:nvPr/>
        </p:nvGrpSpPr>
        <p:grpSpPr>
          <a:xfrm>
            <a:off x="115880" y="1725200"/>
            <a:ext cx="4832059" cy="4634517"/>
            <a:chOff x="115880" y="1725200"/>
            <a:chExt cx="4832059" cy="4634517"/>
          </a:xfrm>
        </p:grpSpPr>
        <p:pic>
          <p:nvPicPr>
            <p:cNvPr id="9" name="Picture 8" descr="图示&#10;&#10;Description automatically generated">
              <a:extLst>
                <a:ext uri="{FF2B5EF4-FFF2-40B4-BE49-F238E27FC236}">
                  <a16:creationId xmlns:a16="http://schemas.microsoft.com/office/drawing/2014/main" id="{15240873-FB98-43D2-8DF0-E73648218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4685" y="1766396"/>
              <a:ext cx="4577391" cy="4495000"/>
            </a:xfrm>
            <a:prstGeom prst="rect">
              <a:avLst/>
            </a:prstGeom>
          </p:spPr>
        </p:pic>
        <p:sp>
          <p:nvSpPr>
            <p:cNvPr id="4" name="TextBox 3">
              <a:extLst>
                <a:ext uri="{FF2B5EF4-FFF2-40B4-BE49-F238E27FC236}">
                  <a16:creationId xmlns:a16="http://schemas.microsoft.com/office/drawing/2014/main" id="{4C4E761A-B283-4111-820C-ECBF1649BDE4}"/>
                </a:ext>
              </a:extLst>
            </p:cNvPr>
            <p:cNvSpPr txBox="1"/>
            <p:nvPr/>
          </p:nvSpPr>
          <p:spPr>
            <a:xfrm>
              <a:off x="115880" y="5205555"/>
              <a:ext cx="4832059" cy="1154162"/>
            </a:xfrm>
            <a:prstGeom prst="rect">
              <a:avLst/>
            </a:prstGeom>
            <a:solidFill>
              <a:srgbClr val="FFFFFF"/>
            </a:solidFill>
          </p:spPr>
          <p:txBody>
            <a:bodyPr wrap="square" rtlCol="0">
              <a:spAutoFit/>
            </a:bodyPr>
            <a:lstStyle/>
            <a:p>
              <a:pPr algn="ctr"/>
              <a:endParaRPr lang="en-US" sz="1200" b="1" dirty="0">
                <a:latin typeface="Arial Black" panose="020B0A04020102020204" pitchFamily="34" charset="0"/>
              </a:endParaRPr>
            </a:p>
            <a:p>
              <a:pPr algn="ctr"/>
              <a:r>
                <a:rPr lang="en-US" sz="1200" b="1" dirty="0">
                  <a:latin typeface="Arial Black" panose="020B0A04020102020204" pitchFamily="34" charset="0"/>
                </a:rPr>
                <a:t>Brightening </a:t>
              </a:r>
              <a:r>
                <a:rPr lang="en-US" sz="1100" b="1" dirty="0">
                  <a:latin typeface="Arial" panose="020B0604020202020204" pitchFamily="34" charset="0"/>
                  <a:cs typeface="Arial" panose="020B0604020202020204" pitchFamily="34" charset="0"/>
                </a:rPr>
                <a:t>reports </a:t>
              </a:r>
              <a:r>
                <a:rPr lang="en-US" sz="1200" b="1" dirty="0">
                  <a:latin typeface="Arial Black" panose="020B0A04020102020204" pitchFamily="34" charset="0"/>
                  <a:cs typeface="Arial" panose="020B0604020202020204" pitchFamily="34" charset="0"/>
                </a:rPr>
                <a:t>Shrinkage</a:t>
              </a:r>
              <a:r>
                <a:rPr lang="en-US" sz="1100" b="1" dirty="0">
                  <a:latin typeface="Arial" panose="020B0604020202020204" pitchFamily="34" charset="0"/>
                  <a:cs typeface="Arial" panose="020B0604020202020204" pitchFamily="34" charset="0"/>
                </a:rPr>
                <a:t> </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of the extracellular space</a:t>
              </a:r>
            </a:p>
            <a:p>
              <a:pPr algn="ctr"/>
              <a:br>
                <a:rPr lang="en-US" sz="1100" b="1" dirty="0">
                  <a:latin typeface="Arial" panose="020B0604020202020204" pitchFamily="34" charset="0"/>
                  <a:cs typeface="Arial" panose="020B0604020202020204" pitchFamily="34" charset="0"/>
                </a:rPr>
              </a:br>
              <a:r>
                <a:rPr lang="en-US" sz="1200" b="1" dirty="0">
                  <a:latin typeface="Arial Black" panose="020B0A04020102020204" pitchFamily="34" charset="0"/>
                </a:rPr>
                <a:t>Darkening </a:t>
              </a:r>
              <a:r>
                <a:rPr lang="en-US" sz="1100" b="1" dirty="0">
                  <a:latin typeface="Arial" panose="020B0604020202020204" pitchFamily="34" charset="0"/>
                  <a:cs typeface="Arial" panose="020B0604020202020204" pitchFamily="34" charset="0"/>
                </a:rPr>
                <a:t>reports </a:t>
              </a:r>
              <a:r>
                <a:rPr lang="en-US" sz="1200" b="1" dirty="0">
                  <a:latin typeface="Arial Black" panose="020B0A04020102020204" pitchFamily="34" charset="0"/>
                </a:rPr>
                <a:t>Swelling</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of the extracellular space (Fig. 1C)</a:t>
              </a:r>
              <a:endParaRPr lang="en-US" sz="12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8645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5C7FC0-5E26-4567-A57A-D533F058DE88}"/>
              </a:ext>
            </a:extLst>
          </p:cNvPr>
          <p:cNvSpPr>
            <a:spLocks noGrp="1"/>
          </p:cNvSpPr>
          <p:nvPr>
            <p:ph type="title"/>
          </p:nvPr>
        </p:nvSpPr>
        <p:spPr/>
        <p:txBody>
          <a:bodyPr>
            <a:normAutofit/>
          </a:bodyPr>
          <a:lstStyle/>
          <a:p>
            <a:r>
              <a:rPr lang="en-US" altLang="zh-CN" sz="4000" b="1" dirty="0">
                <a:latin typeface="Times New Roman" panose="02020603050405020304" pitchFamily="18" charset="0"/>
                <a:cs typeface="Times New Roman" panose="02020603050405020304" pitchFamily="18" charset="0"/>
              </a:rPr>
              <a:t>Potassium Clearance</a:t>
            </a:r>
            <a:endParaRPr lang="zh-CN" altLang="en-US" sz="4000" dirty="0"/>
          </a:p>
        </p:txBody>
      </p:sp>
      <p:pic>
        <p:nvPicPr>
          <p:cNvPr id="5" name="图片 4" descr="图形用户界面, 应用程序&#10;&#10;描述已自动生成">
            <a:extLst>
              <a:ext uri="{FF2B5EF4-FFF2-40B4-BE49-F238E27FC236}">
                <a16:creationId xmlns:a16="http://schemas.microsoft.com/office/drawing/2014/main" id="{18CDD3D3-F298-42D5-80ED-7A52D8C0E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9449" y="1540512"/>
            <a:ext cx="6184808" cy="4638606"/>
          </a:xfrm>
          <a:prstGeom prst="rect">
            <a:avLst/>
          </a:prstGeom>
        </p:spPr>
      </p:pic>
      <p:pic>
        <p:nvPicPr>
          <p:cNvPr id="9" name="Picture 19">
            <a:extLst>
              <a:ext uri="{FF2B5EF4-FFF2-40B4-BE49-F238E27FC236}">
                <a16:creationId xmlns:a16="http://schemas.microsoft.com/office/drawing/2014/main" id="{EFEAB5B5-F1BB-4333-ACE8-BCC3A92D68B4}"/>
              </a:ext>
            </a:extLst>
          </p:cNvPr>
          <p:cNvPicPr/>
          <p:nvPr/>
        </p:nvPicPr>
        <p:blipFill rotWithShape="1">
          <a:blip r:embed="rId3" cstate="print">
            <a:extLst>
              <a:ext uri="{28A0092B-C50C-407E-A947-70E740481C1C}">
                <a14:useLocalDpi xmlns:a14="http://schemas.microsoft.com/office/drawing/2010/main" val="0"/>
              </a:ext>
            </a:extLst>
          </a:blip>
          <a:srcRect l="50000" t="1947"/>
          <a:stretch/>
        </p:blipFill>
        <p:spPr>
          <a:xfrm>
            <a:off x="713420" y="2223435"/>
            <a:ext cx="3756486" cy="3176338"/>
          </a:xfrm>
          <a:prstGeom prst="rect">
            <a:avLst/>
          </a:prstGeom>
        </p:spPr>
      </p:pic>
      <p:sp>
        <p:nvSpPr>
          <p:cNvPr id="6" name="TextBox 5">
            <a:extLst>
              <a:ext uri="{FF2B5EF4-FFF2-40B4-BE49-F238E27FC236}">
                <a16:creationId xmlns:a16="http://schemas.microsoft.com/office/drawing/2014/main" id="{3ECB030A-D343-4652-9492-8012A4E0B9B3}"/>
              </a:ext>
            </a:extLst>
          </p:cNvPr>
          <p:cNvSpPr txBox="1"/>
          <p:nvPr/>
        </p:nvSpPr>
        <p:spPr>
          <a:xfrm>
            <a:off x="1655380" y="5448388"/>
            <a:ext cx="3073021" cy="738664"/>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Compartments are Derived</a:t>
            </a:r>
          </a:p>
          <a:p>
            <a:pPr algn="ctr"/>
            <a:r>
              <a:rPr lang="en-US" sz="1400" b="1" dirty="0">
                <a:latin typeface="Arial" panose="020B0604020202020204" pitchFamily="34" charset="0"/>
                <a:cs typeface="Arial" panose="020B0604020202020204" pitchFamily="34" charset="0"/>
              </a:rPr>
              <a:t>By Singular Perturbation Analysis</a:t>
            </a:r>
          </a:p>
          <a:p>
            <a:pPr algn="ctr"/>
            <a:r>
              <a:rPr lang="en-US" sz="1400" b="1" dirty="0">
                <a:latin typeface="Arial" panose="020B0604020202020204" pitchFamily="34" charset="0"/>
                <a:cs typeface="Arial" panose="020B0604020202020204" pitchFamily="34" charset="0"/>
              </a:rPr>
              <a:t>They are NOT assumed</a:t>
            </a:r>
          </a:p>
        </p:txBody>
      </p:sp>
      <p:sp>
        <p:nvSpPr>
          <p:cNvPr id="7" name="TextBox 6">
            <a:extLst>
              <a:ext uri="{FF2B5EF4-FFF2-40B4-BE49-F238E27FC236}">
                <a16:creationId xmlns:a16="http://schemas.microsoft.com/office/drawing/2014/main" id="{A5A6C2D4-BDE3-459C-9C76-5FEE1DF24C18}"/>
              </a:ext>
            </a:extLst>
          </p:cNvPr>
          <p:cNvSpPr txBox="1"/>
          <p:nvPr/>
        </p:nvSpPr>
        <p:spPr>
          <a:xfrm rot="20738648">
            <a:off x="6192755" y="563726"/>
            <a:ext cx="4215340" cy="584775"/>
          </a:xfrm>
          <a:prstGeom prst="rect">
            <a:avLst/>
          </a:prstGeom>
          <a:noFill/>
        </p:spPr>
        <p:txBody>
          <a:bodyPr wrap="square" rtlCol="0">
            <a:spAutoFit/>
          </a:bodyPr>
          <a:lstStyle/>
          <a:p>
            <a:pPr algn="ctr"/>
            <a:r>
              <a:rPr lang="en-US" sz="1600" dirty="0">
                <a:solidFill>
                  <a:srgbClr val="C00000"/>
                </a:solidFill>
                <a:latin typeface="Comic Sans MS" panose="030F0702030302020204" pitchFamily="66" charset="0"/>
              </a:rPr>
              <a:t>Field Theory gives so much more detail, </a:t>
            </a:r>
            <a:br>
              <a:rPr lang="en-US" sz="1600" dirty="0">
                <a:solidFill>
                  <a:srgbClr val="C00000"/>
                </a:solidFill>
                <a:latin typeface="Comic Sans MS" panose="030F0702030302020204" pitchFamily="66" charset="0"/>
              </a:rPr>
            </a:br>
            <a:r>
              <a:rPr lang="en-US" sz="1600" dirty="0">
                <a:solidFill>
                  <a:srgbClr val="C00000"/>
                </a:solidFill>
                <a:latin typeface="Comic Sans MS" panose="030F0702030302020204" pitchFamily="66" charset="0"/>
              </a:rPr>
              <a:t>than you want to understand</a:t>
            </a:r>
          </a:p>
        </p:txBody>
      </p:sp>
    </p:spTree>
    <p:extLst>
      <p:ext uri="{BB962C8B-B14F-4D97-AF65-F5344CB8AC3E}">
        <p14:creationId xmlns:p14="http://schemas.microsoft.com/office/powerpoint/2010/main" val="3809228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59F39B-5073-4186-A806-A74B0CFB7E32}"/>
              </a:ext>
            </a:extLst>
          </p:cNvPr>
          <p:cNvSpPr>
            <a:spLocks noGrp="1"/>
          </p:cNvSpPr>
          <p:nvPr>
            <p:ph type="title"/>
          </p:nvPr>
        </p:nvSpPr>
        <p:spPr/>
        <p:txBody>
          <a:bodyPr/>
          <a:lstStyle/>
          <a:p>
            <a:pPr algn="ctr"/>
            <a:r>
              <a:rPr lang="en-US" altLang="zh-CN" b="1" dirty="0">
                <a:latin typeface="Arial" panose="020B0604020202020204" pitchFamily="34" charset="0"/>
                <a:cs typeface="Arial" panose="020B0604020202020204" pitchFamily="34" charset="0"/>
              </a:rPr>
              <a:t>Microcirculation: Potassium </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80CE5301-5650-49FE-8A1F-513CE90F3E2A}"/>
                  </a:ext>
                </a:extLst>
              </p:cNvPr>
              <p:cNvSpPr>
                <a:spLocks noGrp="1"/>
              </p:cNvSpPr>
              <p:nvPr>
                <p:ph idx="1"/>
              </p:nvPr>
            </p:nvSpPr>
            <p:spPr>
              <a:xfrm>
                <a:off x="335697" y="1559591"/>
                <a:ext cx="7092458" cy="4707742"/>
              </a:xfrm>
            </p:spPr>
            <p:txBody>
              <a:bodyPr>
                <a:normAutofit lnSpcReduction="10000"/>
              </a:bodyPr>
              <a:lstStyle/>
              <a:p>
                <a:r>
                  <a:rPr lang="en-US" altLang="zh-CN" sz="2400" dirty="0">
                    <a:latin typeface="Arial" panose="020B0604020202020204" pitchFamily="34" charset="0"/>
                    <a:cs typeface="Arial" panose="020B0604020202020204" pitchFamily="34" charset="0"/>
                  </a:rPr>
                  <a:t>Axon Stimulation moves  extra potassium into the extracellular space</a:t>
                </a:r>
              </a:p>
              <a:p>
                <a:r>
                  <a:rPr lang="en-US" altLang="zh-CN" sz="2400" dirty="0">
                    <a:latin typeface="Arial" panose="020B0604020202020204" pitchFamily="34" charset="0"/>
                    <a:cs typeface="Arial" panose="020B0604020202020204" pitchFamily="34" charset="0"/>
                  </a:rPr>
                  <a:t>Nernst potential of </a:t>
                </a:r>
                <a14:m>
                  <m:oMath xmlns:m="http://schemas.openxmlformats.org/officeDocument/2006/math">
                    <m:sSup>
                      <m:sSupPr>
                        <m:ctrlPr>
                          <a:rPr lang="en-US" altLang="zh-CN" sz="2400" b="0" i="1" smtClean="0">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𝐾</m:t>
                        </m:r>
                      </m:e>
                      <m:sup>
                        <m:r>
                          <a:rPr lang="en-US" altLang="zh-CN" sz="2400" b="0" i="1" smtClean="0">
                            <a:latin typeface="Cambria Math" panose="02040503050406030204" pitchFamily="18" charset="0"/>
                            <a:cs typeface="Times New Roman" panose="02020603050405020304" pitchFamily="18" charset="0"/>
                          </a:rPr>
                          <m:t>+</m:t>
                        </m:r>
                      </m:sup>
                    </m:sSup>
                  </m:oMath>
                </a14:m>
                <a:r>
                  <a:rPr lang="en-US" altLang="zh-CN" sz="2400" dirty="0">
                    <a:latin typeface="Arial" panose="020B0604020202020204" pitchFamily="34" charset="0"/>
                    <a:cs typeface="Arial" panose="020B0604020202020204" pitchFamily="34" charset="0"/>
                  </a:rPr>
                  <a:t> in the stimulus region increases (</a:t>
                </a:r>
                <a14:m>
                  <m:oMath xmlns:m="http://schemas.openxmlformats.org/officeDocument/2006/math">
                    <m:sSub>
                      <m:sSubPr>
                        <m:ctrlPr>
                          <a:rPr lang="en-US" altLang="zh-CN" sz="2400" b="0" i="1" smtClean="0">
                            <a:latin typeface="Cambria Math" panose="02040503050406030204" pitchFamily="18" charset="0"/>
                            <a:cs typeface="Times New Roman" panose="02020603050405020304" pitchFamily="18" charset="0"/>
                          </a:rPr>
                        </m:ctrlPr>
                      </m:sSubPr>
                      <m:e>
                        <m:r>
                          <a:rPr lang="en-US" altLang="zh-CN" sz="2400" b="0" i="1" smtClean="0">
                            <a:latin typeface="Cambria Math" panose="02040503050406030204" pitchFamily="18" charset="0"/>
                            <a:cs typeface="Times New Roman" panose="02020603050405020304" pitchFamily="18" charset="0"/>
                          </a:rPr>
                          <m:t>𝐸</m:t>
                        </m:r>
                      </m:e>
                      <m:sub>
                        <m:r>
                          <a:rPr lang="en-US" altLang="zh-CN" sz="2400" b="0" i="1" smtClean="0">
                            <a:latin typeface="Cambria Math" panose="02040503050406030204" pitchFamily="18" charset="0"/>
                            <a:cs typeface="Times New Roman" panose="02020603050405020304" pitchFamily="18" charset="0"/>
                          </a:rPr>
                          <m:t>𝑘</m:t>
                        </m:r>
                      </m:sub>
                    </m:sSub>
                    <m:r>
                      <a:rPr lang="en-US" altLang="zh-CN" sz="2400" b="0" i="1" smtClean="0">
                        <a:latin typeface="Cambria Math" panose="02040503050406030204" pitchFamily="18" charset="0"/>
                        <a:cs typeface="Times New Roman" panose="02020603050405020304" pitchFamily="18" charset="0"/>
                      </a:rPr>
                      <m:t>&gt;</m:t>
                    </m:r>
                    <m:sSub>
                      <m:sSubPr>
                        <m:ctrlPr>
                          <a:rPr lang="en-US" altLang="zh-CN" sz="2400" b="0" i="1" smtClean="0">
                            <a:latin typeface="Cambria Math" panose="02040503050406030204" pitchFamily="18" charset="0"/>
                            <a:cs typeface="Times New Roman" panose="02020603050405020304" pitchFamily="18" charset="0"/>
                          </a:rPr>
                        </m:ctrlPr>
                      </m:sSubPr>
                      <m:e>
                        <m:d>
                          <m:dPr>
                            <m:begChr m:val="["/>
                            <m:endChr m:val="]"/>
                            <m:ctrlPr>
                              <a:rPr lang="en-US" altLang="zh-CN" sz="2400" b="0" i="1" smtClean="0">
                                <a:latin typeface="Cambria Math" panose="02040503050406030204" pitchFamily="18" charset="0"/>
                                <a:cs typeface="Times New Roman" panose="02020603050405020304" pitchFamily="18" charset="0"/>
                              </a:rPr>
                            </m:ctrlPr>
                          </m:dPr>
                          <m:e>
                            <m:r>
                              <a:rPr lang="en-US" altLang="zh-CN" sz="2400" b="0" i="1" smtClean="0">
                                <a:latin typeface="Cambria Math" panose="02040503050406030204" pitchFamily="18" charset="0"/>
                                <a:cs typeface="Times New Roman" panose="02020603050405020304" pitchFamily="18" charset="0"/>
                              </a:rPr>
                              <m:t>𝜙</m:t>
                            </m:r>
                          </m:e>
                        </m:d>
                      </m:e>
                      <m:sub>
                        <m:r>
                          <a:rPr lang="en-US" altLang="zh-CN" sz="2400" b="0" i="1" smtClean="0">
                            <a:latin typeface="Cambria Math" panose="02040503050406030204" pitchFamily="18" charset="0"/>
                            <a:cs typeface="Times New Roman" panose="02020603050405020304" pitchFamily="18" charset="0"/>
                          </a:rPr>
                          <m:t>𝑔𝑙</m:t>
                        </m:r>
                      </m:sub>
                    </m:sSub>
                  </m:oMath>
                </a14:m>
                <a:r>
                  <a:rPr lang="en-US" altLang="zh-CN" sz="2400" dirty="0">
                    <a:latin typeface="Arial" panose="020B0604020202020204" pitchFamily="34" charset="0"/>
                    <a:cs typeface="Arial" panose="020B0604020202020204" pitchFamily="34" charset="0"/>
                  </a:rPr>
                  <a:t>)</a:t>
                </a:r>
                <a:r>
                  <a:rPr lang="en-US" altLang="zh-CN" sz="2400" dirty="0">
                    <a:solidFill>
                      <a:srgbClr val="FF0000"/>
                    </a:solidFill>
                    <a:latin typeface="Arial" panose="020B0604020202020204" pitchFamily="34" charset="0"/>
                    <a:cs typeface="Arial" panose="020B0604020202020204" pitchFamily="34" charset="0"/>
                  </a:rPr>
                  <a:t> </a:t>
                </a:r>
                <a:r>
                  <a:rPr lang="en-US" altLang="zh-CN" sz="2400" b="1" dirty="0">
                    <a:solidFill>
                      <a:srgbClr val="FF0000"/>
                    </a:solidFill>
                    <a:latin typeface="Arial" panose="020B0604020202020204" pitchFamily="34" charset="0"/>
                    <a:cs typeface="Arial" panose="020B0604020202020204" pitchFamily="34" charset="0"/>
                  </a:rPr>
                  <a:t> </a:t>
                </a:r>
                <a:endParaRPr lang="en-US" altLang="zh-CN" sz="2400" dirty="0">
                  <a:solidFill>
                    <a:srgbClr val="FF0000"/>
                  </a:solidFill>
                  <a:latin typeface="Arial" panose="020B0604020202020204" pitchFamily="34" charset="0"/>
                  <a:cs typeface="Arial" panose="020B0604020202020204" pitchFamily="34" charset="0"/>
                </a:endParaRPr>
              </a:p>
              <a:p>
                <a14:m>
                  <m:oMath xmlns:m="http://schemas.openxmlformats.org/officeDocument/2006/math">
                    <m:sSup>
                      <m:sSupPr>
                        <m:ctrlPr>
                          <a:rPr lang="en-US" altLang="zh-CN" sz="2400" b="0" i="1" smtClean="0">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𝐾</m:t>
                        </m:r>
                      </m:e>
                      <m:sup>
                        <m:r>
                          <a:rPr lang="en-US" altLang="zh-CN" sz="2400" b="0" i="1" smtClean="0">
                            <a:latin typeface="Cambria Math" panose="02040503050406030204" pitchFamily="18" charset="0"/>
                            <a:cs typeface="Times New Roman" panose="02020603050405020304" pitchFamily="18" charset="0"/>
                          </a:rPr>
                          <m:t>+</m:t>
                        </m:r>
                      </m:sup>
                    </m:sSup>
                  </m:oMath>
                </a14:m>
                <a:r>
                  <a:rPr lang="en-US" altLang="zh-CN" sz="2400" dirty="0">
                    <a:latin typeface="Arial" panose="020B0604020202020204" pitchFamily="34" charset="0"/>
                    <a:cs typeface="Arial" panose="020B0604020202020204" pitchFamily="34" charset="0"/>
                  </a:rPr>
                  <a:t> flows into glial compartments from extracellular space </a:t>
                </a:r>
              </a:p>
              <a:p>
                <a:r>
                  <a:rPr lang="en-US" altLang="zh-CN" sz="2400" dirty="0">
                    <a:latin typeface="Arial" panose="020B0604020202020204" pitchFamily="34" charset="0"/>
                    <a:cs typeface="Arial" panose="020B0604020202020204" pitchFamily="34" charset="0"/>
                  </a:rPr>
                  <a:t>Whole Glial compartment electric potential becomes more positive</a:t>
                </a:r>
              </a:p>
              <a:p>
                <a:r>
                  <a:rPr lang="en-US" altLang="zh-CN" sz="2400" dirty="0">
                    <a:latin typeface="Arial" panose="020B0604020202020204" pitchFamily="34" charset="0"/>
                    <a:cs typeface="Arial" panose="020B0604020202020204" pitchFamily="34" charset="0"/>
                  </a:rPr>
                  <a:t> In the non-stimulus region, </a:t>
                </a:r>
                <a14:m>
                  <m:oMath xmlns:m="http://schemas.openxmlformats.org/officeDocument/2006/math">
                    <m:sSub>
                      <m:sSubPr>
                        <m:ctrlPr>
                          <a:rPr lang="en-US" altLang="zh-CN" sz="2400" b="0" i="1" smtClean="0">
                            <a:latin typeface="Cambria Math" panose="02040503050406030204" pitchFamily="18" charset="0"/>
                            <a:cs typeface="Times New Roman" panose="02020603050405020304" pitchFamily="18" charset="0"/>
                          </a:rPr>
                        </m:ctrlPr>
                      </m:sSubPr>
                      <m:e>
                        <m:r>
                          <a:rPr lang="en-US" altLang="zh-CN" sz="2400" b="0" i="1" smtClean="0">
                            <a:latin typeface="Cambria Math" panose="02040503050406030204" pitchFamily="18" charset="0"/>
                            <a:cs typeface="Times New Roman" panose="02020603050405020304" pitchFamily="18" charset="0"/>
                          </a:rPr>
                          <m:t>𝐸</m:t>
                        </m:r>
                      </m:e>
                      <m:sub>
                        <m:r>
                          <a:rPr lang="en-US" altLang="zh-CN" sz="2400" b="0" i="1" smtClean="0">
                            <a:latin typeface="Cambria Math" panose="02040503050406030204" pitchFamily="18" charset="0"/>
                            <a:cs typeface="Times New Roman" panose="02020603050405020304" pitchFamily="18" charset="0"/>
                          </a:rPr>
                          <m:t>𝑘</m:t>
                        </m:r>
                      </m:sub>
                    </m:sSub>
                    <m:r>
                      <a:rPr lang="en-US" altLang="zh-CN" sz="2400" b="0" i="1" smtClean="0">
                        <a:latin typeface="Cambria Math" panose="02040503050406030204" pitchFamily="18" charset="0"/>
                        <a:cs typeface="Times New Roman" panose="02020603050405020304" pitchFamily="18" charset="0"/>
                      </a:rPr>
                      <m:t>&lt;</m:t>
                    </m:r>
                    <m:sSub>
                      <m:sSubPr>
                        <m:ctrlPr>
                          <a:rPr lang="en-US" altLang="zh-CN" sz="2400" b="0" i="1" smtClean="0">
                            <a:latin typeface="Cambria Math" panose="02040503050406030204" pitchFamily="18" charset="0"/>
                            <a:cs typeface="Times New Roman" panose="02020603050405020304" pitchFamily="18" charset="0"/>
                          </a:rPr>
                        </m:ctrlPr>
                      </m:sSubPr>
                      <m:e>
                        <m:d>
                          <m:dPr>
                            <m:begChr m:val="["/>
                            <m:endChr m:val="]"/>
                            <m:ctrlPr>
                              <a:rPr lang="en-US" altLang="zh-CN" sz="2400" b="0" i="1" smtClean="0">
                                <a:latin typeface="Cambria Math" panose="02040503050406030204" pitchFamily="18" charset="0"/>
                                <a:cs typeface="Times New Roman" panose="02020603050405020304" pitchFamily="18" charset="0"/>
                              </a:rPr>
                            </m:ctrlPr>
                          </m:dPr>
                          <m:e>
                            <m:r>
                              <a:rPr lang="en-US" altLang="zh-CN" sz="2400" b="0" i="1" smtClean="0">
                                <a:latin typeface="Cambria Math" panose="02040503050406030204" pitchFamily="18" charset="0"/>
                                <a:cs typeface="Times New Roman" panose="02020603050405020304" pitchFamily="18" charset="0"/>
                              </a:rPr>
                              <m:t>𝜙</m:t>
                            </m:r>
                          </m:e>
                        </m:d>
                      </m:e>
                      <m:sub>
                        <m:r>
                          <a:rPr lang="en-US" altLang="zh-CN" sz="2400" b="0" i="1" smtClean="0">
                            <a:latin typeface="Cambria Math" panose="02040503050406030204" pitchFamily="18" charset="0"/>
                            <a:cs typeface="Times New Roman" panose="02020603050405020304" pitchFamily="18" charset="0"/>
                          </a:rPr>
                          <m:t>𝑔𝑙</m:t>
                        </m:r>
                      </m:sub>
                    </m:sSub>
                  </m:oMath>
                </a14:m>
                <a:r>
                  <a:rPr lang="en-US" altLang="zh-CN" sz="2400" dirty="0">
                    <a:latin typeface="Arial" panose="020B0604020202020204" pitchFamily="34" charset="0"/>
                    <a:cs typeface="Arial" panose="020B0604020202020204" pitchFamily="34" charset="0"/>
                  </a:rPr>
                  <a:t>, </a:t>
                </a:r>
                <a14:m>
                  <m:oMath xmlns:m="http://schemas.openxmlformats.org/officeDocument/2006/math">
                    <m:sSup>
                      <m:sSupPr>
                        <m:ctrlPr>
                          <a:rPr lang="en-US" altLang="zh-CN" sz="2400" b="0" i="1" smtClean="0">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𝐾</m:t>
                        </m:r>
                      </m:e>
                      <m:sup>
                        <m:r>
                          <a:rPr lang="en-US" altLang="zh-CN" sz="2400" b="0" i="1" smtClean="0">
                            <a:latin typeface="Cambria Math" panose="02040503050406030204" pitchFamily="18" charset="0"/>
                            <a:cs typeface="Times New Roman" panose="02020603050405020304" pitchFamily="18" charset="0"/>
                          </a:rPr>
                          <m:t>+</m:t>
                        </m:r>
                      </m:sup>
                    </m:sSup>
                  </m:oMath>
                </a14:m>
                <a:r>
                  <a:rPr lang="en-US" altLang="zh-CN" sz="2400" dirty="0">
                    <a:latin typeface="Arial" panose="020B0604020202020204" pitchFamily="34" charset="0"/>
                    <a:cs typeface="Arial" panose="020B0604020202020204" pitchFamily="34" charset="0"/>
                  </a:rPr>
                  <a:t> flows out from glial compartment to extracellular space</a:t>
                </a:r>
              </a:p>
              <a:p>
                <a:r>
                  <a:rPr lang="en-US" altLang="zh-CN" sz="2400" dirty="0">
                    <a:latin typeface="Arial" panose="020B0604020202020204" pitchFamily="34" charset="0"/>
                    <a:cs typeface="Arial" panose="020B0604020202020204" pitchFamily="34" charset="0"/>
                  </a:rPr>
                  <a:t>Also in the extracellular space, </a:t>
                </a:r>
                <a14:m>
                  <m:oMath xmlns:m="http://schemas.openxmlformats.org/officeDocument/2006/math">
                    <m:sSup>
                      <m:sSupPr>
                        <m:ctrlPr>
                          <a:rPr lang="en-US" altLang="zh-CN" sz="2400" b="0" i="1" smtClean="0">
                            <a:latin typeface="Cambria Math" panose="02040503050406030204" pitchFamily="18" charset="0"/>
                            <a:cs typeface="Times New Roman" panose="02020603050405020304" pitchFamily="18" charset="0"/>
                          </a:rPr>
                        </m:ctrlPr>
                      </m:sSupPr>
                      <m:e>
                        <m:r>
                          <a:rPr lang="en-US" altLang="zh-CN" sz="2400" b="0" i="1" smtClean="0">
                            <a:latin typeface="Cambria Math" panose="02040503050406030204" pitchFamily="18" charset="0"/>
                            <a:cs typeface="Times New Roman" panose="02020603050405020304" pitchFamily="18" charset="0"/>
                          </a:rPr>
                          <m:t>𝐾</m:t>
                        </m:r>
                      </m:e>
                      <m:sup>
                        <m:r>
                          <a:rPr lang="en-US" altLang="zh-CN" sz="2400" b="0" i="1" smtClean="0">
                            <a:latin typeface="Cambria Math" panose="02040503050406030204" pitchFamily="18" charset="0"/>
                            <a:cs typeface="Times New Roman" panose="02020603050405020304" pitchFamily="18" charset="0"/>
                          </a:rPr>
                          <m:t>+</m:t>
                        </m:r>
                      </m:sup>
                    </m:sSup>
                  </m:oMath>
                </a14:m>
                <a:r>
                  <a:rPr lang="en-US" altLang="zh-CN" sz="2400" dirty="0">
                    <a:latin typeface="Arial" panose="020B0604020202020204" pitchFamily="34" charset="0"/>
                    <a:cs typeface="Arial" panose="020B0604020202020204" pitchFamily="34" charset="0"/>
                  </a:rPr>
                  <a:t> flows from stimulus region to the non-stimulus region due to the diffusion </a:t>
                </a:r>
              </a:p>
              <a:p>
                <a:endParaRPr lang="en-US" altLang="zh-CN" sz="2400" dirty="0">
                  <a:latin typeface="Times New Roman" panose="02020603050405020304" pitchFamily="18" charset="0"/>
                  <a:cs typeface="Times New Roman" panose="02020603050405020304" pitchFamily="18" charset="0"/>
                </a:endParaRPr>
              </a:p>
              <a:p>
                <a:endParaRPr lang="zh-CN" altLang="en-US" dirty="0"/>
              </a:p>
            </p:txBody>
          </p:sp>
        </mc:Choice>
        <mc:Fallback>
          <p:sp>
            <p:nvSpPr>
              <p:cNvPr id="3" name="内容占位符 2">
                <a:extLst>
                  <a:ext uri="{FF2B5EF4-FFF2-40B4-BE49-F238E27FC236}">
                    <a16:creationId xmlns:a16="http://schemas.microsoft.com/office/drawing/2014/main" id="{80CE5301-5650-49FE-8A1F-513CE90F3E2A}"/>
                  </a:ext>
                </a:extLst>
              </p:cNvPr>
              <p:cNvSpPr>
                <a:spLocks noGrp="1" noRot="1" noChangeAspect="1" noMove="1" noResize="1" noEditPoints="1" noAdjustHandles="1" noChangeArrowheads="1" noChangeShapeType="1" noTextEdit="1"/>
              </p:cNvSpPr>
              <p:nvPr>
                <p:ph idx="1"/>
              </p:nvPr>
            </p:nvSpPr>
            <p:spPr>
              <a:xfrm>
                <a:off x="335697" y="1559591"/>
                <a:ext cx="7092458" cy="4707742"/>
              </a:xfrm>
              <a:blipFill>
                <a:blip r:embed="rId2"/>
                <a:stretch>
                  <a:fillRect l="-1117" t="-2461" r="-2405" b="-389"/>
                </a:stretch>
              </a:blipFill>
            </p:spPr>
            <p:txBody>
              <a:bodyPr/>
              <a:lstStyle/>
              <a:p>
                <a:r>
                  <a:rPr lang="en-US">
                    <a:noFill/>
                  </a:rPr>
                  <a:t> </a:t>
                </a:r>
              </a:p>
            </p:txBody>
          </p:sp>
        </mc:Fallback>
      </mc:AlternateContent>
      <p:pic>
        <p:nvPicPr>
          <p:cNvPr id="6" name="Picture 8">
            <a:extLst>
              <a:ext uri="{FF2B5EF4-FFF2-40B4-BE49-F238E27FC236}">
                <a16:creationId xmlns:a16="http://schemas.microsoft.com/office/drawing/2014/main" id="{151CA4CF-112A-48EA-B374-24F1EB155017}"/>
              </a:ext>
            </a:extLst>
          </p:cNvPr>
          <p:cNvPicPr/>
          <p:nvPr/>
        </p:nvPicPr>
        <p:blipFill rotWithShape="1">
          <a:blip r:embed="rId3" cstate="print">
            <a:extLst>
              <a:ext uri="{28A0092B-C50C-407E-A947-70E740481C1C}">
                <a14:useLocalDpi xmlns:a14="http://schemas.microsoft.com/office/drawing/2010/main" val="0"/>
              </a:ext>
            </a:extLst>
          </a:blip>
          <a:srcRect r="55800" b="5108"/>
          <a:stretch/>
        </p:blipFill>
        <p:spPr>
          <a:xfrm>
            <a:off x="7672239" y="2437781"/>
            <a:ext cx="3547295" cy="3362075"/>
          </a:xfrm>
          <a:prstGeom prst="rect">
            <a:avLst/>
          </a:prstGeom>
        </p:spPr>
      </p:pic>
      <p:sp>
        <p:nvSpPr>
          <p:cNvPr id="5" name="TextBox 4">
            <a:extLst>
              <a:ext uri="{FF2B5EF4-FFF2-40B4-BE49-F238E27FC236}">
                <a16:creationId xmlns:a16="http://schemas.microsoft.com/office/drawing/2014/main" id="{52AF4E52-8A6D-49A4-A2ED-6844F72E0BBB}"/>
              </a:ext>
            </a:extLst>
          </p:cNvPr>
          <p:cNvSpPr txBox="1"/>
          <p:nvPr/>
        </p:nvSpPr>
        <p:spPr>
          <a:xfrm>
            <a:off x="7232631" y="5908100"/>
            <a:ext cx="5160579" cy="584775"/>
          </a:xfrm>
          <a:prstGeom prst="rect">
            <a:avLst/>
          </a:prstGeom>
          <a:noFill/>
        </p:spPr>
        <p:txBody>
          <a:bodyPr wrap="square" rtlCol="0">
            <a:spAutoFit/>
          </a:bodyPr>
          <a:lstStyle/>
          <a:p>
            <a:pPr algn="ctr"/>
            <a:r>
              <a:rPr lang="en-US" sz="1600" b="1" dirty="0"/>
              <a:t>Compartments are Computed</a:t>
            </a:r>
            <a:br>
              <a:rPr lang="en-US" sz="1600" b="1" dirty="0"/>
            </a:br>
            <a:r>
              <a:rPr lang="en-US" sz="1600" b="1" dirty="0"/>
              <a:t> by </a:t>
            </a:r>
            <a:r>
              <a:rPr lang="en-US" sz="1600" b="1" dirty="0" err="1"/>
              <a:t>PerturbationTheory</a:t>
            </a:r>
            <a:r>
              <a:rPr lang="en-US" sz="1600" b="1" dirty="0"/>
              <a:t>, NOT assumed</a:t>
            </a:r>
          </a:p>
        </p:txBody>
      </p:sp>
    </p:spTree>
    <p:extLst>
      <p:ext uri="{BB962C8B-B14F-4D97-AF65-F5344CB8AC3E}">
        <p14:creationId xmlns:p14="http://schemas.microsoft.com/office/powerpoint/2010/main" val="1578843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98CC53-81F0-4A20-8411-DE66C977287B}"/>
              </a:ext>
            </a:extLst>
          </p:cNvPr>
          <p:cNvSpPr>
            <a:spLocks noGrp="1"/>
          </p:cNvSpPr>
          <p:nvPr>
            <p:ph type="title"/>
          </p:nvPr>
        </p:nvSpPr>
        <p:spPr/>
        <p:txBody>
          <a:bodyPr>
            <a:normAutofit/>
          </a:bodyPr>
          <a:lstStyle/>
          <a:p>
            <a:r>
              <a:rPr lang="en-US" altLang="zh-CN" sz="4000" b="1" dirty="0">
                <a:latin typeface="Times New Roman" panose="02020603050405020304" pitchFamily="18" charset="0"/>
                <a:cs typeface="Times New Roman" panose="02020603050405020304" pitchFamily="18" charset="0"/>
              </a:rPr>
              <a:t>Potassium Clearance: Stimulus Region Effect</a:t>
            </a:r>
            <a:endParaRPr lang="zh-CN" altLang="en-US" sz="4000"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FBFEA485-8CF4-409F-9BDE-9AC5CD7EC7AA}"/>
                  </a:ext>
                </a:extLst>
              </p:cNvPr>
              <p:cNvSpPr>
                <a:spLocks noGrp="1"/>
              </p:cNvSpPr>
              <p:nvPr>
                <p:ph idx="1"/>
              </p:nvPr>
            </p:nvSpPr>
            <p:spPr>
              <a:xfrm>
                <a:off x="838200" y="1499633"/>
                <a:ext cx="10515600" cy="4351338"/>
              </a:xfrm>
            </p:spPr>
            <p:txBody>
              <a:bodyPr/>
              <a:lstStyle/>
              <a:p>
                <a:r>
                  <a:rPr lang="en-CA" altLang="zh-CN" sz="1800" dirty="0">
                    <a:effectLst/>
                    <a:latin typeface="Times New Roman" panose="02020603050405020304" pitchFamily="18" charset="0"/>
                    <a:ea typeface="等线" panose="02010600030101010101" pitchFamily="2" charset="-122"/>
                    <a:cs typeface="Times New Roman" panose="02020603050405020304" pitchFamily="18" charset="0"/>
                  </a:rPr>
                  <a:t>After axon firing period </a:t>
                </a:r>
                <a14:m>
                  <m:oMath xmlns:m="http://schemas.openxmlformats.org/officeDocument/2006/math">
                    <m:d>
                      <m:dPr>
                        <m:begChr m:val="["/>
                        <m:endChr m:val="]"/>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𝑇</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𝑠𝑡𝑖</m:t>
                            </m:r>
                          </m:sub>
                        </m:sSub>
                        <m:r>
                          <a:rPr lang="en-CA" altLang="zh-CN" sz="1800" i="1">
                            <a:effectLst/>
                            <a:latin typeface="Cambria Math" panose="02040503050406030204" pitchFamily="18" charset="0"/>
                            <a:ea typeface="等线" panose="02010600030101010101" pitchFamily="2" charset="-122"/>
                            <a:cs typeface="Calibri" panose="020F0502020204030204" pitchFamily="34" charset="0"/>
                          </a:rPr>
                          <m:t>, </m:t>
                        </m:r>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𝑇</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𝑎</m:t>
                            </m:r>
                            <m:r>
                              <a:rPr lang="en-US" altLang="zh-CN" sz="1800" b="0" i="1" smtClean="0">
                                <a:effectLst/>
                                <a:latin typeface="Cambria Math" panose="02040503050406030204" pitchFamily="18" charset="0"/>
                                <a:ea typeface="等线" panose="02010600030101010101" pitchFamily="2" charset="-122"/>
                                <a:cs typeface="Calibri" panose="020F0502020204030204" pitchFamily="34" charset="0"/>
                              </a:rPr>
                              <m:t>𝑙𝑙</m:t>
                            </m:r>
                          </m:sub>
                        </m:sSub>
                      </m:e>
                    </m:d>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FBFEA485-8CF4-409F-9BDE-9AC5CD7EC7AA}"/>
                  </a:ext>
                </a:extLst>
              </p:cNvPr>
              <p:cNvSpPr>
                <a:spLocks noGrp="1" noRot="1" noChangeAspect="1" noMove="1" noResize="1" noEditPoints="1" noAdjustHandles="1" noChangeArrowheads="1" noChangeShapeType="1" noTextEdit="1"/>
              </p:cNvSpPr>
              <p:nvPr>
                <p:ph idx="1"/>
              </p:nvPr>
            </p:nvSpPr>
            <p:spPr>
              <a:xfrm>
                <a:off x="838200" y="1499633"/>
                <a:ext cx="10515600" cy="4351338"/>
              </a:xfrm>
              <a:blipFill>
                <a:blip r:embed="rId2"/>
                <a:stretch>
                  <a:fillRect l="-406"/>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4F34B99B-82C2-40C7-A42F-E186D77BE6C0}"/>
              </a:ext>
            </a:extLst>
          </p:cNvPr>
          <p:cNvSpPr txBox="1"/>
          <p:nvPr/>
        </p:nvSpPr>
        <p:spPr>
          <a:xfrm>
            <a:off x="926136" y="5253036"/>
            <a:ext cx="9598607" cy="1323439"/>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main potassium clearance mechanism is the </a:t>
            </a:r>
            <a:r>
              <a:rPr kumimoji="0" lang="en-CA"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leakage from extracellular space to glial compartment through the glial membrane</a:t>
            </a:r>
            <a:r>
              <a:rPr kumimoji="0" lang="en-CA"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potassium flux  in extracellular region and glial compartment is negligible, i.e. both of them could be treated as a homogenous compartment; </a:t>
            </a: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7" name="Picture 17">
            <a:extLst>
              <a:ext uri="{FF2B5EF4-FFF2-40B4-BE49-F238E27FC236}">
                <a16:creationId xmlns:a16="http://schemas.microsoft.com/office/drawing/2014/main" id="{971A99D0-BD25-482F-9ADA-31FF0C354698}"/>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926136" y="2248626"/>
            <a:ext cx="6138807" cy="2946598"/>
          </a:xfrm>
          <a:prstGeom prst="rect">
            <a:avLst/>
          </a:prstGeom>
          <a:noFill/>
          <a:ln>
            <a:noFill/>
          </a:ln>
        </p:spPr>
      </p:pic>
      <p:pic>
        <p:nvPicPr>
          <p:cNvPr id="8" name="Picture 19">
            <a:extLst>
              <a:ext uri="{FF2B5EF4-FFF2-40B4-BE49-F238E27FC236}">
                <a16:creationId xmlns:a16="http://schemas.microsoft.com/office/drawing/2014/main" id="{0A337D82-859A-43FC-9D76-2108185B5E1E}"/>
              </a:ext>
            </a:extLst>
          </p:cNvPr>
          <p:cNvPicPr/>
          <p:nvPr/>
        </p:nvPicPr>
        <p:blipFill rotWithShape="1">
          <a:blip r:embed="rId4" cstate="print">
            <a:extLst>
              <a:ext uri="{28A0092B-C50C-407E-A947-70E740481C1C}">
                <a14:useLocalDpi xmlns:a14="http://schemas.microsoft.com/office/drawing/2010/main" val="0"/>
              </a:ext>
            </a:extLst>
          </a:blip>
          <a:srcRect r="50161" b="2050"/>
          <a:stretch/>
        </p:blipFill>
        <p:spPr>
          <a:xfrm>
            <a:off x="7750909" y="1748500"/>
            <a:ext cx="3305816" cy="2946598"/>
          </a:xfrm>
          <a:prstGeom prst="rect">
            <a:avLst/>
          </a:prstGeom>
        </p:spPr>
      </p:pic>
      <p:sp>
        <p:nvSpPr>
          <p:cNvPr id="9" name="TextBox 8">
            <a:extLst>
              <a:ext uri="{FF2B5EF4-FFF2-40B4-BE49-F238E27FC236}">
                <a16:creationId xmlns:a16="http://schemas.microsoft.com/office/drawing/2014/main" id="{26BC0BBD-7D8D-4516-8D18-6A4AFEF604C3}"/>
              </a:ext>
            </a:extLst>
          </p:cNvPr>
          <p:cNvSpPr txBox="1"/>
          <p:nvPr/>
        </p:nvSpPr>
        <p:spPr>
          <a:xfrm>
            <a:off x="8592207" y="4582417"/>
            <a:ext cx="2146742"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Compartments are Derived</a:t>
            </a:r>
          </a:p>
        </p:txBody>
      </p:sp>
    </p:spTree>
    <p:extLst>
      <p:ext uri="{BB962C8B-B14F-4D97-AF65-F5344CB8AC3E}">
        <p14:creationId xmlns:p14="http://schemas.microsoft.com/office/powerpoint/2010/main" val="876594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5C7FC0-5E26-4567-A57A-D533F058DE88}"/>
              </a:ext>
            </a:extLst>
          </p:cNvPr>
          <p:cNvSpPr>
            <a:spLocks noGrp="1"/>
          </p:cNvSpPr>
          <p:nvPr>
            <p:ph type="title"/>
          </p:nvPr>
        </p:nvSpPr>
        <p:spPr>
          <a:xfrm>
            <a:off x="1468821" y="454464"/>
            <a:ext cx="9884979" cy="465192"/>
          </a:xfrm>
        </p:spPr>
        <p:txBody>
          <a:bodyPr>
            <a:noAutofit/>
          </a:bodyPr>
          <a:lstStyle/>
          <a:p>
            <a:r>
              <a:rPr lang="en-US" altLang="zh-CN" sz="3200" b="1" dirty="0">
                <a:latin typeface="Arial Black" panose="020B0A04020102020204" pitchFamily="34" charset="0"/>
                <a:cs typeface="Times New Roman" panose="02020603050405020304" pitchFamily="18" charset="0"/>
              </a:rPr>
              <a:t>Potassium Clearance: </a:t>
            </a:r>
            <a:r>
              <a:rPr kumimoji="0" lang="en-US" altLang="zh-CN" sz="3200" b="1"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Times New Roman" panose="02020603050405020304" pitchFamily="18" charset="0"/>
              </a:rPr>
              <a:t>Random </a:t>
            </a:r>
            <a:r>
              <a:rPr kumimoji="0" lang="en-US" altLang="zh-CN" sz="2400" b="1" i="0" u="none" strike="noStrike" kern="1200" cap="none" spc="0" normalizeH="0" baseline="0" noProof="0" dirty="0">
                <a:ln>
                  <a:noFill/>
                </a:ln>
                <a:solidFill>
                  <a:prstClr val="black"/>
                </a:solidFill>
                <a:effectLst/>
                <a:uLnTx/>
                <a:uFillTx/>
                <a:latin typeface="Arial Black" panose="020B0A04020102020204" pitchFamily="34" charset="0"/>
                <a:ea typeface="等线" panose="02010600030101010101" pitchFamily="2" charset="-122"/>
                <a:cs typeface="Times New Roman" panose="02020603050405020304" pitchFamily="18" charset="0"/>
              </a:rPr>
              <a:t>(in space)</a:t>
            </a:r>
            <a:endParaRPr lang="zh-CN" altLang="en-US" sz="3200" dirty="0">
              <a:latin typeface="Arial Black" panose="020B0A04020102020204" pitchFamily="34" charset="0"/>
            </a:endParaRPr>
          </a:p>
        </p:txBody>
      </p:sp>
      <p:pic>
        <p:nvPicPr>
          <p:cNvPr id="9" name="Picture 15" descr="日程表&#10;&#10;Description automatically generated">
            <a:extLst>
              <a:ext uri="{FF2B5EF4-FFF2-40B4-BE49-F238E27FC236}">
                <a16:creationId xmlns:a16="http://schemas.microsoft.com/office/drawing/2014/main" id="{9FBBB871-891E-4DB5-A8F4-730E378C954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11" y="2476527"/>
            <a:ext cx="3423583" cy="2052858"/>
          </a:xfrm>
          <a:prstGeom prst="rect">
            <a:avLst/>
          </a:prstGeom>
          <a:noFill/>
          <a:ln>
            <a:noFill/>
          </a:ln>
        </p:spPr>
      </p:pic>
      <p:pic>
        <p:nvPicPr>
          <p:cNvPr id="11" name="Picture 14">
            <a:extLst>
              <a:ext uri="{FF2B5EF4-FFF2-40B4-BE49-F238E27FC236}">
                <a16:creationId xmlns:a16="http://schemas.microsoft.com/office/drawing/2014/main" id="{9B71FAE6-62EE-409C-B424-02AA9882F6A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79522" y="1324692"/>
            <a:ext cx="5974278" cy="2669792"/>
          </a:xfrm>
          <a:prstGeom prst="rect">
            <a:avLst/>
          </a:prstGeom>
          <a:noFill/>
          <a:ln>
            <a:noFill/>
          </a:ln>
        </p:spPr>
      </p:pic>
      <p:pic>
        <p:nvPicPr>
          <p:cNvPr id="6" name="图片 5">
            <a:extLst>
              <a:ext uri="{FF2B5EF4-FFF2-40B4-BE49-F238E27FC236}">
                <a16:creationId xmlns:a16="http://schemas.microsoft.com/office/drawing/2014/main" id="{DEB1A62C-39D9-4889-A546-BBDECF866C8A}"/>
              </a:ext>
            </a:extLst>
          </p:cNvPr>
          <p:cNvPicPr>
            <a:picLocks noChangeAspect="1"/>
          </p:cNvPicPr>
          <p:nvPr/>
        </p:nvPicPr>
        <p:blipFill>
          <a:blip r:embed="rId4"/>
          <a:stretch>
            <a:fillRect/>
          </a:stretch>
        </p:blipFill>
        <p:spPr>
          <a:xfrm>
            <a:off x="5379522" y="4115108"/>
            <a:ext cx="5974278" cy="2334860"/>
          </a:xfrm>
          <a:prstGeom prst="rect">
            <a:avLst/>
          </a:prstGeom>
        </p:spPr>
      </p:pic>
      <p:sp>
        <p:nvSpPr>
          <p:cNvPr id="4" name="TextBox 3">
            <a:extLst>
              <a:ext uri="{FF2B5EF4-FFF2-40B4-BE49-F238E27FC236}">
                <a16:creationId xmlns:a16="http://schemas.microsoft.com/office/drawing/2014/main" id="{D24B555D-F67F-4C2C-84FD-310EB721ADB3}"/>
              </a:ext>
            </a:extLst>
          </p:cNvPr>
          <p:cNvSpPr txBox="1"/>
          <p:nvPr/>
        </p:nvSpPr>
        <p:spPr>
          <a:xfrm>
            <a:off x="609600" y="1171497"/>
            <a:ext cx="4330262" cy="1200329"/>
          </a:xfrm>
          <a:prstGeom prst="rect">
            <a:avLst/>
          </a:prstGeom>
          <a:noFill/>
        </p:spPr>
        <p:txBody>
          <a:bodyPr wrap="square" rtlCol="0">
            <a:spAutoFit/>
          </a:bodyPr>
          <a:lstStyle/>
          <a:p>
            <a:pPr algn="ctr"/>
            <a:r>
              <a:rPr lang="en-US" b="1" dirty="0">
                <a:latin typeface="Arial Black" panose="020B0A04020102020204" pitchFamily="34" charset="0"/>
                <a:cs typeface="Arial" panose="020B0604020202020204" pitchFamily="34" charset="0"/>
              </a:rPr>
              <a:t>Sensitivity to Spatial Distribution</a:t>
            </a:r>
          </a:p>
          <a:p>
            <a:pPr algn="ctr"/>
            <a:r>
              <a:rPr lang="en-US" b="1" dirty="0">
                <a:latin typeface="Arial" panose="020B0604020202020204" pitchFamily="34" charset="0"/>
                <a:cs typeface="Arial" panose="020B0604020202020204" pitchFamily="34" charset="0"/>
              </a:rPr>
              <a:t>Model is a Framework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that needs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More Experimental data</a:t>
            </a:r>
          </a:p>
        </p:txBody>
      </p:sp>
      <p:sp>
        <p:nvSpPr>
          <p:cNvPr id="3" name="TextBox 2">
            <a:extLst>
              <a:ext uri="{FF2B5EF4-FFF2-40B4-BE49-F238E27FC236}">
                <a16:creationId xmlns:a16="http://schemas.microsoft.com/office/drawing/2014/main" id="{03CB1974-9E9A-4D40-A33C-B9A4714CAB15}"/>
              </a:ext>
            </a:extLst>
          </p:cNvPr>
          <p:cNvSpPr txBox="1"/>
          <p:nvPr/>
        </p:nvSpPr>
        <p:spPr>
          <a:xfrm rot="20524159">
            <a:off x="918625" y="4994640"/>
            <a:ext cx="4216400" cy="1477328"/>
          </a:xfrm>
          <a:prstGeom prst="rect">
            <a:avLst/>
          </a:prstGeom>
          <a:noFill/>
        </p:spPr>
        <p:txBody>
          <a:bodyPr wrap="square" rtlCol="0">
            <a:spAutoFit/>
          </a:bodyPr>
          <a:lstStyle/>
          <a:p>
            <a:pPr algn="ctr"/>
            <a:r>
              <a:rPr lang="en-US" b="1" dirty="0">
                <a:solidFill>
                  <a:srgbClr val="C00000"/>
                </a:solidFill>
                <a:latin typeface="Comic Sans MS" panose="030F0702030302020204" pitchFamily="66" charset="0"/>
              </a:rPr>
              <a:t>Sometimes Detail is Surprising</a:t>
            </a:r>
          </a:p>
          <a:p>
            <a:pPr algn="ctr"/>
            <a:r>
              <a:rPr lang="en-US" b="1" dirty="0">
                <a:solidFill>
                  <a:srgbClr val="C00000"/>
                </a:solidFill>
                <a:latin typeface="Comic Sans MS" panose="030F0702030302020204" pitchFamily="66" charset="0"/>
              </a:rPr>
              <a:t>Must be actually computed </a:t>
            </a:r>
          </a:p>
          <a:p>
            <a:pPr algn="ctr"/>
            <a:r>
              <a:rPr lang="en-US" b="1" dirty="0">
                <a:solidFill>
                  <a:srgbClr val="C00000"/>
                </a:solidFill>
                <a:latin typeface="Comic Sans MS" panose="030F0702030302020204" pitchFamily="66" charset="0"/>
              </a:rPr>
              <a:t>for that reason. This detail is hard to capture </a:t>
            </a:r>
            <a:r>
              <a:rPr lang="en-US" b="1" u="sng" dirty="0">
                <a:solidFill>
                  <a:srgbClr val="C00000"/>
                </a:solidFill>
                <a:latin typeface="Comic Sans MS" panose="030F0702030302020204" pitchFamily="66" charset="0"/>
              </a:rPr>
              <a:t>robustly</a:t>
            </a:r>
            <a:r>
              <a:rPr lang="en-US" b="1" dirty="0">
                <a:solidFill>
                  <a:srgbClr val="C00000"/>
                </a:solidFill>
                <a:latin typeface="Comic Sans MS" panose="030F0702030302020204" pitchFamily="66" charset="0"/>
              </a:rPr>
              <a:t> in compartment and engineering models.</a:t>
            </a:r>
          </a:p>
        </p:txBody>
      </p:sp>
    </p:spTree>
    <p:extLst>
      <p:ext uri="{BB962C8B-B14F-4D97-AF65-F5344CB8AC3E}">
        <p14:creationId xmlns:p14="http://schemas.microsoft.com/office/powerpoint/2010/main" val="4204002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8DF8F9-A5AD-44E1-A6DB-6716AD906FD9}"/>
              </a:ext>
            </a:extLst>
          </p:cNvPr>
          <p:cNvSpPr txBox="1"/>
          <p:nvPr/>
        </p:nvSpPr>
        <p:spPr>
          <a:xfrm>
            <a:off x="262056" y="633773"/>
            <a:ext cx="11584503" cy="5201424"/>
          </a:xfrm>
          <a:prstGeom prst="rect">
            <a:avLst/>
          </a:prstGeom>
          <a:noFill/>
        </p:spPr>
        <p:txBody>
          <a:bodyPr wrap="square" rtlCol="0">
            <a:spAutoFit/>
          </a:bodyPr>
          <a:lstStyle/>
          <a:p>
            <a:pPr algn="ctr"/>
            <a:r>
              <a:rPr lang="en-US" sz="2400" dirty="0">
                <a:latin typeface="Arial Black" panose="020B0A04020102020204" pitchFamily="34" charset="0"/>
              </a:rPr>
              <a:t>Results Depend on </a:t>
            </a:r>
            <a:br>
              <a:rPr lang="en-US" sz="2400" dirty="0">
                <a:latin typeface="Arial Black" panose="020B0A04020102020204" pitchFamily="34" charset="0"/>
              </a:rPr>
            </a:br>
            <a:r>
              <a:rPr lang="en-US" sz="2400" dirty="0">
                <a:latin typeface="Arial Black" panose="020B0A04020102020204" pitchFamily="34" charset="0"/>
              </a:rPr>
              <a:t>Types and Locations of Channels and Transporters</a:t>
            </a:r>
          </a:p>
          <a:p>
            <a:endParaRPr lang="en-US" sz="2400" dirty="0">
              <a:latin typeface="Arial Black" panose="020B0A04020102020204" pitchFamily="34" charset="0"/>
            </a:endParaRPr>
          </a:p>
          <a:p>
            <a:endParaRPr lang="en-US" sz="2400" dirty="0">
              <a:latin typeface="Arial Black" panose="020B0A04020102020204" pitchFamily="34" charset="0"/>
            </a:endParaRPr>
          </a:p>
          <a:p>
            <a:pPr algn="ctr"/>
            <a:r>
              <a:rPr lang="en-US" sz="2400" b="1" u="sng" dirty="0">
                <a:latin typeface="Arial" panose="020B0604020202020204" pitchFamily="34" charset="0"/>
                <a:cs typeface="Arial" panose="020B0604020202020204" pitchFamily="34" charset="0"/>
              </a:rPr>
              <a:t>Model can easily accommodate channel or transporters</a:t>
            </a:r>
          </a:p>
          <a:p>
            <a:pPr algn="ctr"/>
            <a:r>
              <a:rPr lang="en-US" sz="2400" dirty="0">
                <a:latin typeface="Arial" panose="020B0604020202020204" pitchFamily="34" charset="0"/>
                <a:cs typeface="Arial" panose="020B0604020202020204" pitchFamily="34" charset="0"/>
              </a:rPr>
              <a:t> in the detail established in future experiments</a:t>
            </a:r>
          </a:p>
          <a:p>
            <a:endParaRPr lang="en-US" b="1" dirty="0">
              <a:latin typeface="Arial" panose="020B0604020202020204" pitchFamily="34" charset="0"/>
              <a:cs typeface="Arial" panose="020B0604020202020204" pitchFamily="34" charset="0"/>
            </a:endParaRPr>
          </a:p>
          <a:p>
            <a:pPr algn="ctr"/>
            <a:r>
              <a:rPr lang="en-US" b="1" dirty="0">
                <a:latin typeface="Arial" panose="020B0604020202020204" pitchFamily="34" charset="0"/>
                <a:cs typeface="Arial" panose="020B0604020202020204" pitchFamily="34" charset="0"/>
              </a:rPr>
              <a:t>because </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Model is a field theory with defined structure,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Allowing any property or location of channels or transporters</a:t>
            </a:r>
          </a:p>
          <a:p>
            <a:pPr algn="ctr"/>
            <a:endParaRPr lang="en-US" b="1" dirty="0">
              <a:latin typeface="Arial" panose="020B0604020202020204" pitchFamily="34" charset="0"/>
              <a:cs typeface="Arial" panose="020B0604020202020204" pitchFamily="34" charset="0"/>
            </a:endParaRPr>
          </a:p>
          <a:p>
            <a:pPr algn="ctr"/>
            <a:r>
              <a:rPr lang="en-US" sz="2400" b="1" u="sng" dirty="0">
                <a:latin typeface="Arial" panose="020B0604020202020204" pitchFamily="34" charset="0"/>
                <a:cs typeface="Arial" panose="020B0604020202020204" pitchFamily="34" charset="0"/>
              </a:rPr>
              <a:t>Model is a Framework</a:t>
            </a:r>
          </a:p>
          <a:p>
            <a:endParaRPr lang="en-US" dirty="0"/>
          </a:p>
          <a:p>
            <a:endParaRPr lang="en-US" dirty="0"/>
          </a:p>
        </p:txBody>
      </p:sp>
    </p:spTree>
    <p:extLst>
      <p:ext uri="{BB962C8B-B14F-4D97-AF65-F5344CB8AC3E}">
        <p14:creationId xmlns:p14="http://schemas.microsoft.com/office/powerpoint/2010/main" val="223832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8DF8F9-A5AD-44E1-A6DB-6716AD906FD9}"/>
              </a:ext>
            </a:extLst>
          </p:cNvPr>
          <p:cNvSpPr txBox="1"/>
          <p:nvPr/>
        </p:nvSpPr>
        <p:spPr>
          <a:xfrm>
            <a:off x="2060027" y="735373"/>
            <a:ext cx="8071945" cy="4585871"/>
          </a:xfrm>
          <a:prstGeom prst="rect">
            <a:avLst/>
          </a:prstGeom>
          <a:noFill/>
        </p:spPr>
        <p:txBody>
          <a:bodyPr wrap="square" rtlCol="0">
            <a:spAutoFit/>
          </a:bodyPr>
          <a:lstStyle/>
          <a:p>
            <a:endParaRPr lang="en-US" sz="2400" dirty="0">
              <a:latin typeface="Arial Black" panose="020B0A04020102020204" pitchFamily="34" charset="0"/>
            </a:endParaRPr>
          </a:p>
          <a:p>
            <a:endParaRPr lang="en-US" sz="2400" dirty="0">
              <a:latin typeface="Arial Black" panose="020B0A04020102020204" pitchFamily="34" charset="0"/>
            </a:endParaRPr>
          </a:p>
          <a:p>
            <a:pPr algn="ctr"/>
            <a:r>
              <a:rPr lang="en-US" sz="3200" b="1" dirty="0">
                <a:latin typeface="Arial Black" panose="020B0A04020102020204" pitchFamily="34" charset="0"/>
                <a:cs typeface="Arial" panose="020B0604020202020204" pitchFamily="34" charset="0"/>
              </a:rPr>
              <a:t>Model is a FRAMEWORK</a:t>
            </a:r>
          </a:p>
          <a:p>
            <a:pPr algn="ctr"/>
            <a:endParaRPr lang="en-US" sz="2400" b="1" dirty="0">
              <a:latin typeface="Arial Black" panose="020B0A04020102020204" pitchFamily="34" charset="0"/>
              <a:cs typeface="Arial" panose="020B0604020202020204" pitchFamily="34" charset="0"/>
            </a:endParaRPr>
          </a:p>
          <a:p>
            <a:pPr algn="ctr"/>
            <a:endParaRPr lang="en-US" sz="2400" b="1" dirty="0">
              <a:latin typeface="Arial Black" panose="020B0A040201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that can easily accommodate </a:t>
            </a:r>
          </a:p>
          <a:p>
            <a:pPr algn="ctr"/>
            <a:r>
              <a:rPr lang="en-US" sz="2400" b="1" dirty="0">
                <a:latin typeface="Arial" panose="020B0604020202020204" pitchFamily="34" charset="0"/>
                <a:cs typeface="Arial" panose="020B0604020202020204" pitchFamily="34" charset="0"/>
              </a:rPr>
              <a:t>Specialized Structure</a:t>
            </a:r>
          </a:p>
          <a:p>
            <a:pPr algn="ctr"/>
            <a:r>
              <a:rPr lang="en-US" sz="2400" b="1" dirty="0">
                <a:latin typeface="Arial" panose="020B0604020202020204" pitchFamily="34" charset="0"/>
                <a:cs typeface="Arial" panose="020B0604020202020204" pitchFamily="34" charset="0"/>
              </a:rPr>
              <a:t>Specialized Channels</a:t>
            </a:r>
          </a:p>
          <a:p>
            <a:pPr algn="ctr"/>
            <a:r>
              <a:rPr lang="en-US" sz="2400" b="1" dirty="0">
                <a:latin typeface="Arial" panose="020B0604020202020204" pitchFamily="34" charset="0"/>
                <a:cs typeface="Arial" panose="020B0604020202020204" pitchFamily="34" charset="0"/>
              </a:rPr>
              <a:t>Specialized Transporters</a:t>
            </a:r>
          </a:p>
          <a:p>
            <a:pPr algn="ctr"/>
            <a:r>
              <a:rPr lang="en-US" sz="1600" i="1" dirty="0">
                <a:latin typeface="Arial" panose="020B0604020202020204" pitchFamily="34" charset="0"/>
                <a:cs typeface="Arial" panose="020B0604020202020204" pitchFamily="34" charset="0"/>
              </a:rPr>
              <a:t>Structural Parameters Determined by </a:t>
            </a:r>
            <a:r>
              <a:rPr lang="en-US" sz="1600" i="1" dirty="0" err="1">
                <a:latin typeface="Arial" panose="020B0604020202020204" pitchFamily="34" charset="0"/>
                <a:cs typeface="Arial" panose="020B0604020202020204" pitchFamily="34" charset="0"/>
              </a:rPr>
              <a:t>Sructural</a:t>
            </a:r>
            <a:r>
              <a:rPr lang="en-US" sz="1600" i="1" dirty="0">
                <a:latin typeface="Arial" panose="020B0604020202020204" pitchFamily="34" charset="0"/>
                <a:cs typeface="Arial" panose="020B0604020202020204" pitchFamily="34" charset="0"/>
              </a:rPr>
              <a:t> Measurements</a:t>
            </a:r>
          </a:p>
          <a:p>
            <a:pPr algn="ctr"/>
            <a:r>
              <a:rPr lang="en-US" sz="1600" i="1" dirty="0">
                <a:latin typeface="Arial" panose="020B0604020202020204" pitchFamily="34" charset="0"/>
                <a:cs typeface="Arial" panose="020B0604020202020204" pitchFamily="34" charset="0"/>
              </a:rPr>
              <a:t> </a:t>
            </a:r>
            <a:endParaRPr lang="en-US" sz="1200" i="1" dirty="0">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2368148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AFDDA-70CD-4DCA-9238-CA9A9DFB1433}"/>
              </a:ext>
            </a:extLst>
          </p:cNvPr>
          <p:cNvSpPr>
            <a:spLocks noGrp="1"/>
          </p:cNvSpPr>
          <p:nvPr>
            <p:ph type="title"/>
          </p:nvPr>
        </p:nvSpPr>
        <p:spPr>
          <a:xfrm>
            <a:off x="838200" y="0"/>
            <a:ext cx="10515600" cy="1325563"/>
          </a:xfrm>
        </p:spPr>
        <p:txBody>
          <a:bodyPr>
            <a:normAutofit/>
          </a:bodyPr>
          <a:lstStyle/>
          <a:p>
            <a:pPr algn="ctr"/>
            <a:r>
              <a:rPr lang="en-US" altLang="zh-CN" sz="4000" b="1" dirty="0">
                <a:latin typeface="Times New Roman" panose="02020603050405020304" pitchFamily="18" charset="0"/>
                <a:cs typeface="Times New Roman" panose="02020603050405020304" pitchFamily="18" charset="0"/>
              </a:rPr>
              <a:t>Mathematical Model of Action Potential</a:t>
            </a:r>
            <a:endParaRPr lang="zh-CN" altLang="en-US" sz="4000"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7C63D8C-9225-4050-9D60-9BF1B03AA1DD}"/>
                  </a:ext>
                </a:extLst>
              </p:cNvPr>
              <p:cNvSpPr>
                <a:spLocks noGrp="1"/>
              </p:cNvSpPr>
              <p:nvPr>
                <p:ph idx="1"/>
              </p:nvPr>
            </p:nvSpPr>
            <p:spPr>
              <a:xfrm>
                <a:off x="838200" y="2020325"/>
                <a:ext cx="10515600" cy="4351338"/>
              </a:xfrm>
            </p:spPr>
            <p:txBody>
              <a:bodyPr>
                <a:normAutofit fontScale="85000" lnSpcReduction="10000"/>
              </a:bodyPr>
              <a:lstStyle/>
              <a:p>
                <a:r>
                  <a:rPr lang="en-US" altLang="zh-CN" dirty="0">
                    <a:latin typeface="Times New Roman" panose="02020603050405020304" pitchFamily="18" charset="0"/>
                    <a:cs typeface="Times New Roman" panose="02020603050405020304" pitchFamily="18" charset="0"/>
                  </a:rPr>
                  <a:t>Ion concentration and electric potential </a:t>
                </a:r>
              </a:p>
              <a:p>
                <a:pPr lvl="1"/>
                <a:r>
                  <a:rPr lang="en-US" altLang="zh-CN" dirty="0">
                    <a:latin typeface="Times New Roman" panose="02020603050405020304" pitchFamily="18" charset="0"/>
                    <a:cs typeface="Times New Roman" panose="02020603050405020304" pitchFamily="18" charset="0"/>
                  </a:rPr>
                  <a:t>Mass conservation law </a:t>
                </a:r>
              </a:p>
              <a:p>
                <a:pPr lvl="1"/>
                <a:r>
                  <a:rPr lang="en-US" altLang="zh-CN" dirty="0">
                    <a:latin typeface="Times New Roman" panose="02020603050405020304" pitchFamily="18" charset="0"/>
                    <a:cs typeface="Times New Roman" panose="02020603050405020304" pitchFamily="18" charset="0"/>
                  </a:rPr>
                  <a:t>Local electroneutrality </a:t>
                </a:r>
              </a:p>
              <a:p>
                <a:pPr lvl="1"/>
                <a:r>
                  <a:rPr lang="en-US" altLang="zh-CN" dirty="0">
                    <a:latin typeface="Times New Roman" panose="02020603050405020304" pitchFamily="18" charset="0"/>
                    <a:cs typeface="Times New Roman" panose="02020603050405020304" pitchFamily="18" charset="0"/>
                  </a:rPr>
                  <a:t>Passive channel: </a:t>
                </a:r>
              </a:p>
              <a:p>
                <a:pPr lvl="2"/>
                <a:r>
                  <a:rPr lang="en-US" altLang="zh-CN" dirty="0">
                    <a:latin typeface="Times New Roman" panose="02020603050405020304" pitchFamily="18" charset="0"/>
                    <a:cs typeface="Times New Roman" panose="02020603050405020304" pitchFamily="18" charset="0"/>
                  </a:rPr>
                  <a:t>Potential dependent conductance  on the axon membrane: Hodgkin-Huxley Model</a:t>
                </a:r>
              </a:p>
              <a:p>
                <a:pPr lvl="2"/>
                <a:r>
                  <a:rPr lang="en-US" altLang="zh-CN" dirty="0">
                    <a:latin typeface="Times New Roman" panose="02020603050405020304" pitchFamily="18" charset="0"/>
                    <a:cs typeface="Times New Roman" panose="02020603050405020304" pitchFamily="18" charset="0"/>
                  </a:rPr>
                  <a:t>Constant conductance on the glial cells' membrane: Ohm’s Law  </a:t>
                </a:r>
                <a14:m>
                  <m:oMath xmlns:m="http://schemas.openxmlformats.org/officeDocument/2006/math">
                    <m:f>
                      <m:fPr>
                        <m:ctrlPr>
                          <a:rPr lang="zh-CN" altLang="zh-CN" i="1" smtClean="0">
                            <a:effectLst/>
                            <a:latin typeface="Cambria Math" panose="02040503050406030204" pitchFamily="18" charset="0"/>
                            <a:ea typeface="Cambria Math" panose="02040503050406030204" pitchFamily="18" charset="0"/>
                          </a:rPr>
                        </m:ctrlPr>
                      </m:fPr>
                      <m:num>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𝑔</m:t>
                            </m:r>
                          </m:e>
                          <m:sub>
                            <m:r>
                              <a:rPr lang="en-US" altLang="zh-CN" sz="1800" b="0" i="1" smtClean="0">
                                <a:effectLst/>
                                <a:latin typeface="Cambria Math" panose="02040503050406030204" pitchFamily="18" charset="0"/>
                                <a:ea typeface="等线" panose="02010600030101010101" pitchFamily="2" charset="-122"/>
                                <a:cs typeface="Calibri" panose="020F0502020204030204" pitchFamily="34" charset="0"/>
                              </a:rPr>
                              <m:t>𝑔𝑙</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bSup>
                      </m:num>
                      <m:den>
                        <m:sSup>
                          <m:sSupPr>
                            <m:ctrlPr>
                              <a:rPr lang="zh-CN" altLang="zh-CN" i="1">
                                <a:effectLst/>
                                <a:latin typeface="Cambria Math" panose="02040503050406030204" pitchFamily="18" charset="0"/>
                                <a:ea typeface="Cambria Math" panose="02040503050406030204" pitchFamily="18" charset="0"/>
                              </a:rPr>
                            </m:ctrlPr>
                          </m:s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𝑧</m:t>
                            </m:r>
                          </m:e>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m:t>
                        </m:r>
                      </m:den>
                    </m:f>
                    <m:d>
                      <m:dPr>
                        <m:ctrlPr>
                          <a:rPr lang="zh-CN" altLang="zh-CN" i="1">
                            <a:effectLst/>
                            <a:latin typeface="Cambria Math" panose="02040503050406030204" pitchFamily="18" charset="0"/>
                            <a:ea typeface="Cambria Math" panose="02040503050406030204" pitchFamily="18" charset="0"/>
                          </a:rPr>
                        </m:ctrlPr>
                      </m:dPr>
                      <m:e>
                        <m:sSub>
                          <m:sSubPr>
                            <m:ctrlPr>
                              <a:rPr lang="zh-CN" altLang="zh-CN"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𝜙</m:t>
                            </m:r>
                          </m:e>
                          <m:sub>
                            <m:r>
                              <a:rPr lang="en-US" altLang="zh-CN" sz="1800" b="0" i="1" smtClean="0">
                                <a:effectLst/>
                                <a:latin typeface="Cambria Math" panose="02040503050406030204" pitchFamily="18" charset="0"/>
                                <a:ea typeface="等线" panose="02010600030101010101" pitchFamily="2" charset="-122"/>
                                <a:cs typeface="Calibri" panose="020F0502020204030204" pitchFamily="34" charset="0"/>
                              </a:rPr>
                              <m:t>𝑔𝑙</m:t>
                            </m:r>
                          </m:sub>
                        </m:sSub>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sSub>
                          <m:sSubPr>
                            <m:ctrlPr>
                              <a:rPr lang="zh-CN" altLang="zh-CN"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𝜙</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Sub>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𝐸</m:t>
                            </m:r>
                          </m:e>
                          <m:sub>
                            <m:r>
                              <a:rPr lang="en-US" altLang="zh-CN" sz="1800" b="0" i="1" smtClean="0">
                                <a:effectLst/>
                                <a:latin typeface="Cambria Math" panose="02040503050406030204" pitchFamily="18" charset="0"/>
                                <a:ea typeface="等线" panose="02010600030101010101" pitchFamily="2" charset="-122"/>
                                <a:cs typeface="Calibri" panose="020F0502020204030204" pitchFamily="34" charset="0"/>
                              </a:rPr>
                              <m:t>𝑔𝑙</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bSup>
                      </m:e>
                    </m:d>
                  </m:oMath>
                </a14:m>
                <a:endParaRPr lang="en-US" altLang="zh-CN" dirty="0">
                  <a:latin typeface="Times New Roman" panose="02020603050405020304" pitchFamily="18" charset="0"/>
                  <a:cs typeface="Times New Roman" panose="02020603050405020304" pitchFamily="18" charset="0"/>
                </a:endParaRPr>
              </a:p>
              <a:p>
                <a:pPr lvl="2"/>
                <a:r>
                  <a:rPr lang="en-US" altLang="zh-CN" dirty="0">
                    <a:latin typeface="Times New Roman" panose="02020603050405020304" pitchFamily="18" charset="0"/>
                    <a:cs typeface="Times New Roman" panose="02020603050405020304" pitchFamily="18" charset="0"/>
                  </a:rPr>
                  <a:t>Nernst Potential </a:t>
                </a:r>
                <a14:m>
                  <m:oMath xmlns:m="http://schemas.openxmlformats.org/officeDocument/2006/math">
                    <m:sSubSup>
                      <m:sSubSupPr>
                        <m:ctrlPr>
                          <a:rPr lang="en-US" altLang="zh-CN" b="0" i="1" smtClean="0">
                            <a:latin typeface="Cambria Math" panose="02040503050406030204" pitchFamily="18" charset="0"/>
                            <a:cs typeface="Times New Roman" panose="02020603050405020304" pitchFamily="18" charset="0"/>
                          </a:rPr>
                        </m:ctrlPr>
                      </m:sSubSupPr>
                      <m:e>
                        <m:r>
                          <a:rPr lang="en-US" altLang="zh-CN" b="0" i="1" smtClean="0">
                            <a:latin typeface="Cambria Math" panose="02040503050406030204" pitchFamily="18" charset="0"/>
                            <a:cs typeface="Times New Roman" panose="02020603050405020304" pitchFamily="18" charset="0"/>
                          </a:rPr>
                          <m:t>𝐸</m:t>
                        </m:r>
                      </m:e>
                      <m:sub>
                        <m:r>
                          <a:rPr lang="en-US" altLang="zh-CN" b="0" i="1" smtClean="0">
                            <a:latin typeface="Cambria Math" panose="02040503050406030204" pitchFamily="18" charset="0"/>
                            <a:cs typeface="Times New Roman" panose="02020603050405020304" pitchFamily="18" charset="0"/>
                          </a:rPr>
                          <m:t>𝑔𝑙</m:t>
                        </m:r>
                      </m:sub>
                      <m:sup>
                        <m:r>
                          <a:rPr lang="en-US" altLang="zh-CN" b="0" i="1" smtClean="0">
                            <a:latin typeface="Cambria Math" panose="02040503050406030204" pitchFamily="18" charset="0"/>
                            <a:cs typeface="Times New Roman" panose="02020603050405020304" pitchFamily="18" charset="0"/>
                          </a:rPr>
                          <m:t>𝑖</m:t>
                        </m:r>
                      </m:sup>
                    </m:sSubSup>
                    <m:r>
                      <a:rPr lang="en-US" altLang="zh-CN" b="0" i="1" smtClean="0">
                        <a:latin typeface="Cambria Math" panose="02040503050406030204" pitchFamily="18" charset="0"/>
                        <a:cs typeface="Times New Roman" panose="02020603050405020304" pitchFamily="18" charset="0"/>
                      </a:rPr>
                      <m:t>=</m:t>
                    </m:r>
                    <m:func>
                      <m:funcPr>
                        <m:ctrlPr>
                          <a:rPr lang="en-US" altLang="zh-CN" b="0" i="1" smtClean="0">
                            <a:latin typeface="Cambria Math" panose="02040503050406030204" pitchFamily="18" charset="0"/>
                            <a:cs typeface="Times New Roman" panose="02020603050405020304" pitchFamily="18" charset="0"/>
                          </a:rPr>
                        </m:ctrlPr>
                      </m:funcPr>
                      <m:fName>
                        <m:r>
                          <m:rPr>
                            <m:sty m:val="p"/>
                          </m:rPr>
                          <a:rPr lang="en-US" altLang="zh-CN" b="0" i="0" smtClean="0">
                            <a:latin typeface="Cambria Math" panose="02040503050406030204" pitchFamily="18" charset="0"/>
                            <a:cs typeface="Times New Roman" panose="02020603050405020304" pitchFamily="18" charset="0"/>
                          </a:rPr>
                          <m:t>ln</m:t>
                        </m:r>
                      </m:fName>
                      <m:e>
                        <m:f>
                          <m:fPr>
                            <m:ctrlPr>
                              <a:rPr lang="en-US" altLang="zh-CN" b="0" i="1" smtClean="0">
                                <a:latin typeface="Cambria Math" panose="02040503050406030204" pitchFamily="18" charset="0"/>
                                <a:cs typeface="Times New Roman" panose="02020603050405020304" pitchFamily="18" charset="0"/>
                              </a:rPr>
                            </m:ctrlPr>
                          </m:fPr>
                          <m:num>
                            <m:sSubSup>
                              <m:sSubSupPr>
                                <m:ctrlPr>
                                  <a:rPr lang="en-US" altLang="zh-CN" b="0" i="1" smtClean="0">
                                    <a:latin typeface="Cambria Math" panose="02040503050406030204" pitchFamily="18" charset="0"/>
                                    <a:cs typeface="Times New Roman" panose="02020603050405020304" pitchFamily="18" charset="0"/>
                                  </a:rPr>
                                </m:ctrlPr>
                              </m:sSubSupPr>
                              <m:e>
                                <m:r>
                                  <a:rPr lang="en-US" altLang="zh-CN" b="0" i="1" smtClean="0">
                                    <a:latin typeface="Cambria Math" panose="02040503050406030204" pitchFamily="18" charset="0"/>
                                    <a:cs typeface="Times New Roman" panose="02020603050405020304" pitchFamily="18" charset="0"/>
                                  </a:rPr>
                                  <m:t>𝐶</m:t>
                                </m:r>
                              </m:e>
                              <m:sub>
                                <m:r>
                                  <a:rPr lang="en-US" altLang="zh-CN" b="0" i="1" smtClean="0">
                                    <a:latin typeface="Cambria Math" panose="02040503050406030204" pitchFamily="18" charset="0"/>
                                    <a:cs typeface="Times New Roman" panose="02020603050405020304" pitchFamily="18" charset="0"/>
                                  </a:rPr>
                                  <m:t>𝑒𝑥</m:t>
                                </m:r>
                              </m:sub>
                              <m:sup>
                                <m:r>
                                  <a:rPr lang="en-US" altLang="zh-CN" b="0" i="1" smtClean="0">
                                    <a:latin typeface="Cambria Math" panose="02040503050406030204" pitchFamily="18" charset="0"/>
                                    <a:cs typeface="Times New Roman" panose="02020603050405020304" pitchFamily="18" charset="0"/>
                                  </a:rPr>
                                  <m:t>𝑖</m:t>
                                </m:r>
                              </m:sup>
                            </m:sSubSup>
                          </m:num>
                          <m:den>
                            <m:sSubSup>
                              <m:sSubSupPr>
                                <m:ctrlPr>
                                  <a:rPr lang="en-US" altLang="zh-CN" b="0" i="1" smtClean="0">
                                    <a:latin typeface="Cambria Math" panose="02040503050406030204" pitchFamily="18" charset="0"/>
                                    <a:cs typeface="Times New Roman" panose="02020603050405020304" pitchFamily="18" charset="0"/>
                                  </a:rPr>
                                </m:ctrlPr>
                              </m:sSubSupPr>
                              <m:e>
                                <m:r>
                                  <a:rPr lang="en-US" altLang="zh-CN" b="0" i="1" smtClean="0">
                                    <a:latin typeface="Cambria Math" panose="02040503050406030204" pitchFamily="18" charset="0"/>
                                    <a:cs typeface="Times New Roman" panose="02020603050405020304" pitchFamily="18" charset="0"/>
                                  </a:rPr>
                                  <m:t>𝐶</m:t>
                                </m:r>
                              </m:e>
                              <m:sub>
                                <m:r>
                                  <a:rPr lang="en-US" altLang="zh-CN" b="0" i="1" smtClean="0">
                                    <a:latin typeface="Cambria Math" panose="02040503050406030204" pitchFamily="18" charset="0"/>
                                    <a:cs typeface="Times New Roman" panose="02020603050405020304" pitchFamily="18" charset="0"/>
                                  </a:rPr>
                                  <m:t>𝑔𝑙</m:t>
                                </m:r>
                              </m:sub>
                              <m:sup>
                                <m:r>
                                  <a:rPr lang="en-US" altLang="zh-CN" b="0" i="1" smtClean="0">
                                    <a:latin typeface="Cambria Math" panose="02040503050406030204" pitchFamily="18" charset="0"/>
                                    <a:cs typeface="Times New Roman" panose="02020603050405020304" pitchFamily="18" charset="0"/>
                                  </a:rPr>
                                  <m:t>𝑖</m:t>
                                </m:r>
                              </m:sup>
                            </m:sSubSup>
                          </m:den>
                        </m:f>
                      </m:e>
                    </m:func>
                  </m:oMath>
                </a14:m>
                <a:endParaRPr lang="zh-CN" altLang="en-US" dirty="0">
                  <a:latin typeface="Times New Roman" panose="02020603050405020304" pitchFamily="18" charset="0"/>
                  <a:cs typeface="Times New Roman" panose="02020603050405020304" pitchFamily="18" charset="0"/>
                </a:endParaRPr>
              </a:p>
              <a:p>
                <a:pPr indent="0" algn="just">
                  <a:buNone/>
                  <a:tabLst>
                    <a:tab pos="952500" algn="l"/>
                    <a:tab pos="3048000" algn="ctr"/>
                    <a:tab pos="6032500" algn="r"/>
                  </a:tabLst>
                </a:pPr>
                <a14:m>
                  <m:oMathPara xmlns:m="http://schemas.openxmlformats.org/officeDocument/2006/math">
                    <m:oMathParaPr>
                      <m:jc m:val="left"/>
                    </m:oMathParaPr>
                    <m:oMath xmlns:m="http://schemas.openxmlformats.org/officeDocument/2006/math">
                      <m:f>
                        <m:fPr>
                          <m:ctrlPr>
                            <a:rPr lang="zh-CN" altLang="zh-CN" sz="1800" i="1" smtClean="0">
                              <a:effectLst/>
                              <a:latin typeface="Cambria Math" panose="02040503050406030204" pitchFamily="18" charset="0"/>
                              <a:ea typeface="Cambria Math" panose="02040503050406030204" pitchFamily="18" charset="0"/>
                            </a:rPr>
                          </m:ctrlPr>
                        </m:fPr>
                        <m:num>
                          <m:r>
                            <a:rPr lang="en-CA" altLang="zh-CN" sz="1800" i="1">
                              <a:effectLst/>
                              <a:latin typeface="Cambria Math" panose="02040503050406030204" pitchFamily="18" charset="0"/>
                              <a:ea typeface="等线" panose="02010600030101010101" pitchFamily="2" charset="-122"/>
                            </a:rPr>
                            <m:t>𝜕</m:t>
                          </m:r>
                          <m:r>
                            <a:rPr lang="en-CA" altLang="zh-CN" sz="1800">
                              <a:effectLst/>
                              <a:latin typeface="Cambria Math" panose="02040503050406030204" pitchFamily="18" charset="0"/>
                              <a:ea typeface="等线" panose="02010600030101010101" pitchFamily="2" charset="-122"/>
                            </a:rPr>
                            <m:t>(</m:t>
                          </m:r>
                          <m:sSub>
                            <m:sSubPr>
                              <m:ctrlPr>
                                <a:rPr lang="zh-CN" altLang="zh-CN" sz="1800"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mbria Math" panose="02040503050406030204" pitchFamily="18" charset="0"/>
                                </a:rPr>
                                <m:t>𝜂</m:t>
                              </m:r>
                            </m:e>
                            <m:sub>
                              <m:r>
                                <a:rPr lang="en-CA" altLang="zh-CN" sz="1800" i="1">
                                  <a:effectLst/>
                                  <a:latin typeface="Cambria Math" panose="02040503050406030204" pitchFamily="18" charset="0"/>
                                  <a:ea typeface="等线" panose="02010600030101010101" pitchFamily="2" charset="-122"/>
                                </a:rPr>
                                <m:t>𝑔𝑙</m:t>
                              </m:r>
                            </m:sub>
                          </m:sSub>
                          <m:sSubSup>
                            <m:sSubSupPr>
                              <m:ctrlPr>
                                <a:rPr lang="zh-CN" altLang="zh-CN" sz="18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𝑖</m:t>
                              </m:r>
                            </m:sup>
                          </m:sSubSup>
                          <m:r>
                            <a:rPr lang="en-CA" altLang="zh-CN" sz="1800">
                              <a:effectLst/>
                              <a:latin typeface="Cambria Math" panose="02040503050406030204" pitchFamily="18" charset="0"/>
                              <a:ea typeface="等线" panose="02010600030101010101" pitchFamily="2" charset="-122"/>
                            </a:rPr>
                            <m:t>)</m:t>
                          </m:r>
                        </m:num>
                        <m:den>
                          <m:r>
                            <a:rPr lang="en-CA" altLang="zh-CN" sz="1800" i="1">
                              <a:effectLst/>
                              <a:latin typeface="Cambria Math" panose="02040503050406030204" pitchFamily="18" charset="0"/>
                              <a:ea typeface="等线" panose="02010600030101010101" pitchFamily="2" charset="-122"/>
                            </a:rPr>
                            <m:t>𝜕</m:t>
                          </m:r>
                          <m:r>
                            <a:rPr lang="en-CA" altLang="zh-CN" sz="1800" i="1">
                              <a:effectLst/>
                              <a:latin typeface="Cambria Math" panose="02040503050406030204" pitchFamily="18" charset="0"/>
                              <a:ea typeface="等线" panose="02010600030101010101" pitchFamily="2" charset="-122"/>
                            </a:rPr>
                            <m:t>𝑡</m:t>
                          </m:r>
                        </m:den>
                      </m:f>
                      <m:r>
                        <a:rPr lang="en-CA" altLang="zh-CN" sz="1800" i="1">
                          <a:effectLst/>
                          <a:latin typeface="Cambria Math" panose="02040503050406030204" pitchFamily="18" charset="0"/>
                          <a:ea typeface="等线" panose="02010600030101010101" pitchFamily="2" charset="-122"/>
                        </a:rPr>
                        <m:t>+</m:t>
                      </m:r>
                      <m:sSub>
                        <m:sSubPr>
                          <m:ctrlPr>
                            <a:rPr lang="zh-CN" altLang="zh-CN" sz="1800"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rPr>
                            <m:t>ℳ</m:t>
                          </m:r>
                        </m:e>
                        <m:sub>
                          <m:r>
                            <a:rPr lang="en-CA" altLang="zh-CN" sz="1800" i="1">
                              <a:effectLst/>
                              <a:latin typeface="Cambria Math" panose="02040503050406030204" pitchFamily="18" charset="0"/>
                              <a:ea typeface="等线" panose="02010600030101010101" pitchFamily="2" charset="-122"/>
                            </a:rPr>
                            <m:t>𝑔𝑙</m:t>
                          </m:r>
                        </m:sub>
                      </m:sSub>
                      <m:d>
                        <m:dPr>
                          <m:ctrlPr>
                            <a:rPr lang="en-CA" altLang="zh-CN" sz="1800" i="1">
                              <a:effectLst/>
                              <a:latin typeface="Cambria Math" panose="02040503050406030204" pitchFamily="18" charset="0"/>
                              <a:ea typeface="等线" panose="02010600030101010101" pitchFamily="2" charset="-122"/>
                            </a:rPr>
                          </m:ctrlPr>
                        </m:dPr>
                        <m:e>
                          <m:sSubSup>
                            <m:sSubSupPr>
                              <m:ctrlPr>
                                <a:rPr lang="zh-CN" altLang="zh-CN" sz="18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rPr>
                                <m:t>𝑎</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𝑖</m:t>
                              </m:r>
                            </m:sup>
                          </m:sSubSup>
                          <m:r>
                            <a:rPr lang="en-CA" altLang="zh-CN" sz="1800" i="1">
                              <a:effectLst/>
                              <a:latin typeface="Cambria Math" panose="02040503050406030204" pitchFamily="18" charset="0"/>
                              <a:ea typeface="等线" panose="02010600030101010101" pitchFamily="2" charset="-122"/>
                            </a:rPr>
                            <m:t>+</m:t>
                          </m:r>
                          <m:sSubSup>
                            <m:sSubSupPr>
                              <m:ctrlPr>
                                <a:rPr lang="zh-CN" altLang="zh-CN" sz="18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rPr>
                                <m:t>𝑏</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𝑖</m:t>
                              </m:r>
                            </m:sup>
                          </m:sSubSup>
                        </m:e>
                      </m:d>
                      <m:r>
                        <a:rPr lang="en-CA" altLang="zh-CN" sz="1800" i="1">
                          <a:effectLst/>
                          <a:latin typeface="Cambria Math" panose="02040503050406030204" pitchFamily="18" charset="0"/>
                          <a:ea typeface="等线" panose="02010600030101010101" pitchFamily="2" charset="-122"/>
                        </a:rPr>
                        <m:t>+</m:t>
                      </m:r>
                      <m:r>
                        <a:rPr lang="en-CA" altLang="zh-CN" sz="1800">
                          <a:effectLst/>
                          <a:latin typeface="Cambria Math" panose="02040503050406030204" pitchFamily="18" charset="0"/>
                          <a:ea typeface="等线" panose="02010600030101010101" pitchFamily="2" charset="-122"/>
                        </a:rPr>
                        <m:t>▽</m:t>
                      </m:r>
                      <m:r>
                        <a:rPr lang="en-CA" altLang="zh-CN" sz="1800" i="1">
                          <a:effectLst/>
                          <a:latin typeface="Cambria Math" panose="02040503050406030204" pitchFamily="18" charset="0"/>
                          <a:ea typeface="等线" panose="02010600030101010101" pitchFamily="2" charset="-122"/>
                        </a:rPr>
                        <m:t>⋅</m:t>
                      </m:r>
                      <m:d>
                        <m:dPr>
                          <m:ctrlPr>
                            <a:rPr lang="zh-CN" altLang="zh-CN" sz="1800" i="1">
                              <a:effectLst/>
                              <a:latin typeface="Cambria Math" panose="02040503050406030204" pitchFamily="18" charset="0"/>
                              <a:ea typeface="Cambria Math" panose="02040503050406030204" pitchFamily="18" charset="0"/>
                            </a:rPr>
                          </m:ctrlPr>
                        </m:dPr>
                        <m:e>
                          <m:sSub>
                            <m:sSubPr>
                              <m:ctrlPr>
                                <a:rPr lang="zh-CN" altLang="zh-CN" sz="1800"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mbria Math" panose="02040503050406030204" pitchFamily="18" charset="0"/>
                                </a:rPr>
                                <m:t>𝜂</m:t>
                              </m:r>
                            </m:e>
                            <m:sub>
                              <m:r>
                                <a:rPr lang="en-CA" altLang="zh-CN" sz="1800" i="1">
                                  <a:effectLst/>
                                  <a:latin typeface="Cambria Math" panose="02040503050406030204" pitchFamily="18" charset="0"/>
                                  <a:ea typeface="等线" panose="02010600030101010101" pitchFamily="2" charset="-122"/>
                                </a:rPr>
                                <m:t>𝑔𝑙</m:t>
                              </m:r>
                            </m:sub>
                          </m:sSub>
                          <m:sSubSup>
                            <m:sSubSupPr>
                              <m:ctrlPr>
                                <a:rPr lang="zh-CN" altLang="zh-CN" sz="1800" i="1">
                                  <a:effectLst/>
                                  <a:latin typeface="Cambria Math" panose="02040503050406030204" pitchFamily="18" charset="0"/>
                                  <a:ea typeface="Cambria Math" panose="02040503050406030204" pitchFamily="18" charset="0"/>
                                </a:rPr>
                              </m:ctrlPr>
                            </m:sSubSupPr>
                            <m:e>
                              <m:r>
                                <a:rPr lang="en-CA" altLang="zh-CN" sz="1800" b="1" i="1">
                                  <a:effectLst/>
                                  <a:latin typeface="Cambria Math" panose="02040503050406030204" pitchFamily="18" charset="0"/>
                                  <a:ea typeface="等线" panose="02010600030101010101" pitchFamily="2" charset="-122"/>
                                </a:rPr>
                                <m:t>𝐉</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𝑖</m:t>
                              </m:r>
                            </m:sup>
                          </m:sSubSup>
                        </m:e>
                      </m:d>
                      <m:r>
                        <a:rPr lang="en-CA" altLang="zh-CN" sz="1800">
                          <a:effectLst/>
                          <a:latin typeface="Cambria Math" panose="02040503050406030204" pitchFamily="18" charset="0"/>
                          <a:ea typeface="等线" panose="02010600030101010101" pitchFamily="2" charset="-122"/>
                        </a:rPr>
                        <m:t>=0</m:t>
                      </m:r>
                      <m:r>
                        <a:rPr lang="en-US" altLang="zh-CN" sz="1800" b="0" i="1" smtClean="0">
                          <a:effectLst/>
                          <a:latin typeface="Cambria Math" panose="02040503050406030204" pitchFamily="18" charset="0"/>
                          <a:ea typeface="等线" panose="02010600030101010101" pitchFamily="2" charset="-122"/>
                        </a:rPr>
                        <m:t> </m:t>
                      </m:r>
                    </m:oMath>
                  </m:oMathPara>
                </a14:m>
                <a:endParaRPr lang="en-US" altLang="zh-CN" sz="1800" b="0" dirty="0">
                  <a:effectLst/>
                  <a:latin typeface="Calibri" panose="020F0502020204030204" pitchFamily="34" charset="0"/>
                  <a:ea typeface="等线" panose="02010600030101010101" pitchFamily="2" charset="-122"/>
                </a:endParaRPr>
              </a:p>
              <a:p>
                <a:pPr indent="0" algn="just">
                  <a:buNone/>
                  <a:tabLst>
                    <a:tab pos="952500" algn="l"/>
                    <a:tab pos="3048000" algn="ctr"/>
                    <a:tab pos="6032500" algn="r"/>
                  </a:tabLst>
                </a:pPr>
                <a:r>
                  <a:rPr lang="en-CA" altLang="zh-CN" sz="1800" dirty="0">
                    <a:effectLst/>
                    <a:latin typeface="Calibri" panose="020F0502020204030204" pitchFamily="34" charset="0"/>
                    <a:ea typeface="等线" panose="02010600030101010101" pitchFamily="2" charset="-122"/>
                  </a:rPr>
                  <a:t> </a:t>
                </a:r>
                <a14:m>
                  <m:oMath xmlns:m="http://schemas.openxmlformats.org/officeDocument/2006/math">
                    <m:f>
                      <m:fPr>
                        <m:ctrlPr>
                          <a:rPr lang="zh-CN" altLang="zh-CN" sz="1800" i="1">
                            <a:effectLst/>
                            <a:latin typeface="Cambria Math" panose="02040503050406030204" pitchFamily="18" charset="0"/>
                            <a:ea typeface="Cambria Math" panose="02040503050406030204" pitchFamily="18" charset="0"/>
                          </a:rPr>
                        </m:ctrlPr>
                      </m:fPr>
                      <m:num>
                        <m:r>
                          <a:rPr lang="en-CA" altLang="zh-CN" sz="1800" i="1">
                            <a:effectLst/>
                            <a:latin typeface="Cambria Math" panose="02040503050406030204" pitchFamily="18" charset="0"/>
                            <a:ea typeface="等线" panose="02010600030101010101" pitchFamily="2" charset="-122"/>
                          </a:rPr>
                          <m:t>𝜕</m:t>
                        </m:r>
                        <m:r>
                          <a:rPr lang="en-CA" altLang="zh-CN" sz="1800">
                            <a:effectLst/>
                            <a:latin typeface="Cambria Math" panose="02040503050406030204" pitchFamily="18" charset="0"/>
                            <a:ea typeface="等线" panose="02010600030101010101" pitchFamily="2" charset="-122"/>
                          </a:rPr>
                          <m:t>(</m:t>
                        </m:r>
                        <m:sSub>
                          <m:sSubPr>
                            <m:ctrlPr>
                              <a:rPr lang="zh-CN" altLang="zh-CN" sz="1800"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mbria Math" panose="02040503050406030204" pitchFamily="18" charset="0"/>
                              </a:rPr>
                              <m:t>𝜂</m:t>
                            </m:r>
                          </m:e>
                          <m:sub>
                            <m:r>
                              <a:rPr lang="en-CA" altLang="zh-CN" sz="1800" i="1">
                                <a:effectLst/>
                                <a:latin typeface="Cambria Math" panose="02040503050406030204" pitchFamily="18" charset="0"/>
                                <a:ea typeface="等线" panose="02010600030101010101" pitchFamily="2" charset="-122"/>
                              </a:rPr>
                              <m:t>𝑎𝑥</m:t>
                            </m:r>
                          </m:sub>
                        </m:sSub>
                        <m:sSubSup>
                          <m:sSubSupPr>
                            <m:ctrlPr>
                              <a:rPr lang="zh-CN" altLang="zh-CN" sz="18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𝑎𝑥</m:t>
                            </m:r>
                          </m:sub>
                          <m:sup>
                            <m:r>
                              <a:rPr lang="en-CA" altLang="zh-CN" sz="1800" i="1">
                                <a:effectLst/>
                                <a:latin typeface="Cambria Math" panose="02040503050406030204" pitchFamily="18" charset="0"/>
                                <a:ea typeface="等线" panose="02010600030101010101" pitchFamily="2" charset="-122"/>
                              </a:rPr>
                              <m:t>𝑖</m:t>
                            </m:r>
                          </m:sup>
                        </m:sSubSup>
                        <m:r>
                          <a:rPr lang="en-CA" altLang="zh-CN" sz="1800">
                            <a:effectLst/>
                            <a:latin typeface="Cambria Math" panose="02040503050406030204" pitchFamily="18" charset="0"/>
                            <a:ea typeface="等线" panose="02010600030101010101" pitchFamily="2" charset="-122"/>
                          </a:rPr>
                          <m:t>)</m:t>
                        </m:r>
                      </m:num>
                      <m:den>
                        <m:r>
                          <a:rPr lang="en-CA" altLang="zh-CN" sz="1800" i="1">
                            <a:effectLst/>
                            <a:latin typeface="Cambria Math" panose="02040503050406030204" pitchFamily="18" charset="0"/>
                            <a:ea typeface="等线" panose="02010600030101010101" pitchFamily="2" charset="-122"/>
                          </a:rPr>
                          <m:t>𝜕</m:t>
                        </m:r>
                        <m:r>
                          <a:rPr lang="en-CA" altLang="zh-CN" sz="1800" i="1">
                            <a:effectLst/>
                            <a:latin typeface="Cambria Math" panose="02040503050406030204" pitchFamily="18" charset="0"/>
                            <a:ea typeface="等线" panose="02010600030101010101" pitchFamily="2" charset="-122"/>
                          </a:rPr>
                          <m:t>𝑡</m:t>
                        </m:r>
                      </m:den>
                    </m:f>
                    <m:r>
                      <a:rPr lang="en-CA" altLang="zh-CN" sz="1800" i="1">
                        <a:effectLst/>
                        <a:latin typeface="Cambria Math" panose="02040503050406030204" pitchFamily="18" charset="0"/>
                        <a:ea typeface="等线" panose="02010600030101010101" pitchFamily="2" charset="-122"/>
                      </a:rPr>
                      <m:t>+</m:t>
                    </m:r>
                    <m:sSub>
                      <m:sSubPr>
                        <m:ctrlPr>
                          <a:rPr lang="zh-CN" altLang="zh-CN" sz="1800"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rPr>
                          <m:t>ℳ</m:t>
                        </m:r>
                      </m:e>
                      <m:sub>
                        <m:r>
                          <a:rPr lang="en-CA" altLang="zh-CN" sz="1800" i="1">
                            <a:effectLst/>
                            <a:latin typeface="Cambria Math" panose="02040503050406030204" pitchFamily="18" charset="0"/>
                            <a:ea typeface="等线" panose="02010600030101010101" pitchFamily="2" charset="-122"/>
                          </a:rPr>
                          <m:t>𝑎𝑥</m:t>
                        </m:r>
                      </m:sub>
                    </m:sSub>
                    <m:d>
                      <m:dPr>
                        <m:ctrlPr>
                          <a:rPr lang="en-CA" altLang="zh-CN" sz="1800" i="1">
                            <a:effectLst/>
                            <a:latin typeface="Cambria Math" panose="02040503050406030204" pitchFamily="18" charset="0"/>
                            <a:ea typeface="等线" panose="02010600030101010101" pitchFamily="2" charset="-122"/>
                          </a:rPr>
                        </m:ctrlPr>
                      </m:dPr>
                      <m:e>
                        <m:sSubSup>
                          <m:sSubSupPr>
                            <m:ctrlPr>
                              <a:rPr lang="zh-CN" altLang="zh-CN" sz="18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rPr>
                              <m:t>𝑎</m:t>
                            </m:r>
                          </m:e>
                          <m:sub>
                            <m:r>
                              <a:rPr lang="en-CA" altLang="zh-CN" sz="1800" i="1">
                                <a:effectLst/>
                                <a:latin typeface="Cambria Math" panose="02040503050406030204" pitchFamily="18" charset="0"/>
                                <a:ea typeface="等线" panose="02010600030101010101" pitchFamily="2" charset="-122"/>
                              </a:rPr>
                              <m:t>𝑎𝑥</m:t>
                            </m:r>
                          </m:sub>
                          <m:sup>
                            <m:r>
                              <a:rPr lang="en-CA" altLang="zh-CN" sz="1800" i="1">
                                <a:effectLst/>
                                <a:latin typeface="Cambria Math" panose="02040503050406030204" pitchFamily="18" charset="0"/>
                                <a:ea typeface="等线" panose="02010600030101010101" pitchFamily="2" charset="-122"/>
                              </a:rPr>
                              <m:t>𝑖</m:t>
                            </m:r>
                          </m:sup>
                        </m:sSubSup>
                        <m:r>
                          <a:rPr lang="en-CA" altLang="zh-CN" sz="1800" i="1">
                            <a:effectLst/>
                            <a:latin typeface="Cambria Math" panose="02040503050406030204" pitchFamily="18" charset="0"/>
                            <a:ea typeface="等线" panose="02010600030101010101" pitchFamily="2" charset="-122"/>
                          </a:rPr>
                          <m:t>+</m:t>
                        </m:r>
                        <m:sSubSup>
                          <m:sSubSupPr>
                            <m:ctrlPr>
                              <a:rPr lang="zh-CN" altLang="zh-CN" sz="18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rPr>
                              <m:t>𝑏</m:t>
                            </m:r>
                          </m:e>
                          <m:sub>
                            <m:r>
                              <a:rPr lang="en-CA" altLang="zh-CN" sz="1800" i="1">
                                <a:effectLst/>
                                <a:latin typeface="Cambria Math" panose="02040503050406030204" pitchFamily="18" charset="0"/>
                                <a:ea typeface="等线" panose="02010600030101010101" pitchFamily="2" charset="-122"/>
                              </a:rPr>
                              <m:t>𝑎𝑥</m:t>
                            </m:r>
                          </m:sub>
                          <m:sup>
                            <m:r>
                              <a:rPr lang="en-CA" altLang="zh-CN" sz="1800" i="1">
                                <a:effectLst/>
                                <a:latin typeface="Cambria Math" panose="02040503050406030204" pitchFamily="18" charset="0"/>
                                <a:ea typeface="等线" panose="02010600030101010101" pitchFamily="2" charset="-122"/>
                              </a:rPr>
                              <m:t>𝑖</m:t>
                            </m:r>
                          </m:sup>
                        </m:sSubSup>
                      </m:e>
                    </m:d>
                    <m:r>
                      <a:rPr lang="en-CA" altLang="zh-CN" sz="1800" i="1">
                        <a:effectLst/>
                        <a:latin typeface="Cambria Math" panose="02040503050406030204" pitchFamily="18" charset="0"/>
                        <a:ea typeface="等线" panose="02010600030101010101" pitchFamily="2" charset="-122"/>
                      </a:rPr>
                      <m:t>+</m:t>
                    </m:r>
                    <m:f>
                      <m:fPr>
                        <m:ctrlPr>
                          <a:rPr lang="zh-CN" altLang="zh-CN" sz="1800" i="1">
                            <a:effectLst/>
                            <a:latin typeface="Cambria Math" panose="02040503050406030204" pitchFamily="18" charset="0"/>
                            <a:ea typeface="Cambria Math" panose="02040503050406030204" pitchFamily="18" charset="0"/>
                          </a:rPr>
                        </m:ctrlPr>
                      </m:fPr>
                      <m:num>
                        <m:r>
                          <a:rPr lang="en-CA" altLang="zh-CN" sz="1800" i="1">
                            <a:effectLst/>
                            <a:latin typeface="Cambria Math" panose="02040503050406030204" pitchFamily="18" charset="0"/>
                            <a:ea typeface="等线" panose="02010600030101010101" pitchFamily="2" charset="-122"/>
                          </a:rPr>
                          <m:t>𝜕</m:t>
                        </m:r>
                      </m:num>
                      <m:den>
                        <m:r>
                          <a:rPr lang="en-CA" altLang="zh-CN" sz="1800" i="1">
                            <a:effectLst/>
                            <a:latin typeface="Cambria Math" panose="02040503050406030204" pitchFamily="18" charset="0"/>
                            <a:ea typeface="等线" panose="02010600030101010101" pitchFamily="2" charset="-122"/>
                          </a:rPr>
                          <m:t>𝜕</m:t>
                        </m:r>
                        <m:r>
                          <a:rPr lang="en-CA" altLang="zh-CN" sz="1800" i="1">
                            <a:effectLst/>
                            <a:latin typeface="Cambria Math" panose="02040503050406030204" pitchFamily="18" charset="0"/>
                            <a:ea typeface="等线" panose="02010600030101010101" pitchFamily="2" charset="-122"/>
                          </a:rPr>
                          <m:t>𝑧</m:t>
                        </m:r>
                      </m:den>
                    </m:f>
                    <m:d>
                      <m:dPr>
                        <m:ctrlPr>
                          <a:rPr lang="zh-CN" altLang="zh-CN" sz="1800" i="1">
                            <a:effectLst/>
                            <a:latin typeface="Cambria Math" panose="02040503050406030204" pitchFamily="18" charset="0"/>
                            <a:ea typeface="Cambria Math" panose="02040503050406030204" pitchFamily="18" charset="0"/>
                          </a:rPr>
                        </m:ctrlPr>
                      </m:dPr>
                      <m:e>
                        <m:sSub>
                          <m:sSubPr>
                            <m:ctrlPr>
                              <a:rPr lang="zh-CN" altLang="zh-CN" sz="1800"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mbria Math" panose="02040503050406030204" pitchFamily="18" charset="0"/>
                              </a:rPr>
                              <m:t>𝜂</m:t>
                            </m:r>
                          </m:e>
                          <m:sub>
                            <m:r>
                              <a:rPr lang="en-CA" altLang="zh-CN" sz="1800" i="1">
                                <a:effectLst/>
                                <a:latin typeface="Cambria Math" panose="02040503050406030204" pitchFamily="18" charset="0"/>
                                <a:ea typeface="等线" panose="02010600030101010101" pitchFamily="2" charset="-122"/>
                              </a:rPr>
                              <m:t>𝑎𝑥</m:t>
                            </m:r>
                          </m:sub>
                        </m:sSub>
                        <m:sSubSup>
                          <m:sSubSupPr>
                            <m:ctrlPr>
                              <a:rPr lang="zh-CN" altLang="zh-CN" sz="18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rPr>
                              <m:t>𝐽</m:t>
                            </m:r>
                          </m:e>
                          <m:sub>
                            <m:r>
                              <a:rPr lang="en-CA" altLang="zh-CN" sz="1800" i="1">
                                <a:effectLst/>
                                <a:latin typeface="Cambria Math" panose="02040503050406030204" pitchFamily="18" charset="0"/>
                                <a:ea typeface="等线" panose="02010600030101010101" pitchFamily="2" charset="-122"/>
                              </a:rPr>
                              <m:t>𝑎𝑥</m:t>
                            </m:r>
                            <m:r>
                              <a:rPr lang="en-CA" altLang="zh-CN" sz="1800">
                                <a:effectLst/>
                                <a:latin typeface="Cambria Math" panose="02040503050406030204" pitchFamily="18" charset="0"/>
                                <a:ea typeface="等线" panose="02010600030101010101" pitchFamily="2" charset="-122"/>
                              </a:rPr>
                              <m:t>,</m:t>
                            </m:r>
                            <m:r>
                              <a:rPr lang="en-CA" altLang="zh-CN" sz="1800" i="1">
                                <a:effectLst/>
                                <a:latin typeface="Cambria Math" panose="02040503050406030204" pitchFamily="18" charset="0"/>
                                <a:ea typeface="等线" panose="02010600030101010101" pitchFamily="2" charset="-122"/>
                              </a:rPr>
                              <m:t>𝑧</m:t>
                            </m:r>
                          </m:sub>
                          <m:sup>
                            <m:r>
                              <a:rPr lang="en-CA" altLang="zh-CN" sz="1800" i="1">
                                <a:effectLst/>
                                <a:latin typeface="Cambria Math" panose="02040503050406030204" pitchFamily="18" charset="0"/>
                                <a:ea typeface="等线" panose="02010600030101010101" pitchFamily="2" charset="-122"/>
                              </a:rPr>
                              <m:t>𝑖</m:t>
                            </m:r>
                          </m:sup>
                        </m:sSubSup>
                      </m:e>
                    </m:d>
                    <m:r>
                      <a:rPr lang="en-CA" altLang="zh-CN" sz="1800">
                        <a:effectLst/>
                        <a:latin typeface="Cambria Math" panose="02040503050406030204" pitchFamily="18" charset="0"/>
                        <a:ea typeface="等线" panose="02010600030101010101" pitchFamily="2" charset="-122"/>
                      </a:rPr>
                      <m:t>=0</m:t>
                    </m:r>
                    <m:r>
                      <a:rPr lang="en-US" altLang="zh-CN" sz="1800" b="0" i="1" smtClean="0">
                        <a:effectLst/>
                        <a:latin typeface="Cambria Math" panose="02040503050406030204" pitchFamily="18" charset="0"/>
                        <a:ea typeface="等线" panose="02010600030101010101" pitchFamily="2" charset="-122"/>
                      </a:rPr>
                      <m:t> </m:t>
                    </m:r>
                  </m:oMath>
                </a14:m>
                <a:endParaRPr lang="en-US" altLang="zh-CN" sz="1800" b="0" i="1" dirty="0">
                  <a:effectLst/>
                  <a:latin typeface="Cambria Math" panose="02040503050406030204" pitchFamily="18" charset="0"/>
                  <a:ea typeface="等线" panose="02010600030101010101" pitchFamily="2" charset="-122"/>
                </a:endParaRPr>
              </a:p>
              <a:p>
                <a:pPr indent="0" algn="just">
                  <a:buNone/>
                  <a:tabLst>
                    <a:tab pos="952500" algn="l"/>
                    <a:tab pos="3048000" algn="ctr"/>
                    <a:tab pos="6032500" algn="r"/>
                  </a:tabLst>
                </a:pPr>
                <a14:m>
                  <m:oMathPara xmlns:m="http://schemas.openxmlformats.org/officeDocument/2006/math">
                    <m:oMathParaPr>
                      <m:jc m:val="left"/>
                    </m:oMathParaPr>
                    <m:oMath xmlns:m="http://schemas.openxmlformats.org/officeDocument/2006/math">
                      <m:f>
                        <m:fPr>
                          <m:ctrlPr>
                            <a:rPr lang="zh-CN" altLang="zh-CN" i="1">
                              <a:effectLst/>
                              <a:latin typeface="Cambria Math" panose="02040503050406030204" pitchFamily="18" charset="0"/>
                              <a:ea typeface="Cambria Math" panose="02040503050406030204" pitchFamily="18" charset="0"/>
                            </a:rPr>
                          </m:ctrlPr>
                        </m:fPr>
                        <m:num>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r>
                            <a:rPr lang="en-CA" altLang="zh-CN" sz="1800">
                              <a:effectLst/>
                              <a:latin typeface="Cambria Math" panose="02040503050406030204" pitchFamily="18" charset="0"/>
                              <a:ea typeface="等线" panose="02010600030101010101" pitchFamily="2" charset="-122"/>
                              <a:cs typeface="Calibri" panose="020F0502020204030204" pitchFamily="34" charset="0"/>
                            </a:rPr>
                            <m:t>(</m:t>
                          </m:r>
                          <m:sSub>
                            <m:sSubPr>
                              <m:ctrlPr>
                                <a:rPr lang="zh-CN" altLang="zh-CN"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mbria Math" panose="02040503050406030204" pitchFamily="18" charset="0"/>
                                </a:rPr>
                                <m:t>𝜂</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Sub>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𝐶</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bSup>
                          <m:r>
                            <a:rPr lang="en-CA" altLang="zh-CN" sz="1800">
                              <a:effectLst/>
                              <a:latin typeface="Cambria Math" panose="02040503050406030204" pitchFamily="18" charset="0"/>
                              <a:ea typeface="等线" panose="02010600030101010101" pitchFamily="2" charset="-122"/>
                              <a:cs typeface="Calibri" panose="020F0502020204030204" pitchFamily="34" charset="0"/>
                            </a:rPr>
                            <m:t>)</m:t>
                          </m:r>
                        </m:num>
                        <m:den>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𝑡</m:t>
                          </m:r>
                        </m:den>
                      </m:f>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sSub>
                        <m:sSubPr>
                          <m:ctrlPr>
                            <a:rPr lang="zh-CN" altLang="zh-CN"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ℳ</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𝑎𝑥</m:t>
                          </m:r>
                        </m:sub>
                      </m:sSub>
                      <m:d>
                        <m:dPr>
                          <m:ctrlPr>
                            <a:rPr lang="en-CA" altLang="zh-CN" sz="1800" i="1">
                              <a:effectLst/>
                              <a:latin typeface="Cambria Math" panose="02040503050406030204" pitchFamily="18" charset="0"/>
                              <a:ea typeface="等线" panose="02010600030101010101" pitchFamily="2" charset="-122"/>
                              <a:cs typeface="Calibri" panose="020F0502020204030204" pitchFamily="34" charset="0"/>
                            </a:rPr>
                          </m:ctrlPr>
                        </m:dPr>
                        <m:e>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𝑎</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𝑎𝑥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𝑏</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𝑎𝑥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bSup>
                        </m:e>
                      </m:d>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sSub>
                        <m:sSubPr>
                          <m:ctrlPr>
                            <a:rPr lang="zh-CN" altLang="zh-CN"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ℳ</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𝑔𝑙</m:t>
                          </m:r>
                        </m:sub>
                      </m:sSub>
                      <m:d>
                        <m:dPr>
                          <m:ctrlPr>
                            <a:rPr lang="en-CA" altLang="zh-CN" sz="1800" i="1">
                              <a:effectLst/>
                              <a:latin typeface="Cambria Math" panose="02040503050406030204" pitchFamily="18" charset="0"/>
                              <a:ea typeface="等线" panose="02010600030101010101" pitchFamily="2" charset="-122"/>
                              <a:cs typeface="Calibri" panose="020F0502020204030204" pitchFamily="34" charset="0"/>
                            </a:rPr>
                          </m:ctrlPr>
                        </m:dPr>
                        <m:e>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𝑎</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𝑔𝑙</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𝑏</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𝑔𝑙</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bSup>
                        </m:e>
                      </m:d>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r>
                        <a:rPr lang="en-CA" altLang="zh-CN" sz="1800">
                          <a:effectLst/>
                          <a:latin typeface="Cambria Math" panose="02040503050406030204" pitchFamily="18" charset="0"/>
                          <a:ea typeface="等线" panose="02010600030101010101" pitchFamily="2" charset="-122"/>
                          <a:cs typeface="Calibri" panose="020F0502020204030204" pitchFamily="34" charset="0"/>
                        </a:rPr>
                        <m:t>▽</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d>
                        <m:dPr>
                          <m:ctrlPr>
                            <a:rPr lang="zh-CN" altLang="zh-CN" i="1">
                              <a:effectLst/>
                              <a:latin typeface="Cambria Math" panose="02040503050406030204" pitchFamily="18" charset="0"/>
                              <a:ea typeface="Cambria Math" panose="02040503050406030204" pitchFamily="18" charset="0"/>
                            </a:rPr>
                          </m:ctrlPr>
                        </m:dPr>
                        <m:e>
                          <m:sSub>
                            <m:sSubPr>
                              <m:ctrlPr>
                                <a:rPr lang="zh-CN" altLang="zh-CN"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mbria Math" panose="02040503050406030204" pitchFamily="18" charset="0"/>
                                </a:rPr>
                                <m:t>𝜂</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Sub>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b="1" i="1">
                                  <a:effectLst/>
                                  <a:latin typeface="Cambria Math" panose="02040503050406030204" pitchFamily="18" charset="0"/>
                                  <a:ea typeface="等线" panose="02010600030101010101" pitchFamily="2" charset="-122"/>
                                  <a:cs typeface="Calibri" panose="020F0502020204030204" pitchFamily="34" charset="0"/>
                                </a:rPr>
                                <m:t>𝐉</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bSup>
                        </m:e>
                      </m:d>
                      <m:r>
                        <a:rPr lang="en-CA" altLang="zh-CN" sz="1800">
                          <a:effectLst/>
                          <a:latin typeface="Cambria Math" panose="02040503050406030204" pitchFamily="18" charset="0"/>
                          <a:ea typeface="等线" panose="02010600030101010101" pitchFamily="2" charset="-122"/>
                          <a:cs typeface="Calibri" panose="020F0502020204030204" pitchFamily="34" charset="0"/>
                        </a:rPr>
                        <m:t>=0</m:t>
                      </m:r>
                      <m:r>
                        <a:rPr lang="en-US" altLang="zh-CN" sz="1800" b="0" i="1" smtClean="0">
                          <a:effectLst/>
                          <a:latin typeface="Cambria Math" panose="02040503050406030204" pitchFamily="18" charset="0"/>
                          <a:ea typeface="等线" panose="02010600030101010101" pitchFamily="2" charset="-122"/>
                          <a:cs typeface="Calibri" panose="020F0502020204030204" pitchFamily="34" charset="0"/>
                        </a:rPr>
                        <m:t> </m:t>
                      </m:r>
                    </m:oMath>
                  </m:oMathPara>
                </a14:m>
                <a:endParaRPr lang="en-US" altLang="zh-CN" sz="1800" dirty="0">
                  <a:effectLst/>
                  <a:latin typeface="Calibri" panose="020F0502020204030204" pitchFamily="34" charset="0"/>
                  <a:ea typeface="等线" panose="02010600030101010101" pitchFamily="2" charset="-122"/>
                  <a:cs typeface="Calibri" panose="020F0502020204030204" pitchFamily="34" charset="0"/>
                </a:endParaRPr>
              </a:p>
              <a:p>
                <a:pPr indent="0">
                  <a:buNone/>
                  <a:tabLst>
                    <a:tab pos="952500" algn="l"/>
                    <a:tab pos="3048000" algn="ctr"/>
                    <a:tab pos="6032500" algn="r"/>
                  </a:tabLst>
                </a:pPr>
                <a:r>
                  <a:rPr lang="zh-CN" altLang="zh-CN" sz="1800" i="1" dirty="0">
                    <a:latin typeface="Cambria Math" panose="02040503050406030204" pitchFamily="18" charset="0"/>
                    <a:ea typeface="Cambria Math" panose="02040503050406030204" pitchFamily="18" charset="0"/>
                  </a:rPr>
                  <a:t> </a:t>
                </a:r>
                <a14:m>
                  <m:oMath xmlns:m="http://schemas.openxmlformats.org/officeDocument/2006/math">
                    <m:sSub>
                      <m:sSubPr>
                        <m:ctrlPr>
                          <a:rPr lang="zh-CN" altLang="zh-CN" sz="1800" i="1">
                            <a:latin typeface="Cambria Math" panose="02040503050406030204" pitchFamily="18" charset="0"/>
                            <a:ea typeface="Cambria Math" panose="02040503050406030204" pitchFamily="18" charset="0"/>
                          </a:rPr>
                        </m:ctrlPr>
                      </m:sSubPr>
                      <m:e>
                        <m:r>
                          <a:rPr lang="en-CA" altLang="zh-CN" sz="1800" i="1">
                            <a:latin typeface="Cambria Math" panose="02040503050406030204" pitchFamily="18" charset="0"/>
                            <a:ea typeface="Cambria Math" panose="02040503050406030204" pitchFamily="18" charset="0"/>
                          </a:rPr>
                          <m:t>𝜂</m:t>
                        </m:r>
                      </m:e>
                      <m:sub>
                        <m:r>
                          <a:rPr lang="en-CA" altLang="zh-CN" sz="1800" i="1">
                            <a:latin typeface="Cambria Math" panose="02040503050406030204" pitchFamily="18" charset="0"/>
                            <a:ea typeface="Cambria Math" panose="02040503050406030204" pitchFamily="18" charset="0"/>
                          </a:rPr>
                          <m:t>𝑔𝑙</m:t>
                        </m:r>
                      </m:sub>
                    </m:sSub>
                    <m:nary>
                      <m:naryPr>
                        <m:chr m:val="∑"/>
                        <m:limLoc m:val="undOvr"/>
                        <m:supHide m:val="on"/>
                        <m:ctrlPr>
                          <a:rPr lang="zh-CN" altLang="zh-CN" sz="1800" i="1">
                            <a:latin typeface="Cambria Math" panose="02040503050406030204" pitchFamily="18" charset="0"/>
                            <a:ea typeface="Cambria Math" panose="02040503050406030204" pitchFamily="18" charset="0"/>
                          </a:rPr>
                        </m:ctrlPr>
                      </m:naryPr>
                      <m:sub>
                        <m:r>
                          <a:rPr lang="en-CA" altLang="zh-CN" sz="1800" i="1">
                            <a:latin typeface="Cambria Math" panose="02040503050406030204" pitchFamily="18" charset="0"/>
                            <a:ea typeface="Cambria Math" panose="02040503050406030204" pitchFamily="18" charset="0"/>
                          </a:rPr>
                          <m:t>𝑖</m:t>
                        </m:r>
                      </m:sub>
                      <m:sup/>
                      <m:e>
                        <m:r>
                          <a:rPr lang="en-CA" altLang="zh-CN" sz="1800" i="1">
                            <a:latin typeface="Cambria Math" panose="02040503050406030204" pitchFamily="18" charset="0"/>
                            <a:ea typeface="Cambria Math" panose="02040503050406030204" pitchFamily="18" charset="0"/>
                          </a:rPr>
                          <m:t>‍</m:t>
                        </m:r>
                      </m:e>
                    </m:nary>
                    <m:sSup>
                      <m:sSupPr>
                        <m:ctrlPr>
                          <a:rPr lang="zh-CN" altLang="zh-CN" sz="1800" i="1">
                            <a:latin typeface="Cambria Math" panose="02040503050406030204" pitchFamily="18" charset="0"/>
                            <a:ea typeface="Cambria Math" panose="02040503050406030204" pitchFamily="18" charset="0"/>
                          </a:rPr>
                        </m:ctrlPr>
                      </m:sSupPr>
                      <m:e>
                        <m:r>
                          <a:rPr lang="en-CA" altLang="zh-CN" sz="1800" i="1">
                            <a:latin typeface="Cambria Math" panose="02040503050406030204" pitchFamily="18" charset="0"/>
                            <a:ea typeface="Cambria Math" panose="02040503050406030204" pitchFamily="18" charset="0"/>
                          </a:rPr>
                          <m:t>𝑧</m:t>
                        </m:r>
                      </m:e>
                      <m:sup>
                        <m:r>
                          <a:rPr lang="en-CA" altLang="zh-CN" sz="1800" i="1">
                            <a:latin typeface="Cambria Math" panose="02040503050406030204" pitchFamily="18" charset="0"/>
                            <a:ea typeface="Cambria Math" panose="02040503050406030204" pitchFamily="18" charset="0"/>
                          </a:rPr>
                          <m:t>𝑖</m:t>
                        </m:r>
                      </m:sup>
                    </m:sSup>
                    <m:sSubSup>
                      <m:sSubSupPr>
                        <m:ctrlPr>
                          <a:rPr lang="zh-CN" altLang="zh-CN" sz="1800" i="1">
                            <a:latin typeface="Cambria Math" panose="02040503050406030204" pitchFamily="18" charset="0"/>
                            <a:ea typeface="Cambria Math" panose="02040503050406030204" pitchFamily="18" charset="0"/>
                          </a:rPr>
                        </m:ctrlPr>
                      </m:sSubSupPr>
                      <m:e>
                        <m:r>
                          <a:rPr lang="en-CA" altLang="zh-CN" sz="1800" i="1">
                            <a:latin typeface="Cambria Math" panose="02040503050406030204" pitchFamily="18" charset="0"/>
                            <a:ea typeface="Cambria Math" panose="02040503050406030204" pitchFamily="18" charset="0"/>
                          </a:rPr>
                          <m:t>𝐶</m:t>
                        </m:r>
                      </m:e>
                      <m:sub>
                        <m:r>
                          <a:rPr lang="en-CA" altLang="zh-CN" sz="1800" i="1">
                            <a:latin typeface="Cambria Math" panose="02040503050406030204" pitchFamily="18" charset="0"/>
                            <a:ea typeface="Cambria Math" panose="02040503050406030204" pitchFamily="18" charset="0"/>
                          </a:rPr>
                          <m:t>𝑔𝑙</m:t>
                        </m:r>
                      </m:sub>
                      <m:sup>
                        <m:r>
                          <a:rPr lang="en-CA" altLang="zh-CN" sz="1800" i="1">
                            <a:latin typeface="Cambria Math" panose="02040503050406030204" pitchFamily="18" charset="0"/>
                            <a:ea typeface="Cambria Math" panose="02040503050406030204" pitchFamily="18" charset="0"/>
                          </a:rPr>
                          <m:t>𝑖</m:t>
                        </m:r>
                      </m:sup>
                    </m:sSubSup>
                    <m:r>
                      <a:rPr lang="en-CA" altLang="zh-CN" sz="1800" i="1">
                        <a:latin typeface="Cambria Math" panose="02040503050406030204" pitchFamily="18" charset="0"/>
                        <a:ea typeface="Cambria Math" panose="02040503050406030204" pitchFamily="18" charset="0"/>
                      </a:rPr>
                      <m:t>+</m:t>
                    </m:r>
                    <m:sSup>
                      <m:sSupPr>
                        <m:ctrlPr>
                          <a:rPr lang="zh-CN" altLang="zh-CN" sz="1800" i="1">
                            <a:latin typeface="Cambria Math" panose="02040503050406030204" pitchFamily="18" charset="0"/>
                            <a:ea typeface="Cambria Math" panose="02040503050406030204" pitchFamily="18" charset="0"/>
                          </a:rPr>
                        </m:ctrlPr>
                      </m:sSupPr>
                      <m:e>
                        <m:r>
                          <a:rPr lang="en-CA" altLang="zh-CN" sz="1800" i="1">
                            <a:latin typeface="Cambria Math" panose="02040503050406030204" pitchFamily="18" charset="0"/>
                            <a:ea typeface="Cambria Math" panose="02040503050406030204" pitchFamily="18" charset="0"/>
                          </a:rPr>
                          <m:t>𝑧</m:t>
                        </m:r>
                      </m:e>
                      <m:sup>
                        <m:r>
                          <a:rPr lang="en-CA" altLang="zh-CN" sz="1800" i="1">
                            <a:latin typeface="Cambria Math" panose="02040503050406030204" pitchFamily="18" charset="0"/>
                            <a:ea typeface="Cambria Math" panose="02040503050406030204" pitchFamily="18" charset="0"/>
                          </a:rPr>
                          <m:t>𝑔𝑙</m:t>
                        </m:r>
                      </m:sup>
                    </m:sSup>
                    <m:sSub>
                      <m:sSubPr>
                        <m:ctrlPr>
                          <a:rPr lang="zh-CN" altLang="zh-CN" sz="1800" i="1">
                            <a:latin typeface="Cambria Math" panose="02040503050406030204" pitchFamily="18" charset="0"/>
                            <a:ea typeface="Cambria Math" panose="02040503050406030204" pitchFamily="18" charset="0"/>
                          </a:rPr>
                        </m:ctrlPr>
                      </m:sSubPr>
                      <m:e>
                        <m:r>
                          <a:rPr lang="en-CA" altLang="zh-CN" sz="1800" i="1">
                            <a:latin typeface="Cambria Math" panose="02040503050406030204" pitchFamily="18" charset="0"/>
                            <a:ea typeface="Cambria Math" panose="02040503050406030204" pitchFamily="18" charset="0"/>
                          </a:rPr>
                          <m:t>𝐴</m:t>
                        </m:r>
                      </m:e>
                      <m:sub>
                        <m:r>
                          <a:rPr lang="en-CA" altLang="zh-CN" sz="1800" i="1">
                            <a:latin typeface="Cambria Math" panose="02040503050406030204" pitchFamily="18" charset="0"/>
                            <a:ea typeface="Cambria Math" panose="02040503050406030204" pitchFamily="18" charset="0"/>
                          </a:rPr>
                          <m:t>𝑔𝑙</m:t>
                        </m:r>
                      </m:sub>
                    </m:sSub>
                    <m:sSubSup>
                      <m:sSubSupPr>
                        <m:ctrlPr>
                          <a:rPr lang="zh-CN" altLang="zh-CN" sz="1800" i="1">
                            <a:latin typeface="Cambria Math" panose="02040503050406030204" pitchFamily="18" charset="0"/>
                            <a:ea typeface="Cambria Math" panose="02040503050406030204" pitchFamily="18" charset="0"/>
                          </a:rPr>
                        </m:ctrlPr>
                      </m:sSubSupPr>
                      <m:e>
                        <m:r>
                          <a:rPr lang="en-CA" altLang="zh-CN" sz="1800" i="1">
                            <a:latin typeface="Cambria Math" panose="02040503050406030204" pitchFamily="18" charset="0"/>
                            <a:ea typeface="Cambria Math" panose="02040503050406030204" pitchFamily="18" charset="0"/>
                          </a:rPr>
                          <m:t>𝜂</m:t>
                        </m:r>
                      </m:e>
                      <m:sub>
                        <m:r>
                          <a:rPr lang="en-CA" altLang="zh-CN" sz="1800" i="1">
                            <a:latin typeface="Cambria Math" panose="02040503050406030204" pitchFamily="18" charset="0"/>
                            <a:ea typeface="Cambria Math" panose="02040503050406030204" pitchFamily="18" charset="0"/>
                          </a:rPr>
                          <m:t>𝑔𝑙</m:t>
                        </m:r>
                      </m:sub>
                      <m:sup>
                        <m:r>
                          <a:rPr lang="en-CA" altLang="zh-CN" sz="1800" i="1">
                            <a:latin typeface="Cambria Math" panose="02040503050406030204" pitchFamily="18" charset="0"/>
                            <a:ea typeface="Cambria Math" panose="02040503050406030204" pitchFamily="18" charset="0"/>
                          </a:rPr>
                          <m:t>𝑟𝑒</m:t>
                        </m:r>
                      </m:sup>
                    </m:sSubSup>
                    <m:r>
                      <a:rPr lang="en-CA" altLang="zh-CN" sz="1800" i="1">
                        <a:latin typeface="Cambria Math" panose="02040503050406030204" pitchFamily="18" charset="0"/>
                        <a:ea typeface="Cambria Math" panose="02040503050406030204" pitchFamily="18" charset="0"/>
                      </a:rPr>
                      <m:t>=0,</m:t>
                    </m:r>
                  </m:oMath>
                </a14:m>
                <a:r>
                  <a:rPr lang="en-CA" altLang="zh-CN" sz="1800" i="1" dirty="0">
                    <a:latin typeface="Cambria Math" panose="02040503050406030204" pitchFamily="18" charset="0"/>
                    <a:ea typeface="Cambria Math" panose="02040503050406030204" pitchFamily="18" charset="0"/>
                  </a:rPr>
                  <a:t>                </a:t>
                </a:r>
                <a14:m>
                  <m:oMath xmlns:m="http://schemas.openxmlformats.org/officeDocument/2006/math">
                    <m:sSub>
                      <m:sSubPr>
                        <m:ctrlPr>
                          <a:rPr lang="zh-CN" altLang="zh-CN" sz="1800" i="1">
                            <a:latin typeface="Cambria Math" panose="02040503050406030204" pitchFamily="18" charset="0"/>
                            <a:ea typeface="Cambria Math" panose="02040503050406030204" pitchFamily="18" charset="0"/>
                          </a:rPr>
                        </m:ctrlPr>
                      </m:sSubPr>
                      <m:e>
                        <m:r>
                          <a:rPr lang="en-CA" altLang="zh-CN" sz="1800" i="1">
                            <a:latin typeface="Cambria Math" panose="02040503050406030204" pitchFamily="18" charset="0"/>
                            <a:ea typeface="Cambria Math" panose="02040503050406030204" pitchFamily="18" charset="0"/>
                          </a:rPr>
                          <m:t>𝜂</m:t>
                        </m:r>
                      </m:e>
                      <m:sub>
                        <m:r>
                          <a:rPr lang="en-CA" altLang="zh-CN" sz="1800" i="1">
                            <a:latin typeface="Cambria Math" panose="02040503050406030204" pitchFamily="18" charset="0"/>
                            <a:ea typeface="Cambria Math" panose="02040503050406030204" pitchFamily="18" charset="0"/>
                          </a:rPr>
                          <m:t>𝑎𝑥</m:t>
                        </m:r>
                      </m:sub>
                    </m:sSub>
                    <m:nary>
                      <m:naryPr>
                        <m:chr m:val="∑"/>
                        <m:limLoc m:val="undOvr"/>
                        <m:supHide m:val="on"/>
                        <m:ctrlPr>
                          <a:rPr lang="zh-CN" altLang="zh-CN" sz="1800" i="1">
                            <a:latin typeface="Cambria Math" panose="02040503050406030204" pitchFamily="18" charset="0"/>
                            <a:ea typeface="Cambria Math" panose="02040503050406030204" pitchFamily="18" charset="0"/>
                          </a:rPr>
                        </m:ctrlPr>
                      </m:naryPr>
                      <m:sub>
                        <m:r>
                          <a:rPr lang="en-CA" altLang="zh-CN" sz="1800" i="1">
                            <a:latin typeface="Cambria Math" panose="02040503050406030204" pitchFamily="18" charset="0"/>
                            <a:ea typeface="Cambria Math" panose="02040503050406030204" pitchFamily="18" charset="0"/>
                          </a:rPr>
                          <m:t>𝑖</m:t>
                        </m:r>
                      </m:sub>
                      <m:sup/>
                      <m:e>
                        <m:r>
                          <a:rPr lang="en-CA" altLang="zh-CN" sz="1800" i="1">
                            <a:latin typeface="Cambria Math" panose="02040503050406030204" pitchFamily="18" charset="0"/>
                            <a:ea typeface="Cambria Math" panose="02040503050406030204" pitchFamily="18" charset="0"/>
                          </a:rPr>
                          <m:t>‍</m:t>
                        </m:r>
                      </m:e>
                    </m:nary>
                    <m:sSup>
                      <m:sSupPr>
                        <m:ctrlPr>
                          <a:rPr lang="zh-CN" altLang="zh-CN" sz="1800" i="1">
                            <a:latin typeface="Cambria Math" panose="02040503050406030204" pitchFamily="18" charset="0"/>
                            <a:ea typeface="Cambria Math" panose="02040503050406030204" pitchFamily="18" charset="0"/>
                          </a:rPr>
                        </m:ctrlPr>
                      </m:sSupPr>
                      <m:e>
                        <m:r>
                          <a:rPr lang="en-CA" altLang="zh-CN" sz="1800" i="1">
                            <a:latin typeface="Cambria Math" panose="02040503050406030204" pitchFamily="18" charset="0"/>
                            <a:ea typeface="Cambria Math" panose="02040503050406030204" pitchFamily="18" charset="0"/>
                          </a:rPr>
                          <m:t>𝑧</m:t>
                        </m:r>
                      </m:e>
                      <m:sup>
                        <m:r>
                          <a:rPr lang="en-CA" altLang="zh-CN" sz="1800" i="1">
                            <a:latin typeface="Cambria Math" panose="02040503050406030204" pitchFamily="18" charset="0"/>
                            <a:ea typeface="Cambria Math" panose="02040503050406030204" pitchFamily="18" charset="0"/>
                          </a:rPr>
                          <m:t>𝑖</m:t>
                        </m:r>
                      </m:sup>
                    </m:sSup>
                    <m:sSubSup>
                      <m:sSubSupPr>
                        <m:ctrlPr>
                          <a:rPr lang="zh-CN" altLang="zh-CN" sz="1800" i="1">
                            <a:latin typeface="Cambria Math" panose="02040503050406030204" pitchFamily="18" charset="0"/>
                            <a:ea typeface="Cambria Math" panose="02040503050406030204" pitchFamily="18" charset="0"/>
                          </a:rPr>
                        </m:ctrlPr>
                      </m:sSubSupPr>
                      <m:e>
                        <m:r>
                          <a:rPr lang="en-CA" altLang="zh-CN" sz="1800" i="1">
                            <a:latin typeface="Cambria Math" panose="02040503050406030204" pitchFamily="18" charset="0"/>
                            <a:ea typeface="Cambria Math" panose="02040503050406030204" pitchFamily="18" charset="0"/>
                          </a:rPr>
                          <m:t>𝐶</m:t>
                        </m:r>
                      </m:e>
                      <m:sub>
                        <m:r>
                          <a:rPr lang="en-CA" altLang="zh-CN" sz="1800" i="1">
                            <a:latin typeface="Cambria Math" panose="02040503050406030204" pitchFamily="18" charset="0"/>
                            <a:ea typeface="Cambria Math" panose="02040503050406030204" pitchFamily="18" charset="0"/>
                          </a:rPr>
                          <m:t>𝑎𝑥</m:t>
                        </m:r>
                      </m:sub>
                      <m:sup>
                        <m:r>
                          <a:rPr lang="en-CA" altLang="zh-CN" sz="1800" i="1">
                            <a:latin typeface="Cambria Math" panose="02040503050406030204" pitchFamily="18" charset="0"/>
                            <a:ea typeface="Cambria Math" panose="02040503050406030204" pitchFamily="18" charset="0"/>
                          </a:rPr>
                          <m:t>𝑖</m:t>
                        </m:r>
                      </m:sup>
                    </m:sSubSup>
                    <m:r>
                      <a:rPr lang="en-CA" altLang="zh-CN" sz="1800" i="1">
                        <a:latin typeface="Cambria Math" panose="02040503050406030204" pitchFamily="18" charset="0"/>
                        <a:ea typeface="Cambria Math" panose="02040503050406030204" pitchFamily="18" charset="0"/>
                      </a:rPr>
                      <m:t>+</m:t>
                    </m:r>
                    <m:sSup>
                      <m:sSupPr>
                        <m:ctrlPr>
                          <a:rPr lang="zh-CN" altLang="zh-CN" sz="1800" i="1">
                            <a:latin typeface="Cambria Math" panose="02040503050406030204" pitchFamily="18" charset="0"/>
                            <a:ea typeface="Cambria Math" panose="02040503050406030204" pitchFamily="18" charset="0"/>
                          </a:rPr>
                        </m:ctrlPr>
                      </m:sSupPr>
                      <m:e>
                        <m:r>
                          <a:rPr lang="en-CA" altLang="zh-CN" sz="1800" i="1">
                            <a:latin typeface="Cambria Math" panose="02040503050406030204" pitchFamily="18" charset="0"/>
                            <a:ea typeface="Cambria Math" panose="02040503050406030204" pitchFamily="18" charset="0"/>
                          </a:rPr>
                          <m:t>𝑧</m:t>
                        </m:r>
                      </m:e>
                      <m:sup>
                        <m:r>
                          <a:rPr lang="en-CA" altLang="zh-CN" sz="1800" i="1">
                            <a:latin typeface="Cambria Math" panose="02040503050406030204" pitchFamily="18" charset="0"/>
                            <a:ea typeface="Cambria Math" panose="02040503050406030204" pitchFamily="18" charset="0"/>
                          </a:rPr>
                          <m:t>𝑎𝑥</m:t>
                        </m:r>
                      </m:sup>
                    </m:sSup>
                    <m:sSub>
                      <m:sSubPr>
                        <m:ctrlPr>
                          <a:rPr lang="zh-CN" altLang="zh-CN" sz="1800" i="1">
                            <a:latin typeface="Cambria Math" panose="02040503050406030204" pitchFamily="18" charset="0"/>
                            <a:ea typeface="Cambria Math" panose="02040503050406030204" pitchFamily="18" charset="0"/>
                          </a:rPr>
                        </m:ctrlPr>
                      </m:sSubPr>
                      <m:e>
                        <m:r>
                          <a:rPr lang="en-CA" altLang="zh-CN" sz="1800" i="1">
                            <a:latin typeface="Cambria Math" panose="02040503050406030204" pitchFamily="18" charset="0"/>
                            <a:ea typeface="Cambria Math" panose="02040503050406030204" pitchFamily="18" charset="0"/>
                          </a:rPr>
                          <m:t>𝐴</m:t>
                        </m:r>
                      </m:e>
                      <m:sub>
                        <m:r>
                          <a:rPr lang="en-CA" altLang="zh-CN" sz="1800" i="1">
                            <a:latin typeface="Cambria Math" panose="02040503050406030204" pitchFamily="18" charset="0"/>
                            <a:ea typeface="Cambria Math" panose="02040503050406030204" pitchFamily="18" charset="0"/>
                          </a:rPr>
                          <m:t>𝑎𝑥</m:t>
                        </m:r>
                      </m:sub>
                    </m:sSub>
                    <m:sSubSup>
                      <m:sSubSupPr>
                        <m:ctrlPr>
                          <a:rPr lang="zh-CN" altLang="zh-CN" sz="1800" i="1">
                            <a:latin typeface="Cambria Math" panose="02040503050406030204" pitchFamily="18" charset="0"/>
                            <a:ea typeface="Cambria Math" panose="02040503050406030204" pitchFamily="18" charset="0"/>
                          </a:rPr>
                        </m:ctrlPr>
                      </m:sSubSupPr>
                      <m:e>
                        <m:r>
                          <a:rPr lang="en-CA" altLang="zh-CN" sz="1800" i="1">
                            <a:latin typeface="Cambria Math" panose="02040503050406030204" pitchFamily="18" charset="0"/>
                            <a:ea typeface="Cambria Math" panose="02040503050406030204" pitchFamily="18" charset="0"/>
                          </a:rPr>
                          <m:t>𝜂</m:t>
                        </m:r>
                      </m:e>
                      <m:sub>
                        <m:r>
                          <a:rPr lang="en-CA" altLang="zh-CN" sz="1800" i="1">
                            <a:latin typeface="Cambria Math" panose="02040503050406030204" pitchFamily="18" charset="0"/>
                            <a:ea typeface="Cambria Math" panose="02040503050406030204" pitchFamily="18" charset="0"/>
                          </a:rPr>
                          <m:t>𝑎𝑥</m:t>
                        </m:r>
                      </m:sub>
                      <m:sup>
                        <m:r>
                          <a:rPr lang="en-CA" altLang="zh-CN" sz="1800" i="1">
                            <a:latin typeface="Cambria Math" panose="02040503050406030204" pitchFamily="18" charset="0"/>
                            <a:ea typeface="Cambria Math" panose="02040503050406030204" pitchFamily="18" charset="0"/>
                          </a:rPr>
                          <m:t>𝑟𝑒</m:t>
                        </m:r>
                      </m:sup>
                    </m:sSubSup>
                    <m:r>
                      <a:rPr lang="en-CA" altLang="zh-CN" sz="1800" i="1">
                        <a:latin typeface="Cambria Math" panose="02040503050406030204" pitchFamily="18" charset="0"/>
                        <a:ea typeface="Cambria Math" panose="02040503050406030204" pitchFamily="18" charset="0"/>
                      </a:rPr>
                      <m:t>=0,</m:t>
                    </m:r>
                  </m:oMath>
                </a14:m>
                <a:r>
                  <a:rPr lang="en-CA" altLang="zh-CN" sz="1800" i="1" dirty="0">
                    <a:latin typeface="Cambria Math" panose="02040503050406030204" pitchFamily="18" charset="0"/>
                    <a:ea typeface="Cambria Math" panose="02040503050406030204" pitchFamily="18" charset="0"/>
                  </a:rPr>
                  <a:t>	</a:t>
                </a:r>
                <a:r>
                  <a:rPr lang="en-US" altLang="zh-CN" sz="1800" i="1" dirty="0">
                    <a:latin typeface="Cambria Math" panose="02040503050406030204" pitchFamily="18" charset="0"/>
                    <a:ea typeface="Cambria Math" panose="02040503050406030204" pitchFamily="18" charset="0"/>
                  </a:rPr>
                  <a:t>      </a:t>
                </a:r>
                <a14:m>
                  <m:oMath xmlns:m="http://schemas.openxmlformats.org/officeDocument/2006/math">
                    <m:nary>
                      <m:naryPr>
                        <m:chr m:val="∑"/>
                        <m:limLoc m:val="undOvr"/>
                        <m:supHide m:val="on"/>
                        <m:ctrlPr>
                          <a:rPr lang="zh-CN" altLang="zh-CN" sz="1800" i="1">
                            <a:latin typeface="Cambria Math" panose="02040503050406030204" pitchFamily="18" charset="0"/>
                            <a:ea typeface="Cambria Math" panose="02040503050406030204" pitchFamily="18" charset="0"/>
                          </a:rPr>
                        </m:ctrlPr>
                      </m:naryPr>
                      <m:sub>
                        <m:r>
                          <a:rPr lang="en-CA" altLang="zh-CN" sz="1800" i="1">
                            <a:latin typeface="Cambria Math" panose="02040503050406030204" pitchFamily="18" charset="0"/>
                            <a:ea typeface="Cambria Math" panose="02040503050406030204" pitchFamily="18" charset="0"/>
                          </a:rPr>
                          <m:t>𝑖</m:t>
                        </m:r>
                      </m:sub>
                      <m:sup/>
                      <m:e>
                        <m:r>
                          <a:rPr lang="en-CA" altLang="zh-CN" sz="1800" i="1">
                            <a:latin typeface="Cambria Math" panose="02040503050406030204" pitchFamily="18" charset="0"/>
                            <a:ea typeface="Cambria Math" panose="02040503050406030204" pitchFamily="18" charset="0"/>
                          </a:rPr>
                          <m:t>‍</m:t>
                        </m:r>
                      </m:e>
                    </m:nary>
                    <m:sSup>
                      <m:sSupPr>
                        <m:ctrlPr>
                          <a:rPr lang="zh-CN" altLang="zh-CN" sz="1800" i="1">
                            <a:latin typeface="Cambria Math" panose="02040503050406030204" pitchFamily="18" charset="0"/>
                            <a:ea typeface="Cambria Math" panose="02040503050406030204" pitchFamily="18" charset="0"/>
                          </a:rPr>
                        </m:ctrlPr>
                      </m:sSupPr>
                      <m:e>
                        <m:r>
                          <a:rPr lang="en-CA" altLang="zh-CN" sz="1800" i="1">
                            <a:latin typeface="Cambria Math" panose="02040503050406030204" pitchFamily="18" charset="0"/>
                            <a:ea typeface="Cambria Math" panose="02040503050406030204" pitchFamily="18" charset="0"/>
                          </a:rPr>
                          <m:t>𝑧</m:t>
                        </m:r>
                      </m:e>
                      <m:sup>
                        <m:r>
                          <a:rPr lang="en-CA" altLang="zh-CN" sz="1800" i="1">
                            <a:latin typeface="Cambria Math" panose="02040503050406030204" pitchFamily="18" charset="0"/>
                            <a:ea typeface="Cambria Math" panose="02040503050406030204" pitchFamily="18" charset="0"/>
                          </a:rPr>
                          <m:t>𝑖</m:t>
                        </m:r>
                      </m:sup>
                    </m:sSup>
                    <m:sSubSup>
                      <m:sSubSupPr>
                        <m:ctrlPr>
                          <a:rPr lang="zh-CN" altLang="zh-CN" sz="1800" i="1">
                            <a:latin typeface="Cambria Math" panose="02040503050406030204" pitchFamily="18" charset="0"/>
                            <a:ea typeface="Cambria Math" panose="02040503050406030204" pitchFamily="18" charset="0"/>
                          </a:rPr>
                        </m:ctrlPr>
                      </m:sSubSupPr>
                      <m:e>
                        <m:r>
                          <a:rPr lang="en-CA" altLang="zh-CN" sz="1800" i="1">
                            <a:latin typeface="Cambria Math" panose="02040503050406030204" pitchFamily="18" charset="0"/>
                            <a:ea typeface="Cambria Math" panose="02040503050406030204" pitchFamily="18" charset="0"/>
                          </a:rPr>
                          <m:t>𝐶</m:t>
                        </m:r>
                      </m:e>
                      <m:sub>
                        <m:r>
                          <a:rPr lang="en-CA" altLang="zh-CN" sz="1800" i="1">
                            <a:latin typeface="Cambria Math" panose="02040503050406030204" pitchFamily="18" charset="0"/>
                            <a:ea typeface="Cambria Math" panose="02040503050406030204" pitchFamily="18" charset="0"/>
                          </a:rPr>
                          <m:t>𝑒𝑥</m:t>
                        </m:r>
                      </m:sub>
                      <m:sup>
                        <m:r>
                          <a:rPr lang="en-CA" altLang="zh-CN" sz="1800" i="1">
                            <a:latin typeface="Cambria Math" panose="02040503050406030204" pitchFamily="18" charset="0"/>
                            <a:ea typeface="Cambria Math" panose="02040503050406030204" pitchFamily="18" charset="0"/>
                          </a:rPr>
                          <m:t>𝑖</m:t>
                        </m:r>
                      </m:sup>
                    </m:sSubSup>
                    <m:r>
                      <a:rPr lang="en-CA" altLang="zh-CN" sz="1800" i="1">
                        <a:latin typeface="Cambria Math" panose="02040503050406030204" pitchFamily="18" charset="0"/>
                        <a:ea typeface="Cambria Math" panose="02040503050406030204" pitchFamily="18" charset="0"/>
                      </a:rPr>
                      <m:t>=0,</m:t>
                    </m:r>
                  </m:oMath>
                </a14:m>
                <a:endParaRPr lang="zh-CN" altLang="en-US" sz="1800" i="1" dirty="0">
                  <a:latin typeface="Cambria Math" panose="02040503050406030204" pitchFamily="18" charset="0"/>
                  <a:ea typeface="Cambria Math" panose="02040503050406030204" pitchFamily="18" charset="0"/>
                </a:endParaRPr>
              </a:p>
            </p:txBody>
          </p:sp>
        </mc:Choice>
        <mc:Fallback xmlns="">
          <p:sp>
            <p:nvSpPr>
              <p:cNvPr id="3" name="内容占位符 2">
                <a:extLst>
                  <a:ext uri="{FF2B5EF4-FFF2-40B4-BE49-F238E27FC236}">
                    <a16:creationId xmlns:a16="http://schemas.microsoft.com/office/drawing/2014/main" id="{27C63D8C-9225-4050-9D60-9BF1B03AA1DD}"/>
                  </a:ext>
                </a:extLst>
              </p:cNvPr>
              <p:cNvSpPr>
                <a:spLocks noGrp="1" noRot="1" noChangeAspect="1" noMove="1" noResize="1" noEditPoints="1" noAdjustHandles="1" noChangeArrowheads="1" noChangeShapeType="1" noTextEdit="1"/>
              </p:cNvSpPr>
              <p:nvPr>
                <p:ph idx="1"/>
              </p:nvPr>
            </p:nvSpPr>
            <p:spPr>
              <a:xfrm>
                <a:off x="838200" y="2020325"/>
                <a:ext cx="10515600" cy="4351338"/>
              </a:xfrm>
              <a:blipFill>
                <a:blip r:embed="rId2"/>
                <a:stretch>
                  <a:fillRect l="-812" t="-2801" b="-11204"/>
                </a:stretch>
              </a:blipFill>
            </p:spPr>
            <p:txBody>
              <a:bodyPr/>
              <a:lstStyle/>
              <a:p>
                <a:r>
                  <a:rPr lang="zh-CN" altLang="en-US">
                    <a:noFill/>
                  </a:rPr>
                  <a:t> </a:t>
                </a:r>
              </a:p>
            </p:txBody>
          </p:sp>
        </mc:Fallback>
      </mc:AlternateContent>
      <p:sp>
        <p:nvSpPr>
          <p:cNvPr id="14" name="AutoShape 4" descr="Computation | Free Full-Text | Can the Thermodynamic Hodgkin-Huxley Model  of Voltage-Dependent Conductance Extrapolate for Temperature?">
            <a:extLst>
              <a:ext uri="{FF2B5EF4-FFF2-40B4-BE49-F238E27FC236}">
                <a16:creationId xmlns:a16="http://schemas.microsoft.com/office/drawing/2014/main" id="{54A05871-931D-4F5D-B4B5-610D6B7675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15" name="图片 14">
            <a:extLst>
              <a:ext uri="{FF2B5EF4-FFF2-40B4-BE49-F238E27FC236}">
                <a16:creationId xmlns:a16="http://schemas.microsoft.com/office/drawing/2014/main" id="{9AD9364E-53A9-49F5-AF95-3C21F2FC690B}"/>
              </a:ext>
            </a:extLst>
          </p:cNvPr>
          <p:cNvPicPr>
            <a:picLocks noChangeAspect="1"/>
          </p:cNvPicPr>
          <p:nvPr/>
        </p:nvPicPr>
        <p:blipFill>
          <a:blip r:embed="rId3"/>
          <a:stretch>
            <a:fillRect/>
          </a:stretch>
        </p:blipFill>
        <p:spPr>
          <a:xfrm>
            <a:off x="6965650" y="1428846"/>
            <a:ext cx="4780698" cy="1886203"/>
          </a:xfrm>
          <a:prstGeom prst="rect">
            <a:avLst/>
          </a:prstGeom>
        </p:spPr>
      </p:pic>
    </p:spTree>
    <p:extLst>
      <p:ext uri="{BB962C8B-B14F-4D97-AF65-F5344CB8AC3E}">
        <p14:creationId xmlns:p14="http://schemas.microsoft.com/office/powerpoint/2010/main" val="3307930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3EEDE3A1-5A1F-4234-B9CD-9B591A02A8F6}"/>
                  </a:ext>
                </a:extLst>
              </p:cNvPr>
              <p:cNvSpPr>
                <a:spLocks noGrp="1"/>
              </p:cNvSpPr>
              <p:nvPr>
                <p:ph type="title"/>
              </p:nvPr>
            </p:nvSpPr>
            <p:spPr>
              <a:xfrm>
                <a:off x="838200" y="273268"/>
                <a:ext cx="10515600" cy="1597573"/>
              </a:xfrm>
            </p:spPr>
            <p:txBody>
              <a:bodyPr>
                <a:normAutofit/>
              </a:bodyPr>
              <a:lstStyle/>
              <a:p>
                <a:pPr algn="ctr"/>
                <a14:m>
                  <m:oMath xmlns:m="http://schemas.openxmlformats.org/officeDocument/2006/math">
                    <m:r>
                      <a:rPr lang="en-US" altLang="zh-CN" sz="3600" b="1" i="0" dirty="0" smtClean="0">
                        <a:latin typeface="Cambria Math" panose="02040503050406030204" pitchFamily="18" charset="0"/>
                        <a:cs typeface="Times New Roman" panose="02020603050405020304" pitchFamily="18" charset="0"/>
                      </a:rPr>
                      <m:t>𝐍</m:t>
                    </m:r>
                    <m:sSup>
                      <m:sSupPr>
                        <m:ctrlPr>
                          <a:rPr lang="en-US" altLang="zh-CN" sz="3600" b="1" i="1" dirty="0" smtClean="0">
                            <a:latin typeface="Cambria Math" panose="02040503050406030204" pitchFamily="18" charset="0"/>
                            <a:cs typeface="Times New Roman" panose="02020603050405020304" pitchFamily="18" charset="0"/>
                          </a:rPr>
                        </m:ctrlPr>
                      </m:sSupPr>
                      <m:e>
                        <m:r>
                          <a:rPr lang="en-US" altLang="zh-CN" sz="3600" b="1" i="0" dirty="0" smtClean="0">
                            <a:latin typeface="Cambria Math" panose="02040503050406030204" pitchFamily="18" charset="0"/>
                            <a:cs typeface="Times New Roman" panose="02020603050405020304" pitchFamily="18" charset="0"/>
                          </a:rPr>
                          <m:t>𝐚</m:t>
                        </m:r>
                      </m:e>
                      <m:sup>
                        <m:r>
                          <a:rPr lang="en-US" altLang="zh-CN" sz="3600" b="1" i="0" dirty="0" smtClean="0">
                            <a:latin typeface="Cambria Math" panose="02040503050406030204" pitchFamily="18" charset="0"/>
                            <a:cs typeface="Times New Roman" panose="02020603050405020304" pitchFamily="18" charset="0"/>
                          </a:rPr>
                          <m:t>+</m:t>
                        </m:r>
                      </m:sup>
                    </m:sSup>
                  </m:oMath>
                </a14:m>
                <a:r>
                  <a:rPr lang="en-US" altLang="zh-CN" sz="3600" b="1" dirty="0">
                    <a:latin typeface="Arial Black" panose="020B0A04020102020204" pitchFamily="34" charset="0"/>
                    <a:cs typeface="Arial" panose="020B0604020202020204" pitchFamily="34" charset="0"/>
                  </a:rPr>
                  <a:t>/</a:t>
                </a:r>
                <a14:m>
                  <m:oMath xmlns:m="http://schemas.openxmlformats.org/officeDocument/2006/math">
                    <m:sSup>
                      <m:sSupPr>
                        <m:ctrlPr>
                          <a:rPr lang="en-US" altLang="zh-CN" sz="3600" b="1" i="1" dirty="0" smtClean="0">
                            <a:latin typeface="Cambria Math" panose="02040503050406030204" pitchFamily="18" charset="0"/>
                            <a:cs typeface="Times New Roman" panose="02020603050405020304" pitchFamily="18" charset="0"/>
                          </a:rPr>
                        </m:ctrlPr>
                      </m:sSupPr>
                      <m:e>
                        <m:r>
                          <a:rPr lang="en-US" altLang="zh-CN" sz="3600" b="1" i="0" dirty="0" smtClean="0">
                            <a:latin typeface="Cambria Math" panose="02040503050406030204" pitchFamily="18" charset="0"/>
                            <a:cs typeface="Times New Roman" panose="02020603050405020304" pitchFamily="18" charset="0"/>
                          </a:rPr>
                          <m:t>𝐊</m:t>
                        </m:r>
                      </m:e>
                      <m:sup>
                        <m:r>
                          <a:rPr lang="en-US" altLang="zh-CN" sz="3600" b="1" i="0" dirty="0" smtClean="0">
                            <a:latin typeface="Cambria Math" panose="02040503050406030204" pitchFamily="18" charset="0"/>
                            <a:cs typeface="Times New Roman" panose="02020603050405020304" pitchFamily="18" charset="0"/>
                          </a:rPr>
                          <m:t>+</m:t>
                        </m:r>
                      </m:sup>
                    </m:sSup>
                  </m:oMath>
                </a14:m>
                <a:r>
                  <a:rPr lang="en-US" altLang="zh-CN" sz="3600" b="1" dirty="0">
                    <a:latin typeface="Arial Black" panose="020B0A04020102020204" pitchFamily="34" charset="0"/>
                    <a:cs typeface="Arial" panose="020B0604020202020204" pitchFamily="34" charset="0"/>
                  </a:rPr>
                  <a:t>/</a:t>
                </a:r>
                <a14:m>
                  <m:oMath xmlns:m="http://schemas.openxmlformats.org/officeDocument/2006/math">
                    <m:r>
                      <a:rPr lang="en-US" altLang="zh-CN" sz="3600" b="1" i="0" dirty="0" smtClean="0">
                        <a:latin typeface="Cambria Math" panose="02040503050406030204" pitchFamily="18" charset="0"/>
                        <a:cs typeface="Times New Roman" panose="02020603050405020304" pitchFamily="18" charset="0"/>
                      </a:rPr>
                      <m:t>𝐂</m:t>
                    </m:r>
                    <m:sSup>
                      <m:sSupPr>
                        <m:ctrlPr>
                          <a:rPr lang="en-US" altLang="zh-CN" sz="3600" b="1" i="1" dirty="0" smtClean="0">
                            <a:latin typeface="Cambria Math" panose="02040503050406030204" pitchFamily="18" charset="0"/>
                            <a:cs typeface="Times New Roman" panose="02020603050405020304" pitchFamily="18" charset="0"/>
                          </a:rPr>
                        </m:ctrlPr>
                      </m:sSupPr>
                      <m:e>
                        <m:r>
                          <a:rPr lang="en-US" altLang="zh-CN" sz="3600" b="1" i="0" dirty="0" smtClean="0">
                            <a:latin typeface="Cambria Math" panose="02040503050406030204" pitchFamily="18" charset="0"/>
                            <a:cs typeface="Times New Roman" panose="02020603050405020304" pitchFamily="18" charset="0"/>
                          </a:rPr>
                          <m:t>𝐥</m:t>
                        </m:r>
                      </m:e>
                      <m:sup>
                        <m:r>
                          <a:rPr lang="en-US" altLang="zh-CN" sz="3600" b="1" i="0" dirty="0" smtClean="0">
                            <a:latin typeface="Cambria Math" panose="02040503050406030204" pitchFamily="18" charset="0"/>
                            <a:cs typeface="Times New Roman" panose="02020603050405020304" pitchFamily="18" charset="0"/>
                          </a:rPr>
                          <m:t>−</m:t>
                        </m:r>
                      </m:sup>
                    </m:sSup>
                  </m:oMath>
                </a14:m>
                <a:r>
                  <a:rPr lang="en-US" altLang="zh-CN" b="1" dirty="0">
                    <a:latin typeface="Arial" panose="020B0604020202020204" pitchFamily="34" charset="0"/>
                    <a:cs typeface="Arial" panose="020B0604020202020204" pitchFamily="34" charset="0"/>
                  </a:rPr>
                  <a:t> </a:t>
                </a:r>
                <a:r>
                  <a:rPr lang="en-US" altLang="zh-CN" sz="3600" b="1" dirty="0">
                    <a:latin typeface="Cambria" panose="02040503050406030204" pitchFamily="18" charset="0"/>
                    <a:ea typeface="Cambria" panose="02040503050406030204" pitchFamily="18" charset="0"/>
                    <a:cs typeface="Arial" panose="020B0604020202020204" pitchFamily="34" charset="0"/>
                  </a:rPr>
                  <a:t>NKCC</a:t>
                </a:r>
                <a:r>
                  <a:rPr lang="en-US" altLang="zh-CN" b="1" dirty="0">
                    <a:latin typeface="Cambria" panose="02040503050406030204" pitchFamily="18" charset="0"/>
                    <a:ea typeface="Cambria" panose="02040503050406030204" pitchFamily="18" charset="0"/>
                    <a:cs typeface="Arial" panose="020B0604020202020204" pitchFamily="34" charset="0"/>
                  </a:rPr>
                  <a:t> transporter</a:t>
                </a:r>
                <a:br>
                  <a:rPr lang="en-US" altLang="zh-CN" b="1" dirty="0">
                    <a:latin typeface="Cambria" panose="02040503050406030204" pitchFamily="18" charset="0"/>
                    <a:ea typeface="Cambria" panose="02040503050406030204" pitchFamily="18" charset="0"/>
                    <a:cs typeface="Arial" panose="020B0604020202020204" pitchFamily="34" charset="0"/>
                  </a:rPr>
                </a:br>
                <a:r>
                  <a:rPr lang="en-US" altLang="zh-CN" sz="2700" b="1" dirty="0">
                    <a:latin typeface="Cambria" panose="02040503050406030204" pitchFamily="18" charset="0"/>
                    <a:ea typeface="Cambria" panose="02040503050406030204" pitchFamily="18" charset="0"/>
                    <a:cs typeface="Arial" panose="020B0604020202020204" pitchFamily="34" charset="0"/>
                  </a:rPr>
                  <a:t>Potassium Clearance</a:t>
                </a:r>
                <a:endParaRPr lang="zh-CN" altLang="en-US" b="1" dirty="0">
                  <a:latin typeface="Cambria" panose="02040503050406030204" pitchFamily="18" charset="0"/>
                  <a:cs typeface="Arial" panose="020B0604020202020204" pitchFamily="34" charset="0"/>
                </a:endParaRPr>
              </a:p>
            </p:txBody>
          </p:sp>
        </mc:Choice>
        <mc:Fallback xmlns="">
          <p:sp>
            <p:nvSpPr>
              <p:cNvPr id="2" name="标题 1">
                <a:extLst>
                  <a:ext uri="{FF2B5EF4-FFF2-40B4-BE49-F238E27FC236}">
                    <a16:creationId xmlns:a16="http://schemas.microsoft.com/office/drawing/2014/main" id="{3EEDE3A1-5A1F-4234-B9CD-9B591A02A8F6}"/>
                  </a:ext>
                </a:extLst>
              </p:cNvPr>
              <p:cNvSpPr>
                <a:spLocks noGrp="1" noRot="1" noChangeAspect="1" noMove="1" noResize="1" noEditPoints="1" noAdjustHandles="1" noChangeArrowheads="1" noChangeShapeType="1" noTextEdit="1"/>
              </p:cNvSpPr>
              <p:nvPr>
                <p:ph type="title"/>
              </p:nvPr>
            </p:nvSpPr>
            <p:spPr>
              <a:xfrm>
                <a:off x="838200" y="273268"/>
                <a:ext cx="10515600" cy="1597573"/>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05DD8278-3D2F-46B5-BF81-439BEC5F8A0D}"/>
                  </a:ext>
                </a:extLst>
              </p:cNvPr>
              <p:cNvSpPr>
                <a:spLocks noGrp="1"/>
              </p:cNvSpPr>
              <p:nvPr>
                <p:ph idx="1"/>
              </p:nvPr>
            </p:nvSpPr>
            <p:spPr>
              <a:xfrm>
                <a:off x="469392" y="1825625"/>
                <a:ext cx="4721352" cy="4351338"/>
              </a:xfrm>
            </p:spPr>
            <p:txBody>
              <a:bodyPr>
                <a:normAutofit/>
              </a:bodyPr>
              <a:lstStyle/>
              <a:p>
                <a:pPr>
                  <a:tabLst>
                    <a:tab pos="3048000" algn="ctr"/>
                    <a:tab pos="6032500" algn="r"/>
                  </a:tabLst>
                </a:pPr>
                <a14:m>
                  <m:oMath xmlns:m="http://schemas.openxmlformats.org/officeDocument/2006/math">
                    <m:sSubSup>
                      <m:sSubSupPr>
                        <m:ctrlPr>
                          <a:rPr lang="zh-CN" altLang="zh-CN" sz="1800" i="1" smtClean="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𝐽</m:t>
                        </m:r>
                      </m:e>
                      <m:sub>
                        <m:r>
                          <a:rPr lang="en-CA" altLang="zh-CN" sz="1800" i="1">
                            <a:effectLst/>
                            <a:latin typeface="Cambria Math" panose="02040503050406030204" pitchFamily="18" charset="0"/>
                            <a:ea typeface="等线" panose="02010600030101010101" pitchFamily="2" charset="-122"/>
                          </a:rPr>
                          <m:t>𝑁𝐾𝐶𝐶</m:t>
                        </m:r>
                      </m:sub>
                      <m:sup>
                        <m:r>
                          <a:rPr lang="en-CA" altLang="zh-CN" sz="1800" i="1">
                            <a:effectLst/>
                            <a:latin typeface="Cambria Math" panose="02040503050406030204" pitchFamily="18" charset="0"/>
                            <a:ea typeface="等线" panose="02010600030101010101" pitchFamily="2" charset="-122"/>
                          </a:rPr>
                          <m:t>𝐾</m:t>
                        </m:r>
                      </m:sup>
                    </m:sSubSup>
                    <m:r>
                      <a:rPr lang="en-CA" altLang="zh-CN" sz="1800" i="1">
                        <a:effectLst/>
                        <a:latin typeface="Cambria Math" panose="02040503050406030204" pitchFamily="18" charset="0"/>
                        <a:ea typeface="等线" panose="02010600030101010101" pitchFamily="2" charset="-122"/>
                      </a:rPr>
                      <m:t>=−</m:t>
                    </m:r>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𝐼</m:t>
                            </m:r>
                          </m:e>
                          <m:sub>
                            <m:r>
                              <a:rPr lang="en-CA" altLang="zh-CN" sz="1800" i="1">
                                <a:effectLst/>
                                <a:latin typeface="Cambria Math" panose="02040503050406030204" pitchFamily="18" charset="0"/>
                                <a:ea typeface="等线" panose="02010600030101010101" pitchFamily="2" charset="-122"/>
                              </a:rPr>
                              <m:t>𝑚𝑎𝑥</m:t>
                            </m:r>
                          </m:sub>
                          <m:sup>
                            <m:r>
                              <a:rPr lang="en-CA" altLang="zh-CN" sz="1800" i="1">
                                <a:effectLst/>
                                <a:latin typeface="Cambria Math" panose="02040503050406030204" pitchFamily="18" charset="0"/>
                                <a:ea typeface="等线" panose="02010600030101010101" pitchFamily="2" charset="-122"/>
                              </a:rPr>
                              <m:t>𝑁𝐾𝐶𝐶</m:t>
                            </m:r>
                          </m:sup>
                        </m:sSubSup>
                      </m:num>
                      <m:den>
                        <m:r>
                          <a:rPr lang="en-CA" altLang="zh-CN" sz="1800" i="1">
                            <a:effectLst/>
                            <a:latin typeface="Cambria Math" panose="02040503050406030204" pitchFamily="18" charset="0"/>
                            <a:ea typeface="等线" panose="02010600030101010101" pitchFamily="2" charset="-122"/>
                          </a:rPr>
                          <m:t>𝑒</m:t>
                        </m:r>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CA" altLang="zh-CN" sz="1800" i="1">
                                <a:effectLst/>
                                <a:latin typeface="Cambria Math" panose="02040503050406030204" pitchFamily="18" charset="0"/>
                                <a:ea typeface="等线" panose="02010600030101010101" pitchFamily="2" charset="-122"/>
                              </a:rPr>
                              <m:t>𝑧</m:t>
                            </m:r>
                          </m:e>
                          <m:sup>
                            <m:r>
                              <a:rPr lang="en-CA" altLang="zh-CN" sz="1800" i="1">
                                <a:effectLst/>
                                <a:latin typeface="Cambria Math" panose="02040503050406030204" pitchFamily="18" charset="0"/>
                                <a:ea typeface="等线" panose="02010600030101010101" pitchFamily="2" charset="-122"/>
                              </a:rPr>
                              <m:t>𝐾</m:t>
                            </m:r>
                          </m:sup>
                        </m:sSup>
                      </m:den>
                    </m:f>
                    <m:func>
                      <m:func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a:rPr lang="en-CA" altLang="zh-CN" sz="1800" i="1">
                            <a:effectLst/>
                            <a:latin typeface="Cambria Math" panose="02040503050406030204" pitchFamily="18" charset="0"/>
                            <a:ea typeface="等线" panose="02010600030101010101" pitchFamily="2" charset="-122"/>
                          </a:rPr>
                          <m:t>𝑙𝑜𝑔</m:t>
                        </m:r>
                      </m:fName>
                      <m:e>
                        <m:d>
                          <m:d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𝐾</m:t>
                                    </m:r>
                                  </m:sup>
                                </m:sSubSup>
                              </m:num>
                              <m:den>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𝐾</m:t>
                                    </m:r>
                                  </m:sup>
                                </m:sSubSup>
                              </m:den>
                            </m:f>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𝑁𝑎</m:t>
                                    </m:r>
                                  </m:sup>
                                </m:sSubSup>
                              </m:num>
                              <m:den>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𝑁𝑎</m:t>
                                    </m:r>
                                  </m:sup>
                                </m:sSubSup>
                              </m:den>
                            </m:f>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𝐶𝑙</m:t>
                                            </m:r>
                                          </m:sup>
                                        </m:sSubSup>
                                      </m:num>
                                      <m:den>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𝐶𝑙</m:t>
                                            </m:r>
                                          </m:sup>
                                        </m:sSubSup>
                                      </m:den>
                                    </m:f>
                                  </m:e>
                                </m:d>
                              </m:e>
                              <m:sup>
                                <m:r>
                                  <a:rPr lang="en-CA" altLang="zh-CN" sz="1800" i="1">
                                    <a:effectLst/>
                                    <a:latin typeface="Cambria Math" panose="02040503050406030204" pitchFamily="18" charset="0"/>
                                    <a:ea typeface="等线" panose="02010600030101010101" pitchFamily="2" charset="-122"/>
                                  </a:rPr>
                                  <m:t>2</m:t>
                                </m:r>
                              </m:sup>
                            </m:sSup>
                          </m:e>
                        </m:d>
                      </m:e>
                    </m:func>
                  </m:oMath>
                </a14:m>
                <a:r>
                  <a:rPr lang="en-CA" altLang="zh-CN" sz="1800" i="1" dirty="0">
                    <a:effectLst/>
                    <a:latin typeface="Cambria Math" panose="02040503050406030204" pitchFamily="18" charset="0"/>
                    <a:ea typeface="等线" panose="02010600030101010101" pitchFamily="2" charset="-122"/>
                  </a:rPr>
                  <a:t> ,</a:t>
                </a:r>
                <a:endParaRPr lang="zh-CN" altLang="zh-CN" sz="1800" dirty="0">
                  <a:effectLst/>
                  <a:latin typeface="Calibri" panose="020F0502020204030204" pitchFamily="34" charset="0"/>
                  <a:ea typeface="等线" panose="02010600030101010101" pitchFamily="2" charset="-122"/>
                </a:endParaRPr>
              </a:p>
              <a:p>
                <a:pPr>
                  <a:tabLst>
                    <a:tab pos="3048000" algn="ctr"/>
                    <a:tab pos="6032500" algn="r"/>
                  </a:tabLst>
                </a:pPr>
                <a14:m>
                  <m:oMath xmlns:m="http://schemas.openxmlformats.org/officeDocument/2006/math">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𝐽</m:t>
                        </m:r>
                      </m:e>
                      <m:sub>
                        <m:r>
                          <a:rPr lang="en-CA" altLang="zh-CN" sz="1800" i="1">
                            <a:effectLst/>
                            <a:latin typeface="Cambria Math" panose="02040503050406030204" pitchFamily="18" charset="0"/>
                            <a:ea typeface="等线" panose="02010600030101010101" pitchFamily="2" charset="-122"/>
                          </a:rPr>
                          <m:t>𝑁𝐾𝐶𝐶</m:t>
                        </m:r>
                      </m:sub>
                      <m:sup>
                        <m:r>
                          <a:rPr lang="en-CA" altLang="zh-CN" sz="1800" i="1">
                            <a:effectLst/>
                            <a:latin typeface="Cambria Math" panose="02040503050406030204" pitchFamily="18" charset="0"/>
                            <a:ea typeface="等线" panose="02010600030101010101" pitchFamily="2" charset="-122"/>
                          </a:rPr>
                          <m:t>𝑁𝑎</m:t>
                        </m:r>
                      </m:sup>
                    </m:sSubSup>
                    <m:r>
                      <a:rPr lang="en-CA" altLang="zh-CN" sz="1800" i="1">
                        <a:effectLst/>
                        <a:latin typeface="Cambria Math" panose="02040503050406030204" pitchFamily="18" charset="0"/>
                        <a:ea typeface="等线" panose="02010600030101010101" pitchFamily="2" charset="-122"/>
                      </a:rPr>
                      <m:t>=−</m:t>
                    </m:r>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𝐼</m:t>
                            </m:r>
                          </m:e>
                          <m:sub>
                            <m:r>
                              <a:rPr lang="en-CA" altLang="zh-CN" sz="1800" i="1">
                                <a:effectLst/>
                                <a:latin typeface="Cambria Math" panose="02040503050406030204" pitchFamily="18" charset="0"/>
                                <a:ea typeface="等线" panose="02010600030101010101" pitchFamily="2" charset="-122"/>
                              </a:rPr>
                              <m:t>𝑚𝑎𝑥</m:t>
                            </m:r>
                          </m:sub>
                          <m:sup>
                            <m:r>
                              <a:rPr lang="en-CA" altLang="zh-CN" sz="1800" i="1">
                                <a:effectLst/>
                                <a:latin typeface="Cambria Math" panose="02040503050406030204" pitchFamily="18" charset="0"/>
                                <a:ea typeface="等线" panose="02010600030101010101" pitchFamily="2" charset="-122"/>
                              </a:rPr>
                              <m:t>𝑁𝐾𝐶𝐶</m:t>
                            </m:r>
                          </m:sup>
                        </m:sSubSup>
                      </m:num>
                      <m:den>
                        <m:r>
                          <a:rPr lang="en-CA" altLang="zh-CN" sz="1800" i="1">
                            <a:effectLst/>
                            <a:latin typeface="Cambria Math" panose="02040503050406030204" pitchFamily="18" charset="0"/>
                            <a:ea typeface="等线" panose="02010600030101010101" pitchFamily="2" charset="-122"/>
                          </a:rPr>
                          <m:t>𝑒</m:t>
                        </m:r>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CA" altLang="zh-CN" sz="1800" i="1">
                                <a:effectLst/>
                                <a:latin typeface="Cambria Math" panose="02040503050406030204" pitchFamily="18" charset="0"/>
                                <a:ea typeface="等线" panose="02010600030101010101" pitchFamily="2" charset="-122"/>
                              </a:rPr>
                              <m:t>𝑧</m:t>
                            </m:r>
                          </m:e>
                          <m:sup>
                            <m:r>
                              <a:rPr lang="en-CA" altLang="zh-CN" sz="1800" i="1">
                                <a:effectLst/>
                                <a:latin typeface="Cambria Math" panose="02040503050406030204" pitchFamily="18" charset="0"/>
                                <a:ea typeface="等线" panose="02010600030101010101" pitchFamily="2" charset="-122"/>
                              </a:rPr>
                              <m:t>𝑁𝑎</m:t>
                            </m:r>
                          </m:sup>
                        </m:sSup>
                      </m:den>
                    </m:f>
                    <m:func>
                      <m:func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a:rPr lang="en-CA" altLang="zh-CN" sz="1800" i="1">
                            <a:effectLst/>
                            <a:latin typeface="Cambria Math" panose="02040503050406030204" pitchFamily="18" charset="0"/>
                            <a:ea typeface="等线" panose="02010600030101010101" pitchFamily="2" charset="-122"/>
                          </a:rPr>
                          <m:t>𝑙𝑜𝑔</m:t>
                        </m:r>
                      </m:fName>
                      <m:e>
                        <m:d>
                          <m:d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𝐾</m:t>
                                    </m:r>
                                  </m:sup>
                                </m:sSubSup>
                              </m:num>
                              <m:den>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𝐾</m:t>
                                    </m:r>
                                  </m:sup>
                                </m:sSubSup>
                              </m:den>
                            </m:f>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𝑁𝑎</m:t>
                                    </m:r>
                                  </m:sup>
                                </m:sSubSup>
                              </m:num>
                              <m:den>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𝑁𝑎</m:t>
                                    </m:r>
                                  </m:sup>
                                </m:sSubSup>
                              </m:den>
                            </m:f>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𝐶𝑙</m:t>
                                            </m:r>
                                          </m:sup>
                                        </m:sSubSup>
                                      </m:num>
                                      <m:den>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𝐶𝑙</m:t>
                                            </m:r>
                                          </m:sup>
                                        </m:sSubSup>
                                      </m:den>
                                    </m:f>
                                  </m:e>
                                </m:d>
                              </m:e>
                              <m:sup>
                                <m:r>
                                  <a:rPr lang="en-CA" altLang="zh-CN" sz="1800" i="1">
                                    <a:effectLst/>
                                    <a:latin typeface="Cambria Math" panose="02040503050406030204" pitchFamily="18" charset="0"/>
                                    <a:ea typeface="等线" panose="02010600030101010101" pitchFamily="2" charset="-122"/>
                                  </a:rPr>
                                  <m:t>2</m:t>
                                </m:r>
                              </m:sup>
                            </m:sSup>
                          </m:e>
                        </m:d>
                      </m:e>
                    </m:func>
                  </m:oMath>
                </a14:m>
                <a:r>
                  <a:rPr lang="en-CA" altLang="zh-CN" sz="1800" i="1" dirty="0">
                    <a:effectLst/>
                    <a:latin typeface="Cambria Math" panose="02040503050406030204" pitchFamily="18" charset="0"/>
                    <a:ea typeface="等线" panose="02010600030101010101" pitchFamily="2" charset="-122"/>
                  </a:rPr>
                  <a:t>, </a:t>
                </a:r>
                <a:endParaRPr lang="zh-CN" altLang="zh-CN" sz="1800" dirty="0">
                  <a:effectLst/>
                  <a:latin typeface="Calibri" panose="020F0502020204030204" pitchFamily="34" charset="0"/>
                  <a:ea typeface="等线" panose="02010600030101010101" pitchFamily="2" charset="-122"/>
                </a:endParaRPr>
              </a:p>
              <a:p>
                <a:pPr>
                  <a:tabLst>
                    <a:tab pos="3048000" algn="ctr"/>
                    <a:tab pos="6032500" algn="r"/>
                  </a:tabLst>
                </a:pPr>
                <a14:m>
                  <m:oMath xmlns:m="http://schemas.openxmlformats.org/officeDocument/2006/math">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𝐽</m:t>
                        </m:r>
                      </m:e>
                      <m:sub>
                        <m:r>
                          <a:rPr lang="en-CA" altLang="zh-CN" sz="1800" i="1">
                            <a:effectLst/>
                            <a:latin typeface="Cambria Math" panose="02040503050406030204" pitchFamily="18" charset="0"/>
                            <a:ea typeface="等线" panose="02010600030101010101" pitchFamily="2" charset="-122"/>
                          </a:rPr>
                          <m:t>𝑁𝐾𝐶𝐶</m:t>
                        </m:r>
                      </m:sub>
                      <m:sup>
                        <m:r>
                          <a:rPr lang="en-CA" altLang="zh-CN" sz="1800" i="1">
                            <a:effectLst/>
                            <a:latin typeface="Cambria Math" panose="02040503050406030204" pitchFamily="18" charset="0"/>
                            <a:ea typeface="等线" panose="02010600030101010101" pitchFamily="2" charset="-122"/>
                          </a:rPr>
                          <m:t>𝐶𝑙</m:t>
                        </m:r>
                      </m:sup>
                    </m:sSubSup>
                    <m:r>
                      <a:rPr lang="en-CA" altLang="zh-CN" sz="1800" i="1">
                        <a:effectLst/>
                        <a:latin typeface="Cambria Math" panose="02040503050406030204" pitchFamily="18" charset="0"/>
                        <a:ea typeface="等线" panose="02010600030101010101" pitchFamily="2" charset="-122"/>
                      </a:rPr>
                      <m:t>=2</m:t>
                    </m:r>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𝐼</m:t>
                            </m:r>
                          </m:e>
                          <m:sub>
                            <m:r>
                              <a:rPr lang="en-CA" altLang="zh-CN" sz="1800" i="1">
                                <a:effectLst/>
                                <a:latin typeface="Cambria Math" panose="02040503050406030204" pitchFamily="18" charset="0"/>
                                <a:ea typeface="等线" panose="02010600030101010101" pitchFamily="2" charset="-122"/>
                              </a:rPr>
                              <m:t>𝑚𝑎𝑥</m:t>
                            </m:r>
                          </m:sub>
                          <m:sup>
                            <m:r>
                              <a:rPr lang="en-CA" altLang="zh-CN" sz="1800" i="1">
                                <a:effectLst/>
                                <a:latin typeface="Cambria Math" panose="02040503050406030204" pitchFamily="18" charset="0"/>
                                <a:ea typeface="等线" panose="02010600030101010101" pitchFamily="2" charset="-122"/>
                              </a:rPr>
                              <m:t>𝑁𝐾𝐶𝐶</m:t>
                            </m:r>
                          </m:sup>
                        </m:sSubSup>
                      </m:num>
                      <m:den>
                        <m:r>
                          <a:rPr lang="en-CA" altLang="zh-CN" sz="1800" i="1">
                            <a:effectLst/>
                            <a:latin typeface="Cambria Math" panose="02040503050406030204" pitchFamily="18" charset="0"/>
                            <a:ea typeface="等线" panose="02010600030101010101" pitchFamily="2" charset="-122"/>
                          </a:rPr>
                          <m:t>𝑒</m:t>
                        </m:r>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CA" altLang="zh-CN" sz="1800" i="1">
                                <a:effectLst/>
                                <a:latin typeface="Cambria Math" panose="02040503050406030204" pitchFamily="18" charset="0"/>
                                <a:ea typeface="等线" panose="02010600030101010101" pitchFamily="2" charset="-122"/>
                              </a:rPr>
                              <m:t>𝑧</m:t>
                            </m:r>
                          </m:e>
                          <m:sup>
                            <m:r>
                              <a:rPr lang="en-CA" altLang="zh-CN" sz="1800" i="1">
                                <a:effectLst/>
                                <a:latin typeface="Cambria Math" panose="02040503050406030204" pitchFamily="18" charset="0"/>
                                <a:ea typeface="等线" panose="02010600030101010101" pitchFamily="2" charset="-122"/>
                              </a:rPr>
                              <m:t>𝐶𝑙</m:t>
                            </m:r>
                          </m:sup>
                        </m:sSup>
                      </m:den>
                    </m:f>
                    <m:func>
                      <m:func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uncPr>
                      <m:fName>
                        <m:r>
                          <a:rPr lang="en-CA" altLang="zh-CN" sz="1800" i="1">
                            <a:effectLst/>
                            <a:latin typeface="Cambria Math" panose="02040503050406030204" pitchFamily="18" charset="0"/>
                            <a:ea typeface="等线" panose="02010600030101010101" pitchFamily="2" charset="-122"/>
                          </a:rPr>
                          <m:t>𝑙𝑜𝑔</m:t>
                        </m:r>
                      </m:fName>
                      <m:e>
                        <m:d>
                          <m:d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𝐾</m:t>
                                    </m:r>
                                  </m:sup>
                                </m:sSubSup>
                              </m:num>
                              <m:den>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𝐾</m:t>
                                    </m:r>
                                  </m:sup>
                                </m:sSubSup>
                              </m:den>
                            </m:f>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𝑁𝑎</m:t>
                                    </m:r>
                                  </m:sup>
                                </m:sSubSup>
                              </m:num>
                              <m:den>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𝑁𝑎</m:t>
                                    </m:r>
                                  </m:sup>
                                </m:sSubSup>
                              </m:den>
                            </m:f>
                            <m:sSup>
                              <m:s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𝐶𝑙</m:t>
                                            </m:r>
                                          </m:sup>
                                        </m:sSubSup>
                                      </m:num>
                                      <m:den>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𝐶</m:t>
                                            </m:r>
                                          </m:e>
                                          <m:sub>
                                            <m:r>
                                              <a:rPr lang="en-CA" altLang="zh-CN" sz="1800" i="1">
                                                <a:effectLst/>
                                                <a:latin typeface="Cambria Math" panose="02040503050406030204" pitchFamily="18" charset="0"/>
                                                <a:ea typeface="等线" panose="02010600030101010101" pitchFamily="2" charset="-122"/>
                                              </a:rPr>
                                              <m:t>𝑔𝑙</m:t>
                                            </m:r>
                                          </m:sub>
                                          <m:sup>
                                            <m:r>
                                              <a:rPr lang="en-CA" altLang="zh-CN" sz="1800" i="1">
                                                <a:effectLst/>
                                                <a:latin typeface="Cambria Math" panose="02040503050406030204" pitchFamily="18" charset="0"/>
                                                <a:ea typeface="等线" panose="02010600030101010101" pitchFamily="2" charset="-122"/>
                                              </a:rPr>
                                              <m:t>𝐶𝑙</m:t>
                                            </m:r>
                                          </m:sup>
                                        </m:sSubSup>
                                      </m:den>
                                    </m:f>
                                  </m:e>
                                </m:d>
                              </m:e>
                              <m:sup>
                                <m:r>
                                  <a:rPr lang="en-CA" altLang="zh-CN" sz="1800" i="1">
                                    <a:effectLst/>
                                    <a:latin typeface="Cambria Math" panose="02040503050406030204" pitchFamily="18" charset="0"/>
                                    <a:ea typeface="等线" panose="02010600030101010101" pitchFamily="2" charset="-122"/>
                                  </a:rPr>
                                  <m:t>2</m:t>
                                </m:r>
                              </m:sup>
                            </m:sSup>
                          </m:e>
                        </m:d>
                      </m:e>
                    </m:func>
                  </m:oMath>
                </a14:m>
                <a:r>
                  <a:rPr lang="en-CA" altLang="zh-CN" sz="1800" i="1" dirty="0">
                    <a:effectLst/>
                    <a:latin typeface="Cambria Math" panose="02040503050406030204" pitchFamily="18" charset="0"/>
                    <a:ea typeface="等线" panose="02010600030101010101" pitchFamily="2" charset="-122"/>
                  </a:rPr>
                  <a:t>.</a:t>
                </a:r>
              </a:p>
              <a:p>
                <a:pPr>
                  <a:tabLst>
                    <a:tab pos="3048000" algn="ctr"/>
                    <a:tab pos="6032500" algn="r"/>
                  </a:tabLst>
                </a:pPr>
                <a:r>
                  <a:rPr lang="en-CA" altLang="zh-CN" sz="1800" dirty="0">
                    <a:effectLst/>
                    <a:latin typeface="Times New Roman" panose="02020603050405020304" pitchFamily="18" charset="0"/>
                    <a:ea typeface="等线" panose="02010600030101010101" pitchFamily="2" charset="-122"/>
                    <a:cs typeface="Times New Roman" panose="02020603050405020304" pitchFamily="18" charset="0"/>
                  </a:rPr>
                  <a:t>With the help of </a:t>
                </a:r>
                <a14:m>
                  <m:oMath xmlns:m="http://schemas.openxmlformats.org/officeDocument/2006/math">
                    <m:r>
                      <m:rPr>
                        <m:sty m:val="p"/>
                      </m:rPr>
                      <a:rPr lang="en-US" altLang="zh-CN" sz="1800" b="0" i="1" dirty="0">
                        <a:latin typeface="Cambria Math" panose="02040503050406030204" pitchFamily="18" charset="0"/>
                        <a:ea typeface="等线" panose="02010600030101010101" pitchFamily="2" charset="-122"/>
                        <a:cs typeface="Times New Roman" panose="02020603050405020304" pitchFamily="18" charset="0"/>
                      </a:rPr>
                      <m:t>N</m:t>
                    </m:r>
                    <m:sSup>
                      <m:sSupPr>
                        <m:ctrlPr>
                          <a:rPr lang="en-US" altLang="zh-CN" sz="1800" i="1" dirty="0">
                            <a:latin typeface="Cambria Math" panose="02040503050406030204" pitchFamily="18" charset="0"/>
                            <a:ea typeface="等线" panose="02010600030101010101" pitchFamily="2" charset="-122"/>
                            <a:cs typeface="Times New Roman" panose="02020603050405020304" pitchFamily="18" charset="0"/>
                          </a:rPr>
                        </m:ctrlPr>
                      </m:sSupPr>
                      <m:e>
                        <m:r>
                          <m:rPr>
                            <m:sty m:val="p"/>
                          </m:rPr>
                          <a:rPr lang="en-US" altLang="zh-CN" sz="1800" b="0" i="1" dirty="0">
                            <a:latin typeface="Cambria Math" panose="02040503050406030204" pitchFamily="18" charset="0"/>
                            <a:ea typeface="等线" panose="02010600030101010101" pitchFamily="2" charset="-122"/>
                            <a:cs typeface="Times New Roman" panose="02020603050405020304" pitchFamily="18" charset="0"/>
                          </a:rPr>
                          <m:t>a</m:t>
                        </m:r>
                      </m:e>
                      <m:sup>
                        <m:r>
                          <a:rPr lang="en-US" altLang="zh-CN" sz="1800" b="0" dirty="0">
                            <a:latin typeface="Cambria Math" panose="02040503050406030204" pitchFamily="18" charset="0"/>
                            <a:ea typeface="等线" panose="02010600030101010101" pitchFamily="2" charset="-122"/>
                            <a:cs typeface="Times New Roman" panose="02020603050405020304" pitchFamily="18" charset="0"/>
                          </a:rPr>
                          <m:t>+</m:t>
                        </m:r>
                      </m:sup>
                    </m:sSup>
                  </m:oMath>
                </a14:m>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a:t>
                </a:r>
                <a14:m>
                  <m:oMath xmlns:m="http://schemas.openxmlformats.org/officeDocument/2006/math">
                    <m:sSup>
                      <m:sSupPr>
                        <m:ctrlPr>
                          <a:rPr lang="en-US" altLang="zh-CN" sz="1800" i="1" dirty="0">
                            <a:latin typeface="Cambria Math" panose="02040503050406030204" pitchFamily="18" charset="0"/>
                            <a:ea typeface="等线" panose="02010600030101010101" pitchFamily="2" charset="-122"/>
                            <a:cs typeface="Times New Roman" panose="02020603050405020304" pitchFamily="18" charset="0"/>
                          </a:rPr>
                        </m:ctrlPr>
                      </m:sSupPr>
                      <m:e>
                        <m:r>
                          <m:rPr>
                            <m:sty m:val="p"/>
                          </m:rPr>
                          <a:rPr lang="en-US" altLang="zh-CN" sz="1800" b="0" i="1" dirty="0">
                            <a:latin typeface="Cambria Math" panose="02040503050406030204" pitchFamily="18" charset="0"/>
                            <a:ea typeface="等线" panose="02010600030101010101" pitchFamily="2" charset="-122"/>
                            <a:cs typeface="Times New Roman" panose="02020603050405020304" pitchFamily="18" charset="0"/>
                          </a:rPr>
                          <m:t>K</m:t>
                        </m:r>
                      </m:e>
                      <m:sup>
                        <m:r>
                          <a:rPr lang="en-US" altLang="zh-CN" sz="1800" b="0" dirty="0">
                            <a:latin typeface="Cambria Math" panose="02040503050406030204" pitchFamily="18" charset="0"/>
                            <a:ea typeface="等线" panose="02010600030101010101" pitchFamily="2" charset="-122"/>
                            <a:cs typeface="Times New Roman" panose="02020603050405020304" pitchFamily="18" charset="0"/>
                          </a:rPr>
                          <m:t>+</m:t>
                        </m:r>
                      </m:sup>
                    </m:sSup>
                  </m:oMath>
                </a14:m>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a:t>
                </a:r>
                <a14:m>
                  <m:oMath xmlns:m="http://schemas.openxmlformats.org/officeDocument/2006/math">
                    <m:r>
                      <m:rPr>
                        <m:sty m:val="p"/>
                      </m:rPr>
                      <a:rPr lang="en-US" altLang="zh-CN" sz="1800" b="0" i="1" dirty="0">
                        <a:latin typeface="Cambria Math" panose="02040503050406030204" pitchFamily="18" charset="0"/>
                        <a:ea typeface="等线" panose="02010600030101010101" pitchFamily="2" charset="-122"/>
                        <a:cs typeface="Times New Roman" panose="02020603050405020304" pitchFamily="18" charset="0"/>
                      </a:rPr>
                      <m:t>C</m:t>
                    </m:r>
                    <m:sSup>
                      <m:sSupPr>
                        <m:ctrlPr>
                          <a:rPr lang="en-US" altLang="zh-CN" sz="1800" i="1" dirty="0">
                            <a:latin typeface="Cambria Math" panose="02040503050406030204" pitchFamily="18" charset="0"/>
                            <a:ea typeface="等线" panose="02010600030101010101" pitchFamily="2" charset="-122"/>
                            <a:cs typeface="Times New Roman" panose="02020603050405020304" pitchFamily="18" charset="0"/>
                          </a:rPr>
                        </m:ctrlPr>
                      </m:sSupPr>
                      <m:e>
                        <m:r>
                          <m:rPr>
                            <m:sty m:val="p"/>
                          </m:rPr>
                          <a:rPr lang="en-US" altLang="zh-CN" sz="1800" b="0" i="1" dirty="0">
                            <a:latin typeface="Cambria Math" panose="02040503050406030204" pitchFamily="18" charset="0"/>
                            <a:ea typeface="等线" panose="02010600030101010101" pitchFamily="2" charset="-122"/>
                            <a:cs typeface="Times New Roman" panose="02020603050405020304" pitchFamily="18" charset="0"/>
                          </a:rPr>
                          <m:t>l</m:t>
                        </m:r>
                      </m:e>
                      <m:sup>
                        <m:r>
                          <a:rPr lang="en-US" altLang="zh-CN" sz="1800" b="0" dirty="0">
                            <a:latin typeface="Cambria Math" panose="02040503050406030204" pitchFamily="18" charset="0"/>
                            <a:ea typeface="等线" panose="02010600030101010101" pitchFamily="2" charset="-122"/>
                            <a:cs typeface="Times New Roman" panose="02020603050405020304" pitchFamily="18" charset="0"/>
                          </a:rPr>
                          <m:t>−</m:t>
                        </m:r>
                      </m:sup>
                    </m:sSup>
                  </m:oMath>
                </a14:m>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 </a:t>
                </a:r>
                <a:r>
                  <a:rPr lang="en-CA" altLang="zh-CN" sz="1800" dirty="0">
                    <a:latin typeface="Times New Roman" panose="02020603050405020304" pitchFamily="18" charset="0"/>
                    <a:cs typeface="Times New Roman" panose="02020603050405020304" pitchFamily="18" charset="0"/>
                  </a:rPr>
                  <a:t>NKCC</a:t>
                </a:r>
                <a:br>
                  <a:rPr lang="en-CA" altLang="zh-CN" sz="1800" dirty="0">
                    <a:latin typeface="Times New Roman" panose="02020603050405020304" pitchFamily="18" charset="0"/>
                    <a:cs typeface="Times New Roman" panose="02020603050405020304" pitchFamily="18" charset="0"/>
                  </a:rPr>
                </a:b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transporter</a:t>
                </a:r>
                <a:r>
                  <a:rPr lang="en-CA" altLang="zh-CN" sz="1800" dirty="0">
                    <a:effectLst/>
                    <a:latin typeface="Times New Roman" panose="02020603050405020304" pitchFamily="18" charset="0"/>
                    <a:ea typeface="等线" panose="02010600030101010101" pitchFamily="2" charset="-122"/>
                    <a:cs typeface="Times New Roman" panose="02020603050405020304" pitchFamily="18" charset="0"/>
                  </a:rPr>
                  <a:t>, more potassium goes through the glial membrane in the simulated region during axon firing. </a:t>
                </a:r>
                <a:endParaRPr lang="zh-CN" altLang="en-US" dirty="0">
                  <a:solidFill>
                    <a:srgbClr val="FF0000"/>
                  </a:solidFill>
                  <a:latin typeface="Arial Black" panose="020B0A04020102020204" pitchFamily="34"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05DD8278-3D2F-46B5-BF81-439BEC5F8A0D}"/>
                  </a:ext>
                </a:extLst>
              </p:cNvPr>
              <p:cNvSpPr>
                <a:spLocks noGrp="1" noRot="1" noChangeAspect="1" noMove="1" noResize="1" noEditPoints="1" noAdjustHandles="1" noChangeArrowheads="1" noChangeShapeType="1" noTextEdit="1"/>
              </p:cNvSpPr>
              <p:nvPr>
                <p:ph idx="1"/>
              </p:nvPr>
            </p:nvSpPr>
            <p:spPr>
              <a:xfrm>
                <a:off x="469392" y="1825625"/>
                <a:ext cx="4721352" cy="4351338"/>
              </a:xfrm>
              <a:blipFill>
                <a:blip r:embed="rId3"/>
                <a:stretch>
                  <a:fillRect l="-774" r="-774"/>
                </a:stretch>
              </a:blipFill>
            </p:spPr>
            <p:txBody>
              <a:bodyPr/>
              <a:lstStyle/>
              <a:p>
                <a:r>
                  <a:rPr lang="en-US">
                    <a:noFill/>
                  </a:rPr>
                  <a:t> </a:t>
                </a:r>
              </a:p>
            </p:txBody>
          </p:sp>
        </mc:Fallback>
      </mc:AlternateContent>
      <p:pic>
        <p:nvPicPr>
          <p:cNvPr id="6" name="Picture 11">
            <a:extLst>
              <a:ext uri="{FF2B5EF4-FFF2-40B4-BE49-F238E27FC236}">
                <a16:creationId xmlns:a16="http://schemas.microsoft.com/office/drawing/2014/main" id="{724DBF4A-EE4A-43B9-9EF1-461075AB119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5374" y="2605246"/>
            <a:ext cx="6317234" cy="2792095"/>
          </a:xfrm>
          <a:prstGeom prst="rect">
            <a:avLst/>
          </a:prstGeom>
          <a:noFill/>
          <a:ln>
            <a:noFill/>
          </a:ln>
        </p:spPr>
      </p:pic>
    </p:spTree>
    <p:extLst>
      <p:ext uri="{BB962C8B-B14F-4D97-AF65-F5344CB8AC3E}">
        <p14:creationId xmlns:p14="http://schemas.microsoft.com/office/powerpoint/2010/main" val="2068742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34A8C9-7831-477E-86DB-8FFFC16DBF13}"/>
              </a:ext>
            </a:extLst>
          </p:cNvPr>
          <p:cNvSpPr>
            <a:spLocks noGrp="1"/>
          </p:cNvSpPr>
          <p:nvPr>
            <p:ph type="sldNum" sz="quarter" idx="12"/>
          </p:nvPr>
        </p:nvSpPr>
        <p:spPr/>
        <p:txBody>
          <a:bodyPr/>
          <a:lstStyle/>
          <a:p>
            <a:pPr>
              <a:defRPr/>
            </a:pPr>
            <a:fld id="{1094A4D4-E870-4986-AE61-DF100B938829}" type="slidenum">
              <a:rPr lang="en-US" smtClean="0"/>
              <a:pPr>
                <a:defRPr/>
              </a:pPr>
              <a:t>5</a:t>
            </a:fld>
            <a:endParaRPr lang="en-US"/>
          </a:p>
        </p:txBody>
      </p:sp>
      <p:sp>
        <p:nvSpPr>
          <p:cNvPr id="4" name="TextBox 3">
            <a:extLst>
              <a:ext uri="{FF2B5EF4-FFF2-40B4-BE49-F238E27FC236}">
                <a16:creationId xmlns:a16="http://schemas.microsoft.com/office/drawing/2014/main" id="{E329E203-62AB-4962-BB6F-3AFFC4ABA44F}"/>
              </a:ext>
            </a:extLst>
          </p:cNvPr>
          <p:cNvSpPr txBox="1"/>
          <p:nvPr/>
        </p:nvSpPr>
        <p:spPr>
          <a:xfrm>
            <a:off x="1269337" y="873720"/>
            <a:ext cx="9787546" cy="5570756"/>
          </a:xfrm>
          <a:prstGeom prst="rect">
            <a:avLst/>
          </a:prstGeom>
          <a:noFill/>
        </p:spPr>
        <p:txBody>
          <a:bodyPr wrap="square">
            <a:spAutoFit/>
          </a:bodyPr>
          <a:lstStyle/>
          <a:p>
            <a:pPr marR="0"/>
            <a:r>
              <a:rPr lang="en-US" sz="2000" b="1" dirty="0">
                <a:latin typeface="Arial" panose="020B0604020202020204" pitchFamily="34" charset="0"/>
                <a:cs typeface="Arial" panose="020B0604020202020204" pitchFamily="34" charset="0"/>
              </a:rPr>
              <a:t>Zhu, Y., S. Xu, R. S. Eisenberg and H. Huang (2021).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Optic nerve microcirculation: Fluid flow and electrodiffusion.</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Physics of Fluids 33(4): 041906.</a:t>
            </a:r>
          </a:p>
          <a:p>
            <a:pPr marR="0"/>
            <a:endParaRPr lang="en-US" sz="2000" b="1" dirty="0">
              <a:latin typeface="Arial" panose="020B0604020202020204" pitchFamily="34" charset="0"/>
              <a:cs typeface="Arial" panose="020B0604020202020204" pitchFamily="34" charset="0"/>
            </a:endParaRPr>
          </a:p>
          <a:p>
            <a:pPr marR="0"/>
            <a:r>
              <a:rPr lang="en-US" sz="2000" b="1" dirty="0">
                <a:latin typeface="Arial" panose="020B0604020202020204" pitchFamily="34" charset="0"/>
                <a:cs typeface="Arial" panose="020B0604020202020204" pitchFamily="34" charset="0"/>
              </a:rPr>
              <a:t>Zhu, Y., S. Xu, R. S. Eisenberg and H. Huang (2021). </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A </a:t>
            </a:r>
            <a:r>
              <a:rPr lang="en-US" sz="2000" b="1" dirty="0" err="1">
                <a:latin typeface="Arial" panose="020B0604020202020204" pitchFamily="34" charset="0"/>
                <a:cs typeface="Arial" panose="020B0604020202020204" pitchFamily="34" charset="0"/>
              </a:rPr>
              <a:t>tridomain</a:t>
            </a:r>
            <a:r>
              <a:rPr lang="en-US" sz="2000" b="1" dirty="0">
                <a:latin typeface="Arial" panose="020B0604020202020204" pitchFamily="34" charset="0"/>
                <a:cs typeface="Arial" panose="020B0604020202020204" pitchFamily="34" charset="0"/>
              </a:rPr>
              <a:t> model for potassium clearance in optic nerve of Necturus.</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Biophysical journal 120(15): 3008-3027.</a:t>
            </a:r>
          </a:p>
          <a:p>
            <a:pPr marR="0"/>
            <a:endParaRPr lang="en-US" b="1" dirty="0">
              <a:latin typeface="Arial" panose="020B0604020202020204" pitchFamily="34" charset="0"/>
              <a:cs typeface="Arial" panose="020B0604020202020204" pitchFamily="34" charset="0"/>
            </a:endParaRPr>
          </a:p>
          <a:p>
            <a:endParaRPr lang="en-US" b="1" dirty="0">
              <a:latin typeface="Calibri" panose="020F0502020204030204" pitchFamily="34" charset="0"/>
            </a:endParaRPr>
          </a:p>
          <a:p>
            <a:r>
              <a:rPr lang="en-US" b="1" dirty="0">
                <a:latin typeface="Calibri" panose="020F0502020204030204" pitchFamily="34" charset="0"/>
              </a:rPr>
              <a:t>Xu, S., B. Eisenberg, Z. Song and H. Huang (2018). </a:t>
            </a:r>
            <a:br>
              <a:rPr lang="en-US" b="1" dirty="0">
                <a:latin typeface="Calibri" panose="020F0502020204030204" pitchFamily="34" charset="0"/>
              </a:rPr>
            </a:br>
            <a:r>
              <a:rPr lang="en-US" b="1" dirty="0">
                <a:latin typeface="Calibri" panose="020F0502020204030204" pitchFamily="34" charset="0"/>
              </a:rPr>
              <a:t>                Osmosis through a Semi-permeable Membrane: a Consistent Approach to Interactions.</a:t>
            </a:r>
            <a:br>
              <a:rPr lang="en-US" b="1" dirty="0">
                <a:latin typeface="Calibri" panose="020F0502020204030204" pitchFamily="34" charset="0"/>
              </a:rPr>
            </a:br>
            <a:r>
              <a:rPr lang="en-US" b="1" dirty="0">
                <a:latin typeface="Calibri" panose="020F0502020204030204" pitchFamily="34" charset="0"/>
              </a:rPr>
              <a:t>                 arXiv preprint arXiv:1806.00646.</a:t>
            </a:r>
          </a:p>
          <a:p>
            <a:pPr marR="0"/>
            <a:r>
              <a:rPr lang="en-US" b="1" dirty="0">
                <a:latin typeface="Calibri" panose="020F0502020204030204" pitchFamily="34" charset="0"/>
              </a:rPr>
              <a:t>Zhu, Y., S. Xu, R. S. Eisenberg and H. Huang (2019). </a:t>
            </a:r>
            <a:br>
              <a:rPr lang="en-US" b="1" dirty="0">
                <a:latin typeface="Calibri" panose="020F0502020204030204" pitchFamily="34" charset="0"/>
              </a:rPr>
            </a:br>
            <a:r>
              <a:rPr lang="en-US" b="1" dirty="0">
                <a:latin typeface="Calibri" panose="020F0502020204030204" pitchFamily="34" charset="0"/>
              </a:rPr>
              <a:t>               A Bidomain Model for Lens Microcirculation      </a:t>
            </a:r>
          </a:p>
          <a:p>
            <a:pPr marR="0"/>
            <a:r>
              <a:rPr lang="en-US" b="1" dirty="0">
                <a:latin typeface="Calibri" panose="020F0502020204030204" pitchFamily="34" charset="0"/>
              </a:rPr>
              <a:t>               Biophysical Journal 116(6): 1171-1184 </a:t>
            </a:r>
            <a:br>
              <a:rPr lang="en-US" b="1" dirty="0">
                <a:latin typeface="Calibri" panose="020F0502020204030204" pitchFamily="34" charset="0"/>
              </a:rPr>
            </a:br>
            <a:r>
              <a:rPr lang="en-US" b="1" dirty="0">
                <a:latin typeface="Calibri" panose="020F0502020204030204" pitchFamily="34" charset="0"/>
              </a:rPr>
              <a:t>               Preprint available on arXiv:1810.04162</a:t>
            </a:r>
          </a:p>
          <a:p>
            <a:pPr marR="0"/>
            <a:r>
              <a:rPr lang="en-US" b="1" dirty="0">
                <a:latin typeface="Calibri" panose="020F0502020204030204" pitchFamily="34" charset="0"/>
              </a:rPr>
              <a:t>Zhu, Y., S. Xu, R. S. Eisenberg and H. Huang (2021). </a:t>
            </a:r>
          </a:p>
          <a:p>
            <a:pPr marR="0"/>
            <a:r>
              <a:rPr lang="en-US" b="1" dirty="0">
                <a:latin typeface="Calibri" panose="020F0502020204030204" pitchFamily="34" charset="0"/>
              </a:rPr>
              <a:t>              Membranes in Optic Nerve Models.   arXiv preprint arXiv:2105.14411.</a:t>
            </a:r>
          </a:p>
          <a:p>
            <a:pPr marR="0"/>
            <a:endParaRPr lang="en-US" sz="1800" dirty="0">
              <a:latin typeface="Calibri" panose="020F0502020204030204" pitchFamily="34" charset="0"/>
            </a:endParaRPr>
          </a:p>
        </p:txBody>
      </p:sp>
      <p:sp>
        <p:nvSpPr>
          <p:cNvPr id="5" name="TextBox 4">
            <a:extLst>
              <a:ext uri="{FF2B5EF4-FFF2-40B4-BE49-F238E27FC236}">
                <a16:creationId xmlns:a16="http://schemas.microsoft.com/office/drawing/2014/main" id="{C2F74126-D7AD-4B45-BA0D-9DF609CC891A}"/>
              </a:ext>
            </a:extLst>
          </p:cNvPr>
          <p:cNvSpPr txBox="1"/>
          <p:nvPr/>
        </p:nvSpPr>
        <p:spPr>
          <a:xfrm>
            <a:off x="3373821" y="194441"/>
            <a:ext cx="5770179" cy="369332"/>
          </a:xfrm>
          <a:prstGeom prst="rect">
            <a:avLst/>
          </a:prstGeom>
          <a:noFill/>
        </p:spPr>
        <p:txBody>
          <a:bodyPr wrap="square" rtlCol="0">
            <a:spAutoFit/>
          </a:bodyPr>
          <a:lstStyle/>
          <a:p>
            <a:r>
              <a:rPr lang="en-US" b="1" dirty="0">
                <a:latin typeface="Arial Black" panose="020B0A04020102020204" pitchFamily="34" charset="0"/>
              </a:rPr>
              <a:t>Details are in Publications</a:t>
            </a:r>
          </a:p>
        </p:txBody>
      </p:sp>
      <p:sp>
        <p:nvSpPr>
          <p:cNvPr id="8" name="TextBox 7">
            <a:extLst>
              <a:ext uri="{FF2B5EF4-FFF2-40B4-BE49-F238E27FC236}">
                <a16:creationId xmlns:a16="http://schemas.microsoft.com/office/drawing/2014/main" id="{81E70101-FDDB-4284-8BAD-AB4690940D1C}"/>
              </a:ext>
            </a:extLst>
          </p:cNvPr>
          <p:cNvSpPr txBox="1"/>
          <p:nvPr/>
        </p:nvSpPr>
        <p:spPr>
          <a:xfrm>
            <a:off x="3373820" y="3175281"/>
            <a:ext cx="3825765" cy="369332"/>
          </a:xfrm>
          <a:prstGeom prst="rect">
            <a:avLst/>
          </a:prstGeom>
          <a:noFill/>
        </p:spPr>
        <p:txBody>
          <a:bodyPr wrap="square" rtlCol="0">
            <a:spAutoFit/>
          </a:bodyPr>
          <a:lstStyle/>
          <a:p>
            <a:r>
              <a:rPr lang="en-US" dirty="0">
                <a:latin typeface="Arial Black" panose="020B0A04020102020204" pitchFamily="34" charset="0"/>
              </a:rPr>
              <a:t>Supporting Publications</a:t>
            </a:r>
          </a:p>
        </p:txBody>
      </p:sp>
    </p:spTree>
    <p:extLst>
      <p:ext uri="{BB962C8B-B14F-4D97-AF65-F5344CB8AC3E}">
        <p14:creationId xmlns:p14="http://schemas.microsoft.com/office/powerpoint/2010/main" val="887967687"/>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45D67-316E-4113-A461-77CC6F309EDA}"/>
              </a:ext>
            </a:extLst>
          </p:cNvPr>
          <p:cNvSpPr>
            <a:spLocks noGrp="1"/>
          </p:cNvSpPr>
          <p:nvPr>
            <p:ph type="title"/>
          </p:nvPr>
        </p:nvSpPr>
        <p:spPr/>
        <p:txBody>
          <a:bodyPr/>
          <a:lstStyle/>
          <a:p>
            <a:pPr algn="ctr"/>
            <a:r>
              <a:rPr lang="en-US" altLang="zh-CN" sz="4400" b="1" dirty="0">
                <a:latin typeface="Times New Roman" panose="02020603050405020304" pitchFamily="18" charset="0"/>
                <a:cs typeface="Times New Roman" panose="02020603050405020304" pitchFamily="18" charset="0"/>
              </a:rPr>
              <a:t>Potassium Clearance: NKCC transporter</a:t>
            </a:r>
            <a:endParaRPr lang="zh-CN" altLang="en-US" dirty="0"/>
          </a:p>
        </p:txBody>
      </p:sp>
      <p:sp>
        <p:nvSpPr>
          <p:cNvPr id="3" name="内容占位符 2">
            <a:extLst>
              <a:ext uri="{FF2B5EF4-FFF2-40B4-BE49-F238E27FC236}">
                <a16:creationId xmlns:a16="http://schemas.microsoft.com/office/drawing/2014/main" id="{F66BB465-8705-4B8B-91D5-60D6297DC94B}"/>
              </a:ext>
            </a:extLst>
          </p:cNvPr>
          <p:cNvSpPr>
            <a:spLocks noGrp="1"/>
          </p:cNvSpPr>
          <p:nvPr>
            <p:ph idx="1"/>
          </p:nvPr>
        </p:nvSpPr>
        <p:spPr/>
        <p:txBody>
          <a:bodyPr>
            <a:normAutofit/>
          </a:bodyPr>
          <a:lstStyle/>
          <a:p>
            <a:pPr algn="just"/>
            <a:r>
              <a:rPr lang="en-CA" altLang="zh-CN" sz="2400" dirty="0">
                <a:effectLst/>
                <a:latin typeface="Times New Roman" panose="02020603050405020304" pitchFamily="18" charset="0"/>
                <a:ea typeface="等线" panose="02010600030101010101" pitchFamily="2" charset="-122"/>
                <a:cs typeface="Times New Roman" panose="02020603050405020304" pitchFamily="18" charset="0"/>
              </a:rPr>
              <a:t>With the NKCC model, the potassium decays at a much faster rate than in the  baseline model.</a:t>
            </a:r>
          </a:p>
          <a:p>
            <a:pPr algn="just"/>
            <a:r>
              <a:rPr lang="en-CA" altLang="zh-CN" sz="2400" dirty="0">
                <a:latin typeface="Times New Roman" panose="02020603050405020304" pitchFamily="18" charset="0"/>
                <a:ea typeface="等线" panose="02010600030101010101" pitchFamily="2" charset="-122"/>
                <a:cs typeface="Times New Roman" panose="02020603050405020304" pitchFamily="18" charset="0"/>
              </a:rPr>
              <a:t>However, the quicker potassium taken into glial compartment by the NKCC leads the slower stimulated axon compartment potassium concentration back to resting state.  </a:t>
            </a:r>
            <a:endParaRPr lang="zh-CN" altLang="en-US" sz="2400" dirty="0">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5" name="Picture 10">
            <a:extLst>
              <a:ext uri="{FF2B5EF4-FFF2-40B4-BE49-F238E27FC236}">
                <a16:creationId xmlns:a16="http://schemas.microsoft.com/office/drawing/2014/main" id="{7A0FD8F7-4F44-4134-AEA2-E7DCE97C9440}"/>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2083266" y="3572509"/>
            <a:ext cx="8210026" cy="2604454"/>
          </a:xfrm>
          <a:prstGeom prst="rect">
            <a:avLst/>
          </a:prstGeom>
          <a:noFill/>
          <a:ln>
            <a:noFill/>
          </a:ln>
        </p:spPr>
      </p:pic>
    </p:spTree>
    <p:extLst>
      <p:ext uri="{BB962C8B-B14F-4D97-AF65-F5344CB8AC3E}">
        <p14:creationId xmlns:p14="http://schemas.microsoft.com/office/powerpoint/2010/main" val="1440469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DFEF2C-D087-41DD-A4B0-218744ADFE42}"/>
              </a:ext>
            </a:extLst>
          </p:cNvPr>
          <p:cNvSpPr>
            <a:spLocks noGrp="1"/>
          </p:cNvSpPr>
          <p:nvPr>
            <p:ph type="title"/>
          </p:nvPr>
        </p:nvSpPr>
        <p:spPr>
          <a:xfrm>
            <a:off x="886810" y="65771"/>
            <a:ext cx="10418379" cy="676440"/>
          </a:xfrm>
        </p:spPr>
        <p:txBody>
          <a:bodyPr>
            <a:normAutofit/>
          </a:bodyPr>
          <a:lstStyle/>
          <a:p>
            <a:pPr algn="ctr"/>
            <a:r>
              <a:rPr lang="en-US" altLang="zh-CN" sz="3600" b="1" dirty="0">
                <a:latin typeface="Times New Roman" panose="02020603050405020304" pitchFamily="18" charset="0"/>
                <a:cs typeface="Times New Roman" panose="02020603050405020304" pitchFamily="18" charset="0"/>
              </a:rPr>
              <a:t>More Details: Microcirculation: Ion</a:t>
            </a:r>
            <a:endParaRPr lang="zh-CN" altLang="en-US" sz="36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225891C8-9F43-4902-BE3E-8FFA0B478B51}"/>
                  </a:ext>
                </a:extLst>
              </p:cNvPr>
              <p:cNvSpPr>
                <a:spLocks noGrp="1"/>
              </p:cNvSpPr>
              <p:nvPr>
                <p:ph idx="1"/>
              </p:nvPr>
            </p:nvSpPr>
            <p:spPr>
              <a:xfrm>
                <a:off x="584437" y="805484"/>
                <a:ext cx="11174128" cy="5391233"/>
              </a:xfrm>
            </p:spPr>
            <p:txBody>
              <a:bodyPr>
                <a:normAutofit fontScale="92500" lnSpcReduction="20000"/>
              </a:bodyPr>
              <a:lstStyle/>
              <a:p>
                <a:r>
                  <a:rPr lang="en-CA" altLang="zh-CN" sz="2000" dirty="0">
                    <a:latin typeface="Times New Roman" panose="02020603050405020304" pitchFamily="18" charset="0"/>
                    <a:ea typeface="等线" panose="02010600030101010101" pitchFamily="2" charset="-122"/>
                    <a:cs typeface="Times New Roman" panose="02020603050405020304" pitchFamily="18" charset="0"/>
                  </a:rPr>
                  <a:t>T</a:t>
                </a:r>
                <a:r>
                  <a:rPr lang="en-CA" altLang="zh-CN" sz="2000" dirty="0">
                    <a:effectLst/>
                    <a:latin typeface="Times New Roman" panose="02020603050405020304" pitchFamily="18" charset="0"/>
                    <a:ea typeface="等线" panose="02010600030101010101" pitchFamily="2" charset="-122"/>
                    <a:cs typeface="Times New Roman" panose="02020603050405020304" pitchFamily="18" charset="0"/>
                  </a:rPr>
                  <a:t>he</a:t>
                </a:r>
                <a:r>
                  <a:rPr lang="en-CA" altLang="zh-CN" sz="2000" b="1" dirty="0">
                    <a:effectLst/>
                    <a:latin typeface="Times New Roman" panose="02020603050405020304" pitchFamily="18" charset="0"/>
                    <a:ea typeface="等线" panose="02010600030101010101" pitchFamily="2" charset="-122"/>
                    <a:cs typeface="Times New Roman" panose="02020603050405020304" pitchFamily="18" charset="0"/>
                  </a:rPr>
                  <a:t> potassium </a:t>
                </a:r>
                <a:r>
                  <a:rPr lang="en-CA" altLang="zh-CN" sz="2000" dirty="0">
                    <a:effectLst/>
                    <a:latin typeface="Times New Roman" panose="02020603050405020304" pitchFamily="18" charset="0"/>
                    <a:ea typeface="等线" panose="02010600030101010101" pitchFamily="2" charset="-122"/>
                    <a:cs typeface="Times New Roman" panose="02020603050405020304" pitchFamily="18" charset="0"/>
                  </a:rPr>
                  <a:t>variation (</a:t>
                </a:r>
                <a14:m>
                  <m:oMath xmlns:m="http://schemas.openxmlformats.org/officeDocument/2006/math">
                    <m:r>
                      <a:rPr lang="en-CA" altLang="zh-CN" sz="2000" i="1">
                        <a:effectLst/>
                        <a:latin typeface="Cambria Math" panose="02040503050406030204" pitchFamily="18" charset="0"/>
                        <a:ea typeface="等线" panose="02010600030101010101" pitchFamily="2" charset="-122"/>
                        <a:cs typeface="Calibri" panose="020F0502020204030204" pitchFamily="34" charset="0"/>
                      </a:rPr>
                      <m:t>𝛿</m:t>
                    </m:r>
                    <m:sSubSup>
                      <m:sSubSupPr>
                        <m:ctrlPr>
                          <a:rPr lang="zh-CN" altLang="zh-CN" sz="3200" i="1">
                            <a:effectLst/>
                            <a:latin typeface="Cambria Math" panose="02040503050406030204" pitchFamily="18" charset="0"/>
                            <a:ea typeface="Cambria Math" panose="02040503050406030204" pitchFamily="18" charset="0"/>
                          </a:rPr>
                        </m:ctrlPr>
                      </m:sSubSupPr>
                      <m:e>
                        <m:r>
                          <a:rPr lang="en-CA" altLang="zh-CN" sz="2000" i="1">
                            <a:effectLst/>
                            <a:latin typeface="Cambria Math" panose="02040503050406030204" pitchFamily="18" charset="0"/>
                            <a:ea typeface="等线" panose="02010600030101010101" pitchFamily="2" charset="-122"/>
                            <a:cs typeface="Calibri" panose="020F0502020204030204" pitchFamily="34" charset="0"/>
                          </a:rPr>
                          <m:t>𝐶</m:t>
                        </m:r>
                      </m:e>
                      <m:sub>
                        <m:r>
                          <a:rPr lang="en-CA" altLang="zh-CN" sz="20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2000" i="1">
                            <a:effectLst/>
                            <a:latin typeface="Cambria Math" panose="02040503050406030204" pitchFamily="18" charset="0"/>
                            <a:ea typeface="等线" panose="02010600030101010101" pitchFamily="2" charset="-122"/>
                            <a:cs typeface="Calibri" panose="020F0502020204030204" pitchFamily="34" charset="0"/>
                          </a:rPr>
                          <m:t>𝐾</m:t>
                        </m:r>
                      </m:sup>
                    </m:sSubSup>
                  </m:oMath>
                </a14:m>
                <a:r>
                  <a:rPr lang="en-CA" altLang="zh-CN" sz="2000" dirty="0">
                    <a:effectLst/>
                    <a:latin typeface="Times New Roman" panose="02020603050405020304" pitchFamily="18" charset="0"/>
                    <a:ea typeface="等线" panose="02010600030101010101" pitchFamily="2" charset="-122"/>
                    <a:cs typeface="Times New Roman" panose="02020603050405020304" pitchFamily="18" charset="0"/>
                  </a:rPr>
                  <a:t>) in the extracellular   </a:t>
                </a:r>
              </a:p>
              <a:p>
                <a:pPr marL="0" indent="0">
                  <a:buNone/>
                </a:pPr>
                <a14:m>
                  <m:oMathPara xmlns:m="http://schemas.openxmlformats.org/officeDocument/2006/math">
                    <m:oMathParaPr>
                      <m:jc m:val="centerGroup"/>
                    </m:oMathParaPr>
                    <m:oMath xmlns:m="http://schemas.openxmlformats.org/officeDocument/2006/math">
                      <m:f>
                        <m:fPr>
                          <m:ctrlPr>
                            <a:rPr lang="zh-CN" altLang="zh-CN" i="1" smtClean="0">
                              <a:effectLst/>
                              <a:latin typeface="Cambria Math" panose="02040503050406030204" pitchFamily="18" charset="0"/>
                              <a:ea typeface="Cambria Math" panose="02040503050406030204" pitchFamily="18" charset="0"/>
                            </a:rPr>
                          </m:ctrlPr>
                        </m:fPr>
                        <m:num>
                          <m:r>
                            <a:rPr lang="en-CA" altLang="zh-CN" sz="1800" i="1">
                              <a:effectLst/>
                              <a:latin typeface="Cambria Math" panose="02040503050406030204" pitchFamily="18" charset="0"/>
                              <a:ea typeface="等线" panose="02010600030101010101" pitchFamily="2" charset="-122"/>
                              <a:cs typeface="Calibri" panose="020F0502020204030204" pitchFamily="34" charset="0"/>
                            </a:rPr>
                            <m:t> </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𝑑</m:t>
                          </m:r>
                          <m:sSub>
                            <m:sSubPr>
                              <m:ctrlPr>
                                <a:rPr lang="zh-CN" altLang="zh-CN"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𝜂</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𝛿</m:t>
                          </m:r>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𝐶</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𝐾</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num>
                        <m:den>
                          <m:r>
                            <a:rPr lang="en-CA" altLang="zh-CN" sz="1800" i="1">
                              <a:effectLst/>
                              <a:latin typeface="Cambria Math" panose="02040503050406030204" pitchFamily="18" charset="0"/>
                              <a:ea typeface="等线" panose="02010600030101010101" pitchFamily="2" charset="-122"/>
                              <a:cs typeface="Calibri" panose="020F0502020204030204" pitchFamily="34" charset="0"/>
                            </a:rPr>
                            <m:t>𝑑𝑡</m:t>
                          </m:r>
                        </m:den>
                      </m:f>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d>
                        <m:dPr>
                          <m:ctrlPr>
                            <a:rPr lang="zh-CN" altLang="zh-CN" i="1">
                              <a:effectLst/>
                              <a:latin typeface="Cambria Math" panose="02040503050406030204" pitchFamily="18" charset="0"/>
                              <a:ea typeface="Cambria Math" panose="02040503050406030204" pitchFamily="18" charset="0"/>
                            </a:rPr>
                          </m:ctrlPr>
                        </m:dPr>
                        <m:e>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𝜆</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𝑔𝑙</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𝑚</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𝐾</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𝜆</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𝐾</m:t>
                              </m:r>
                            </m:sup>
                          </m:sSubSup>
                        </m:e>
                      </m:d>
                      <m:r>
                        <a:rPr lang="en-CA" altLang="zh-CN" sz="1800" i="1">
                          <a:effectLst/>
                          <a:latin typeface="Cambria Math" panose="02040503050406030204" pitchFamily="18" charset="0"/>
                          <a:ea typeface="等线" panose="02010600030101010101" pitchFamily="2" charset="-122"/>
                          <a:cs typeface="Calibri" panose="020F0502020204030204" pitchFamily="34" charset="0"/>
                        </a:rPr>
                        <m:t> </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𝛿</m:t>
                      </m:r>
                      <m:sSubSup>
                        <m:sSubSupPr>
                          <m:ctrlPr>
                            <a:rPr lang="zh-CN" altLang="zh-CN"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𝐶</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𝐾</m:t>
                          </m:r>
                        </m:sup>
                      </m:sSubSup>
                    </m:oMath>
                  </m:oMathPara>
                </a14:m>
                <a:endParaRPr lang="en-US" altLang="zh-CN" dirty="0">
                  <a:latin typeface="Times New Roman" panose="02020603050405020304" pitchFamily="18" charset="0"/>
                  <a:cs typeface="Times New Roman" panose="02020603050405020304" pitchFamily="18" charset="0"/>
                </a:endParaRPr>
              </a:p>
              <a:p>
                <a:pPr marL="0" indent="0">
                  <a:buNone/>
                </a:pPr>
                <a:endParaRPr lang="en-US" altLang="zh-CN" sz="1800" i="1" dirty="0">
                  <a:latin typeface="Cambria Math" panose="02040503050406030204" pitchFamily="18" charset="0"/>
                  <a:ea typeface="等线" panose="02010600030101010101" pitchFamily="2" charset="-122"/>
                  <a:cs typeface="Calibri" panose="020F0502020204030204" pitchFamily="34" charset="0"/>
                </a:endParaRPr>
              </a:p>
              <a:p>
                <a:pPr marL="0" indent="0">
                  <a:buNone/>
                </a:pPr>
                <a14:m>
                  <m:oMathPara xmlns:m="http://schemas.openxmlformats.org/officeDocument/2006/math">
                    <m:oMathParaPr>
                      <m:jc m:val="centerGroup"/>
                    </m:oMathParaPr>
                    <m:oMath xmlns:m="http://schemas.openxmlformats.org/officeDocument/2006/math">
                      <m:r>
                        <a:rPr lang="en-US" altLang="zh-CN" sz="1800" i="1">
                          <a:latin typeface="Cambria Math" panose="02040503050406030204" pitchFamily="18" charset="0"/>
                          <a:ea typeface="等线" panose="02010600030101010101" pitchFamily="2" charset="-122"/>
                          <a:cs typeface="Calibri" panose="020F0502020204030204" pitchFamily="34" charset="0"/>
                        </a:rPr>
                        <m:t>𝛿</m:t>
                      </m:r>
                      <m:sSubSup>
                        <m:sSubSupPr>
                          <m:ctrlPr>
                            <a:rPr lang="en-US" altLang="zh-CN" sz="1800" i="1">
                              <a:latin typeface="Cambria Math" panose="02040503050406030204" pitchFamily="18" charset="0"/>
                              <a:ea typeface="等线" panose="02010600030101010101" pitchFamily="2" charset="-122"/>
                              <a:cs typeface="Calibri" panose="020F0502020204030204" pitchFamily="34" charset="0"/>
                            </a:rPr>
                          </m:ctrlPr>
                        </m:sSubSupPr>
                        <m:e>
                          <m:r>
                            <a:rPr lang="en-US" altLang="zh-CN" sz="1800" i="1">
                              <a:latin typeface="Cambria Math" panose="02040503050406030204" pitchFamily="18" charset="0"/>
                              <a:ea typeface="等线" panose="02010600030101010101" pitchFamily="2" charset="-122"/>
                              <a:cs typeface="Calibri" panose="020F0502020204030204" pitchFamily="34" charset="0"/>
                            </a:rPr>
                            <m:t>𝐶</m:t>
                          </m:r>
                        </m:e>
                        <m:sub>
                          <m:r>
                            <a:rPr lang="en-US" altLang="zh-CN" sz="1800" i="1">
                              <a:latin typeface="Cambria Math" panose="02040503050406030204" pitchFamily="18" charset="0"/>
                              <a:ea typeface="等线" panose="02010600030101010101" pitchFamily="2" charset="-122"/>
                              <a:cs typeface="Calibri" panose="020F0502020204030204" pitchFamily="34" charset="0"/>
                            </a:rPr>
                            <m:t>𝑒𝑥</m:t>
                          </m:r>
                        </m:sub>
                        <m:sup>
                          <m:r>
                            <a:rPr lang="en-US" altLang="zh-CN" sz="1800" i="1">
                              <a:latin typeface="Cambria Math" panose="02040503050406030204" pitchFamily="18" charset="0"/>
                              <a:ea typeface="等线" panose="02010600030101010101" pitchFamily="2" charset="-122"/>
                              <a:cs typeface="Calibri" panose="020F0502020204030204" pitchFamily="34" charset="0"/>
                            </a:rPr>
                            <m:t>𝐾</m:t>
                          </m:r>
                        </m:sup>
                      </m:sSubSup>
                      <m:d>
                        <m:dPr>
                          <m:ctrlPr>
                            <a:rPr lang="en-US" altLang="zh-CN" sz="1800" i="1">
                              <a:latin typeface="Cambria Math" panose="02040503050406030204" pitchFamily="18" charset="0"/>
                              <a:ea typeface="等线" panose="02010600030101010101" pitchFamily="2" charset="-122"/>
                              <a:cs typeface="Calibri" panose="020F0502020204030204" pitchFamily="34" charset="0"/>
                            </a:rPr>
                          </m:ctrlPr>
                        </m:dPr>
                        <m:e>
                          <m:r>
                            <a:rPr lang="en-US" altLang="zh-CN" sz="1800" i="1">
                              <a:latin typeface="Cambria Math" panose="02040503050406030204" pitchFamily="18" charset="0"/>
                              <a:ea typeface="等线" panose="02010600030101010101" pitchFamily="2" charset="-122"/>
                              <a:cs typeface="Calibri" panose="020F0502020204030204" pitchFamily="34" charset="0"/>
                            </a:rPr>
                            <m:t>𝑖𝑇</m:t>
                          </m:r>
                        </m:e>
                      </m:d>
                      <m:r>
                        <a:rPr lang="en-US" altLang="zh-CN" sz="1800" i="1">
                          <a:latin typeface="Cambria Math" panose="02040503050406030204" pitchFamily="18" charset="0"/>
                          <a:ea typeface="等线" panose="02010600030101010101" pitchFamily="2" charset="-122"/>
                          <a:cs typeface="Calibri" panose="020F0502020204030204" pitchFamily="34" charset="0"/>
                        </a:rPr>
                        <m:t>=</m:t>
                      </m:r>
                      <m:r>
                        <a:rPr lang="en-US" altLang="zh-CN" sz="1800" i="1">
                          <a:latin typeface="Cambria Math" panose="02040503050406030204" pitchFamily="18" charset="0"/>
                          <a:ea typeface="等线" panose="02010600030101010101" pitchFamily="2" charset="-122"/>
                          <a:cs typeface="Calibri" panose="020F0502020204030204" pitchFamily="34" charset="0"/>
                        </a:rPr>
                        <m:t>𝛿</m:t>
                      </m:r>
                      <m:sSubSup>
                        <m:sSubSupPr>
                          <m:ctrlPr>
                            <a:rPr lang="en-US" altLang="zh-CN" sz="1800" i="1">
                              <a:latin typeface="Cambria Math" panose="02040503050406030204" pitchFamily="18" charset="0"/>
                              <a:ea typeface="等线" panose="02010600030101010101" pitchFamily="2" charset="-122"/>
                              <a:cs typeface="Calibri" panose="020F0502020204030204" pitchFamily="34" charset="0"/>
                            </a:rPr>
                          </m:ctrlPr>
                        </m:sSubSupPr>
                        <m:e>
                          <m:r>
                            <a:rPr lang="en-US" altLang="zh-CN" sz="1800" i="1">
                              <a:latin typeface="Cambria Math" panose="02040503050406030204" pitchFamily="18" charset="0"/>
                              <a:ea typeface="等线" panose="02010600030101010101" pitchFamily="2" charset="-122"/>
                              <a:cs typeface="Calibri" panose="020F0502020204030204" pitchFamily="34" charset="0"/>
                            </a:rPr>
                            <m:t>𝐶</m:t>
                          </m:r>
                        </m:e>
                        <m:sub>
                          <m:r>
                            <a:rPr lang="en-US" altLang="zh-CN" sz="1800" i="1">
                              <a:latin typeface="Cambria Math" panose="02040503050406030204" pitchFamily="18" charset="0"/>
                              <a:ea typeface="等线" panose="02010600030101010101" pitchFamily="2" charset="-122"/>
                              <a:cs typeface="Calibri" panose="020F0502020204030204" pitchFamily="34" charset="0"/>
                            </a:rPr>
                            <m:t>𝑒𝑥</m:t>
                          </m:r>
                        </m:sub>
                        <m:sup>
                          <m:r>
                            <a:rPr lang="en-US" altLang="zh-CN" sz="1800" i="1">
                              <a:latin typeface="Cambria Math" panose="02040503050406030204" pitchFamily="18" charset="0"/>
                              <a:ea typeface="等线" panose="02010600030101010101" pitchFamily="2" charset="-122"/>
                              <a:cs typeface="Calibri" panose="020F0502020204030204" pitchFamily="34" charset="0"/>
                            </a:rPr>
                            <m:t>𝐾</m:t>
                          </m:r>
                        </m:sup>
                      </m:sSubSup>
                      <m:d>
                        <m:dPr>
                          <m:ctrlPr>
                            <a:rPr lang="en-US" altLang="zh-CN" sz="1800" i="1">
                              <a:latin typeface="Cambria Math" panose="02040503050406030204" pitchFamily="18" charset="0"/>
                              <a:ea typeface="等线" panose="02010600030101010101" pitchFamily="2" charset="-122"/>
                              <a:cs typeface="Calibri" panose="020F0502020204030204" pitchFamily="34" charset="0"/>
                            </a:rPr>
                          </m:ctrlPr>
                        </m:dPr>
                        <m:e>
                          <m:r>
                            <a:rPr lang="en-US" altLang="zh-CN" sz="1800" i="1">
                              <a:latin typeface="Cambria Math" panose="02040503050406030204" pitchFamily="18" charset="0"/>
                              <a:ea typeface="等线" panose="02010600030101010101" pitchFamily="2" charset="-122"/>
                              <a:cs typeface="Calibri" panose="020F0502020204030204" pitchFamily="34" charset="0"/>
                            </a:rPr>
                            <m:t>𝑖𝑇</m:t>
                          </m:r>
                        </m:e>
                      </m:d>
                      <m:r>
                        <a:rPr lang="en-US" altLang="zh-CN" sz="1800" i="1">
                          <a:latin typeface="Cambria Math" panose="02040503050406030204" pitchFamily="18" charset="0"/>
                          <a:ea typeface="等线" panose="02010600030101010101" pitchFamily="2" charset="-122"/>
                          <a:cs typeface="Calibri" panose="020F0502020204030204" pitchFamily="34" charset="0"/>
                        </a:rPr>
                        <m:t>+</m:t>
                      </m:r>
                      <m:r>
                        <a:rPr lang="en-US" altLang="zh-CN" sz="1800" i="1">
                          <a:latin typeface="Cambria Math" panose="02040503050406030204" pitchFamily="18" charset="0"/>
                          <a:ea typeface="等线" panose="02010600030101010101" pitchFamily="2" charset="-122"/>
                          <a:cs typeface="Calibri" panose="020F0502020204030204" pitchFamily="34" charset="0"/>
                        </a:rPr>
                        <m:t>𝛿</m:t>
                      </m:r>
                      <m:sSub>
                        <m:sSubPr>
                          <m:ctrlPr>
                            <a:rPr lang="en-US" altLang="zh-CN" sz="1800" i="1">
                              <a:latin typeface="Cambria Math" panose="02040503050406030204" pitchFamily="18" charset="0"/>
                              <a:ea typeface="等线" panose="02010600030101010101" pitchFamily="2" charset="-122"/>
                              <a:cs typeface="Calibri" panose="020F0502020204030204" pitchFamily="34" charset="0"/>
                            </a:rPr>
                          </m:ctrlPr>
                        </m:sSubPr>
                        <m:e>
                          <m:r>
                            <a:rPr lang="en-US" altLang="zh-CN" sz="1800" i="1">
                              <a:latin typeface="Cambria Math" panose="02040503050406030204" pitchFamily="18" charset="0"/>
                              <a:ea typeface="等线" panose="02010600030101010101" pitchFamily="2" charset="-122"/>
                              <a:cs typeface="Calibri" panose="020F0502020204030204" pitchFamily="34" charset="0"/>
                            </a:rPr>
                            <m:t>𝐶</m:t>
                          </m:r>
                        </m:e>
                        <m:sub>
                          <m:r>
                            <a:rPr lang="en-US" altLang="zh-CN" sz="1800" i="1">
                              <a:latin typeface="Cambria Math" panose="02040503050406030204" pitchFamily="18" charset="0"/>
                              <a:ea typeface="等线" panose="02010600030101010101" pitchFamily="2" charset="-122"/>
                              <a:cs typeface="Calibri" panose="020F0502020204030204" pitchFamily="34" charset="0"/>
                            </a:rPr>
                            <m:t>𝑠𝑡𝑖</m:t>
                          </m:r>
                        </m:sub>
                      </m:sSub>
                      <m:r>
                        <a:rPr lang="en-US" altLang="zh-CN" sz="1800" b="0" i="1" smtClean="0">
                          <a:latin typeface="Cambria Math" panose="02040503050406030204" pitchFamily="18" charset="0"/>
                          <a:ea typeface="等线" panose="02010600030101010101" pitchFamily="2" charset="-122"/>
                          <a:cs typeface="Calibri" panose="020F0502020204030204" pitchFamily="34" charset="0"/>
                        </a:rPr>
                        <m:t>,  </m:t>
                      </m:r>
                      <m:r>
                        <a:rPr lang="en-US" altLang="zh-CN" sz="1800" b="0" i="1" smtClean="0">
                          <a:latin typeface="Cambria Math" panose="02040503050406030204" pitchFamily="18" charset="0"/>
                          <a:ea typeface="等线" panose="02010600030101010101" pitchFamily="2" charset="-122"/>
                          <a:cs typeface="Calibri" panose="020F0502020204030204" pitchFamily="34" charset="0"/>
                        </a:rPr>
                        <m:t>𝑖</m:t>
                      </m:r>
                      <m:r>
                        <a:rPr lang="en-US" altLang="zh-CN" sz="1800" b="0" i="1" smtClean="0">
                          <a:latin typeface="Cambria Math" panose="02040503050406030204" pitchFamily="18" charset="0"/>
                          <a:ea typeface="等线" panose="02010600030101010101" pitchFamily="2" charset="-122"/>
                          <a:cs typeface="Calibri" panose="020F0502020204030204" pitchFamily="34" charset="0"/>
                        </a:rPr>
                        <m:t>=0,1⋯</m:t>
                      </m:r>
                    </m:oMath>
                  </m:oMathPara>
                </a14:m>
                <a:endParaRPr lang="en-US" altLang="zh-CN" sz="1800" i="1" dirty="0">
                  <a:latin typeface="Times New Roman" panose="02020603050405020304" pitchFamily="18" charset="0"/>
                  <a:ea typeface="等线" panose="02010600030101010101" pitchFamily="2" charset="-122"/>
                  <a:cs typeface="Times New Roman" panose="02020603050405020304" pitchFamily="18" charset="0"/>
                </a:endParaRPr>
              </a:p>
              <a:p>
                <a:pPr marL="0" indent="0">
                  <a:buNone/>
                </a:pPr>
                <a:endParaRPr lang="en-US" altLang="zh-CN" sz="1800" i="1" dirty="0">
                  <a:latin typeface="Times New Roman" panose="02020603050405020304" pitchFamily="18" charset="0"/>
                  <a:ea typeface="等线" panose="02010600030101010101" pitchFamily="2" charset="-122"/>
                  <a:cs typeface="Times New Roman" panose="02020603050405020304" pitchFamily="18" charset="0"/>
                </a:endParaRPr>
              </a:p>
              <a:p>
                <a:r>
                  <a:rPr lang="en-CA" altLang="zh-CN" sz="2000" dirty="0">
                    <a:latin typeface="Times New Roman" panose="02020603050405020304" pitchFamily="18" charset="0"/>
                    <a:ea typeface="等线" panose="02010600030101010101" pitchFamily="2" charset="-122"/>
                    <a:cs typeface="Times New Roman" panose="02020603050405020304" pitchFamily="18" charset="0"/>
                  </a:rPr>
                  <a:t>The </a:t>
                </a:r>
                <a:r>
                  <a:rPr lang="en-CA" altLang="zh-CN" sz="2000" b="1" dirty="0">
                    <a:latin typeface="Times New Roman" panose="02020603050405020304" pitchFamily="18" charset="0"/>
                    <a:ea typeface="等线" panose="02010600030101010101" pitchFamily="2" charset="-122"/>
                    <a:cs typeface="Times New Roman" panose="02020603050405020304" pitchFamily="18" charset="0"/>
                  </a:rPr>
                  <a:t> sodium </a:t>
                </a:r>
                <a:r>
                  <a:rPr lang="en-CA" altLang="zh-CN" sz="2000" dirty="0">
                    <a:latin typeface="Times New Roman" panose="02020603050405020304" pitchFamily="18" charset="0"/>
                    <a:ea typeface="等线" panose="02010600030101010101" pitchFamily="2" charset="-122"/>
                    <a:cs typeface="Times New Roman" panose="02020603050405020304" pitchFamily="18" charset="0"/>
                  </a:rPr>
                  <a:t>variation  </a:t>
                </a:r>
                <a14:m>
                  <m:oMath xmlns:m="http://schemas.openxmlformats.org/officeDocument/2006/math">
                    <m:r>
                      <a:rPr lang="en-US" altLang="zh-CN" sz="2000">
                        <a:latin typeface="Cambria Math" panose="02040503050406030204" pitchFamily="18" charset="0"/>
                        <a:ea typeface="等线" panose="02010600030101010101" pitchFamily="2" charset="-122"/>
                        <a:cs typeface="Times New Roman" panose="02020603050405020304" pitchFamily="18" charset="0"/>
                      </a:rPr>
                      <m:t>(</m:t>
                    </m:r>
                    <m:r>
                      <a:rPr lang="en-US" altLang="zh-CN" sz="2000">
                        <a:latin typeface="Cambria Math" panose="02040503050406030204" pitchFamily="18" charset="0"/>
                        <a:ea typeface="等线" panose="02010600030101010101" pitchFamily="2" charset="-122"/>
                        <a:cs typeface="Times New Roman" panose="02020603050405020304" pitchFamily="18" charset="0"/>
                      </a:rPr>
                      <m:t>𝛿</m:t>
                    </m:r>
                    <m:sSubSup>
                      <m:sSubSupPr>
                        <m:ctrlPr>
                          <a:rPr lang="en-US" altLang="zh-CN" sz="2000" i="1">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2000">
                            <a:latin typeface="Cambria Math" panose="02040503050406030204" pitchFamily="18" charset="0"/>
                            <a:ea typeface="等线" panose="02010600030101010101" pitchFamily="2" charset="-122"/>
                            <a:cs typeface="Times New Roman" panose="02020603050405020304" pitchFamily="18" charset="0"/>
                          </a:rPr>
                          <m:t>𝐶</m:t>
                        </m:r>
                      </m:e>
                      <m:sub>
                        <m:r>
                          <a:rPr lang="en-US" altLang="zh-CN" sz="2000">
                            <a:latin typeface="Cambria Math" panose="02040503050406030204" pitchFamily="18" charset="0"/>
                            <a:ea typeface="等线" panose="02010600030101010101" pitchFamily="2" charset="-122"/>
                            <a:cs typeface="Times New Roman" panose="02020603050405020304" pitchFamily="18" charset="0"/>
                          </a:rPr>
                          <m:t>𝑒𝑥</m:t>
                        </m:r>
                      </m:sub>
                      <m:sup>
                        <m:r>
                          <a:rPr lang="en-US" altLang="zh-CN" sz="2000">
                            <a:latin typeface="Cambria Math" panose="02040503050406030204" pitchFamily="18" charset="0"/>
                            <a:ea typeface="等线" panose="02010600030101010101" pitchFamily="2" charset="-122"/>
                            <a:cs typeface="Times New Roman" panose="02020603050405020304" pitchFamily="18" charset="0"/>
                          </a:rPr>
                          <m:t>𝑁𝑎</m:t>
                        </m:r>
                      </m:sup>
                    </m:sSubSup>
                    <m:r>
                      <a:rPr lang="en-US" altLang="zh-CN" sz="2000">
                        <a:latin typeface="Cambria Math" panose="02040503050406030204" pitchFamily="18" charset="0"/>
                        <a:ea typeface="等线" panose="02010600030101010101" pitchFamily="2" charset="-122"/>
                        <a:cs typeface="Times New Roman" panose="02020603050405020304" pitchFamily="18" charset="0"/>
                      </a:rPr>
                      <m:t>)</m:t>
                    </m:r>
                  </m:oMath>
                </a14:m>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in the extracellular region   </a:t>
                </a:r>
              </a:p>
              <a:p>
                <a:pPr marL="0" indent="0" algn="ctr">
                  <a:buNone/>
                </a:pPr>
                <a14:m>
                  <m:oMath xmlns:m="http://schemas.openxmlformats.org/officeDocument/2006/math">
                    <m:f>
                      <m:fPr>
                        <m:ctrlPr>
                          <a:rPr lang="zh-CN" altLang="zh-CN" sz="1200" i="1" smtClean="0">
                            <a:effectLst/>
                            <a:latin typeface="Cambria Math" panose="02040503050406030204" pitchFamily="18" charset="0"/>
                            <a:ea typeface="Cambria Math" panose="02040503050406030204" pitchFamily="18" charset="0"/>
                          </a:rPr>
                        </m:ctrlPr>
                      </m:fPr>
                      <m:num>
                        <m:r>
                          <a:rPr lang="en-CA" altLang="zh-CN" sz="1800" i="1">
                            <a:effectLst/>
                            <a:latin typeface="Cambria Math" panose="02040503050406030204" pitchFamily="18" charset="0"/>
                            <a:ea typeface="等线" panose="02010600030101010101" pitchFamily="2" charset="-122"/>
                            <a:cs typeface="Calibri" panose="020F0502020204030204" pitchFamily="34" charset="0"/>
                          </a:rPr>
                          <m:t> </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𝑑</m:t>
                        </m:r>
                        <m:sSub>
                          <m:sSubPr>
                            <m:ctrlPr>
                              <a:rPr lang="zh-CN" altLang="zh-CN" sz="1200" i="1">
                                <a:effectLst/>
                                <a:latin typeface="Cambria Math" panose="02040503050406030204" pitchFamily="18" charset="0"/>
                                <a:ea typeface="Cambria Math" panose="02040503050406030204" pitchFamily="18" charset="0"/>
                              </a:rPr>
                            </m:ctrlPr>
                          </m:sSub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𝜂</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𝛿</m:t>
                        </m:r>
                        <m:sSubSup>
                          <m:sSubSupPr>
                            <m:ctrlPr>
                              <a:rPr lang="zh-CN" altLang="zh-CN" sz="12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𝐶</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𝑁𝑎</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num>
                      <m:den>
                        <m:r>
                          <a:rPr lang="en-CA" altLang="zh-CN" sz="1800" i="1">
                            <a:effectLst/>
                            <a:latin typeface="Cambria Math" panose="02040503050406030204" pitchFamily="18" charset="0"/>
                            <a:ea typeface="等线" panose="02010600030101010101" pitchFamily="2" charset="-122"/>
                            <a:cs typeface="Calibri" panose="020F0502020204030204" pitchFamily="34" charset="0"/>
                          </a:rPr>
                          <m:t>𝑑𝑡</m:t>
                        </m:r>
                      </m:den>
                    </m:f>
                    <m:r>
                      <a:rPr lang="en-CA" altLang="zh-CN" sz="1800" i="1">
                        <a:effectLst/>
                        <a:latin typeface="Cambria Math" panose="02040503050406030204" pitchFamily="18" charset="0"/>
                        <a:ea typeface="等线" panose="02010600030101010101" pitchFamily="2" charset="-122"/>
                        <a:cs typeface="Calibri" panose="020F0502020204030204" pitchFamily="34" charset="0"/>
                      </a:rPr>
                      <m:t>=− </m:t>
                    </m:r>
                    <m:sSubSup>
                      <m:sSubSupPr>
                        <m:ctrlPr>
                          <a:rPr lang="zh-CN" altLang="zh-CN" sz="12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𝜆</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𝑁𝑎</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,1</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𝛿</m:t>
                    </m:r>
                    <m:sSubSup>
                      <m:sSubSupPr>
                        <m:ctrlPr>
                          <a:rPr lang="zh-CN" altLang="zh-CN" sz="12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𝐶</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𝑁𝑎</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sSubSup>
                      <m:sSubSupPr>
                        <m:ctrlPr>
                          <a:rPr lang="zh-CN" altLang="zh-CN" sz="12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𝜆</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𝑁𝑎</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,2</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𝛿</m:t>
                    </m:r>
                    <m:sSubSup>
                      <m:sSubSupPr>
                        <m:ctrlPr>
                          <a:rPr lang="zh-CN" altLang="zh-CN" sz="1200" i="1">
                            <a:effectLst/>
                            <a:latin typeface="Cambria Math" panose="02040503050406030204" pitchFamily="18" charset="0"/>
                            <a:ea typeface="Cambria Math" panose="020405030504060302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𝐶</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𝐾</m:t>
                        </m:r>
                      </m:sup>
                    </m:sSubSup>
                  </m:oMath>
                </a14:m>
                <a:r>
                  <a:rPr lang="en-CA" altLang="zh-CN" sz="1800" i="1"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 </a:t>
                </a:r>
              </a:p>
              <a:p>
                <a:pPr marL="0" indent="0" algn="ctr">
                  <a:buNone/>
                </a:pPr>
                <a14:m>
                  <m:oMathPara xmlns:m="http://schemas.openxmlformats.org/officeDocument/2006/math">
                    <m:oMathParaPr>
                      <m:jc m:val="centerGroup"/>
                    </m:oMathParaPr>
                    <m:oMath xmlns:m="http://schemas.openxmlformats.org/officeDocument/2006/math">
                      <m:r>
                        <a:rPr lang="en-US" altLang="zh-CN" sz="1800" i="1">
                          <a:latin typeface="Cambria Math" panose="02040503050406030204" pitchFamily="18" charset="0"/>
                          <a:cs typeface="Calibri" panose="020F0502020204030204" pitchFamily="34" charset="0"/>
                        </a:rPr>
                        <m:t>𝛿</m:t>
                      </m:r>
                      <m:sSubSup>
                        <m:sSubSupPr>
                          <m:ctrlPr>
                            <a:rPr lang="en-US" altLang="zh-CN" sz="1800" i="1">
                              <a:latin typeface="Cambria Math" panose="02040503050406030204" pitchFamily="18" charset="0"/>
                              <a:cs typeface="Calibri" panose="020F0502020204030204" pitchFamily="34" charset="0"/>
                            </a:rPr>
                          </m:ctrlPr>
                        </m:sSubSupPr>
                        <m:e>
                          <m:r>
                            <a:rPr lang="en-US" altLang="zh-CN" sz="1800" i="1">
                              <a:latin typeface="Cambria Math" panose="02040503050406030204" pitchFamily="18" charset="0"/>
                              <a:cs typeface="Calibri" panose="020F0502020204030204" pitchFamily="34" charset="0"/>
                            </a:rPr>
                            <m:t>𝐶</m:t>
                          </m:r>
                        </m:e>
                        <m:sub>
                          <m:r>
                            <a:rPr lang="en-US" altLang="zh-CN" sz="1800" b="0" i="1" smtClean="0">
                              <a:latin typeface="Cambria Math" panose="02040503050406030204" pitchFamily="18" charset="0"/>
                              <a:cs typeface="Calibri" panose="020F0502020204030204" pitchFamily="34" charset="0"/>
                            </a:rPr>
                            <m:t>𝑒𝑥</m:t>
                          </m:r>
                        </m:sub>
                        <m:sup>
                          <m:r>
                            <a:rPr lang="en-US" altLang="zh-CN" sz="1800" b="0" i="1" smtClean="0">
                              <a:latin typeface="Cambria Math" panose="02040503050406030204" pitchFamily="18" charset="0"/>
                              <a:cs typeface="Calibri" panose="020F0502020204030204" pitchFamily="34" charset="0"/>
                            </a:rPr>
                            <m:t>𝑁𝑎</m:t>
                          </m:r>
                        </m:sup>
                      </m:sSubSup>
                      <m:d>
                        <m:dPr>
                          <m:ctrlPr>
                            <a:rPr lang="en-US" altLang="zh-CN" sz="1800" i="1">
                              <a:latin typeface="Cambria Math" panose="02040503050406030204" pitchFamily="18" charset="0"/>
                              <a:cs typeface="Calibri" panose="020F0502020204030204" pitchFamily="34" charset="0"/>
                            </a:rPr>
                          </m:ctrlPr>
                        </m:dPr>
                        <m:e>
                          <m:r>
                            <a:rPr lang="en-US" altLang="zh-CN" sz="1800" i="1">
                              <a:latin typeface="Cambria Math" panose="02040503050406030204" pitchFamily="18" charset="0"/>
                              <a:cs typeface="Calibri" panose="020F0502020204030204" pitchFamily="34" charset="0"/>
                            </a:rPr>
                            <m:t>𝑖𝑇</m:t>
                          </m:r>
                        </m:e>
                      </m:d>
                      <m:r>
                        <a:rPr lang="en-US" altLang="zh-CN" sz="1800" i="1">
                          <a:latin typeface="Cambria Math" panose="02040503050406030204" pitchFamily="18" charset="0"/>
                          <a:cs typeface="Calibri" panose="020F0502020204030204" pitchFamily="34" charset="0"/>
                        </a:rPr>
                        <m:t>=</m:t>
                      </m:r>
                      <m:r>
                        <a:rPr lang="en-US" altLang="zh-CN" sz="1800" i="1">
                          <a:latin typeface="Cambria Math" panose="02040503050406030204" pitchFamily="18" charset="0"/>
                          <a:cs typeface="Calibri" panose="020F0502020204030204" pitchFamily="34" charset="0"/>
                        </a:rPr>
                        <m:t>𝛿</m:t>
                      </m:r>
                      <m:sSubSup>
                        <m:sSubSupPr>
                          <m:ctrlPr>
                            <a:rPr lang="en-US" altLang="zh-CN" sz="1800" i="1">
                              <a:latin typeface="Cambria Math" panose="02040503050406030204" pitchFamily="18" charset="0"/>
                              <a:cs typeface="Calibri" panose="020F0502020204030204" pitchFamily="34" charset="0"/>
                            </a:rPr>
                          </m:ctrlPr>
                        </m:sSubSupPr>
                        <m:e>
                          <m:r>
                            <a:rPr lang="en-US" altLang="zh-CN" sz="1800" i="1">
                              <a:latin typeface="Cambria Math" panose="02040503050406030204" pitchFamily="18" charset="0"/>
                              <a:cs typeface="Calibri" panose="020F0502020204030204" pitchFamily="34" charset="0"/>
                            </a:rPr>
                            <m:t>𝐶</m:t>
                          </m:r>
                        </m:e>
                        <m:sub>
                          <m:r>
                            <a:rPr lang="en-US" altLang="zh-CN" sz="1800" b="0" i="1" smtClean="0">
                              <a:latin typeface="Cambria Math" panose="02040503050406030204" pitchFamily="18" charset="0"/>
                              <a:cs typeface="Calibri" panose="020F0502020204030204" pitchFamily="34" charset="0"/>
                            </a:rPr>
                            <m:t>𝑒𝑥</m:t>
                          </m:r>
                        </m:sub>
                        <m:sup>
                          <m:r>
                            <a:rPr lang="en-US" altLang="zh-CN" sz="1800" b="0" i="1" smtClean="0">
                              <a:latin typeface="Cambria Math" panose="02040503050406030204" pitchFamily="18" charset="0"/>
                              <a:cs typeface="Calibri" panose="020F0502020204030204" pitchFamily="34" charset="0"/>
                            </a:rPr>
                            <m:t>𝑁𝑎</m:t>
                          </m:r>
                        </m:sup>
                      </m:sSubSup>
                      <m:d>
                        <m:dPr>
                          <m:ctrlPr>
                            <a:rPr lang="en-US" altLang="zh-CN" sz="1800" i="1">
                              <a:latin typeface="Cambria Math" panose="02040503050406030204" pitchFamily="18" charset="0"/>
                              <a:cs typeface="Calibri" panose="020F0502020204030204" pitchFamily="34" charset="0"/>
                            </a:rPr>
                          </m:ctrlPr>
                        </m:dPr>
                        <m:e>
                          <m:r>
                            <a:rPr lang="en-US" altLang="zh-CN" sz="1800" i="1">
                              <a:latin typeface="Cambria Math" panose="02040503050406030204" pitchFamily="18" charset="0"/>
                              <a:cs typeface="Calibri" panose="020F0502020204030204" pitchFamily="34" charset="0"/>
                            </a:rPr>
                            <m:t>𝑖𝑇</m:t>
                          </m:r>
                        </m:e>
                      </m:d>
                      <m:r>
                        <a:rPr lang="en-US" altLang="zh-CN" sz="1800" b="0" i="1" smtClean="0">
                          <a:latin typeface="Cambria Math" panose="02040503050406030204" pitchFamily="18" charset="0"/>
                          <a:cs typeface="Calibri" panose="020F0502020204030204" pitchFamily="34" charset="0"/>
                        </a:rPr>
                        <m:t>−</m:t>
                      </m:r>
                      <m:r>
                        <a:rPr lang="en-US" altLang="zh-CN" sz="1800" i="1">
                          <a:latin typeface="Cambria Math" panose="02040503050406030204" pitchFamily="18" charset="0"/>
                          <a:cs typeface="Calibri" panose="020F0502020204030204" pitchFamily="34" charset="0"/>
                        </a:rPr>
                        <m:t>𝛿</m:t>
                      </m:r>
                      <m:sSub>
                        <m:sSubPr>
                          <m:ctrlPr>
                            <a:rPr lang="en-US" altLang="zh-CN" sz="1800" i="1">
                              <a:latin typeface="Cambria Math" panose="02040503050406030204" pitchFamily="18" charset="0"/>
                              <a:cs typeface="Calibri" panose="020F0502020204030204" pitchFamily="34" charset="0"/>
                            </a:rPr>
                          </m:ctrlPr>
                        </m:sSubPr>
                        <m:e>
                          <m:r>
                            <a:rPr lang="en-US" altLang="zh-CN" sz="1800" i="1">
                              <a:latin typeface="Cambria Math" panose="02040503050406030204" pitchFamily="18" charset="0"/>
                              <a:cs typeface="Calibri" panose="020F0502020204030204" pitchFamily="34" charset="0"/>
                            </a:rPr>
                            <m:t>𝐶</m:t>
                          </m:r>
                        </m:e>
                        <m:sub>
                          <m:r>
                            <a:rPr lang="en-US" altLang="zh-CN" sz="1800" i="1">
                              <a:latin typeface="Cambria Math" panose="02040503050406030204" pitchFamily="18" charset="0"/>
                              <a:cs typeface="Calibri" panose="020F0502020204030204" pitchFamily="34" charset="0"/>
                            </a:rPr>
                            <m:t>𝑠𝑡𝑖</m:t>
                          </m:r>
                        </m:sub>
                      </m:sSub>
                      <m:r>
                        <a:rPr lang="en-US" altLang="zh-CN" sz="1800" b="0" i="1" smtClean="0">
                          <a:latin typeface="Cambria Math" panose="02040503050406030204" pitchFamily="18" charset="0"/>
                          <a:cs typeface="Calibri" panose="020F0502020204030204" pitchFamily="34" charset="0"/>
                        </a:rPr>
                        <m:t>,</m:t>
                      </m:r>
                      <m:r>
                        <a:rPr lang="en-US" altLang="zh-CN" sz="1800" i="1">
                          <a:latin typeface="Cambria Math" panose="02040503050406030204" pitchFamily="18" charset="0"/>
                          <a:cs typeface="Calibri" panose="020F0502020204030204" pitchFamily="34" charset="0"/>
                        </a:rPr>
                        <m:t>  </m:t>
                      </m:r>
                      <m:r>
                        <a:rPr lang="en-US" altLang="zh-CN" sz="1800" i="1">
                          <a:latin typeface="Cambria Math" panose="02040503050406030204" pitchFamily="18" charset="0"/>
                          <a:cs typeface="Calibri" panose="020F0502020204030204" pitchFamily="34" charset="0"/>
                        </a:rPr>
                        <m:t>𝑖</m:t>
                      </m:r>
                      <m:r>
                        <a:rPr lang="en-US" altLang="zh-CN" sz="1800" i="1">
                          <a:latin typeface="Cambria Math" panose="02040503050406030204" pitchFamily="18" charset="0"/>
                          <a:cs typeface="Calibri" panose="020F0502020204030204" pitchFamily="34" charset="0"/>
                        </a:rPr>
                        <m:t>=0,1⋯</m:t>
                      </m:r>
                    </m:oMath>
                  </m:oMathPara>
                </a14:m>
                <a:endParaRPr lang="en-US" altLang="zh-CN" sz="1800" i="1" dirty="0">
                  <a:latin typeface="Times New Roman" panose="02020603050405020304" pitchFamily="18" charset="0"/>
                  <a:cs typeface="Times New Roman" panose="02020603050405020304" pitchFamily="18" charset="0"/>
                </a:endParaRPr>
              </a:p>
              <a:p>
                <a:pPr algn="just"/>
                <a:r>
                  <a:rPr lang="en-US" altLang="zh-CN" sz="1800" dirty="0">
                    <a:latin typeface="Times New Roman" panose="02020603050405020304" pitchFamily="18" charset="0"/>
                    <a:cs typeface="Times New Roman" panose="02020603050405020304" pitchFamily="18" charset="0"/>
                  </a:rPr>
                  <a:t>The  </a:t>
                </a:r>
                <a:r>
                  <a:rPr lang="en-US" altLang="zh-CN" sz="1800" b="1" dirty="0">
                    <a:latin typeface="Times New Roman" panose="02020603050405020304" pitchFamily="18" charset="0"/>
                    <a:cs typeface="Times New Roman" panose="02020603050405020304" pitchFamily="18" charset="0"/>
                  </a:rPr>
                  <a:t>Chemical Potential of Water (osmotic ‘pressure’) </a:t>
                </a:r>
                <a:r>
                  <a:rPr lang="en-CA" altLang="zh-CN" sz="1800" dirty="0">
                    <a:latin typeface="Times New Roman" panose="02020603050405020304" pitchFamily="18" charset="0"/>
                    <a:ea typeface="等线" panose="02010600030101010101" pitchFamily="2" charset="-122"/>
                    <a:cs typeface="Times New Roman" panose="02020603050405020304" pitchFamily="18" charset="0"/>
                  </a:rPr>
                  <a:t>variation  </a:t>
                </a:r>
                <a14:m>
                  <m:oMath xmlns:m="http://schemas.openxmlformats.org/officeDocument/2006/math">
                    <m:r>
                      <a:rPr lang="en-US" altLang="zh-CN" sz="1800">
                        <a:latin typeface="Cambria Math" panose="02040503050406030204" pitchFamily="18" charset="0"/>
                        <a:ea typeface="等线" panose="02010600030101010101" pitchFamily="2" charset="-122"/>
                        <a:cs typeface="Times New Roman" panose="02020603050405020304" pitchFamily="18" charset="0"/>
                      </a:rPr>
                      <m:t>(</m:t>
                    </m:r>
                    <m:r>
                      <a:rPr lang="en-US" altLang="zh-CN" sz="1800">
                        <a:latin typeface="Cambria Math" panose="02040503050406030204" pitchFamily="18" charset="0"/>
                        <a:ea typeface="等线" panose="02010600030101010101" pitchFamily="2" charset="-122"/>
                        <a:cs typeface="Times New Roman" panose="02020603050405020304" pitchFamily="18" charset="0"/>
                      </a:rPr>
                      <m:t>𝛿</m:t>
                    </m:r>
                    <m:sSub>
                      <m:sSubPr>
                        <m:ctrlPr>
                          <a:rPr lang="en-US" altLang="zh-CN" sz="1800" b="0" i="1" smtClean="0">
                            <a:latin typeface="Cambria Math" panose="02040503050406030204" pitchFamily="18" charset="0"/>
                            <a:ea typeface="等线" panose="02010600030101010101" pitchFamily="2" charset="-122"/>
                            <a:cs typeface="Times New Roman" panose="02020603050405020304" pitchFamily="18" charset="0"/>
                          </a:rPr>
                        </m:ctrlPr>
                      </m:sSubPr>
                      <m:e>
                        <m:r>
                          <m:rPr>
                            <m:sty m:val="p"/>
                          </m:rPr>
                          <a:rPr lang="en-US" altLang="zh-CN" sz="1800" b="0" i="0" smtClean="0">
                            <a:latin typeface="Cambria Math" panose="02040503050406030204" pitchFamily="18" charset="0"/>
                            <a:ea typeface="等线" panose="02010600030101010101" pitchFamily="2" charset="-122"/>
                            <a:cs typeface="Times New Roman" panose="02020603050405020304" pitchFamily="18" charset="0"/>
                          </a:rPr>
                          <m:t>O</m:t>
                        </m:r>
                      </m:e>
                      <m:sub>
                        <m:r>
                          <m:rPr>
                            <m:sty m:val="p"/>
                          </m:rPr>
                          <a:rPr lang="en-US" altLang="zh-CN" sz="1800" b="0" i="0" smtClean="0">
                            <a:latin typeface="Cambria Math" panose="02040503050406030204" pitchFamily="18" charset="0"/>
                            <a:ea typeface="等线" panose="02010600030101010101" pitchFamily="2" charset="-122"/>
                            <a:cs typeface="Times New Roman" panose="02020603050405020304" pitchFamily="18" charset="0"/>
                          </a:rPr>
                          <m:t>ex</m:t>
                        </m:r>
                      </m:sub>
                    </m:sSub>
                    <m:r>
                      <a:rPr lang="en-US" altLang="zh-CN" sz="1800">
                        <a:latin typeface="Cambria Math" panose="02040503050406030204" pitchFamily="18" charset="0"/>
                        <a:ea typeface="等线" panose="02010600030101010101" pitchFamily="2" charset="-122"/>
                        <a:cs typeface="Times New Roman" panose="02020603050405020304" pitchFamily="18" charset="0"/>
                      </a:rPr>
                      <m:t>)</m:t>
                    </m:r>
                  </m:oMath>
                </a14:m>
                <a:r>
                  <a:rPr lang="zh-CN" altLang="en-US" sz="18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in the extracellular region   </a:t>
                </a:r>
              </a:p>
              <a:p>
                <a:pPr marL="0" indent="0" algn="just">
                  <a:buNone/>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ea typeface="等线" panose="02010600030101010101" pitchFamily="2" charset="-122"/>
                          <a:cs typeface="Times New Roman" panose="02020603050405020304" pitchFamily="18" charset="0"/>
                        </a:rPr>
                        <m:t>𝛿</m:t>
                      </m:r>
                      <m:sSub>
                        <m:sSubPr>
                          <m:ctrlPr>
                            <a:rPr lang="en-US" altLang="zh-CN" sz="1800" b="0" i="1" smtClean="0">
                              <a:latin typeface="Cambria Math" panose="02040503050406030204" pitchFamily="18" charset="0"/>
                              <a:ea typeface="等线" panose="02010600030101010101" pitchFamily="2" charset="-122"/>
                              <a:cs typeface="Times New Roman" panose="02020603050405020304" pitchFamily="18" charset="0"/>
                            </a:rPr>
                          </m:ctrlPr>
                        </m:sSubPr>
                        <m:e>
                          <m:r>
                            <a:rPr lang="en-US" altLang="zh-CN" sz="1800" b="0" i="1" smtClean="0">
                              <a:latin typeface="Cambria Math" panose="02040503050406030204" pitchFamily="18" charset="0"/>
                              <a:ea typeface="等线" panose="02010600030101010101" pitchFamily="2" charset="-122"/>
                              <a:cs typeface="Times New Roman" panose="02020603050405020304" pitchFamily="18" charset="0"/>
                            </a:rPr>
                            <m:t>𝑂</m:t>
                          </m:r>
                        </m:e>
                        <m:sub>
                          <m:r>
                            <a:rPr lang="en-US" altLang="zh-CN" sz="1800" b="0" i="1" smtClean="0">
                              <a:latin typeface="Cambria Math" panose="02040503050406030204" pitchFamily="18" charset="0"/>
                              <a:ea typeface="等线" panose="02010600030101010101" pitchFamily="2" charset="-122"/>
                              <a:cs typeface="Times New Roman" panose="02020603050405020304" pitchFamily="18" charset="0"/>
                            </a:rPr>
                            <m:t>𝑒𝑥</m:t>
                          </m:r>
                        </m:sub>
                      </m:sSub>
                      <m:r>
                        <a:rPr lang="en-US" altLang="zh-CN" sz="1800" b="0" i="0" smtClean="0">
                          <a:latin typeface="Cambria Math" panose="02040503050406030204" pitchFamily="18" charset="0"/>
                          <a:ea typeface="等线" panose="02010600030101010101" pitchFamily="2" charset="-122"/>
                          <a:cs typeface="Times New Roman" panose="02020603050405020304" pitchFamily="18" charset="0"/>
                        </a:rPr>
                        <m:t>=2(</m:t>
                      </m:r>
                      <m:r>
                        <a:rPr lang="en-US" altLang="zh-CN" sz="1800" i="1">
                          <a:latin typeface="Cambria Math" panose="02040503050406030204" pitchFamily="18" charset="0"/>
                          <a:cs typeface="Calibri" panose="020F0502020204030204" pitchFamily="34" charset="0"/>
                        </a:rPr>
                        <m:t>𝛿</m:t>
                      </m:r>
                      <m:sSubSup>
                        <m:sSubSupPr>
                          <m:ctrlPr>
                            <a:rPr lang="en-US" altLang="zh-CN" sz="1800" i="1">
                              <a:latin typeface="Cambria Math" panose="02040503050406030204" pitchFamily="18" charset="0"/>
                              <a:cs typeface="Calibri" panose="020F0502020204030204" pitchFamily="34" charset="0"/>
                            </a:rPr>
                          </m:ctrlPr>
                        </m:sSubSupPr>
                        <m:e>
                          <m:r>
                            <a:rPr lang="en-US" altLang="zh-CN" sz="1800" i="1">
                              <a:latin typeface="Cambria Math" panose="02040503050406030204" pitchFamily="18" charset="0"/>
                              <a:cs typeface="Calibri" panose="020F0502020204030204" pitchFamily="34" charset="0"/>
                            </a:rPr>
                            <m:t>𝐶</m:t>
                          </m:r>
                        </m:e>
                        <m:sub>
                          <m:r>
                            <a:rPr lang="en-US" altLang="zh-CN" sz="1800" b="0" i="1" smtClean="0">
                              <a:latin typeface="Cambria Math" panose="02040503050406030204" pitchFamily="18" charset="0"/>
                              <a:cs typeface="Calibri" panose="020F0502020204030204" pitchFamily="34" charset="0"/>
                            </a:rPr>
                            <m:t>𝑒𝑥</m:t>
                          </m:r>
                        </m:sub>
                        <m:sup>
                          <m:r>
                            <a:rPr lang="en-US" altLang="zh-CN" sz="1800" i="1">
                              <a:latin typeface="Cambria Math" panose="02040503050406030204" pitchFamily="18" charset="0"/>
                              <a:cs typeface="Calibri" panose="020F0502020204030204" pitchFamily="34" charset="0"/>
                            </a:rPr>
                            <m:t>𝐾</m:t>
                          </m:r>
                        </m:sup>
                      </m:sSubSup>
                      <m:r>
                        <a:rPr lang="en-US" altLang="zh-CN" sz="1800" b="0" i="0" smtClean="0">
                          <a:latin typeface="Cambria Math" panose="02040503050406030204" pitchFamily="18" charset="0"/>
                          <a:cs typeface="Calibri" panose="020F0502020204030204" pitchFamily="34" charset="0"/>
                        </a:rPr>
                        <m:t>+</m:t>
                      </m:r>
                      <m:r>
                        <a:rPr lang="en-US" altLang="zh-CN" sz="1800" i="1">
                          <a:latin typeface="Cambria Math" panose="02040503050406030204" pitchFamily="18" charset="0"/>
                          <a:cs typeface="Calibri" panose="020F0502020204030204" pitchFamily="34" charset="0"/>
                        </a:rPr>
                        <m:t>𝛿</m:t>
                      </m:r>
                      <m:sSubSup>
                        <m:sSubSupPr>
                          <m:ctrlPr>
                            <a:rPr lang="en-US" altLang="zh-CN" sz="1800" i="1">
                              <a:latin typeface="Cambria Math" panose="02040503050406030204" pitchFamily="18" charset="0"/>
                              <a:cs typeface="Calibri" panose="020F0502020204030204" pitchFamily="34" charset="0"/>
                            </a:rPr>
                          </m:ctrlPr>
                        </m:sSubSupPr>
                        <m:e>
                          <m:r>
                            <a:rPr lang="en-US" altLang="zh-CN" sz="1800" i="1">
                              <a:latin typeface="Cambria Math" panose="02040503050406030204" pitchFamily="18" charset="0"/>
                              <a:cs typeface="Calibri" panose="020F0502020204030204" pitchFamily="34" charset="0"/>
                            </a:rPr>
                            <m:t>𝐶</m:t>
                          </m:r>
                        </m:e>
                        <m:sub>
                          <m:r>
                            <a:rPr lang="en-US" altLang="zh-CN" sz="1800" b="0" i="1" smtClean="0">
                              <a:latin typeface="Cambria Math" panose="02040503050406030204" pitchFamily="18" charset="0"/>
                              <a:cs typeface="Calibri" panose="020F0502020204030204" pitchFamily="34" charset="0"/>
                            </a:rPr>
                            <m:t>𝑒𝑥</m:t>
                          </m:r>
                        </m:sub>
                        <m:sup>
                          <m:r>
                            <a:rPr lang="en-US" altLang="zh-CN" sz="1800" b="0" i="1" smtClean="0">
                              <a:latin typeface="Cambria Math" panose="02040503050406030204" pitchFamily="18" charset="0"/>
                              <a:cs typeface="Calibri" panose="020F0502020204030204" pitchFamily="34" charset="0"/>
                            </a:rPr>
                            <m:t>𝑁𝑎</m:t>
                          </m:r>
                        </m:sup>
                      </m:sSubSup>
                      <m:r>
                        <a:rPr lang="en-US" altLang="zh-CN" sz="1800" b="0" i="0" smtClean="0">
                          <a:latin typeface="Cambria Math" panose="02040503050406030204" pitchFamily="18" charset="0"/>
                          <a:ea typeface="等线" panose="02010600030101010101" pitchFamily="2" charset="-122"/>
                          <a:cs typeface="Times New Roman" panose="02020603050405020304" pitchFamily="18" charset="0"/>
                        </a:rPr>
                        <m:t>)</m:t>
                      </m:r>
                    </m:oMath>
                  </m:oMathPara>
                </a14:m>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0" indent="0" algn="just">
                  <a:buNone/>
                </a:pP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0" indent="0" algn="just">
                  <a:buNone/>
                </a:pPr>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algn="just"/>
                <a:endParaRPr lang="en-US" altLang="zh-CN" sz="1800" dirty="0">
                  <a:latin typeface="Times New Roman" panose="02020603050405020304" pitchFamily="18" charset="0"/>
                  <a:cs typeface="Times New Roman" panose="02020603050405020304" pitchFamily="18" charset="0"/>
                </a:endParaRPr>
              </a:p>
              <a:p>
                <a:pPr marL="0" indent="0" algn="just">
                  <a:buNone/>
                </a:pPr>
                <a:endParaRPr lang="en-US" altLang="zh-CN" sz="1400" dirty="0">
                  <a:latin typeface="Times New Roman" panose="02020603050405020304" pitchFamily="18" charset="0"/>
                  <a:ea typeface="等线" panose="02010600030101010101" pitchFamily="2" charset="-122"/>
                  <a:cs typeface="Times New Roman" panose="02020603050405020304" pitchFamily="18" charset="0"/>
                </a:endParaRPr>
              </a:p>
              <a:p>
                <a:pPr marL="0" indent="0" algn="just">
                  <a:buNone/>
                </a:pPr>
                <a:endParaRPr lang="en-US" altLang="zh-CN" sz="1400" dirty="0">
                  <a:latin typeface="Times New Roman" panose="02020603050405020304" pitchFamily="18" charset="0"/>
                  <a:ea typeface="等线" panose="02010600030101010101" pitchFamily="2" charset="-122"/>
                  <a:cs typeface="Times New Roman" panose="02020603050405020304" pitchFamily="18" charset="0"/>
                </a:endParaRPr>
              </a:p>
              <a:p>
                <a:pPr marL="0" indent="0" algn="just">
                  <a:buNone/>
                </a:pPr>
                <a:r>
                  <a:rPr lang="en-US" altLang="zh-CN" sz="1400" dirty="0">
                    <a:latin typeface="Times New Roman" panose="02020603050405020304" pitchFamily="18" charset="0"/>
                    <a:ea typeface="等线" panose="02010600030101010101" pitchFamily="2" charset="-122"/>
                    <a:cs typeface="Times New Roman" panose="02020603050405020304" pitchFamily="18" charset="0"/>
                  </a:rPr>
                  <a:t>Where </a:t>
                </a:r>
                <a14:m>
                  <m:oMath xmlns:m="http://schemas.openxmlformats.org/officeDocument/2006/math">
                    <m:r>
                      <a:rPr lang="en-US" altLang="zh-CN" sz="1400" b="0" i="1" smtClean="0">
                        <a:latin typeface="Cambria Math" panose="02040503050406030204" pitchFamily="18" charset="0"/>
                        <a:ea typeface="等线" panose="02010600030101010101" pitchFamily="2" charset="-122"/>
                      </a:rPr>
                      <m:t>𝑇</m:t>
                    </m:r>
                  </m:oMath>
                </a14:m>
                <a:r>
                  <a:rPr lang="en-CA" altLang="zh-CN" sz="1400" dirty="0">
                    <a:latin typeface="Times New Roman" panose="02020603050405020304" pitchFamily="18" charset="0"/>
                    <a:ea typeface="等线" panose="02010600030101010101" pitchFamily="2" charset="-122"/>
                    <a:cs typeface="Times New Roman" panose="02020603050405020304" pitchFamily="18" charset="0"/>
                  </a:rPr>
                  <a:t> is  firing period,    </a:t>
                </a:r>
                <a14:m>
                  <m:oMath xmlns:m="http://schemas.openxmlformats.org/officeDocument/2006/math">
                    <m:sSubSup>
                      <m:sSubSupPr>
                        <m:ctrlPr>
                          <a:rPr lang="zh-CN" altLang="zh-CN" sz="1400" i="1">
                            <a:latin typeface="Cambria Math" panose="02040503050406030204" pitchFamily="18" charset="0"/>
                            <a:ea typeface="等线" panose="02010600030101010101" pitchFamily="2" charset="-122"/>
                          </a:rPr>
                        </m:ctrlPr>
                      </m:sSubSupPr>
                      <m:e>
                        <m:r>
                          <a:rPr lang="en-CA" altLang="zh-CN" sz="1400">
                            <a:latin typeface="Cambria Math" panose="02040503050406030204" pitchFamily="18" charset="0"/>
                            <a:ea typeface="等线" panose="02010600030101010101" pitchFamily="2" charset="-122"/>
                          </a:rPr>
                          <m:t>𝜆</m:t>
                        </m:r>
                      </m:e>
                      <m:sub>
                        <m:r>
                          <a:rPr lang="en-CA" altLang="zh-CN" sz="1400">
                            <a:latin typeface="Cambria Math" panose="02040503050406030204" pitchFamily="18" charset="0"/>
                            <a:ea typeface="等线" panose="02010600030101010101" pitchFamily="2" charset="-122"/>
                          </a:rPr>
                          <m:t>𝑒𝑥</m:t>
                        </m:r>
                      </m:sub>
                      <m:sup>
                        <m:r>
                          <a:rPr lang="en-CA" altLang="zh-CN" sz="1400">
                            <a:latin typeface="Cambria Math" panose="02040503050406030204" pitchFamily="18" charset="0"/>
                            <a:ea typeface="等线" panose="02010600030101010101" pitchFamily="2" charset="-122"/>
                          </a:rPr>
                          <m:t>𝐾</m:t>
                        </m:r>
                      </m:sup>
                    </m:sSubSup>
                  </m:oMath>
                </a14:m>
                <a:r>
                  <a:rPr lang="en-CA" altLang="zh-CN" sz="1400" dirty="0">
                    <a:latin typeface="Times New Roman" panose="02020603050405020304" pitchFamily="18" charset="0"/>
                    <a:ea typeface="等线" panose="02010600030101010101" pitchFamily="2" charset="-122"/>
                    <a:cs typeface="Times New Roman" panose="02020603050405020304" pitchFamily="18" charset="0"/>
                  </a:rPr>
                  <a:t> describes the spatial effect of the extracellular communication between stimulated region and non-stimulated region,   </a:t>
                </a:r>
                <a14:m>
                  <m:oMath xmlns:m="http://schemas.openxmlformats.org/officeDocument/2006/math">
                    <m:sSubSup>
                      <m:sSubSupPr>
                        <m:ctrlPr>
                          <a:rPr lang="zh-CN" altLang="zh-CN" sz="1400" i="1">
                            <a:latin typeface="Cambria Math" panose="02040503050406030204" pitchFamily="18" charset="0"/>
                            <a:ea typeface="等线" panose="02010600030101010101" pitchFamily="2" charset="-122"/>
                          </a:rPr>
                        </m:ctrlPr>
                      </m:sSubSupPr>
                      <m:e>
                        <m:r>
                          <a:rPr lang="en-CA" altLang="zh-CN" sz="1400">
                            <a:latin typeface="Cambria Math" panose="02040503050406030204" pitchFamily="18" charset="0"/>
                            <a:ea typeface="等线" panose="02010600030101010101" pitchFamily="2" charset="-122"/>
                          </a:rPr>
                          <m:t>𝜆</m:t>
                        </m:r>
                      </m:e>
                      <m:sub>
                        <m:r>
                          <a:rPr lang="en-CA" altLang="zh-CN" sz="1400">
                            <a:latin typeface="Cambria Math" panose="02040503050406030204" pitchFamily="18" charset="0"/>
                            <a:ea typeface="等线" panose="02010600030101010101" pitchFamily="2" charset="-122"/>
                          </a:rPr>
                          <m:t>𝑔𝑙</m:t>
                        </m:r>
                      </m:sub>
                      <m:sup>
                        <m:r>
                          <a:rPr lang="en-CA" altLang="zh-CN" sz="1400">
                            <a:latin typeface="Cambria Math" panose="02040503050406030204" pitchFamily="18" charset="0"/>
                            <a:ea typeface="等线" panose="02010600030101010101" pitchFamily="2" charset="-122"/>
                          </a:rPr>
                          <m:t>𝑚</m:t>
                        </m:r>
                        <m:r>
                          <a:rPr lang="en-CA" altLang="zh-CN" sz="1400">
                            <a:latin typeface="Cambria Math" panose="02040503050406030204" pitchFamily="18" charset="0"/>
                            <a:ea typeface="等线" panose="02010600030101010101" pitchFamily="2" charset="-122"/>
                          </a:rPr>
                          <m:t>,</m:t>
                        </m:r>
                        <m:r>
                          <a:rPr lang="en-CA" altLang="zh-CN" sz="1400">
                            <a:latin typeface="Cambria Math" panose="02040503050406030204" pitchFamily="18" charset="0"/>
                            <a:ea typeface="等线" panose="02010600030101010101" pitchFamily="2" charset="-122"/>
                          </a:rPr>
                          <m:t>𝐾</m:t>
                        </m:r>
                      </m:sup>
                    </m:sSubSup>
                  </m:oMath>
                </a14:m>
                <a:r>
                  <a:rPr lang="en-CA" altLang="zh-CN" sz="1400" dirty="0">
                    <a:latin typeface="Times New Roman" panose="02020603050405020304" pitchFamily="18" charset="0"/>
                    <a:ea typeface="等线" panose="02010600030101010101" pitchFamily="2" charset="-122"/>
                    <a:cs typeface="Times New Roman" panose="02020603050405020304" pitchFamily="18" charset="0"/>
                  </a:rPr>
                  <a:t> describles the  effect of glial transmembrane flux, </a:t>
                </a:r>
                <a14:m>
                  <m:oMath xmlns:m="http://schemas.openxmlformats.org/officeDocument/2006/math">
                    <m:sSubSup>
                      <m:sSubSupPr>
                        <m:ctrlPr>
                          <a:rPr lang="en-US" altLang="zh-CN" sz="1400" b="0" i="1" smtClean="0">
                            <a:latin typeface="Cambria Math" panose="02040503050406030204" pitchFamily="18" charset="0"/>
                            <a:ea typeface="等线" panose="02010600030101010101" pitchFamily="2" charset="-122"/>
                          </a:rPr>
                        </m:ctrlPr>
                      </m:sSubSupPr>
                      <m:e>
                        <m:r>
                          <a:rPr lang="en-US" altLang="zh-CN" sz="1400" b="0" i="1" smtClean="0">
                            <a:latin typeface="Cambria Math" panose="02040503050406030204" pitchFamily="18" charset="0"/>
                            <a:ea typeface="等线" panose="02010600030101010101" pitchFamily="2" charset="-122"/>
                          </a:rPr>
                          <m:t>𝜆</m:t>
                        </m:r>
                      </m:e>
                      <m:sub>
                        <m:r>
                          <a:rPr lang="en-US" altLang="zh-CN" sz="1400" b="0" i="1" smtClean="0">
                            <a:latin typeface="Cambria Math" panose="02040503050406030204" pitchFamily="18" charset="0"/>
                            <a:ea typeface="等线" panose="02010600030101010101" pitchFamily="2" charset="-122"/>
                          </a:rPr>
                          <m:t>𝑒𝑥</m:t>
                        </m:r>
                      </m:sub>
                      <m:sup>
                        <m:r>
                          <a:rPr lang="en-US" altLang="zh-CN" sz="1400" b="0" i="1" smtClean="0">
                            <a:latin typeface="Cambria Math" panose="02040503050406030204" pitchFamily="18" charset="0"/>
                            <a:ea typeface="等线" panose="02010600030101010101" pitchFamily="2" charset="-122"/>
                          </a:rPr>
                          <m:t>𝑁𝑎</m:t>
                        </m:r>
                        <m:r>
                          <a:rPr lang="en-US" altLang="zh-CN" sz="1400" b="0" i="1" smtClean="0">
                            <a:latin typeface="Cambria Math" panose="02040503050406030204" pitchFamily="18" charset="0"/>
                            <a:ea typeface="等线" panose="02010600030101010101" pitchFamily="2" charset="-122"/>
                          </a:rPr>
                          <m:t>,1</m:t>
                        </m:r>
                      </m:sup>
                    </m:sSubSup>
                  </m:oMath>
                </a14:m>
                <a:r>
                  <a:rPr lang="zh-CN" altLang="en-US" sz="14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1400" dirty="0">
                    <a:latin typeface="Times New Roman" panose="02020603050405020304" pitchFamily="18" charset="0"/>
                    <a:ea typeface="等线" panose="02010600030101010101" pitchFamily="2" charset="-122"/>
                    <a:cs typeface="Times New Roman" panose="02020603050405020304" pitchFamily="18" charset="0"/>
                  </a:rPr>
                  <a:t>describes the </a:t>
                </a:r>
                <a:r>
                  <a:rPr lang="en-CA" altLang="zh-CN" sz="1400" dirty="0">
                    <a:latin typeface="Times New Roman" panose="02020603050405020304" pitchFamily="18" charset="0"/>
                    <a:cs typeface="Times New Roman" panose="02020603050405020304" pitchFamily="18" charset="0"/>
                  </a:rPr>
                  <a:t>spatial effect of the extracellular communication between stimulated region and non-stimulated region,  and</a:t>
                </a:r>
                <a14:m>
                  <m:oMath xmlns:m="http://schemas.openxmlformats.org/officeDocument/2006/math">
                    <m:sSubSup>
                      <m:sSubSupPr>
                        <m:ctrlPr>
                          <a:rPr lang="zh-CN" altLang="zh-CN" sz="1400" i="1">
                            <a:latin typeface="Cambria Math" panose="02040503050406030204" pitchFamily="18" charset="0"/>
                            <a:cs typeface="Times New Roman" panose="02020603050405020304" pitchFamily="18" charset="0"/>
                          </a:rPr>
                        </m:ctrlPr>
                      </m:sSubSupPr>
                      <m:e>
                        <m:r>
                          <a:rPr lang="en-CA" altLang="zh-CN" sz="1400">
                            <a:latin typeface="Cambria Math" panose="02040503050406030204" pitchFamily="18" charset="0"/>
                            <a:cs typeface="Times New Roman" panose="02020603050405020304" pitchFamily="18" charset="0"/>
                          </a:rPr>
                          <m:t>𝜆</m:t>
                        </m:r>
                      </m:e>
                      <m:sub>
                        <m:r>
                          <a:rPr lang="en-CA" altLang="zh-CN" sz="1400">
                            <a:latin typeface="Cambria Math" panose="02040503050406030204" pitchFamily="18" charset="0"/>
                            <a:cs typeface="Times New Roman" panose="02020603050405020304" pitchFamily="18" charset="0"/>
                          </a:rPr>
                          <m:t>𝑒𝑥</m:t>
                        </m:r>
                      </m:sub>
                      <m:sup>
                        <m:r>
                          <a:rPr lang="en-CA" altLang="zh-CN" sz="1400">
                            <a:latin typeface="Cambria Math" panose="02040503050406030204" pitchFamily="18" charset="0"/>
                            <a:cs typeface="Times New Roman" panose="02020603050405020304" pitchFamily="18" charset="0"/>
                          </a:rPr>
                          <m:t>𝑁𝑎</m:t>
                        </m:r>
                        <m:r>
                          <a:rPr lang="en-CA" altLang="zh-CN" sz="1400">
                            <a:latin typeface="Cambria Math" panose="02040503050406030204" pitchFamily="18" charset="0"/>
                            <a:cs typeface="Times New Roman" panose="02020603050405020304" pitchFamily="18" charset="0"/>
                          </a:rPr>
                          <m:t>,2</m:t>
                        </m:r>
                      </m:sup>
                    </m:sSubSup>
                  </m:oMath>
                </a14:m>
                <a:r>
                  <a:rPr lang="en-CA" altLang="zh-CN" sz="1400" dirty="0">
                    <a:latin typeface="Times New Roman" panose="02020603050405020304" pitchFamily="18" charset="0"/>
                    <a:cs typeface="Times New Roman" panose="02020603050405020304" pitchFamily="18" charset="0"/>
                  </a:rPr>
                  <a:t>describles the  effect of electric drift in the extracellular space </a:t>
                </a:r>
                <a:endParaRPr lang="zh-CN" altLang="en-US" sz="1400" dirty="0">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225891C8-9F43-4902-BE3E-8FFA0B478B51}"/>
                  </a:ext>
                </a:extLst>
              </p:cNvPr>
              <p:cNvSpPr>
                <a:spLocks noGrp="1" noRot="1" noChangeAspect="1" noMove="1" noResize="1" noEditPoints="1" noAdjustHandles="1" noChangeArrowheads="1" noChangeShapeType="1" noTextEdit="1"/>
              </p:cNvSpPr>
              <p:nvPr>
                <p:ph idx="1"/>
              </p:nvPr>
            </p:nvSpPr>
            <p:spPr>
              <a:xfrm>
                <a:off x="584437" y="805484"/>
                <a:ext cx="11174128" cy="5391233"/>
              </a:xfrm>
              <a:blipFill>
                <a:blip r:embed="rId2"/>
                <a:stretch>
                  <a:fillRect l="-436" t="-2034" r="-55"/>
                </a:stretch>
              </a:blipFill>
            </p:spPr>
            <p:txBody>
              <a:bodyPr/>
              <a:lstStyle/>
              <a:p>
                <a:r>
                  <a:rPr lang="en-US">
                    <a:noFill/>
                  </a:rPr>
                  <a:t> </a:t>
                </a:r>
              </a:p>
            </p:txBody>
          </p:sp>
        </mc:Fallback>
      </mc:AlternateContent>
      <p:pic>
        <p:nvPicPr>
          <p:cNvPr id="9" name="图片 8">
            <a:extLst>
              <a:ext uri="{FF2B5EF4-FFF2-40B4-BE49-F238E27FC236}">
                <a16:creationId xmlns:a16="http://schemas.microsoft.com/office/drawing/2014/main" id="{46A9A172-6151-4E40-ACB0-F879DB392914}"/>
              </a:ext>
            </a:extLst>
          </p:cNvPr>
          <p:cNvPicPr>
            <a:picLocks noChangeAspect="1"/>
          </p:cNvPicPr>
          <p:nvPr/>
        </p:nvPicPr>
        <p:blipFill rotWithShape="1">
          <a:blip r:embed="rId3"/>
          <a:srcRect b="51550"/>
          <a:stretch/>
        </p:blipFill>
        <p:spPr>
          <a:xfrm>
            <a:off x="2297126" y="4131441"/>
            <a:ext cx="7212968" cy="1325563"/>
          </a:xfrm>
          <a:prstGeom prst="rect">
            <a:avLst/>
          </a:prstGeom>
        </p:spPr>
      </p:pic>
    </p:spTree>
    <p:extLst>
      <p:ext uri="{BB962C8B-B14F-4D97-AF65-F5344CB8AC3E}">
        <p14:creationId xmlns:p14="http://schemas.microsoft.com/office/powerpoint/2010/main" val="4134250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1E4B4E-A842-4865-B431-F4251B82B23F}"/>
              </a:ext>
            </a:extLst>
          </p:cNvPr>
          <p:cNvSpPr>
            <a:spLocks noGrp="1"/>
          </p:cNvSpPr>
          <p:nvPr>
            <p:ph type="title"/>
          </p:nvPr>
        </p:nvSpPr>
        <p:spPr/>
        <p:txBody>
          <a:bodyPr/>
          <a:lstStyle/>
          <a:p>
            <a:pPr algn="ctr"/>
            <a:r>
              <a:rPr lang="en-US" altLang="zh-CN" b="1" dirty="0">
                <a:latin typeface="Times New Roman" panose="02020603050405020304" pitchFamily="18" charset="0"/>
                <a:cs typeface="Times New Roman" panose="02020603050405020304" pitchFamily="18" charset="0"/>
              </a:rPr>
              <a:t>Microcirculation: Convection</a:t>
            </a:r>
            <a:endParaRPr lang="zh-CN" altLang="en-US" dirty="0"/>
          </a:p>
        </p:txBody>
      </p:sp>
      <mc:AlternateContent xmlns:mc="http://schemas.openxmlformats.org/markup-compatibility/2006" xmlns:a14="http://schemas.microsoft.com/office/drawing/2010/main">
        <mc:Choice Requires="a14">
          <p:sp>
            <p:nvSpPr>
              <p:cNvPr id="8" name="内容占位符 7">
                <a:extLst>
                  <a:ext uri="{FF2B5EF4-FFF2-40B4-BE49-F238E27FC236}">
                    <a16:creationId xmlns:a16="http://schemas.microsoft.com/office/drawing/2014/main" id="{C7F56481-43FB-4BC4-9133-3D8DC67FB695}"/>
                  </a:ext>
                </a:extLst>
              </p:cNvPr>
              <p:cNvSpPr>
                <a:spLocks noGrp="1"/>
              </p:cNvSpPr>
              <p:nvPr>
                <p:ph idx="1"/>
              </p:nvPr>
            </p:nvSpPr>
            <p:spPr>
              <a:xfrm>
                <a:off x="324452" y="1873752"/>
                <a:ext cx="4397943" cy="4351338"/>
              </a:xfrm>
            </p:spPr>
            <p:txBody>
              <a:bodyPr/>
              <a:lstStyle/>
              <a:p>
                <a:r>
                  <a:rPr lang="en-US" altLang="zh-CN" dirty="0">
                    <a:latin typeface="Times New Roman" panose="02020603050405020304" pitchFamily="18" charset="0"/>
                    <a:cs typeface="Times New Roman" panose="02020603050405020304" pitchFamily="18" charset="0"/>
                  </a:rPr>
                  <a:t>Extracellular space: </a:t>
                </a:r>
              </a:p>
              <a:p>
                <a:pPr lvl="1"/>
                <a14:m>
                  <m:oMath xmlns:m="http://schemas.openxmlformats.org/officeDocument/2006/math">
                    <m:sSup>
                      <m:sSupPr>
                        <m:ctrlPr>
                          <a:rPr lang="en-US" altLang="zh-CN" b="0" i="1" smtClean="0">
                            <a:latin typeface="Cambria Math" panose="02040503050406030204" pitchFamily="18" charset="0"/>
                          </a:rPr>
                        </m:ctrlPr>
                      </m:sSupPr>
                      <m:e>
                        <m:r>
                          <m:rPr>
                            <m:sty m:val="p"/>
                          </m:rPr>
                          <a:rPr lang="en-US" altLang="zh-CN" b="0" i="0" smtClean="0">
                            <a:latin typeface="Cambria Math" panose="02040503050406030204" pitchFamily="18" charset="0"/>
                          </a:rPr>
                          <m:t>K</m:t>
                        </m:r>
                      </m:e>
                      <m:sup>
                        <m:r>
                          <a:rPr lang="en-US" altLang="zh-CN" b="0" i="0" smtClean="0">
                            <a:latin typeface="Cambria Math" panose="02040503050406030204" pitchFamily="18" charset="0"/>
                          </a:rPr>
                          <m:t>+</m:t>
                        </m:r>
                      </m:sup>
                    </m:sSup>
                  </m:oMath>
                </a14:m>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diffusion flux </a:t>
                </a:r>
                <a:r>
                  <a:rPr lang="en-US" altLang="zh-CN" dirty="0">
                    <a:latin typeface="Times New Roman" panose="02020603050405020304" pitchFamily="18" charset="0"/>
                    <a:cs typeface="Times New Roman" panose="02020603050405020304" pitchFamily="18" charset="0"/>
                  </a:rPr>
                  <a:t>dominates </a:t>
                </a:r>
              </a:p>
              <a:p>
                <a:pPr lvl="1"/>
                <a14:m>
                  <m:oMath xmlns:m="http://schemas.openxmlformats.org/officeDocument/2006/math">
                    <m:r>
                      <m:rPr>
                        <m:sty m:val="p"/>
                      </m:rPr>
                      <a:rPr lang="en-US" altLang="zh-CN" b="0" i="0" smtClean="0">
                        <a:latin typeface="Cambria Math" panose="02040503050406030204" pitchFamily="18" charset="0"/>
                        <a:cs typeface="Times New Roman" panose="02020603050405020304" pitchFamily="18" charset="0"/>
                      </a:rPr>
                      <m:t>N</m:t>
                    </m:r>
                    <m:sSup>
                      <m:sSupPr>
                        <m:ctrlPr>
                          <a:rPr lang="en-US" altLang="zh-CN" b="0" i="1" smtClean="0">
                            <a:latin typeface="Cambria Math" panose="02040503050406030204" pitchFamily="18" charset="0"/>
                            <a:cs typeface="Times New Roman" panose="02020603050405020304" pitchFamily="18" charset="0"/>
                          </a:rPr>
                        </m:ctrlPr>
                      </m:sSupPr>
                      <m:e>
                        <m:r>
                          <m:rPr>
                            <m:sty m:val="p"/>
                          </m:rPr>
                          <a:rPr lang="en-US" altLang="zh-CN" b="0" i="0" smtClean="0">
                            <a:latin typeface="Cambria Math" panose="02040503050406030204" pitchFamily="18" charset="0"/>
                            <a:cs typeface="Times New Roman" panose="02020603050405020304" pitchFamily="18" charset="0"/>
                          </a:rPr>
                          <m:t>a</m:t>
                        </m:r>
                      </m:e>
                      <m:sup>
                        <m:r>
                          <a:rPr lang="en-US" altLang="zh-CN" b="0" i="0" smtClean="0">
                            <a:latin typeface="Cambria Math" panose="02040503050406030204" pitchFamily="18" charset="0"/>
                            <a:cs typeface="Times New Roman" panose="02020603050405020304" pitchFamily="18" charset="0"/>
                          </a:rPr>
                          <m:t>+</m:t>
                        </m:r>
                      </m:sup>
                    </m:sSup>
                  </m:oMath>
                </a14:m>
                <a:r>
                  <a:rPr lang="en-US" altLang="zh-CN" dirty="0">
                    <a:latin typeface="Times New Roman" panose="02020603050405020304" pitchFamily="18" charset="0"/>
                    <a:cs typeface="Times New Roman" panose="02020603050405020304" pitchFamily="18" charset="0"/>
                  </a:rPr>
                  <a:t>: same order</a:t>
                </a:r>
              </a:p>
            </p:txBody>
          </p:sp>
        </mc:Choice>
        <mc:Fallback xmlns="">
          <p:sp>
            <p:nvSpPr>
              <p:cNvPr id="8" name="内容占位符 7">
                <a:extLst>
                  <a:ext uri="{FF2B5EF4-FFF2-40B4-BE49-F238E27FC236}">
                    <a16:creationId xmlns:a16="http://schemas.microsoft.com/office/drawing/2014/main" id="{C7F56481-43FB-4BC4-9133-3D8DC67FB695}"/>
                  </a:ext>
                </a:extLst>
              </p:cNvPr>
              <p:cNvSpPr>
                <a:spLocks noGrp="1" noRot="1" noChangeAspect="1" noMove="1" noResize="1" noEditPoints="1" noAdjustHandles="1" noChangeArrowheads="1" noChangeShapeType="1" noTextEdit="1"/>
              </p:cNvSpPr>
              <p:nvPr>
                <p:ph idx="1"/>
              </p:nvPr>
            </p:nvSpPr>
            <p:spPr>
              <a:xfrm>
                <a:off x="324452" y="1873752"/>
                <a:ext cx="4397943" cy="4351338"/>
              </a:xfrm>
              <a:blipFill>
                <a:blip r:embed="rId2"/>
                <a:stretch>
                  <a:fillRect l="-2493" t="-2381"/>
                </a:stretch>
              </a:blipFill>
            </p:spPr>
            <p:txBody>
              <a:bodyPr/>
              <a:lstStyle/>
              <a:p>
                <a:r>
                  <a:rPr lang="en-US">
                    <a:noFill/>
                  </a:rPr>
                  <a:t> </a:t>
                </a:r>
              </a:p>
            </p:txBody>
          </p:sp>
        </mc:Fallback>
      </mc:AlternateContent>
      <p:pic>
        <p:nvPicPr>
          <p:cNvPr id="9" name="Picture 6">
            <a:extLst>
              <a:ext uri="{FF2B5EF4-FFF2-40B4-BE49-F238E27FC236}">
                <a16:creationId xmlns:a16="http://schemas.microsoft.com/office/drawing/2014/main" id="{E0AC915A-4984-4A31-AE50-33CCBA2FB7C8}"/>
              </a:ext>
            </a:extLst>
          </p:cNvPr>
          <p:cNvPicPr/>
          <p:nvPr/>
        </p:nvPicPr>
        <p:blipFill rotWithShape="1">
          <a:blip r:embed="rId3" cstate="print">
            <a:extLst>
              <a:ext uri="{28A0092B-C50C-407E-A947-70E740481C1C}">
                <a14:useLocalDpi xmlns:a14="http://schemas.microsoft.com/office/drawing/2010/main" val="0"/>
              </a:ext>
            </a:extLst>
          </a:blip>
          <a:srcRect l="2304" t="2044" r="3265" b="1"/>
          <a:stretch/>
        </p:blipFill>
        <p:spPr>
          <a:xfrm>
            <a:off x="4722395" y="2160621"/>
            <a:ext cx="7128309" cy="2866658"/>
          </a:xfrm>
          <a:prstGeom prst="rect">
            <a:avLst/>
          </a:prstGeom>
        </p:spPr>
      </p:pic>
      <p:sp>
        <p:nvSpPr>
          <p:cNvPr id="3" name="TextBox 2">
            <a:extLst>
              <a:ext uri="{FF2B5EF4-FFF2-40B4-BE49-F238E27FC236}">
                <a16:creationId xmlns:a16="http://schemas.microsoft.com/office/drawing/2014/main" id="{F2F10457-3A3B-42F1-A691-26505841CD41}"/>
              </a:ext>
            </a:extLst>
          </p:cNvPr>
          <p:cNvSpPr txBox="1"/>
          <p:nvPr/>
        </p:nvSpPr>
        <p:spPr>
          <a:xfrm>
            <a:off x="1981200" y="5497212"/>
            <a:ext cx="8481847" cy="923330"/>
          </a:xfrm>
          <a:prstGeom prst="rect">
            <a:avLst/>
          </a:prstGeom>
          <a:noFill/>
        </p:spPr>
        <p:txBody>
          <a:bodyPr wrap="square" rtlCol="0">
            <a:spAutoFit/>
          </a:bodyPr>
          <a:lstStyle/>
          <a:p>
            <a:pPr algn="ctr"/>
            <a:r>
              <a:rPr lang="en-US" b="1" dirty="0"/>
              <a:t>Qualitative Conclusions are from </a:t>
            </a:r>
            <a:br>
              <a:rPr lang="en-US" b="1" dirty="0"/>
            </a:br>
            <a:r>
              <a:rPr lang="en-US" b="1" dirty="0"/>
              <a:t>MATHEMATICAL Perturbation Analysis.</a:t>
            </a:r>
          </a:p>
          <a:p>
            <a:pPr algn="ctr"/>
            <a:r>
              <a:rPr lang="en-US" b="1" dirty="0"/>
              <a:t>They are NOT verbal </a:t>
            </a:r>
            <a:r>
              <a:rPr lang="en-US" b="1" dirty="0" err="1"/>
              <a:t>vagueries</a:t>
            </a:r>
            <a:r>
              <a:rPr lang="en-US" b="1" dirty="0"/>
              <a:t>.</a:t>
            </a:r>
          </a:p>
        </p:txBody>
      </p:sp>
    </p:spTree>
    <p:extLst>
      <p:ext uri="{BB962C8B-B14F-4D97-AF65-F5344CB8AC3E}">
        <p14:creationId xmlns:p14="http://schemas.microsoft.com/office/powerpoint/2010/main" val="1986420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C46BA-A267-4616-83E3-25893B92920A}"/>
              </a:ext>
            </a:extLst>
          </p:cNvPr>
          <p:cNvSpPr>
            <a:spLocks noGrp="1"/>
          </p:cNvSpPr>
          <p:nvPr>
            <p:ph type="title"/>
          </p:nvPr>
        </p:nvSpPr>
        <p:spPr/>
        <p:txBody>
          <a:bodyPr/>
          <a:lstStyle/>
          <a:p>
            <a:pPr algn="ctr"/>
            <a:r>
              <a:rPr lang="en-US" altLang="zh-CN" sz="2000" b="1" dirty="0">
                <a:latin typeface="Times New Roman" panose="02020603050405020304" pitchFamily="18" charset="0"/>
                <a:cs typeface="Times New Roman" panose="02020603050405020304" pitchFamily="18" charset="0"/>
              </a:rPr>
              <a:t>Conclusions</a:t>
            </a:r>
            <a:br>
              <a:rPr lang="en-US" altLang="zh-CN" b="1" dirty="0">
                <a:latin typeface="Times New Roman" panose="02020603050405020304" pitchFamily="18" charset="0"/>
                <a:cs typeface="Times New Roman" panose="02020603050405020304" pitchFamily="18" charset="0"/>
              </a:rPr>
            </a:br>
            <a:r>
              <a:rPr lang="en-US" altLang="zh-CN" b="1" dirty="0">
                <a:latin typeface="Times New Roman" panose="02020603050405020304" pitchFamily="18" charset="0"/>
                <a:cs typeface="Times New Roman" panose="02020603050405020304" pitchFamily="18" charset="0"/>
              </a:rPr>
              <a:t>Field Theory of Glymphatic Flow</a:t>
            </a:r>
            <a:endParaRPr lang="zh-CN" altLang="en-US" b="1"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833498BF-FE7A-4269-B38C-68E5DF30BFDE}"/>
              </a:ext>
            </a:extLst>
          </p:cNvPr>
          <p:cNvSpPr>
            <a:spLocks noGrp="1"/>
          </p:cNvSpPr>
          <p:nvPr>
            <p:ph idx="1"/>
          </p:nvPr>
        </p:nvSpPr>
        <p:spPr>
          <a:xfrm>
            <a:off x="890752" y="1888688"/>
            <a:ext cx="10833538" cy="4351338"/>
          </a:xfrm>
        </p:spPr>
        <p:txBody>
          <a:bodyPr>
            <a:normAutofit/>
          </a:bodyPr>
          <a:lstStyle/>
          <a:p>
            <a:r>
              <a:rPr lang="en-US" altLang="zh-CN" dirty="0">
                <a:latin typeface="Times New Roman" panose="02020603050405020304" pitchFamily="18" charset="0"/>
                <a:cs typeface="Times New Roman" panose="02020603050405020304" pitchFamily="18" charset="0"/>
              </a:rPr>
              <a:t>A </a:t>
            </a:r>
            <a:r>
              <a:rPr lang="en-US" altLang="zh-CN" dirty="0" err="1">
                <a:latin typeface="Times New Roman" panose="02020603050405020304" pitchFamily="18" charset="0"/>
                <a:cs typeface="Times New Roman" panose="02020603050405020304" pitchFamily="18" charset="0"/>
              </a:rPr>
              <a:t>tridomain</a:t>
            </a:r>
            <a:r>
              <a:rPr lang="en-US" altLang="zh-CN" dirty="0">
                <a:latin typeface="Times New Roman" panose="02020603050405020304" pitchFamily="18" charset="0"/>
                <a:cs typeface="Times New Roman" panose="02020603050405020304" pitchFamily="18" charset="0"/>
              </a:rPr>
              <a:t> model is developed to understand the microcirculation in the optic nerve and the potassium clearance mechanism. </a:t>
            </a:r>
          </a:p>
          <a:p>
            <a:r>
              <a:rPr lang="en-US" altLang="zh-CN" dirty="0">
                <a:latin typeface="Arial Black" panose="020B0A04020102020204" pitchFamily="34" charset="0"/>
                <a:cs typeface="Times New Roman" panose="02020603050405020304" pitchFamily="18" charset="0"/>
              </a:rPr>
              <a:t>Main pathway is Convection Through Glia </a:t>
            </a:r>
            <a:br>
              <a:rPr lang="en-US" altLang="zh-CN" dirty="0">
                <a:latin typeface="Times New Roman" panose="02020603050405020304" pitchFamily="18" charset="0"/>
                <a:cs typeface="Times New Roman" panose="02020603050405020304" pitchFamily="18" charset="0"/>
              </a:rPr>
            </a:br>
            <a:r>
              <a:rPr lang="en-US" altLang="zh-CN" sz="2000" dirty="0">
                <a:latin typeface="Times New Roman" panose="02020603050405020304" pitchFamily="18" charset="0"/>
                <a:cs typeface="Times New Roman" panose="02020603050405020304" pitchFamily="18" charset="0"/>
              </a:rPr>
              <a:t>driven by electrochemical diffusion and migration of ions and water in axon and extracellular space</a:t>
            </a:r>
            <a:br>
              <a:rPr lang="en-US" altLang="zh-CN" dirty="0">
                <a:latin typeface="Times New Roman" panose="02020603050405020304" pitchFamily="18" charset="0"/>
                <a:cs typeface="Times New Roman" panose="02020603050405020304" pitchFamily="18" charset="0"/>
              </a:rPr>
            </a:br>
            <a:br>
              <a:rPr lang="en-US" altLang="zh-CN" dirty="0">
                <a:latin typeface="Times New Roman" panose="02020603050405020304" pitchFamily="18" charset="0"/>
                <a:cs typeface="Times New Roman" panose="02020603050405020304" pitchFamily="18" charset="0"/>
              </a:rPr>
            </a:br>
            <a:endParaRPr lang="en-US" altLang="zh-CN" b="1" dirty="0">
              <a:latin typeface="Times New Roman" panose="02020603050405020304" pitchFamily="18" charset="0"/>
              <a:cs typeface="Times New Roman" panose="02020603050405020304" pitchFamily="18" charset="0"/>
            </a:endParaRPr>
          </a:p>
          <a:p>
            <a:r>
              <a:rPr lang="en-CA" altLang="zh-CN" dirty="0">
                <a:latin typeface="Times New Roman" panose="02020603050405020304" pitchFamily="18" charset="0"/>
                <a:cs typeface="Times New Roman" panose="02020603050405020304" pitchFamily="18" charset="0"/>
              </a:rPr>
              <a:t>The electrical syncytium property of the glial cells is critical for clearing potassium during nerve activity.</a:t>
            </a:r>
          </a:p>
          <a:p>
            <a:r>
              <a:rPr lang="en-CA" altLang="zh-CN" dirty="0">
                <a:latin typeface="Times New Roman" panose="02020603050405020304" pitchFamily="18" charset="0"/>
                <a:cs typeface="Times New Roman" panose="02020603050405020304" pitchFamily="18" charset="0"/>
              </a:rPr>
              <a:t>Spatial distribution of pumps and channels can be included as they are discovered. Likely to have large effects. </a:t>
            </a:r>
            <a:r>
              <a:rPr lang="en-CA" altLang="zh-CN" sz="2400" dirty="0">
                <a:latin typeface="Arial Black" panose="020B0A04020102020204" pitchFamily="34" charset="0"/>
                <a:cs typeface="Times New Roman" panose="02020603050405020304" pitchFamily="18" charset="0"/>
              </a:rPr>
              <a:t>New Experiments Needed</a:t>
            </a:r>
            <a:endParaRPr lang="en-CA" altLang="zh-CN" dirty="0">
              <a:latin typeface="Arial Black" panose="020B0A04020102020204" pitchFamily="34" charset="0"/>
              <a:cs typeface="Times New Roman" panose="02020603050405020304" pitchFamily="18" charset="0"/>
            </a:endParaRPr>
          </a:p>
          <a:p>
            <a:pPr marL="0" indent="0">
              <a:buNone/>
            </a:pPr>
            <a:endParaRPr lang="zh-CN" alt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51DE2D9-695E-4EAB-9C3D-256C6FB2F21E}"/>
              </a:ext>
            </a:extLst>
          </p:cNvPr>
          <p:cNvSpPr txBox="1"/>
          <p:nvPr/>
        </p:nvSpPr>
        <p:spPr>
          <a:xfrm>
            <a:off x="1760483" y="3541987"/>
            <a:ext cx="8156027" cy="707886"/>
          </a:xfrm>
          <a:prstGeom prst="rect">
            <a:avLst/>
          </a:prstGeom>
          <a:noFill/>
        </p:spPr>
        <p:txBody>
          <a:bodyPr wrap="square" rtlCol="0">
            <a:spAutoFit/>
          </a:bodyPr>
          <a:lstStyle/>
          <a:p>
            <a:pPr algn="ctr"/>
            <a:r>
              <a:rPr kumimoji="0" lang="en-US" altLang="zh-CN" sz="2000"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This is a </a:t>
            </a:r>
            <a:r>
              <a:rPr lang="en-US" altLang="zh-CN" sz="2000" dirty="0">
                <a:solidFill>
                  <a:srgbClr val="C00000"/>
                </a:solidFill>
                <a:latin typeface="Times New Roman" panose="02020603050405020304" pitchFamily="18" charset="0"/>
                <a:ea typeface="等线" panose="02010600030101010101" pitchFamily="2" charset="-122"/>
                <a:cs typeface="Times New Roman" panose="02020603050405020304" pitchFamily="18" charset="0"/>
              </a:rPr>
              <a:t>RESUT derived from a </a:t>
            </a:r>
            <a:r>
              <a:rPr kumimoji="0" lang="en-US" altLang="zh-CN" sz="2000"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field theory of glymphatic flow </a:t>
            </a:r>
            <a:br>
              <a:rPr kumimoji="0" lang="en-US" altLang="zh-CN" sz="2000"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br>
            <a:r>
              <a:rPr kumimoji="0" lang="en-US" altLang="zh-CN" sz="2000"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Times New Roman" panose="02020603050405020304" pitchFamily="18" charset="0"/>
              </a:rPr>
              <a:t>without arbitrary compartments or simplifications. </a:t>
            </a:r>
            <a:r>
              <a:rPr lang="en-US" altLang="zh-CN" sz="2000" dirty="0">
                <a:solidFill>
                  <a:srgbClr val="C00000"/>
                </a:solidFill>
                <a:latin typeface="Times New Roman" panose="02020603050405020304" pitchFamily="18" charset="0"/>
                <a:ea typeface="等线" panose="02010600030101010101" pitchFamily="2" charset="-122"/>
                <a:cs typeface="Times New Roman" panose="02020603050405020304" pitchFamily="18" charset="0"/>
              </a:rPr>
              <a:t>It is derived NOT assumed.</a:t>
            </a:r>
            <a:endParaRPr lang="en-US" dirty="0">
              <a:solidFill>
                <a:srgbClr val="C00000"/>
              </a:solidFill>
            </a:endParaRPr>
          </a:p>
        </p:txBody>
      </p:sp>
    </p:spTree>
    <p:extLst>
      <p:ext uri="{BB962C8B-B14F-4D97-AF65-F5344CB8AC3E}">
        <p14:creationId xmlns:p14="http://schemas.microsoft.com/office/powerpoint/2010/main" val="17911351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C46BA-A267-4616-83E3-25893B92920A}"/>
              </a:ext>
            </a:extLst>
          </p:cNvPr>
          <p:cNvSpPr>
            <a:spLocks noGrp="1"/>
          </p:cNvSpPr>
          <p:nvPr>
            <p:ph type="title"/>
          </p:nvPr>
        </p:nvSpPr>
        <p:spPr/>
        <p:txBody>
          <a:bodyPr/>
          <a:lstStyle/>
          <a:p>
            <a:pPr algn="ctr"/>
            <a:r>
              <a:rPr lang="en-US" altLang="zh-CN" b="1" dirty="0">
                <a:latin typeface="Times New Roman" panose="02020603050405020304" pitchFamily="18" charset="0"/>
                <a:cs typeface="Times New Roman" panose="02020603050405020304" pitchFamily="18" charset="0"/>
              </a:rPr>
              <a:t>Speculations and Future Work</a:t>
            </a:r>
            <a:endParaRPr lang="zh-CN" altLang="en-US" b="1"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833498BF-FE7A-4269-B38C-68E5DF30BFDE}"/>
              </a:ext>
            </a:extLst>
          </p:cNvPr>
          <p:cNvSpPr>
            <a:spLocks noGrp="1"/>
          </p:cNvSpPr>
          <p:nvPr>
            <p:ph idx="1"/>
          </p:nvPr>
        </p:nvSpPr>
        <p:spPr>
          <a:xfrm>
            <a:off x="1035271" y="2046343"/>
            <a:ext cx="10665372" cy="2068457"/>
          </a:xfrm>
        </p:spPr>
        <p:txBody>
          <a:bodyPr>
            <a:normAutofit fontScale="92500"/>
          </a:bodyPr>
          <a:lstStyle/>
          <a:p>
            <a:r>
              <a:rPr lang="en-US" altLang="zh-CN" dirty="0">
                <a:latin typeface="Times New Roman" panose="02020603050405020304" pitchFamily="18" charset="0"/>
                <a:cs typeface="Times New Roman" panose="02020603050405020304" pitchFamily="18" charset="0"/>
              </a:rPr>
              <a:t>Do Localized Pumps Produce Increased Clearance ?</a:t>
            </a:r>
          </a:p>
          <a:p>
            <a:r>
              <a:rPr lang="en-US" altLang="zh-CN" dirty="0">
                <a:latin typeface="Times New Roman" panose="02020603050405020304" pitchFamily="18" charset="0"/>
                <a:cs typeface="Times New Roman" panose="02020603050405020304" pitchFamily="18" charset="0"/>
              </a:rPr>
              <a:t>Can Blood Vessels be included making a Four Domain Model?</a:t>
            </a:r>
          </a:p>
          <a:p>
            <a:r>
              <a:rPr lang="en-CA" altLang="zh-CN" dirty="0">
                <a:latin typeface="Times New Roman" panose="02020603050405020304" pitchFamily="18" charset="0"/>
                <a:cs typeface="Times New Roman" panose="02020603050405020304" pitchFamily="18" charset="0"/>
              </a:rPr>
              <a:t>Can model account for Sleep Cleansing by up-regulation of localized pumps?</a:t>
            </a:r>
          </a:p>
          <a:p>
            <a:r>
              <a:rPr lang="en-CA" altLang="zh-CN" dirty="0">
                <a:latin typeface="Times New Roman" panose="02020603050405020304" pitchFamily="18" charset="0"/>
                <a:cs typeface="Times New Roman" panose="02020603050405020304" pitchFamily="18" charset="0"/>
              </a:rPr>
              <a:t>Is the Glymphatic Hypothesis of Sleep Cleansing correct?</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2015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E8B03-B73C-4348-BC3E-D59DB476E493}"/>
              </a:ext>
            </a:extLst>
          </p:cNvPr>
          <p:cNvSpPr txBox="1"/>
          <p:nvPr/>
        </p:nvSpPr>
        <p:spPr>
          <a:xfrm>
            <a:off x="4787462" y="2275489"/>
            <a:ext cx="4319752" cy="646331"/>
          </a:xfrm>
          <a:prstGeom prst="rect">
            <a:avLst/>
          </a:prstGeom>
          <a:noFill/>
        </p:spPr>
        <p:txBody>
          <a:bodyPr wrap="square" rtlCol="0">
            <a:spAutoFit/>
          </a:bodyPr>
          <a:lstStyle/>
          <a:p>
            <a:r>
              <a:rPr lang="en-US" sz="3600" dirty="0">
                <a:solidFill>
                  <a:schemeClr val="bg1"/>
                </a:solidFill>
              </a:rPr>
              <a:t>Questions ?</a:t>
            </a:r>
          </a:p>
        </p:txBody>
      </p:sp>
    </p:spTree>
    <p:extLst>
      <p:ext uri="{BB962C8B-B14F-4D97-AF65-F5344CB8AC3E}">
        <p14:creationId xmlns:p14="http://schemas.microsoft.com/office/powerpoint/2010/main" val="651352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p:cNvSpPr txBox="1"/>
          <p:nvPr/>
        </p:nvSpPr>
        <p:spPr>
          <a:xfrm>
            <a:off x="1495318" y="1076848"/>
            <a:ext cx="8375658" cy="3108543"/>
          </a:xfrm>
          <a:prstGeom prst="rect">
            <a:avLst/>
          </a:prstGeom>
          <a:noFill/>
        </p:spPr>
        <p:txBody>
          <a:bodyPr wrap="square" rtlCol="0">
            <a:spAutoFit/>
          </a:bodyPr>
          <a:lstStyle/>
          <a:p>
            <a:pPr algn="ctr" fontAlgn="base">
              <a:spcBef>
                <a:spcPct val="0"/>
              </a:spcBef>
              <a:spcAft>
                <a:spcPct val="0"/>
              </a:spcAft>
            </a:pPr>
            <a:r>
              <a:rPr lang="en-US" sz="3200" b="1" dirty="0">
                <a:solidFill>
                  <a:srgbClr val="000000"/>
                </a:solidFill>
                <a:latin typeface="Arial Black" panose="020B0A04020102020204" pitchFamily="34" charset="0"/>
                <a:cs typeface="Arial" pitchFamily="34" charset="0"/>
              </a:rPr>
              <a:t>Scientists and Poets can Reach</a:t>
            </a:r>
            <a:endParaRPr lang="en-US" sz="1600" b="1" dirty="0">
              <a:solidFill>
                <a:srgbClr val="000000"/>
              </a:solidFill>
              <a:latin typeface="Arial Black" panose="020B0A04020102020204" pitchFamily="34" charset="0"/>
              <a:cs typeface="Arial" pitchFamily="34" charset="0"/>
            </a:endParaRPr>
          </a:p>
          <a:p>
            <a:pPr algn="ctr" fontAlgn="base">
              <a:spcBef>
                <a:spcPct val="0"/>
              </a:spcBef>
              <a:spcAft>
                <a:spcPct val="0"/>
              </a:spcAft>
            </a:pPr>
            <a:r>
              <a:rPr lang="en-US" sz="1600" b="1" dirty="0">
                <a:solidFill>
                  <a:srgbClr val="000000"/>
                </a:solidFill>
                <a:latin typeface="Arial Black" panose="020B0A04020102020204" pitchFamily="34" charset="0"/>
                <a:cs typeface="Arial" pitchFamily="34" charset="0"/>
              </a:rPr>
              <a:t>for something</a:t>
            </a:r>
          </a:p>
          <a:p>
            <a:pPr algn="ctr" fontAlgn="base">
              <a:spcBef>
                <a:spcPct val="0"/>
              </a:spcBef>
              <a:spcAft>
                <a:spcPct val="0"/>
              </a:spcAft>
            </a:pPr>
            <a:r>
              <a:rPr lang="en-US" sz="3200" b="1" dirty="0">
                <a:solidFill>
                  <a:srgbClr val="000000"/>
                </a:solidFill>
                <a:latin typeface="Arial Black" panose="020B0A04020102020204" pitchFamily="34" charset="0"/>
                <a:cs typeface="Arial" pitchFamily="34" charset="0"/>
              </a:rPr>
              <a:t>but</a:t>
            </a:r>
          </a:p>
          <a:p>
            <a:pPr algn="ctr" fontAlgn="base">
              <a:spcBef>
                <a:spcPct val="0"/>
              </a:spcBef>
              <a:spcAft>
                <a:spcPct val="0"/>
              </a:spcAft>
            </a:pPr>
            <a:r>
              <a:rPr lang="en-US" sz="4400" b="1" u="sng" dirty="0">
                <a:solidFill>
                  <a:srgbClr val="000000"/>
                </a:solidFill>
                <a:latin typeface="Arial Black" panose="020B0A04020102020204" pitchFamily="34" charset="0"/>
                <a:cs typeface="Arial" pitchFamily="34" charset="0"/>
              </a:rPr>
              <a:t>Engineers must Grasp</a:t>
            </a:r>
            <a:r>
              <a:rPr lang="en-US" sz="4400" b="1" dirty="0">
                <a:solidFill>
                  <a:srgbClr val="000000"/>
                </a:solidFill>
                <a:latin typeface="Arial Black" panose="020B0A04020102020204" pitchFamily="34" charset="0"/>
                <a:cs typeface="Arial" pitchFamily="34" charset="0"/>
              </a:rPr>
              <a:t> </a:t>
            </a:r>
            <a:r>
              <a:rPr lang="en-US" sz="4400" b="1" dirty="0">
                <a:solidFill>
                  <a:srgbClr val="000000"/>
                </a:solidFill>
                <a:latin typeface="Calibri"/>
                <a:cs typeface="Arial" pitchFamily="34" charset="0"/>
              </a:rPr>
              <a:t> </a:t>
            </a:r>
            <a:br>
              <a:rPr lang="en-US" sz="4400" dirty="0">
                <a:solidFill>
                  <a:srgbClr val="000000"/>
                </a:solidFill>
                <a:latin typeface="Calibri"/>
                <a:cs typeface="Arial" pitchFamily="34" charset="0"/>
              </a:rPr>
            </a:br>
            <a:r>
              <a:rPr lang="en-US" sz="1400" b="1" dirty="0">
                <a:solidFill>
                  <a:srgbClr val="000000"/>
                </a:solidFill>
                <a:latin typeface="Arial Black" panose="020B0A04020102020204" pitchFamily="34" charset="0"/>
                <a:cs typeface="Arial" pitchFamily="34" charset="0"/>
              </a:rPr>
              <a:t>and not just reach for it </a:t>
            </a:r>
            <a:br>
              <a:rPr lang="en-US" sz="1400" b="1" dirty="0">
                <a:solidFill>
                  <a:srgbClr val="000000"/>
                </a:solidFill>
                <a:latin typeface="Arial Black" panose="020B0A04020102020204" pitchFamily="34" charset="0"/>
                <a:cs typeface="Arial" pitchFamily="34" charset="0"/>
              </a:rPr>
            </a:br>
            <a:r>
              <a:rPr lang="en-US" sz="1600" b="1" dirty="0">
                <a:solidFill>
                  <a:srgbClr val="000000"/>
                </a:solidFill>
                <a:latin typeface="Arial Black" panose="020B0A04020102020204" pitchFamily="34" charset="0"/>
                <a:cs typeface="Arial" pitchFamily="34" charset="0"/>
              </a:rPr>
              <a:t>if</a:t>
            </a:r>
          </a:p>
          <a:p>
            <a:pPr algn="ctr" fontAlgn="base">
              <a:spcBef>
                <a:spcPct val="0"/>
              </a:spcBef>
              <a:spcAft>
                <a:spcPct val="0"/>
              </a:spcAft>
            </a:pPr>
            <a:r>
              <a:rPr lang="en-US" sz="1400" b="1" dirty="0">
                <a:solidFill>
                  <a:srgbClr val="000000"/>
                </a:solidFill>
                <a:latin typeface="Arial Black" panose="020B0A04020102020204" pitchFamily="34" charset="0"/>
                <a:cs typeface="Arial" pitchFamily="34" charset="0"/>
              </a:rPr>
              <a:t>Devices are to Work</a:t>
            </a:r>
          </a:p>
          <a:p>
            <a:pPr algn="ctr" fontAlgn="base">
              <a:spcBef>
                <a:spcPct val="0"/>
              </a:spcBef>
              <a:spcAft>
                <a:spcPct val="0"/>
              </a:spcAft>
            </a:pPr>
            <a:r>
              <a:rPr lang="en-US" sz="1200" b="1" i="1" dirty="0">
                <a:solidFill>
                  <a:srgbClr val="000000"/>
                </a:solidFill>
                <a:latin typeface="Calibri"/>
                <a:cs typeface="Arial" pitchFamily="34" charset="0"/>
              </a:rPr>
              <a:t>Uncalibrated Devices do not Work!</a:t>
            </a:r>
          </a:p>
          <a:p>
            <a:pPr fontAlgn="base">
              <a:spcBef>
                <a:spcPct val="0"/>
              </a:spcBef>
              <a:spcAft>
                <a:spcPct val="0"/>
              </a:spcAft>
            </a:pPr>
            <a:endParaRPr lang="en-US" sz="1600" b="1" dirty="0">
              <a:solidFill>
                <a:srgbClr val="002060"/>
              </a:solidFill>
              <a:latin typeface="Calibri"/>
              <a:cs typeface="Arial" pitchFamily="34" charset="0"/>
            </a:endParaRPr>
          </a:p>
        </p:txBody>
      </p:sp>
      <p:sp>
        <p:nvSpPr>
          <p:cNvPr id="3" name="Slide Number Placeholder 2"/>
          <p:cNvSpPr>
            <a:spLocks noGrp="1"/>
          </p:cNvSpPr>
          <p:nvPr>
            <p:ph type="sldNum" sz="quarter" idx="12"/>
          </p:nvPr>
        </p:nvSpPr>
        <p:spPr/>
        <p:txBody>
          <a:bodyPr/>
          <a:lstStyle/>
          <a:p>
            <a:pPr fontAlgn="base">
              <a:spcAft>
                <a:spcPct val="0"/>
              </a:spcAft>
              <a:defRPr/>
            </a:pPr>
            <a:fld id="{A2D20E70-314A-45BA-9A05-9F899E76ECEB}" type="slidenum">
              <a:rPr lang="en-US"/>
              <a:pPr fontAlgn="base">
                <a:spcAft>
                  <a:spcPct val="0"/>
                </a:spcAft>
                <a:defRPr/>
              </a:pPr>
              <a:t>56</a:t>
            </a:fld>
            <a:endParaRPr lang="en-US" dirty="0"/>
          </a:p>
        </p:txBody>
      </p:sp>
      <p:sp>
        <p:nvSpPr>
          <p:cNvPr id="2" name="Rectangle 1"/>
          <p:cNvSpPr/>
          <p:nvPr/>
        </p:nvSpPr>
        <p:spPr>
          <a:xfrm>
            <a:off x="2020015" y="4246947"/>
            <a:ext cx="7951792" cy="2185214"/>
          </a:xfrm>
          <a:prstGeom prst="rect">
            <a:avLst/>
          </a:prstGeom>
          <a:ln>
            <a:solidFill>
              <a:schemeClr val="accent1">
                <a:lumMod val="25000"/>
              </a:schemeClr>
            </a:solidFill>
          </a:ln>
        </p:spPr>
        <p:txBody>
          <a:bodyPr wrap="square">
            <a:spAutoFit/>
          </a:bodyPr>
          <a:lstStyle/>
          <a:p>
            <a:pPr algn="ctr" fontAlgn="base">
              <a:spcBef>
                <a:spcPct val="0"/>
              </a:spcBef>
              <a:spcAft>
                <a:spcPct val="0"/>
              </a:spcAft>
            </a:pPr>
            <a:r>
              <a:rPr lang="en-US" sz="2000" b="1" dirty="0">
                <a:solidFill>
                  <a:srgbClr val="000000"/>
                </a:solidFill>
                <a:latin typeface="Calibri"/>
                <a:cs typeface="Arial" pitchFamily="34" charset="0"/>
              </a:rPr>
              <a:t>Poets </a:t>
            </a:r>
          </a:p>
          <a:p>
            <a:pPr algn="ctr" fontAlgn="base">
              <a:spcBef>
                <a:spcPct val="0"/>
              </a:spcBef>
              <a:spcAft>
                <a:spcPct val="0"/>
              </a:spcAft>
            </a:pPr>
            <a:r>
              <a:rPr lang="en-US" sz="1600" b="1" dirty="0">
                <a:solidFill>
                  <a:srgbClr val="000000"/>
                </a:solidFill>
                <a:latin typeface="Calibri"/>
                <a:cs typeface="Arial" pitchFamily="34" charset="0"/>
              </a:rPr>
              <a:t>create beauty by mixing dreams and realities</a:t>
            </a:r>
          </a:p>
          <a:p>
            <a:pPr algn="ctr" fontAlgn="base">
              <a:spcBef>
                <a:spcPct val="0"/>
              </a:spcBef>
              <a:spcAft>
                <a:spcPct val="0"/>
              </a:spcAft>
            </a:pPr>
            <a:endParaRPr lang="en-US" sz="1600" dirty="0">
              <a:solidFill>
                <a:srgbClr val="000000"/>
              </a:solidFill>
              <a:latin typeface="Calibri"/>
              <a:cs typeface="Arial" pitchFamily="34" charset="0"/>
            </a:endParaRPr>
          </a:p>
          <a:p>
            <a:pPr algn="ctr" fontAlgn="base">
              <a:spcBef>
                <a:spcPct val="0"/>
              </a:spcBef>
              <a:spcAft>
                <a:spcPct val="0"/>
              </a:spcAft>
            </a:pPr>
            <a:r>
              <a:rPr lang="en-US" sz="1600" b="1" dirty="0">
                <a:solidFill>
                  <a:srgbClr val="000000"/>
                </a:solidFill>
                <a:latin typeface="Arial" pitchFamily="34" charset="0"/>
                <a:cs typeface="Arial" pitchFamily="34" charset="0"/>
              </a:rPr>
              <a:t>“Ah, … a man's reach should exceed his grasp,</a:t>
            </a:r>
            <a:br>
              <a:rPr lang="en-US" sz="1600" b="1" dirty="0">
                <a:solidFill>
                  <a:srgbClr val="000000"/>
                </a:solidFill>
                <a:latin typeface="Arial" pitchFamily="34" charset="0"/>
                <a:cs typeface="Arial" pitchFamily="34" charset="0"/>
              </a:rPr>
            </a:br>
            <a:r>
              <a:rPr lang="en-US" sz="1600" b="1" dirty="0">
                <a:solidFill>
                  <a:srgbClr val="000000"/>
                </a:solidFill>
                <a:latin typeface="Arial" pitchFamily="34" charset="0"/>
                <a:cs typeface="Arial" pitchFamily="34" charset="0"/>
              </a:rPr>
              <a:t>    </a:t>
            </a:r>
            <a:r>
              <a:rPr lang="en-US" sz="1200" b="1" dirty="0">
                <a:solidFill>
                  <a:srgbClr val="000000"/>
                </a:solidFill>
                <a:latin typeface="Arial" pitchFamily="34" charset="0"/>
                <a:cs typeface="Arial" pitchFamily="34" charset="0"/>
              </a:rPr>
              <a:t>Or what's a heaven</a:t>
            </a:r>
            <a:r>
              <a:rPr lang="en-US" sz="1200" b="1" dirty="0">
                <a:solidFill>
                  <a:srgbClr val="000000"/>
                </a:solidFill>
                <a:latin typeface="Arial Black" panose="020B0A04020102020204" pitchFamily="34" charset="0"/>
                <a:cs typeface="Arial" pitchFamily="34" charset="0"/>
              </a:rPr>
              <a:t> </a:t>
            </a:r>
            <a:r>
              <a:rPr lang="en-US" sz="1200" b="1" dirty="0">
                <a:solidFill>
                  <a:srgbClr val="000000"/>
                </a:solidFill>
                <a:latin typeface="Arial" pitchFamily="34" charset="0"/>
                <a:cs typeface="Arial" pitchFamily="34" charset="0"/>
              </a:rPr>
              <a:t>for?”</a:t>
            </a:r>
          </a:p>
          <a:p>
            <a:pPr algn="ctr" fontAlgn="base">
              <a:spcBef>
                <a:spcPct val="0"/>
              </a:spcBef>
              <a:spcAft>
                <a:spcPct val="0"/>
              </a:spcAft>
            </a:pPr>
            <a:r>
              <a:rPr lang="en-US" sz="1600" b="1" dirty="0">
                <a:solidFill>
                  <a:srgbClr val="000000"/>
                </a:solidFill>
                <a:latin typeface="Calibri"/>
                <a:cs typeface="Arial" pitchFamily="34" charset="0"/>
              </a:rPr>
              <a:t> Robert Browning</a:t>
            </a:r>
          </a:p>
          <a:p>
            <a:pPr algn="ctr" fontAlgn="base">
              <a:spcBef>
                <a:spcPct val="0"/>
              </a:spcBef>
              <a:spcAft>
                <a:spcPct val="0"/>
              </a:spcAft>
            </a:pPr>
            <a:r>
              <a:rPr lang="en-US" sz="1600" i="1" dirty="0">
                <a:solidFill>
                  <a:srgbClr val="000000"/>
                </a:solidFill>
                <a:latin typeface="Calibri"/>
                <a:cs typeface="Arial" pitchFamily="34" charset="0"/>
              </a:rPr>
              <a:t>"Andrea del </a:t>
            </a:r>
            <a:r>
              <a:rPr lang="en-US" sz="1600" i="1" dirty="0" err="1">
                <a:solidFill>
                  <a:srgbClr val="000000"/>
                </a:solidFill>
                <a:latin typeface="Calibri"/>
                <a:cs typeface="Arial" pitchFamily="34" charset="0"/>
              </a:rPr>
              <a:t>Sarto</a:t>
            </a:r>
            <a:r>
              <a:rPr lang="en-US" sz="1600" i="1" dirty="0">
                <a:solidFill>
                  <a:srgbClr val="000000"/>
                </a:solidFill>
                <a:latin typeface="Calibri"/>
                <a:cs typeface="Arial" pitchFamily="34" charset="0"/>
              </a:rPr>
              <a:t>", </a:t>
            </a:r>
            <a:r>
              <a:rPr lang="en-US" sz="1600" dirty="0">
                <a:solidFill>
                  <a:srgbClr val="000000"/>
                </a:solidFill>
                <a:latin typeface="Calibri"/>
                <a:cs typeface="Arial" pitchFamily="34" charset="0"/>
              </a:rPr>
              <a:t>line 98  </a:t>
            </a:r>
          </a:p>
          <a:p>
            <a:pPr algn="ctr" fontAlgn="base">
              <a:spcBef>
                <a:spcPct val="0"/>
              </a:spcBef>
              <a:spcAft>
                <a:spcPct val="0"/>
              </a:spcAft>
            </a:pPr>
            <a:endParaRPr lang="en-US" sz="1600" dirty="0">
              <a:solidFill>
                <a:srgbClr val="002060"/>
              </a:solidFill>
              <a:latin typeface="Calibri"/>
              <a:cs typeface="Arial" pitchFamily="34" charset="0"/>
            </a:endParaRPr>
          </a:p>
        </p:txBody>
      </p:sp>
    </p:spTree>
    <p:extLst>
      <p:ext uri="{BB962C8B-B14F-4D97-AF65-F5344CB8AC3E}">
        <p14:creationId xmlns:p14="http://schemas.microsoft.com/office/powerpoint/2010/main" val="304032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E8B03-B73C-4348-BC3E-D59DB476E493}"/>
              </a:ext>
            </a:extLst>
          </p:cNvPr>
          <p:cNvSpPr txBox="1"/>
          <p:nvPr/>
        </p:nvSpPr>
        <p:spPr>
          <a:xfrm>
            <a:off x="4787462" y="2275489"/>
            <a:ext cx="43197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Extra Slides</a:t>
            </a:r>
          </a:p>
        </p:txBody>
      </p:sp>
    </p:spTree>
    <p:extLst>
      <p:ext uri="{BB962C8B-B14F-4D97-AF65-F5344CB8AC3E}">
        <p14:creationId xmlns:p14="http://schemas.microsoft.com/office/powerpoint/2010/main" val="32476801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9" name="Slide Number Placeholder 4"/>
          <p:cNvSpPr>
            <a:spLocks noGrp="1"/>
          </p:cNvSpPr>
          <p:nvPr>
            <p:ph type="sldNum" sz="quarter" idx="12"/>
            <p:custDataLst>
              <p:tags r:id="rId4"/>
            </p:custDataLst>
          </p:nvPr>
        </p:nvSpPr>
        <p:spPr>
          <a:xfrm>
            <a:off x="9141279" y="5725207"/>
            <a:ext cx="383721" cy="275545"/>
          </a:xfrm>
          <a:noFill/>
        </p:spPr>
        <p:txBody>
          <a:bodyPr/>
          <a:lstStyle/>
          <a:p>
            <a:pPr fontAlgn="base">
              <a:spcBef>
                <a:spcPts val="0"/>
              </a:spcBef>
              <a:spcAft>
                <a:spcPct val="0"/>
              </a:spcAft>
            </a:pPr>
            <a:fld id="{5FB00D04-96DF-4425-B942-AA53FF1C8940}" type="slidenum">
              <a:rPr lang="en-US" sz="1350" kern="0">
                <a:solidFill>
                  <a:sysClr val="windowText" lastClr="000000"/>
                </a:solidFill>
              </a:rPr>
              <a:pPr fontAlgn="base">
                <a:spcBef>
                  <a:spcPts val="0"/>
                </a:spcBef>
                <a:spcAft>
                  <a:spcPct val="0"/>
                </a:spcAft>
              </a:pPr>
              <a:t>58</a:t>
            </a:fld>
            <a:endParaRPr lang="en-US" sz="1350" kern="0" dirty="0">
              <a:solidFill>
                <a:sysClr val="windowText" lastClr="000000"/>
              </a:solidFill>
            </a:endParaRPr>
          </a:p>
        </p:txBody>
      </p:sp>
      <p:sp>
        <p:nvSpPr>
          <p:cNvPr id="1030" name="Text Box 2"/>
          <p:cNvSpPr txBox="1">
            <a:spLocks noChangeArrowheads="1"/>
          </p:cNvSpPr>
          <p:nvPr>
            <p:custDataLst>
              <p:tags r:id="rId5"/>
            </p:custDataLst>
          </p:nvPr>
        </p:nvSpPr>
        <p:spPr bwMode="auto">
          <a:xfrm>
            <a:off x="2667000" y="4325268"/>
            <a:ext cx="6858000" cy="2046714"/>
          </a:xfrm>
          <a:prstGeom prst="rect">
            <a:avLst/>
          </a:prstGeom>
          <a:noFill/>
          <a:ln w="25400" algn="ctr">
            <a:noFill/>
            <a:miter lim="800000"/>
            <a:headEnd/>
            <a:tailEnd/>
          </a:ln>
        </p:spPr>
        <p:txBody>
          <a:bodyPr>
            <a:spAutoFit/>
          </a:bodyPr>
          <a:lstStyle/>
          <a:p>
            <a:pPr algn="ctr" eaLnBrk="0" fontAlgn="base" hangingPunct="0">
              <a:spcBef>
                <a:spcPct val="50000"/>
              </a:spcBef>
              <a:spcAft>
                <a:spcPct val="0"/>
              </a:spcAft>
            </a:pPr>
            <a:r>
              <a:rPr lang="en-US" sz="2000" kern="0" dirty="0">
                <a:solidFill>
                  <a:srgbClr val="000066"/>
                </a:solidFill>
                <a:latin typeface="Arial" pitchFamily="34" charset="0"/>
                <a:cs typeface="Arial" pitchFamily="34" charset="0"/>
              </a:rPr>
              <a:t>replaces </a:t>
            </a:r>
            <a:br>
              <a:rPr lang="en-US" sz="2000" kern="0" dirty="0">
                <a:solidFill>
                  <a:srgbClr val="000066"/>
                </a:solidFill>
                <a:latin typeface="Arial" pitchFamily="34" charset="0"/>
                <a:cs typeface="Arial" pitchFamily="34" charset="0"/>
              </a:rPr>
            </a:br>
            <a:r>
              <a:rPr lang="en-US" sz="2000" u="sng" kern="0" dirty="0">
                <a:solidFill>
                  <a:srgbClr val="000066"/>
                </a:solidFill>
                <a:latin typeface="Arial Black" panose="020B0A04020102020204" pitchFamily="34" charset="0"/>
                <a:cs typeface="Arial" pitchFamily="34" charset="0"/>
              </a:rPr>
              <a:t>In</a:t>
            </a:r>
            <a:r>
              <a:rPr lang="en-US" sz="2000" kern="0" dirty="0">
                <a:solidFill>
                  <a:srgbClr val="000066"/>
                </a:solidFill>
                <a:latin typeface="Arial Black" panose="020B0A04020102020204" pitchFamily="34" charset="0"/>
                <a:cs typeface="Arial" pitchFamily="34" charset="0"/>
              </a:rPr>
              <a:t>consistent Models</a:t>
            </a:r>
            <a:r>
              <a:rPr lang="en-US" sz="2000" kern="0" dirty="0">
                <a:solidFill>
                  <a:srgbClr val="000066"/>
                </a:solidFill>
                <a:latin typeface="Arial" pitchFamily="34" charset="0"/>
                <a:cs typeface="Arial" pitchFamily="34" charset="0"/>
              </a:rPr>
              <a:t> </a:t>
            </a:r>
            <a:r>
              <a:rPr lang="en-US" sz="2000" kern="0" dirty="0" err="1">
                <a:solidFill>
                  <a:srgbClr val="000066"/>
                </a:solidFill>
                <a:latin typeface="Arial" pitchFamily="34" charset="0"/>
                <a:cs typeface="Arial" pitchFamily="34" charset="0"/>
              </a:rPr>
              <a:t>Models</a:t>
            </a:r>
            <a:br>
              <a:rPr lang="en-US" sz="2000" kern="0" dirty="0">
                <a:solidFill>
                  <a:srgbClr val="000066"/>
                </a:solidFill>
                <a:latin typeface="Arial" pitchFamily="34" charset="0"/>
                <a:cs typeface="Arial" pitchFamily="34" charset="0"/>
              </a:rPr>
            </a:br>
            <a:r>
              <a:rPr lang="en-US" sz="2000" kern="0" dirty="0">
                <a:solidFill>
                  <a:srgbClr val="000066"/>
                </a:solidFill>
                <a:latin typeface="Arial" pitchFamily="34" charset="0"/>
                <a:cs typeface="Arial" pitchFamily="34" charset="0"/>
              </a:rPr>
              <a:t>with </a:t>
            </a:r>
            <a:r>
              <a:rPr lang="en-US" sz="2000" kern="0" dirty="0">
                <a:solidFill>
                  <a:srgbClr val="000066"/>
                </a:solidFill>
                <a:latin typeface="Arial Black" panose="020B0A04020102020204" pitchFamily="34" charset="0"/>
                <a:cs typeface="Arial" pitchFamily="34" charset="0"/>
              </a:rPr>
              <a:t>Consistent</a:t>
            </a:r>
            <a:br>
              <a:rPr lang="en-US" sz="2000" kern="0" dirty="0">
                <a:solidFill>
                  <a:srgbClr val="000066"/>
                </a:solidFill>
                <a:latin typeface="Arial" pitchFamily="34" charset="0"/>
                <a:cs typeface="Arial" pitchFamily="34" charset="0"/>
              </a:rPr>
            </a:br>
            <a:r>
              <a:rPr lang="en-US" sz="2000" kern="0" dirty="0">
                <a:solidFill>
                  <a:srgbClr val="000066"/>
                </a:solidFill>
                <a:latin typeface="Arial" pitchFamily="34" charset="0"/>
                <a:cs typeface="Arial" pitchFamily="34" charset="0"/>
              </a:rPr>
              <a:t>Partial Differential Equations</a:t>
            </a:r>
            <a:br>
              <a:rPr lang="en-US" sz="2000" kern="0" dirty="0">
                <a:solidFill>
                  <a:srgbClr val="000066"/>
                </a:solidFill>
                <a:latin typeface="Arial" pitchFamily="34" charset="0"/>
                <a:cs typeface="Arial" pitchFamily="34" charset="0"/>
              </a:rPr>
            </a:br>
            <a:r>
              <a:rPr lang="en-US" sz="2000" kern="0" dirty="0">
                <a:solidFill>
                  <a:srgbClr val="000066"/>
                </a:solidFill>
                <a:latin typeface="Arial" pitchFamily="34" charset="0"/>
                <a:cs typeface="Arial" pitchFamily="34" charset="0"/>
              </a:rPr>
              <a:t>and boundary conditions</a:t>
            </a:r>
          </a:p>
          <a:p>
            <a:pPr algn="ctr" eaLnBrk="0" fontAlgn="base" hangingPunct="0">
              <a:spcBef>
                <a:spcPct val="50000"/>
              </a:spcBef>
              <a:spcAft>
                <a:spcPct val="0"/>
              </a:spcAft>
            </a:pPr>
            <a:endParaRPr lang="en-US" b="1" kern="0" dirty="0">
              <a:solidFill>
                <a:srgbClr val="000066"/>
              </a:solidFill>
              <a:latin typeface="Arial" pitchFamily="34" charset="0"/>
              <a:cs typeface="Arial" pitchFamily="34" charset="0"/>
            </a:endParaRPr>
          </a:p>
        </p:txBody>
      </p:sp>
      <p:grpSp>
        <p:nvGrpSpPr>
          <p:cNvPr id="1031" name="Group 3"/>
          <p:cNvGrpSpPr>
            <a:grpSpLocks/>
          </p:cNvGrpSpPr>
          <p:nvPr>
            <p:custDataLst>
              <p:tags r:id="rId6"/>
            </p:custDataLst>
          </p:nvPr>
        </p:nvGrpSpPr>
        <p:grpSpPr bwMode="auto">
          <a:xfrm>
            <a:off x="4845422" y="2583959"/>
            <a:ext cx="2419350" cy="1440656"/>
            <a:chOff x="1803" y="74"/>
            <a:chExt cx="2032" cy="1210"/>
          </a:xfrm>
        </p:grpSpPr>
        <p:sp>
          <p:nvSpPr>
            <p:cNvPr id="1032" name="Oval 4"/>
            <p:cNvSpPr>
              <a:spLocks noChangeArrowheads="1"/>
            </p:cNvSpPr>
            <p:nvPr/>
          </p:nvSpPr>
          <p:spPr bwMode="auto">
            <a:xfrm>
              <a:off x="1803" y="74"/>
              <a:ext cx="2032" cy="1210"/>
            </a:xfrm>
            <a:prstGeom prst="ellipse">
              <a:avLst/>
            </a:prstGeom>
            <a:gradFill rotWithShape="1">
              <a:gsLst>
                <a:gs pos="0">
                  <a:srgbClr val="003366">
                    <a:alpha val="0"/>
                  </a:srgbClr>
                </a:gs>
                <a:gs pos="100000">
                  <a:srgbClr val="00182F"/>
                </a:gs>
              </a:gsLst>
              <a:path path="shape">
                <a:fillToRect l="50000" t="50000" r="50000" b="50000"/>
              </a:path>
            </a:gradFill>
            <a:ln w="25400" algn="ctr">
              <a:solidFill>
                <a:schemeClr val="tx1"/>
              </a:solidFill>
              <a:round/>
              <a:headEnd/>
              <a:tailEnd/>
            </a:ln>
          </p:spPr>
          <p:txBody>
            <a:bodyPr wrap="none" anchor="ctr"/>
            <a:lstStyle/>
            <a:p>
              <a:pPr algn="ctr" eaLnBrk="0" fontAlgn="base" hangingPunct="0">
                <a:spcBef>
                  <a:spcPct val="50000"/>
                </a:spcBef>
                <a:spcAft>
                  <a:spcPct val="0"/>
                </a:spcAft>
              </a:pPr>
              <a:endParaRPr lang="en-US" sz="2100" kern="0" dirty="0">
                <a:solidFill>
                  <a:srgbClr val="000000"/>
                </a:solidFill>
                <a:latin typeface="Arial" pitchFamily="34" charset="0"/>
                <a:cs typeface="Arial" pitchFamily="34" charset="0"/>
              </a:endParaRPr>
            </a:p>
          </p:txBody>
        </p:sp>
        <p:graphicFrame>
          <p:nvGraphicFramePr>
            <p:cNvPr id="1026" name="Object 2"/>
            <p:cNvGraphicFramePr>
              <a:graphicFrameLocks noChangeAspect="1"/>
            </p:cNvGraphicFramePr>
            <p:nvPr/>
          </p:nvGraphicFramePr>
          <p:xfrm>
            <a:off x="3300" y="353"/>
            <a:ext cx="376" cy="568"/>
          </p:xfrm>
          <a:graphic>
            <a:graphicData uri="http://schemas.openxmlformats.org/presentationml/2006/ole">
              <mc:AlternateContent xmlns:mc="http://schemas.openxmlformats.org/markup-compatibility/2006">
                <mc:Choice xmlns:v="urn:schemas-microsoft-com:vml" Requires="v">
                  <p:oleObj spid="_x0000_s1029" name="Equation" r:id="rId9" imgW="596880" imgH="901440" progId="Equation.DSMT4">
                    <p:embed/>
                  </p:oleObj>
                </mc:Choice>
                <mc:Fallback>
                  <p:oleObj name="Equation" r:id="rId9" imgW="596880" imgH="901440" progId="Equation.DSMT4">
                    <p:embed/>
                    <p:pic>
                      <p:nvPicPr>
                        <p:cNvPr id="1026"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0" y="353"/>
                          <a:ext cx="3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2528" y="269"/>
            <a:ext cx="960" cy="776"/>
          </p:xfrm>
          <a:graphic>
            <a:graphicData uri="http://schemas.openxmlformats.org/presentationml/2006/ole">
              <mc:AlternateContent xmlns:mc="http://schemas.openxmlformats.org/markup-compatibility/2006">
                <mc:Choice xmlns:v="urn:schemas-microsoft-com:vml" Requires="v">
                  <p:oleObj spid="_x0000_s1030" name="Equation" r:id="rId11" imgW="927000" imgH="749160" progId="Equation.DSMT4">
                    <p:embed/>
                  </p:oleObj>
                </mc:Choice>
                <mc:Fallback>
                  <p:oleObj name="Equation" r:id="rId11" imgW="927000" imgH="749160" progId="Equation.DSMT4">
                    <p:embed/>
                    <p:pic>
                      <p:nvPicPr>
                        <p:cNvPr id="1027"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28" y="269"/>
                          <a:ext cx="960" cy="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nvGraphicFramePr>
          <p:xfrm>
            <a:off x="2136" y="353"/>
            <a:ext cx="276" cy="568"/>
          </p:xfrm>
          <a:graphic>
            <a:graphicData uri="http://schemas.openxmlformats.org/presentationml/2006/ole">
              <mc:AlternateContent xmlns:mc="http://schemas.openxmlformats.org/markup-compatibility/2006">
                <mc:Choice xmlns:v="urn:schemas-microsoft-com:vml" Requires="v">
                  <p:oleObj spid="_x0000_s1031" name="Equation" r:id="rId13" imgW="634680" imgH="1307880" progId="Equation.DSMT4">
                    <p:embed/>
                  </p:oleObj>
                </mc:Choice>
                <mc:Fallback>
                  <p:oleObj name="Equation" r:id="rId13" imgW="634680" imgH="1307880" progId="Equation.DSMT4">
                    <p:embed/>
                    <p:pic>
                      <p:nvPicPr>
                        <p:cNvPr id="1028"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6" y="353"/>
                          <a:ext cx="2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 name="Rectangle 1">
            <a:extLst>
              <a:ext uri="{FF2B5EF4-FFF2-40B4-BE49-F238E27FC236}">
                <a16:creationId xmlns:a16="http://schemas.microsoft.com/office/drawing/2014/main" id="{19FDA865-98A7-4C1E-8F10-5F64076CB6DE}"/>
              </a:ext>
            </a:extLst>
          </p:cNvPr>
          <p:cNvSpPr/>
          <p:nvPr/>
        </p:nvSpPr>
        <p:spPr>
          <a:xfrm>
            <a:off x="4120268" y="586353"/>
            <a:ext cx="4248279" cy="1261884"/>
          </a:xfrm>
          <a:prstGeom prst="rect">
            <a:avLst/>
          </a:prstGeom>
        </p:spPr>
        <p:txBody>
          <a:bodyPr wrap="none">
            <a:spAutoFit/>
          </a:bodyPr>
          <a:lstStyle/>
          <a:p>
            <a:pPr algn="ctr" fontAlgn="base">
              <a:spcBef>
                <a:spcPct val="0"/>
              </a:spcBef>
              <a:spcAft>
                <a:spcPct val="0"/>
              </a:spcAft>
            </a:pPr>
            <a:r>
              <a:rPr lang="en-US" sz="2800" b="1" kern="0" dirty="0">
                <a:solidFill>
                  <a:srgbClr val="000066"/>
                </a:solidFill>
                <a:latin typeface="Arial Black" panose="020B0A04020102020204" pitchFamily="34" charset="0"/>
                <a:cs typeface="Arial" pitchFamily="34" charset="0"/>
              </a:rPr>
              <a:t>Inconsistent Models</a:t>
            </a:r>
            <a:r>
              <a:rPr lang="en-US" sz="2800" b="1" kern="0" dirty="0">
                <a:solidFill>
                  <a:srgbClr val="000066"/>
                </a:solidFill>
                <a:latin typeface="Arial" pitchFamily="34" charset="0"/>
                <a:cs typeface="Arial" pitchFamily="34" charset="0"/>
              </a:rPr>
              <a:t> </a:t>
            </a:r>
            <a:br>
              <a:rPr lang="en-US" sz="2800" b="1" kern="0" dirty="0">
                <a:solidFill>
                  <a:srgbClr val="000066"/>
                </a:solidFill>
                <a:latin typeface="Arial" pitchFamily="34" charset="0"/>
                <a:cs typeface="Arial" pitchFamily="34" charset="0"/>
              </a:rPr>
            </a:br>
            <a:r>
              <a:rPr lang="en-US" sz="2400" b="1" kern="0" dirty="0">
                <a:solidFill>
                  <a:srgbClr val="000066"/>
                </a:solidFill>
                <a:latin typeface="Arial" pitchFamily="34" charset="0"/>
                <a:cs typeface="Arial" pitchFamily="34" charset="0"/>
              </a:rPr>
              <a:t>produce confusion</a:t>
            </a:r>
            <a:br>
              <a:rPr lang="en-US" sz="2400" b="1" kern="0" dirty="0">
                <a:solidFill>
                  <a:srgbClr val="000066"/>
                </a:solidFill>
                <a:latin typeface="Arial" pitchFamily="34" charset="0"/>
                <a:cs typeface="Arial" pitchFamily="34" charset="0"/>
              </a:rPr>
            </a:br>
            <a:r>
              <a:rPr lang="en-US" sz="2400" b="1" kern="0" dirty="0">
                <a:solidFill>
                  <a:srgbClr val="000066"/>
                </a:solidFill>
                <a:latin typeface="Arial" pitchFamily="34" charset="0"/>
                <a:cs typeface="Arial" pitchFamily="34" charset="0"/>
              </a:rPr>
              <a:t>even when correct</a:t>
            </a:r>
            <a:endParaRPr lang="en-US" sz="2800" dirty="0">
              <a:solidFill>
                <a:srgbClr val="000000"/>
              </a:solidFill>
              <a:latin typeface="Arial" pitchFamily="34" charset="0"/>
              <a:cs typeface="Arial" pitchFamily="34" charset="0"/>
            </a:endParaRPr>
          </a:p>
        </p:txBody>
      </p:sp>
      <p:sp>
        <p:nvSpPr>
          <p:cNvPr id="3" name="Rectangle 2">
            <a:extLst>
              <a:ext uri="{FF2B5EF4-FFF2-40B4-BE49-F238E27FC236}">
                <a16:creationId xmlns:a16="http://schemas.microsoft.com/office/drawing/2014/main" id="{DAA52ED2-4F61-4E77-A71F-01AB1A1FF8B7}"/>
              </a:ext>
            </a:extLst>
          </p:cNvPr>
          <p:cNvSpPr/>
          <p:nvPr/>
        </p:nvSpPr>
        <p:spPr>
          <a:xfrm>
            <a:off x="3810000" y="1837615"/>
            <a:ext cx="4572000" cy="646331"/>
          </a:xfrm>
          <a:prstGeom prst="rect">
            <a:avLst/>
          </a:prstGeom>
        </p:spPr>
        <p:txBody>
          <a:bodyPr>
            <a:spAutoFit/>
          </a:bodyPr>
          <a:lstStyle/>
          <a:p>
            <a:pPr algn="ctr" fontAlgn="base">
              <a:spcBef>
                <a:spcPct val="0"/>
              </a:spcBef>
              <a:spcAft>
                <a:spcPct val="0"/>
              </a:spcAft>
            </a:pPr>
            <a:br>
              <a:rPr lang="en-US" sz="1200" b="1" kern="0" dirty="0">
                <a:solidFill>
                  <a:srgbClr val="000066"/>
                </a:solidFill>
                <a:latin typeface="Arial" pitchFamily="34" charset="0"/>
                <a:cs typeface="Arial" pitchFamily="34" charset="0"/>
              </a:rPr>
            </a:br>
            <a:r>
              <a:rPr lang="en-US" sz="2400" b="1" kern="0" dirty="0">
                <a:solidFill>
                  <a:srgbClr val="000066"/>
                </a:solidFill>
                <a:latin typeface="Arial Black" panose="020B0A04020102020204" pitchFamily="34" charset="0"/>
                <a:cs typeface="Arial" pitchFamily="34" charset="0"/>
              </a:rPr>
              <a:t>Mathematics </a:t>
            </a:r>
            <a:endParaRPr lang="en-US" sz="1600" dirty="0">
              <a:solidFill>
                <a:srgbClr val="000000"/>
              </a:solidFill>
              <a:latin typeface="Arial Black" panose="020B0A04020102020204" pitchFamily="34" charset="0"/>
              <a:cs typeface="Arial" pitchFamily="34" charset="0"/>
            </a:endParaRPr>
          </a:p>
        </p:txBody>
      </p:sp>
    </p:spTree>
    <p:custDataLst>
      <p:tags r:id="rId3"/>
    </p:custDataLst>
    <p:extLst>
      <p:ext uri="{BB962C8B-B14F-4D97-AF65-F5344CB8AC3E}">
        <p14:creationId xmlns:p14="http://schemas.microsoft.com/office/powerpoint/2010/main" val="3431824989"/>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0D5597-1D6D-4D70-B4EA-C49F05A2BF61}"/>
              </a:ext>
            </a:extLst>
          </p:cNvPr>
          <p:cNvSpPr>
            <a:spLocks noGrp="1"/>
          </p:cNvSpPr>
          <p:nvPr>
            <p:ph type="sldNum" sz="quarter" idx="12"/>
          </p:nvPr>
        </p:nvSpPr>
        <p:spPr/>
        <p:txBody>
          <a:bodyPr/>
          <a:lstStyle/>
          <a:p>
            <a:pPr fontAlgn="base">
              <a:spcAft>
                <a:spcPct val="0"/>
              </a:spcAft>
              <a:defRPr/>
            </a:pPr>
            <a:fld id="{1094A4D4-E870-4986-AE61-DF100B938829}" type="slidenum">
              <a:rPr lang="en-US"/>
              <a:pPr fontAlgn="base">
                <a:spcAft>
                  <a:spcPct val="0"/>
                </a:spcAft>
                <a:defRPr/>
              </a:pPr>
              <a:t>59</a:t>
            </a:fld>
            <a:endParaRPr lang="en-US"/>
          </a:p>
        </p:txBody>
      </p:sp>
      <p:sp>
        <p:nvSpPr>
          <p:cNvPr id="3" name="TextBox 2">
            <a:extLst>
              <a:ext uri="{FF2B5EF4-FFF2-40B4-BE49-F238E27FC236}">
                <a16:creationId xmlns:a16="http://schemas.microsoft.com/office/drawing/2014/main" id="{4579927A-D034-4C62-B570-F04261E25116}"/>
              </a:ext>
            </a:extLst>
          </p:cNvPr>
          <p:cNvSpPr txBox="1"/>
          <p:nvPr/>
        </p:nvSpPr>
        <p:spPr>
          <a:xfrm>
            <a:off x="2659514" y="1445343"/>
            <a:ext cx="6981398" cy="2646878"/>
          </a:xfrm>
          <a:prstGeom prst="rect">
            <a:avLst/>
          </a:prstGeom>
          <a:noFill/>
        </p:spPr>
        <p:txBody>
          <a:bodyPr wrap="none" rtlCol="0">
            <a:spAutoFit/>
          </a:bodyPr>
          <a:lstStyle/>
          <a:p>
            <a:pPr algn="ctr" fontAlgn="base">
              <a:spcBef>
                <a:spcPct val="0"/>
              </a:spcBef>
              <a:spcAft>
                <a:spcPct val="0"/>
              </a:spcAft>
            </a:pPr>
            <a:r>
              <a:rPr lang="en-US" b="1" dirty="0">
                <a:solidFill>
                  <a:srgbClr val="000000"/>
                </a:solidFill>
                <a:latin typeface="Arial" pitchFamily="34" charset="0"/>
                <a:cs typeface="Arial" pitchFamily="34" charset="0"/>
              </a:rPr>
              <a:t>We begin at the beginning:</a:t>
            </a:r>
          </a:p>
          <a:p>
            <a:pPr algn="ctr" fontAlgn="base">
              <a:spcBef>
                <a:spcPct val="0"/>
              </a:spcBef>
              <a:spcAft>
                <a:spcPct val="0"/>
              </a:spcAft>
            </a:pPr>
            <a:endParaRPr lang="en-US" sz="2800" b="1" dirty="0">
              <a:solidFill>
                <a:srgbClr val="000000"/>
              </a:solidFill>
              <a:latin typeface="Arial" pitchFamily="34" charset="0"/>
              <a:cs typeface="Arial" pitchFamily="34" charset="0"/>
            </a:endParaRPr>
          </a:p>
          <a:p>
            <a:pPr algn="ctr" fontAlgn="base">
              <a:spcBef>
                <a:spcPct val="0"/>
              </a:spcBef>
              <a:spcAft>
                <a:spcPct val="0"/>
              </a:spcAft>
            </a:pPr>
            <a:r>
              <a:rPr lang="en-US" sz="2800" b="1" dirty="0">
                <a:solidFill>
                  <a:srgbClr val="000000"/>
                </a:solidFill>
                <a:latin typeface="Arial" pitchFamily="34" charset="0"/>
                <a:cs typeface="Arial" pitchFamily="34" charset="0"/>
              </a:rPr>
              <a:t>Ionic Solutions are Complex Fluids </a:t>
            </a:r>
          </a:p>
          <a:p>
            <a:pPr algn="ctr" fontAlgn="base">
              <a:spcBef>
                <a:spcPct val="0"/>
              </a:spcBef>
              <a:spcAft>
                <a:spcPct val="0"/>
              </a:spcAft>
            </a:pPr>
            <a:r>
              <a:rPr lang="en-US" sz="1600" b="1" dirty="0">
                <a:solidFill>
                  <a:srgbClr val="000000"/>
                </a:solidFill>
                <a:latin typeface="Arial" pitchFamily="34" charset="0"/>
                <a:cs typeface="Arial" pitchFamily="34" charset="0"/>
              </a:rPr>
              <a:t>in which </a:t>
            </a:r>
            <a:br>
              <a:rPr lang="en-US" sz="1600" b="1" dirty="0">
                <a:solidFill>
                  <a:srgbClr val="000000"/>
                </a:solidFill>
                <a:latin typeface="Arial" pitchFamily="34" charset="0"/>
                <a:cs typeface="Arial" pitchFamily="34" charset="0"/>
              </a:rPr>
            </a:br>
            <a:r>
              <a:rPr lang="en-US" sz="2000" b="1" dirty="0">
                <a:solidFill>
                  <a:srgbClr val="000000"/>
                </a:solidFill>
                <a:latin typeface="Arial" pitchFamily="34" charset="0"/>
                <a:cs typeface="Arial" pitchFamily="34" charset="0"/>
              </a:rPr>
              <a:t>‘everything interacts with everything else’</a:t>
            </a:r>
            <a:endParaRPr lang="en-US" sz="1600" b="1" dirty="0">
              <a:solidFill>
                <a:srgbClr val="000000"/>
              </a:solidFill>
              <a:latin typeface="Arial" pitchFamily="34" charset="0"/>
              <a:cs typeface="Arial" pitchFamily="34" charset="0"/>
            </a:endParaRPr>
          </a:p>
          <a:p>
            <a:pPr algn="ctr" fontAlgn="base">
              <a:spcBef>
                <a:spcPct val="0"/>
              </a:spcBef>
              <a:spcAft>
                <a:spcPct val="0"/>
              </a:spcAft>
            </a:pPr>
            <a:r>
              <a:rPr lang="en-US" sz="1600" b="1" dirty="0">
                <a:solidFill>
                  <a:srgbClr val="000000"/>
                </a:solidFill>
                <a:latin typeface="Arial" pitchFamily="34" charset="0"/>
                <a:cs typeface="Arial" pitchFamily="34" charset="0"/>
              </a:rPr>
              <a:t>and</a:t>
            </a:r>
          </a:p>
          <a:p>
            <a:pPr algn="ctr" fontAlgn="base">
              <a:spcBef>
                <a:spcPct val="0"/>
              </a:spcBef>
              <a:spcAft>
                <a:spcPct val="0"/>
              </a:spcAft>
            </a:pPr>
            <a:r>
              <a:rPr lang="en-US" sz="2400" b="1" dirty="0">
                <a:solidFill>
                  <a:srgbClr val="000000"/>
                </a:solidFill>
                <a:latin typeface="Arial" pitchFamily="34" charset="0"/>
                <a:cs typeface="Arial" pitchFamily="34" charset="0"/>
              </a:rPr>
              <a:t>Flows are driven by convection, and diffusion.</a:t>
            </a:r>
          </a:p>
          <a:p>
            <a:pPr fontAlgn="base">
              <a:spcBef>
                <a:spcPct val="0"/>
              </a:spcBef>
              <a:spcAft>
                <a:spcPct val="0"/>
              </a:spcAft>
            </a:pPr>
            <a:endParaRPr lang="en-US" sz="1600" dirty="0">
              <a:solidFill>
                <a:srgbClr val="000000"/>
              </a:solidFill>
              <a:latin typeface="Arial" pitchFamily="34" charset="0"/>
              <a:cs typeface="Arial" pitchFamily="34" charset="0"/>
            </a:endParaRPr>
          </a:p>
        </p:txBody>
      </p:sp>
      <p:sp>
        <p:nvSpPr>
          <p:cNvPr id="4" name="Rectangle 3">
            <a:extLst>
              <a:ext uri="{FF2B5EF4-FFF2-40B4-BE49-F238E27FC236}">
                <a16:creationId xmlns:a16="http://schemas.microsoft.com/office/drawing/2014/main" id="{933041C0-08FE-4A84-BB9F-CFB82EBB3BA5}"/>
              </a:ext>
            </a:extLst>
          </p:cNvPr>
          <p:cNvSpPr/>
          <p:nvPr/>
        </p:nvSpPr>
        <p:spPr>
          <a:xfrm>
            <a:off x="3721510" y="4517838"/>
            <a:ext cx="4572000" cy="830997"/>
          </a:xfrm>
          <a:prstGeom prst="rect">
            <a:avLst/>
          </a:prstGeom>
        </p:spPr>
        <p:txBody>
          <a:bodyPr>
            <a:spAutoFit/>
          </a:bodyPr>
          <a:lstStyle/>
          <a:p>
            <a:pPr algn="ctr" fontAlgn="base">
              <a:spcBef>
                <a:spcPct val="0"/>
              </a:spcBef>
              <a:spcAft>
                <a:spcPct val="0"/>
              </a:spcAft>
            </a:pPr>
            <a:r>
              <a:rPr lang="en-US" sz="1600" b="1" u="sng" dirty="0">
                <a:solidFill>
                  <a:srgbClr val="000000"/>
                </a:solidFill>
                <a:latin typeface="Arial" pitchFamily="34" charset="0"/>
                <a:cs typeface="Arial" pitchFamily="34" charset="0"/>
              </a:rPr>
              <a:t>Shixin Xu</a:t>
            </a:r>
            <a:r>
              <a:rPr lang="en-US" sz="1600" b="1" dirty="0">
                <a:solidFill>
                  <a:srgbClr val="000000"/>
                </a:solidFill>
                <a:latin typeface="Arial" pitchFamily="34" charset="0"/>
                <a:cs typeface="Arial" pitchFamily="34" charset="0"/>
              </a:rPr>
              <a:t>, Eisenberg, Song, and Huang</a:t>
            </a:r>
            <a:r>
              <a:rPr lang="en-US" sz="1600" dirty="0">
                <a:solidFill>
                  <a:srgbClr val="000000"/>
                </a:solidFill>
                <a:latin typeface="Arial" pitchFamily="34" charset="0"/>
                <a:cs typeface="Arial" pitchFamily="34" charset="0"/>
              </a:rPr>
              <a:t> (2018)</a:t>
            </a:r>
            <a:r>
              <a:rPr lang="en-US" sz="1600" i="1" dirty="0">
                <a:solidFill>
                  <a:srgbClr val="000000"/>
                </a:solidFill>
                <a:latin typeface="Arial" pitchFamily="34" charset="0"/>
                <a:cs typeface="Arial" pitchFamily="34" charset="0"/>
              </a:rPr>
              <a:t> </a:t>
            </a:r>
            <a:br>
              <a:rPr lang="en-US" sz="1600" i="1" dirty="0">
                <a:solidFill>
                  <a:srgbClr val="000000"/>
                </a:solidFill>
                <a:latin typeface="Arial" pitchFamily="34" charset="0"/>
                <a:cs typeface="Arial" pitchFamily="34" charset="0"/>
              </a:rPr>
            </a:br>
            <a:r>
              <a:rPr lang="en-US" sz="1600" i="1" dirty="0">
                <a:solidFill>
                  <a:srgbClr val="000000"/>
                </a:solidFill>
                <a:latin typeface="Arial" pitchFamily="34" charset="0"/>
                <a:cs typeface="Arial" pitchFamily="34" charset="0"/>
              </a:rPr>
              <a:t>arXiv:1806.00646, 35 pages.</a:t>
            </a:r>
          </a:p>
        </p:txBody>
      </p:sp>
    </p:spTree>
    <p:extLst>
      <p:ext uri="{BB962C8B-B14F-4D97-AF65-F5344CB8AC3E}">
        <p14:creationId xmlns:p14="http://schemas.microsoft.com/office/powerpoint/2010/main" val="389032079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C940589-10FD-44F9-A6AD-E021BC162511}"/>
              </a:ext>
            </a:extLst>
          </p:cNvPr>
          <p:cNvSpPr>
            <a:spLocks noGrp="1"/>
          </p:cNvSpPr>
          <p:nvPr>
            <p:ph idx="1"/>
          </p:nvPr>
        </p:nvSpPr>
        <p:spPr>
          <a:xfrm>
            <a:off x="2089017" y="308665"/>
            <a:ext cx="2837008" cy="401547"/>
          </a:xfrm>
        </p:spPr>
        <p:txBody>
          <a:bodyPr>
            <a:normAutofit fontScale="92500" lnSpcReduction="20000"/>
          </a:bodyPr>
          <a:lstStyle/>
          <a:p>
            <a:pPr marL="0" indent="0" algn="ctr">
              <a:buNone/>
            </a:pPr>
            <a:r>
              <a:rPr lang="en-CA" altLang="zh-CN" dirty="0">
                <a:latin typeface="Arial Black" panose="020B0A04020102020204" pitchFamily="34" charset="0"/>
                <a:cs typeface="Times New Roman" panose="02020603050405020304" pitchFamily="18" charset="0"/>
              </a:rPr>
              <a:t>Nerve </a:t>
            </a:r>
            <a:r>
              <a:rPr lang="en-CA" altLang="zh-CN" dirty="0">
                <a:latin typeface="Arial Black" panose="020B0A04020102020204" pitchFamily="34" charset="0"/>
                <a:ea typeface="等线" panose="02010600030101010101" pitchFamily="2" charset="-122"/>
                <a:cs typeface="Times New Roman" panose="02020603050405020304" pitchFamily="18" charset="0"/>
              </a:rPr>
              <a:t>Signals </a:t>
            </a:r>
            <a:endParaRPr lang="zh-CN" altLang="en-US" sz="4000" dirty="0">
              <a:latin typeface="Arial Black" panose="020B0A04020102020204" pitchFamily="34" charset="0"/>
              <a:cs typeface="Times New Roman" panose="02020603050405020304" pitchFamily="18" charset="0"/>
            </a:endParaRPr>
          </a:p>
        </p:txBody>
      </p:sp>
      <p:pic>
        <p:nvPicPr>
          <p:cNvPr id="3074" name="Picture 2">
            <a:extLst>
              <a:ext uri="{FF2B5EF4-FFF2-40B4-BE49-F238E27FC236}">
                <a16:creationId xmlns:a16="http://schemas.microsoft.com/office/drawing/2014/main" id="{14911749-64ED-4CD4-8BC8-714BE536405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70196" y="2203268"/>
            <a:ext cx="5474649" cy="2874191"/>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01399273-5192-483B-8423-21F3EA5C143C}"/>
              </a:ext>
            </a:extLst>
          </p:cNvPr>
          <p:cNvSpPr txBox="1"/>
          <p:nvPr/>
        </p:nvSpPr>
        <p:spPr>
          <a:xfrm>
            <a:off x="2245072" y="3798637"/>
            <a:ext cx="2786543" cy="261610"/>
          </a:xfrm>
          <a:prstGeom prst="rect">
            <a:avLst/>
          </a:prstGeom>
          <a:noFill/>
        </p:spPr>
        <p:txBody>
          <a:bodyPr wrap="square">
            <a:spAutoFit/>
          </a:bodyPr>
          <a:lstStyle/>
          <a:p>
            <a:r>
              <a:rPr lang="zh-CN" altLang="en-US" sz="1100" dirty="0">
                <a:latin typeface="Times New Roman" panose="02020603050405020304" pitchFamily="18" charset="0"/>
                <a:cs typeface="Times New Roman" panose="02020603050405020304" pitchFamily="18" charset="0"/>
              </a:rPr>
              <a:t>http://www.stat.</a:t>
            </a:r>
            <a:r>
              <a:rPr lang="zh-CN" altLang="en-US" sz="900" dirty="0">
                <a:latin typeface="Times New Roman" panose="02020603050405020304" pitchFamily="18" charset="0"/>
                <a:cs typeface="Times New Roman" panose="02020603050405020304" pitchFamily="18" charset="0"/>
              </a:rPr>
              <a:t>ucla</a:t>
            </a:r>
            <a:r>
              <a:rPr lang="zh-CN" altLang="en-US" sz="1100" dirty="0">
                <a:latin typeface="Times New Roman" panose="02020603050405020304" pitchFamily="18" charset="0"/>
                <a:cs typeface="Times New Roman" panose="02020603050405020304" pitchFamily="18" charset="0"/>
              </a:rPr>
              <a:t>.edu/~ywu/neuron.html</a:t>
            </a:r>
          </a:p>
        </p:txBody>
      </p:sp>
      <p:pic>
        <p:nvPicPr>
          <p:cNvPr id="3078" name="Picture 6" descr="Action Potential - The Resting Membrane Potential - Generation of Action  Potentials - TeachMePhysiology">
            <a:extLst>
              <a:ext uri="{FF2B5EF4-FFF2-40B4-BE49-F238E27FC236}">
                <a16:creationId xmlns:a16="http://schemas.microsoft.com/office/drawing/2014/main" id="{35692716-482C-4C81-B961-72DA4B0C1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084" y="1563139"/>
            <a:ext cx="3468776" cy="3965262"/>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18CD4E14-834D-4CAF-9863-221C2A108060}"/>
              </a:ext>
            </a:extLst>
          </p:cNvPr>
          <p:cNvSpPr txBox="1"/>
          <p:nvPr/>
        </p:nvSpPr>
        <p:spPr>
          <a:xfrm>
            <a:off x="5364522" y="6377688"/>
            <a:ext cx="4311683" cy="230832"/>
          </a:xfrm>
          <a:prstGeom prst="rect">
            <a:avLst/>
          </a:prstGeom>
          <a:noFill/>
        </p:spPr>
        <p:txBody>
          <a:bodyPr wrap="square">
            <a:spAutoFit/>
          </a:bodyPr>
          <a:lstStyle/>
          <a:p>
            <a:r>
              <a:rPr lang="zh-CN" altLang="en-US" sz="900" dirty="0">
                <a:latin typeface="Times New Roman" panose="02020603050405020304" pitchFamily="18" charset="0"/>
                <a:cs typeface="Times New Roman" panose="02020603050405020304" pitchFamily="18" charset="0"/>
              </a:rPr>
              <a:t>https://teachmephysiology.com/nervous-system/synapses/action-potential/</a:t>
            </a:r>
          </a:p>
        </p:txBody>
      </p:sp>
      <p:sp>
        <p:nvSpPr>
          <p:cNvPr id="6" name="TextBox 5">
            <a:extLst>
              <a:ext uri="{FF2B5EF4-FFF2-40B4-BE49-F238E27FC236}">
                <a16:creationId xmlns:a16="http://schemas.microsoft.com/office/drawing/2014/main" id="{BEF37571-4B3B-45BE-844A-AFF9AA26C4CD}"/>
              </a:ext>
            </a:extLst>
          </p:cNvPr>
          <p:cNvSpPr txBox="1"/>
          <p:nvPr/>
        </p:nvSpPr>
        <p:spPr>
          <a:xfrm>
            <a:off x="6470429" y="664552"/>
            <a:ext cx="5419644" cy="830997"/>
          </a:xfrm>
          <a:prstGeom prst="rect">
            <a:avLst/>
          </a:prstGeom>
          <a:noFill/>
        </p:spPr>
        <p:txBody>
          <a:bodyPr wrap="square" rtlCol="0">
            <a:spAutoFit/>
          </a:bodyPr>
          <a:lstStyle/>
          <a:p>
            <a:r>
              <a:rPr lang="en-CA" altLang="zh-CN" sz="2400" dirty="0">
                <a:latin typeface="Arial Black" panose="020B0A04020102020204" pitchFamily="34" charset="0"/>
                <a:ea typeface="等线" panose="02010600030101010101" pitchFamily="2" charset="-122"/>
                <a:cs typeface="Times New Roman" panose="02020603050405020304" pitchFamily="18" charset="0"/>
              </a:rPr>
              <a:t>Move Potassium K</a:t>
            </a:r>
            <a:r>
              <a:rPr lang="en-CA" altLang="zh-CN" sz="2400" baseline="30000" dirty="0">
                <a:latin typeface="Arial Black" panose="020B0A04020102020204" pitchFamily="34" charset="0"/>
                <a:ea typeface="等线" panose="02010600030101010101" pitchFamily="2" charset="-122"/>
                <a:cs typeface="Times New Roman" panose="02020603050405020304" pitchFamily="18" charset="0"/>
              </a:rPr>
              <a:t>+</a:t>
            </a:r>
            <a:r>
              <a:rPr lang="en-CA" altLang="zh-CN" sz="2400" dirty="0">
                <a:latin typeface="Arial Black" panose="020B0A04020102020204" pitchFamily="34" charset="0"/>
                <a:ea typeface="等线" panose="02010600030101010101" pitchFamily="2" charset="-122"/>
                <a:cs typeface="Times New Roman" panose="02020603050405020304" pitchFamily="18" charset="0"/>
              </a:rPr>
              <a:t> </a:t>
            </a:r>
            <a:br>
              <a:rPr lang="en-CA" altLang="zh-CN" sz="2400" dirty="0">
                <a:latin typeface="Arial Black" panose="020B0A04020102020204" pitchFamily="34" charset="0"/>
                <a:ea typeface="等线" panose="02010600030101010101" pitchFamily="2" charset="-122"/>
                <a:cs typeface="Times New Roman" panose="02020603050405020304" pitchFamily="18" charset="0"/>
              </a:rPr>
            </a:br>
            <a:r>
              <a:rPr lang="en-CA" altLang="zh-CN" sz="2400" dirty="0">
                <a:latin typeface="Arial Black" panose="020B0A04020102020204" pitchFamily="34" charset="0"/>
                <a:ea typeface="等线" panose="02010600030101010101" pitchFamily="2" charset="-122"/>
                <a:cs typeface="Times New Roman" panose="02020603050405020304" pitchFamily="18" charset="0"/>
              </a:rPr>
              <a:t>           Out of Nerve Cells</a:t>
            </a:r>
            <a:endParaRPr lang="en-US" sz="2400" dirty="0"/>
          </a:p>
        </p:txBody>
      </p:sp>
    </p:spTree>
    <p:extLst>
      <p:ext uri="{BB962C8B-B14F-4D97-AF65-F5344CB8AC3E}">
        <p14:creationId xmlns:p14="http://schemas.microsoft.com/office/powerpoint/2010/main" val="19608481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CA20C5-7802-4A06-B4BE-7D4875A14411}"/>
              </a:ext>
            </a:extLst>
          </p:cNvPr>
          <p:cNvSpPr>
            <a:spLocks noGrp="1"/>
          </p:cNvSpPr>
          <p:nvPr>
            <p:ph type="sldNum" sz="quarter" idx="12"/>
          </p:nvPr>
        </p:nvSpPr>
        <p:spPr/>
        <p:txBody>
          <a:bodyPr/>
          <a:lstStyle/>
          <a:p>
            <a:pPr fontAlgn="base">
              <a:spcAft>
                <a:spcPct val="0"/>
              </a:spcAft>
              <a:defRPr/>
            </a:pPr>
            <a:fld id="{1094A4D4-E870-4986-AE61-DF100B938829}" type="slidenum">
              <a:rPr lang="en-US"/>
              <a:pPr fontAlgn="base">
                <a:spcAft>
                  <a:spcPct val="0"/>
                </a:spcAft>
                <a:defRPr/>
              </a:pPr>
              <a:t>60</a:t>
            </a:fld>
            <a:endParaRPr lang="en-US"/>
          </a:p>
        </p:txBody>
      </p:sp>
      <p:sp>
        <p:nvSpPr>
          <p:cNvPr id="3" name="Rectangle 2">
            <a:extLst>
              <a:ext uri="{FF2B5EF4-FFF2-40B4-BE49-F238E27FC236}">
                <a16:creationId xmlns:a16="http://schemas.microsoft.com/office/drawing/2014/main" id="{FE3A9265-DF34-47CB-A59D-CF6D0E67EE49}"/>
              </a:ext>
            </a:extLst>
          </p:cNvPr>
          <p:cNvSpPr/>
          <p:nvPr/>
        </p:nvSpPr>
        <p:spPr>
          <a:xfrm>
            <a:off x="2863191" y="929849"/>
            <a:ext cx="5466723" cy="3908762"/>
          </a:xfrm>
          <a:prstGeom prst="rect">
            <a:avLst/>
          </a:prstGeom>
        </p:spPr>
        <p:txBody>
          <a:bodyPr wrap="square">
            <a:spAutoFit/>
          </a:bodyPr>
          <a:lstStyle/>
          <a:p>
            <a:pPr algn="ctr" fontAlgn="base">
              <a:spcBef>
                <a:spcPct val="0"/>
              </a:spcBef>
              <a:spcAft>
                <a:spcPct val="0"/>
              </a:spcAft>
            </a:pPr>
            <a:r>
              <a:rPr lang="en-US" sz="2400" b="1" dirty="0">
                <a:solidFill>
                  <a:srgbClr val="000000"/>
                </a:solidFill>
                <a:latin typeface="Arial" pitchFamily="34" charset="0"/>
                <a:cs typeface="Arial" pitchFamily="34" charset="0"/>
              </a:rPr>
              <a:t>Our Contributions</a:t>
            </a:r>
          </a:p>
          <a:p>
            <a:pPr algn="ctr" fontAlgn="base">
              <a:spcBef>
                <a:spcPct val="0"/>
              </a:spcBef>
              <a:spcAft>
                <a:spcPct val="0"/>
              </a:spcAft>
            </a:pPr>
            <a:endParaRPr lang="en-US" sz="2400" b="1" dirty="0">
              <a:solidFill>
                <a:srgbClr val="000000"/>
              </a:solidFill>
              <a:latin typeface="Arial" pitchFamily="34" charset="0"/>
              <a:cs typeface="Arial" pitchFamily="34" charset="0"/>
            </a:endParaRPr>
          </a:p>
          <a:p>
            <a:pPr algn="ctr" fontAlgn="base">
              <a:spcBef>
                <a:spcPct val="0"/>
              </a:spcBef>
              <a:spcAft>
                <a:spcPct val="0"/>
              </a:spcAft>
            </a:pPr>
            <a:r>
              <a:rPr lang="en-US" sz="2000" b="1" dirty="0">
                <a:solidFill>
                  <a:srgbClr val="000000"/>
                </a:solidFill>
                <a:latin typeface="Arial" pitchFamily="34" charset="0"/>
                <a:cs typeface="Arial" pitchFamily="34" charset="0"/>
              </a:rPr>
              <a:t>are to Derive </a:t>
            </a:r>
            <a:r>
              <a:rPr lang="en-US" sz="2000" b="1" u="sng" dirty="0">
                <a:solidFill>
                  <a:srgbClr val="000000"/>
                </a:solidFill>
                <a:latin typeface="Arial" pitchFamily="34" charset="0"/>
                <a:cs typeface="Arial" pitchFamily="34" charset="0"/>
              </a:rPr>
              <a:t>Consistent</a:t>
            </a:r>
            <a:r>
              <a:rPr lang="en-US" sz="2000" b="1" dirty="0">
                <a:solidFill>
                  <a:srgbClr val="000000"/>
                </a:solidFill>
                <a:latin typeface="Arial" pitchFamily="34" charset="0"/>
                <a:cs typeface="Arial" pitchFamily="34" charset="0"/>
              </a:rPr>
              <a:t> Field Equations</a:t>
            </a:r>
            <a:br>
              <a:rPr lang="en-US" sz="2000" b="1" dirty="0">
                <a:solidFill>
                  <a:srgbClr val="000000"/>
                </a:solidFill>
                <a:latin typeface="Arial" pitchFamily="34" charset="0"/>
                <a:cs typeface="Arial" pitchFamily="34" charset="0"/>
              </a:rPr>
            </a:br>
            <a:r>
              <a:rPr lang="en-US" sz="2000" b="1" dirty="0">
                <a:solidFill>
                  <a:srgbClr val="000000"/>
                </a:solidFill>
                <a:latin typeface="Arial" pitchFamily="34" charset="0"/>
                <a:cs typeface="Arial" pitchFamily="34" charset="0"/>
              </a:rPr>
              <a:t> and Solve Them </a:t>
            </a:r>
          </a:p>
          <a:p>
            <a:pPr algn="ctr" fontAlgn="base">
              <a:spcBef>
                <a:spcPct val="0"/>
              </a:spcBef>
              <a:spcAft>
                <a:spcPct val="0"/>
              </a:spcAft>
            </a:pPr>
            <a:endParaRPr lang="en-US" sz="2000" b="1" dirty="0">
              <a:solidFill>
                <a:srgbClr val="000000"/>
              </a:solidFill>
              <a:latin typeface="Arial" pitchFamily="34" charset="0"/>
              <a:cs typeface="Arial" pitchFamily="34" charset="0"/>
            </a:endParaRPr>
          </a:p>
          <a:p>
            <a:pPr algn="ctr" fontAlgn="base">
              <a:spcBef>
                <a:spcPct val="0"/>
              </a:spcBef>
              <a:spcAft>
                <a:spcPct val="0"/>
              </a:spcAft>
            </a:pPr>
            <a:r>
              <a:rPr lang="en-US" sz="2000" b="1" dirty="0">
                <a:solidFill>
                  <a:srgbClr val="000000"/>
                </a:solidFill>
                <a:latin typeface="Arial" pitchFamily="34" charset="0"/>
                <a:cs typeface="Arial" pitchFamily="34" charset="0"/>
              </a:rPr>
              <a:t>Multiple Fields are Hard to Deal with Consistently without Variational Methods</a:t>
            </a:r>
          </a:p>
          <a:p>
            <a:pPr algn="ctr" fontAlgn="base">
              <a:spcBef>
                <a:spcPct val="0"/>
              </a:spcBef>
              <a:spcAft>
                <a:spcPct val="0"/>
              </a:spcAft>
            </a:pPr>
            <a:r>
              <a:rPr lang="en-US" sz="2000" i="1" dirty="0">
                <a:solidFill>
                  <a:srgbClr val="000000"/>
                </a:solidFill>
                <a:latin typeface="Arial" pitchFamily="34" charset="0"/>
                <a:cs typeface="Arial" pitchFamily="34" charset="0"/>
              </a:rPr>
              <a:t>(in engineering models or computations) </a:t>
            </a:r>
          </a:p>
          <a:p>
            <a:pPr algn="ctr" fontAlgn="base">
              <a:spcBef>
                <a:spcPct val="0"/>
              </a:spcBef>
              <a:spcAft>
                <a:spcPct val="0"/>
              </a:spcAft>
            </a:pPr>
            <a:endParaRPr lang="en-US" sz="2000" i="1" dirty="0">
              <a:solidFill>
                <a:srgbClr val="000000"/>
              </a:solidFill>
              <a:latin typeface="Arial" pitchFamily="34" charset="0"/>
              <a:cs typeface="Arial" pitchFamily="34" charset="0"/>
            </a:endParaRPr>
          </a:p>
          <a:p>
            <a:pPr algn="ctr" fontAlgn="base">
              <a:spcBef>
                <a:spcPct val="0"/>
              </a:spcBef>
              <a:spcAft>
                <a:spcPct val="0"/>
              </a:spcAft>
            </a:pPr>
            <a:r>
              <a:rPr lang="en-US" sz="2000" i="1" dirty="0">
                <a:solidFill>
                  <a:srgbClr val="000000"/>
                </a:solidFill>
                <a:latin typeface="Arial" pitchFamily="34" charset="0"/>
                <a:cs typeface="Arial" pitchFamily="34" charset="0"/>
              </a:rPr>
              <a:t>A great deal of confusion can result </a:t>
            </a:r>
          </a:p>
          <a:p>
            <a:pPr algn="ctr" fontAlgn="base">
              <a:spcBef>
                <a:spcPct val="0"/>
              </a:spcBef>
              <a:spcAft>
                <a:spcPct val="0"/>
              </a:spcAft>
            </a:pPr>
            <a:r>
              <a:rPr lang="en-US" sz="2000" i="1" dirty="0">
                <a:solidFill>
                  <a:srgbClr val="000000"/>
                </a:solidFill>
                <a:latin typeface="Arial" pitchFamily="34" charset="0"/>
                <a:cs typeface="Arial" pitchFamily="34" charset="0"/>
              </a:rPr>
              <a:t>from nonmathematical reasoning</a:t>
            </a:r>
          </a:p>
          <a:p>
            <a:pPr algn="ctr" fontAlgn="base">
              <a:spcBef>
                <a:spcPct val="0"/>
              </a:spcBef>
              <a:spcAft>
                <a:spcPct val="0"/>
              </a:spcAft>
            </a:pPr>
            <a:r>
              <a:rPr lang="en-US" sz="2000" i="1" dirty="0">
                <a:solidFill>
                  <a:srgbClr val="000000"/>
                </a:solidFill>
                <a:latin typeface="Arial" pitchFamily="34" charset="0"/>
                <a:cs typeface="Arial" pitchFamily="34" charset="0"/>
              </a:rPr>
              <a:t>Including paradoxes</a:t>
            </a:r>
            <a:endParaRPr lang="en-US" sz="1600"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291510064"/>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29" name="Slide Number Placeholder 4"/>
          <p:cNvSpPr>
            <a:spLocks noGrp="1"/>
          </p:cNvSpPr>
          <p:nvPr>
            <p:ph type="sldNum" sz="quarter" idx="12"/>
            <p:custDataLst>
              <p:tags r:id="rId4"/>
            </p:custDataLst>
          </p:nvPr>
        </p:nvSpPr>
        <p:spPr>
          <a:xfrm>
            <a:off x="9141279" y="5725207"/>
            <a:ext cx="383721" cy="275545"/>
          </a:xfrm>
          <a:noFill/>
        </p:spPr>
        <p:txBody>
          <a:bodyPr/>
          <a:lstStyle/>
          <a:p>
            <a:pPr fontAlgn="base">
              <a:spcBef>
                <a:spcPts val="0"/>
              </a:spcBef>
              <a:spcAft>
                <a:spcPct val="0"/>
              </a:spcAft>
            </a:pPr>
            <a:fld id="{5FB00D04-96DF-4425-B942-AA53FF1C8940}" type="slidenum">
              <a:rPr lang="en-US" sz="1350" kern="0">
                <a:solidFill>
                  <a:sysClr val="windowText" lastClr="000000"/>
                </a:solidFill>
              </a:rPr>
              <a:pPr fontAlgn="base">
                <a:spcBef>
                  <a:spcPts val="0"/>
                </a:spcBef>
                <a:spcAft>
                  <a:spcPct val="0"/>
                </a:spcAft>
              </a:pPr>
              <a:t>61</a:t>
            </a:fld>
            <a:endParaRPr lang="en-US" sz="1350" kern="0" dirty="0">
              <a:solidFill>
                <a:sysClr val="windowText" lastClr="000000"/>
              </a:solidFill>
            </a:endParaRPr>
          </a:p>
        </p:txBody>
      </p:sp>
      <p:sp>
        <p:nvSpPr>
          <p:cNvPr id="1030" name="Text Box 2"/>
          <p:cNvSpPr txBox="1">
            <a:spLocks noChangeArrowheads="1"/>
          </p:cNvSpPr>
          <p:nvPr>
            <p:custDataLst>
              <p:tags r:id="rId5"/>
            </p:custDataLst>
          </p:nvPr>
        </p:nvSpPr>
        <p:spPr bwMode="auto">
          <a:xfrm>
            <a:off x="2762250" y="2678907"/>
            <a:ext cx="6858000" cy="2631490"/>
          </a:xfrm>
          <a:prstGeom prst="rect">
            <a:avLst/>
          </a:prstGeom>
          <a:noFill/>
          <a:ln w="25400" algn="ctr">
            <a:noFill/>
            <a:miter lim="800000"/>
            <a:headEnd/>
            <a:tailEnd/>
          </a:ln>
        </p:spPr>
        <p:txBody>
          <a:bodyPr>
            <a:spAutoFit/>
          </a:bodyPr>
          <a:lstStyle/>
          <a:p>
            <a:pPr algn="ctr" eaLnBrk="0" fontAlgn="base" hangingPunct="0">
              <a:spcBef>
                <a:spcPct val="50000"/>
              </a:spcBef>
              <a:spcAft>
                <a:spcPct val="0"/>
              </a:spcAft>
            </a:pPr>
            <a:r>
              <a:rPr lang="en-US" sz="1200" b="1" kern="0" dirty="0">
                <a:solidFill>
                  <a:srgbClr val="000066"/>
                </a:solidFill>
                <a:latin typeface="Arial" pitchFamily="34" charset="0"/>
                <a:cs typeface="Arial" pitchFamily="34" charset="0"/>
              </a:rPr>
              <a:t>Mathematics Creates our Standard of Living*</a:t>
            </a:r>
          </a:p>
          <a:p>
            <a:pPr algn="ctr" eaLnBrk="0" fontAlgn="base" hangingPunct="0">
              <a:spcBef>
                <a:spcPct val="50000"/>
              </a:spcBef>
              <a:spcAft>
                <a:spcPct val="0"/>
              </a:spcAft>
            </a:pPr>
            <a:r>
              <a:rPr lang="en-US" sz="2400" b="1" u="sng" kern="0" dirty="0">
                <a:solidFill>
                  <a:srgbClr val="000066"/>
                </a:solidFill>
                <a:latin typeface="Arial" pitchFamily="34" charset="0"/>
                <a:cs typeface="Arial" pitchFamily="34" charset="0"/>
              </a:rPr>
              <a:t>Partial Differential Equations</a:t>
            </a:r>
            <a:br>
              <a:rPr lang="en-US" sz="2400" b="1" u="sng" kern="0" dirty="0">
                <a:solidFill>
                  <a:srgbClr val="000066"/>
                </a:solidFill>
                <a:latin typeface="Arial" pitchFamily="34" charset="0"/>
                <a:cs typeface="Arial" pitchFamily="34" charset="0"/>
              </a:rPr>
            </a:br>
            <a:r>
              <a:rPr lang="en-US" sz="2400" b="1" kern="0" dirty="0">
                <a:solidFill>
                  <a:srgbClr val="000066"/>
                </a:solidFill>
                <a:latin typeface="Arial" pitchFamily="34" charset="0"/>
                <a:cs typeface="Arial" pitchFamily="34" charset="0"/>
              </a:rPr>
              <a:t>are needed to describe </a:t>
            </a:r>
            <a:br>
              <a:rPr lang="en-US" sz="2400" b="1" kern="0" dirty="0">
                <a:solidFill>
                  <a:srgbClr val="000066"/>
                </a:solidFill>
                <a:latin typeface="Arial" pitchFamily="34" charset="0"/>
                <a:cs typeface="Arial" pitchFamily="34" charset="0"/>
              </a:rPr>
            </a:br>
            <a:r>
              <a:rPr lang="en-US" sz="2400" b="1" u="sng" kern="0" dirty="0">
                <a:solidFill>
                  <a:srgbClr val="000066"/>
                </a:solidFill>
                <a:latin typeface="Arial" pitchFamily="34" charset="0"/>
                <a:cs typeface="Arial" pitchFamily="34" charset="0"/>
              </a:rPr>
              <a:t>Flow</a:t>
            </a:r>
            <a:r>
              <a:rPr lang="en-US" sz="2400" b="1" kern="0" dirty="0">
                <a:solidFill>
                  <a:srgbClr val="000066"/>
                </a:solidFill>
                <a:latin typeface="Arial" pitchFamily="34" charset="0"/>
                <a:cs typeface="Arial" pitchFamily="34" charset="0"/>
              </a:rPr>
              <a:t> </a:t>
            </a:r>
            <a:br>
              <a:rPr lang="en-US" sz="2400" b="1" kern="0" dirty="0">
                <a:solidFill>
                  <a:srgbClr val="000066"/>
                </a:solidFill>
                <a:latin typeface="Arial" pitchFamily="34" charset="0"/>
                <a:cs typeface="Arial" pitchFamily="34" charset="0"/>
              </a:rPr>
            </a:br>
            <a:r>
              <a:rPr lang="en-US" sz="2400" b="1" kern="0" dirty="0">
                <a:solidFill>
                  <a:srgbClr val="000066"/>
                </a:solidFill>
                <a:latin typeface="Arial" pitchFamily="34" charset="0"/>
                <a:cs typeface="Arial" pitchFamily="34" charset="0"/>
              </a:rPr>
              <a:t>driven by multiple fields</a:t>
            </a:r>
          </a:p>
          <a:p>
            <a:pPr algn="ctr" eaLnBrk="0" fontAlgn="base" hangingPunct="0">
              <a:spcBef>
                <a:spcPct val="50000"/>
              </a:spcBef>
              <a:spcAft>
                <a:spcPct val="0"/>
              </a:spcAft>
            </a:pPr>
            <a:endParaRPr lang="en-US" b="1" kern="0" dirty="0">
              <a:solidFill>
                <a:srgbClr val="000066"/>
              </a:solidFill>
              <a:latin typeface="Arial" pitchFamily="34" charset="0"/>
              <a:cs typeface="Arial" pitchFamily="34" charset="0"/>
            </a:endParaRPr>
          </a:p>
          <a:p>
            <a:pPr algn="ctr" eaLnBrk="0" fontAlgn="base" hangingPunct="0">
              <a:spcBef>
                <a:spcPct val="50000"/>
              </a:spcBef>
              <a:spcAft>
                <a:spcPct val="0"/>
              </a:spcAft>
            </a:pPr>
            <a:r>
              <a:rPr lang="en-US" sz="1200" i="1" kern="0" dirty="0">
                <a:solidFill>
                  <a:srgbClr val="333399"/>
                </a:solidFill>
                <a:latin typeface="Arial" pitchFamily="34" charset="0"/>
                <a:cs typeface="Arial" pitchFamily="34" charset="0"/>
              </a:rPr>
              <a:t>*e.g.,</a:t>
            </a:r>
            <a:r>
              <a:rPr lang="en-US" sz="1200" b="1" i="1" kern="0" dirty="0">
                <a:solidFill>
                  <a:srgbClr val="333399"/>
                </a:solidFill>
                <a:latin typeface="Arial" pitchFamily="34" charset="0"/>
                <a:cs typeface="Arial" pitchFamily="34" charset="0"/>
              </a:rPr>
              <a:t> </a:t>
            </a:r>
            <a:r>
              <a:rPr lang="en-US" sz="1200" i="1" kern="0" dirty="0">
                <a:solidFill>
                  <a:srgbClr val="333399"/>
                </a:solidFill>
                <a:latin typeface="Arial" pitchFamily="34" charset="0"/>
                <a:cs typeface="Arial" pitchFamily="34" charset="0"/>
              </a:rPr>
              <a:t>Electricity, Computers, Fluid Dynamics, Optics, Structural Mechanics, …..</a:t>
            </a:r>
          </a:p>
        </p:txBody>
      </p:sp>
      <p:grpSp>
        <p:nvGrpSpPr>
          <p:cNvPr id="1031" name="Group 3"/>
          <p:cNvGrpSpPr>
            <a:grpSpLocks/>
          </p:cNvGrpSpPr>
          <p:nvPr>
            <p:custDataLst>
              <p:tags r:id="rId6"/>
            </p:custDataLst>
          </p:nvPr>
        </p:nvGrpSpPr>
        <p:grpSpPr bwMode="auto">
          <a:xfrm>
            <a:off x="4813697" y="945358"/>
            <a:ext cx="2419350" cy="1440656"/>
            <a:chOff x="1803" y="74"/>
            <a:chExt cx="2032" cy="1210"/>
          </a:xfrm>
        </p:grpSpPr>
        <p:sp>
          <p:nvSpPr>
            <p:cNvPr id="1032" name="Oval 4"/>
            <p:cNvSpPr>
              <a:spLocks noChangeArrowheads="1"/>
            </p:cNvSpPr>
            <p:nvPr/>
          </p:nvSpPr>
          <p:spPr bwMode="auto">
            <a:xfrm>
              <a:off x="1803" y="74"/>
              <a:ext cx="2032" cy="1210"/>
            </a:xfrm>
            <a:prstGeom prst="ellipse">
              <a:avLst/>
            </a:prstGeom>
            <a:gradFill rotWithShape="1">
              <a:gsLst>
                <a:gs pos="0">
                  <a:srgbClr val="003366">
                    <a:alpha val="0"/>
                  </a:srgbClr>
                </a:gs>
                <a:gs pos="100000">
                  <a:srgbClr val="00182F"/>
                </a:gs>
              </a:gsLst>
              <a:path path="shape">
                <a:fillToRect l="50000" t="50000" r="50000" b="50000"/>
              </a:path>
            </a:gradFill>
            <a:ln w="25400" algn="ctr">
              <a:solidFill>
                <a:schemeClr val="tx1"/>
              </a:solidFill>
              <a:round/>
              <a:headEnd/>
              <a:tailEnd/>
            </a:ln>
          </p:spPr>
          <p:txBody>
            <a:bodyPr wrap="none" anchor="ctr"/>
            <a:lstStyle/>
            <a:p>
              <a:pPr algn="ctr" eaLnBrk="0" fontAlgn="base" hangingPunct="0">
                <a:spcBef>
                  <a:spcPct val="50000"/>
                </a:spcBef>
                <a:spcAft>
                  <a:spcPct val="0"/>
                </a:spcAft>
              </a:pPr>
              <a:endParaRPr lang="en-US" sz="2100" kern="0" dirty="0">
                <a:solidFill>
                  <a:srgbClr val="000000"/>
                </a:solidFill>
                <a:latin typeface="Arial" pitchFamily="34" charset="0"/>
                <a:cs typeface="Arial" pitchFamily="34" charset="0"/>
              </a:endParaRPr>
            </a:p>
          </p:txBody>
        </p:sp>
        <p:graphicFrame>
          <p:nvGraphicFramePr>
            <p:cNvPr id="1026" name="Object 2"/>
            <p:cNvGraphicFramePr>
              <a:graphicFrameLocks noChangeAspect="1"/>
            </p:cNvGraphicFramePr>
            <p:nvPr/>
          </p:nvGraphicFramePr>
          <p:xfrm>
            <a:off x="3300" y="353"/>
            <a:ext cx="376" cy="568"/>
          </p:xfrm>
          <a:graphic>
            <a:graphicData uri="http://schemas.openxmlformats.org/presentationml/2006/ole">
              <mc:AlternateContent xmlns:mc="http://schemas.openxmlformats.org/markup-compatibility/2006">
                <mc:Choice xmlns:v="urn:schemas-microsoft-com:vml" Requires="v">
                  <p:oleObj spid="_x0000_s2053" name="Equation" r:id="rId9" imgW="596880" imgH="901440" progId="Equation.DSMT4">
                    <p:embed/>
                  </p:oleObj>
                </mc:Choice>
                <mc:Fallback>
                  <p:oleObj name="Equation" r:id="rId9" imgW="596880" imgH="901440" progId="Equation.DSMT4">
                    <p:embed/>
                    <p:pic>
                      <p:nvPicPr>
                        <p:cNvPr id="1026"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0" y="353"/>
                          <a:ext cx="3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nvGraphicFramePr>
          <p:xfrm>
            <a:off x="2528" y="269"/>
            <a:ext cx="960" cy="776"/>
          </p:xfrm>
          <a:graphic>
            <a:graphicData uri="http://schemas.openxmlformats.org/presentationml/2006/ole">
              <mc:AlternateContent xmlns:mc="http://schemas.openxmlformats.org/markup-compatibility/2006">
                <mc:Choice xmlns:v="urn:schemas-microsoft-com:vml" Requires="v">
                  <p:oleObj spid="_x0000_s2054" name="Equation" r:id="rId11" imgW="927000" imgH="749160" progId="Equation.DSMT4">
                    <p:embed/>
                  </p:oleObj>
                </mc:Choice>
                <mc:Fallback>
                  <p:oleObj name="Equation" r:id="rId11" imgW="927000" imgH="749160" progId="Equation.DSMT4">
                    <p:embed/>
                    <p:pic>
                      <p:nvPicPr>
                        <p:cNvPr id="1027" name="Object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28" y="269"/>
                          <a:ext cx="960" cy="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nvGraphicFramePr>
          <p:xfrm>
            <a:off x="2136" y="353"/>
            <a:ext cx="276" cy="568"/>
          </p:xfrm>
          <a:graphic>
            <a:graphicData uri="http://schemas.openxmlformats.org/presentationml/2006/ole">
              <mc:AlternateContent xmlns:mc="http://schemas.openxmlformats.org/markup-compatibility/2006">
                <mc:Choice xmlns:v="urn:schemas-microsoft-com:vml" Requires="v">
                  <p:oleObj spid="_x0000_s2055" name="Equation" r:id="rId13" imgW="634680" imgH="1307880" progId="Equation.DSMT4">
                    <p:embed/>
                  </p:oleObj>
                </mc:Choice>
                <mc:Fallback>
                  <p:oleObj name="Equation" r:id="rId13" imgW="634680" imgH="1307880" progId="Equation.DSMT4">
                    <p:embed/>
                    <p:pic>
                      <p:nvPicPr>
                        <p:cNvPr id="1028"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6" y="353"/>
                          <a:ext cx="276" cy="5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3"/>
    </p:custDataLst>
    <p:extLst>
      <p:ext uri="{BB962C8B-B14F-4D97-AF65-F5344CB8AC3E}">
        <p14:creationId xmlns:p14="http://schemas.microsoft.com/office/powerpoint/2010/main" val="2825717470"/>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0D5597-1D6D-4D70-B4EA-C49F05A2BF61}"/>
              </a:ext>
            </a:extLst>
          </p:cNvPr>
          <p:cNvSpPr>
            <a:spLocks noGrp="1"/>
          </p:cNvSpPr>
          <p:nvPr>
            <p:ph type="sldNum" sz="quarter" idx="12"/>
          </p:nvPr>
        </p:nvSpPr>
        <p:spPr/>
        <p:txBody>
          <a:bodyPr/>
          <a:lstStyle/>
          <a:p>
            <a:pPr fontAlgn="base">
              <a:spcAft>
                <a:spcPct val="0"/>
              </a:spcAft>
              <a:defRPr/>
            </a:pPr>
            <a:fld id="{1094A4D4-E870-4986-AE61-DF100B938829}" type="slidenum">
              <a:rPr lang="en-US"/>
              <a:pPr fontAlgn="base">
                <a:spcAft>
                  <a:spcPct val="0"/>
                </a:spcAft>
                <a:defRPr/>
              </a:pPr>
              <a:t>62</a:t>
            </a:fld>
            <a:endParaRPr lang="en-US"/>
          </a:p>
        </p:txBody>
      </p:sp>
      <p:sp>
        <p:nvSpPr>
          <p:cNvPr id="3" name="TextBox 2">
            <a:extLst>
              <a:ext uri="{FF2B5EF4-FFF2-40B4-BE49-F238E27FC236}">
                <a16:creationId xmlns:a16="http://schemas.microsoft.com/office/drawing/2014/main" id="{4F4B7B5A-833C-4319-BFA1-9ECA676E74FD}"/>
              </a:ext>
            </a:extLst>
          </p:cNvPr>
          <p:cNvSpPr txBox="1"/>
          <p:nvPr/>
        </p:nvSpPr>
        <p:spPr>
          <a:xfrm>
            <a:off x="2805265" y="1670774"/>
            <a:ext cx="7095820" cy="3539430"/>
          </a:xfrm>
          <a:prstGeom prst="rect">
            <a:avLst/>
          </a:prstGeom>
          <a:noFill/>
        </p:spPr>
        <p:txBody>
          <a:bodyPr wrap="square" rtlCol="0">
            <a:spAutoFit/>
          </a:bodyPr>
          <a:lstStyle/>
          <a:p>
            <a:pPr fontAlgn="base">
              <a:spcBef>
                <a:spcPct val="0"/>
              </a:spcBef>
              <a:spcAft>
                <a:spcPct val="0"/>
              </a:spcAft>
            </a:pPr>
            <a:endParaRPr lang="en-US" sz="1600" dirty="0">
              <a:solidFill>
                <a:srgbClr val="000000"/>
              </a:solidFill>
              <a:latin typeface="Arial" pitchFamily="34" charset="0"/>
              <a:cs typeface="Arial" pitchFamily="34" charset="0"/>
            </a:endParaRPr>
          </a:p>
          <a:p>
            <a:pPr algn="ctr" fontAlgn="base">
              <a:spcBef>
                <a:spcPct val="0"/>
              </a:spcBef>
              <a:spcAft>
                <a:spcPct val="0"/>
              </a:spcAft>
            </a:pPr>
            <a:r>
              <a:rPr lang="en-US" sz="1600" dirty="0">
                <a:solidFill>
                  <a:srgbClr val="000000"/>
                </a:solidFill>
                <a:latin typeface="Arial" pitchFamily="34" charset="0"/>
                <a:cs typeface="Arial" pitchFamily="34" charset="0"/>
              </a:rPr>
              <a:t>The </a:t>
            </a:r>
            <a:r>
              <a:rPr lang="en-US" sz="1600" b="1" dirty="0">
                <a:solidFill>
                  <a:srgbClr val="000000"/>
                </a:solidFill>
                <a:latin typeface="Arial" pitchFamily="34" charset="0"/>
                <a:cs typeface="Arial" pitchFamily="34" charset="0"/>
              </a:rPr>
              <a:t>Energy Variational Principle and Sharp Boundary Methods</a:t>
            </a:r>
            <a:br>
              <a:rPr lang="en-US" sz="1600" dirty="0">
                <a:solidFill>
                  <a:srgbClr val="000000"/>
                </a:solidFill>
                <a:latin typeface="Arial" pitchFamily="34" charset="0"/>
                <a:cs typeface="Arial" pitchFamily="34" charset="0"/>
              </a:rPr>
            </a:br>
            <a:r>
              <a:rPr lang="en-US" sz="1600" dirty="0">
                <a:solidFill>
                  <a:srgbClr val="000000"/>
                </a:solidFill>
                <a:latin typeface="Arial" pitchFamily="34" charset="0"/>
                <a:cs typeface="Arial" pitchFamily="34" charset="0"/>
              </a:rPr>
              <a:t>have been applied to a variety of membrane models, </a:t>
            </a:r>
            <a:br>
              <a:rPr lang="en-US" sz="1600" dirty="0">
                <a:solidFill>
                  <a:srgbClr val="000000"/>
                </a:solidFill>
                <a:latin typeface="Arial" pitchFamily="34" charset="0"/>
                <a:cs typeface="Arial" pitchFamily="34" charset="0"/>
              </a:rPr>
            </a:br>
            <a:r>
              <a:rPr lang="en-US" sz="1600" dirty="0">
                <a:solidFill>
                  <a:srgbClr val="000000"/>
                </a:solidFill>
                <a:latin typeface="Arial" pitchFamily="34" charset="0"/>
                <a:cs typeface="Arial" pitchFamily="34" charset="0"/>
              </a:rPr>
              <a:t>allowing </a:t>
            </a:r>
            <a:r>
              <a:rPr lang="en-US" sz="1600" b="1" dirty="0">
                <a:solidFill>
                  <a:srgbClr val="000000"/>
                </a:solidFill>
                <a:latin typeface="Arial" pitchFamily="34" charset="0"/>
                <a:cs typeface="Arial" pitchFamily="34" charset="0"/>
              </a:rPr>
              <a:t>density of solutions to be a function of concentrations</a:t>
            </a:r>
            <a:r>
              <a:rPr lang="en-US" sz="1600" dirty="0">
                <a:solidFill>
                  <a:srgbClr val="000000"/>
                </a:solidFill>
                <a:latin typeface="Arial" pitchFamily="34" charset="0"/>
                <a:cs typeface="Arial" pitchFamily="34" charset="0"/>
              </a:rPr>
              <a:t>, </a:t>
            </a:r>
            <a:br>
              <a:rPr lang="en-US" sz="1600" dirty="0">
                <a:solidFill>
                  <a:srgbClr val="000000"/>
                </a:solidFill>
                <a:latin typeface="Arial" pitchFamily="34" charset="0"/>
                <a:cs typeface="Arial" pitchFamily="34" charset="0"/>
              </a:rPr>
            </a:br>
            <a:r>
              <a:rPr lang="en-US" sz="1600" dirty="0">
                <a:solidFill>
                  <a:srgbClr val="000000"/>
                </a:solidFill>
                <a:latin typeface="Arial" pitchFamily="34" charset="0"/>
                <a:cs typeface="Arial" pitchFamily="34" charset="0"/>
              </a:rPr>
              <a:t>as is seen every day in chemistry laboratories</a:t>
            </a:r>
            <a:br>
              <a:rPr lang="en-US" sz="1600" dirty="0">
                <a:solidFill>
                  <a:srgbClr val="000000"/>
                </a:solidFill>
                <a:latin typeface="Arial" pitchFamily="34" charset="0"/>
                <a:cs typeface="Arial" pitchFamily="34" charset="0"/>
              </a:rPr>
            </a:br>
            <a:r>
              <a:rPr lang="en-US" sz="1600" b="1" dirty="0">
                <a:solidFill>
                  <a:srgbClr val="000000"/>
                </a:solidFill>
                <a:latin typeface="Arial" pitchFamily="34" charset="0"/>
                <a:cs typeface="Arial" pitchFamily="34" charset="0"/>
              </a:rPr>
              <a:t>apparently for the first time</a:t>
            </a:r>
          </a:p>
          <a:p>
            <a:pPr algn="ctr" fontAlgn="base">
              <a:spcBef>
                <a:spcPct val="0"/>
              </a:spcBef>
              <a:spcAft>
                <a:spcPct val="0"/>
              </a:spcAft>
            </a:pPr>
            <a:endParaRPr lang="en-US" sz="1600" dirty="0">
              <a:solidFill>
                <a:srgbClr val="000000"/>
              </a:solidFill>
              <a:latin typeface="Arial" pitchFamily="34" charset="0"/>
              <a:cs typeface="Arial" pitchFamily="34" charset="0"/>
            </a:endParaRPr>
          </a:p>
          <a:p>
            <a:pPr algn="ctr" fontAlgn="base">
              <a:spcBef>
                <a:spcPct val="0"/>
              </a:spcBef>
              <a:spcAft>
                <a:spcPct val="0"/>
              </a:spcAft>
            </a:pPr>
            <a:r>
              <a:rPr lang="en-US" sz="1600" dirty="0">
                <a:solidFill>
                  <a:srgbClr val="000000"/>
                </a:solidFill>
                <a:latin typeface="Arial" pitchFamily="34" charset="0"/>
                <a:cs typeface="Arial" pitchFamily="34" charset="0"/>
              </a:rPr>
              <a:t>Unfortunately, so far, analysis has only been performed for </a:t>
            </a:r>
            <a:r>
              <a:rPr lang="en-US" sz="1600" b="1" dirty="0">
                <a:solidFill>
                  <a:srgbClr val="000000"/>
                </a:solidFill>
                <a:latin typeface="Arial" pitchFamily="34" charset="0"/>
                <a:cs typeface="Arial" pitchFamily="34" charset="0"/>
              </a:rPr>
              <a:t>ideal solutions.</a:t>
            </a:r>
          </a:p>
          <a:p>
            <a:pPr algn="ctr" fontAlgn="base">
              <a:spcBef>
                <a:spcPct val="0"/>
              </a:spcBef>
              <a:spcAft>
                <a:spcPct val="0"/>
              </a:spcAft>
            </a:pPr>
            <a:r>
              <a:rPr lang="en-US" sz="1600" dirty="0">
                <a:solidFill>
                  <a:srgbClr val="C00000"/>
                </a:solidFill>
                <a:latin typeface="Arial Black" panose="020B0A04020102020204" pitchFamily="34" charset="0"/>
                <a:cs typeface="Arial" pitchFamily="34" charset="0"/>
              </a:rPr>
              <a:t>Challenge</a:t>
            </a:r>
          </a:p>
          <a:p>
            <a:pPr algn="ctr" fontAlgn="base">
              <a:spcBef>
                <a:spcPct val="0"/>
              </a:spcBef>
              <a:spcAft>
                <a:spcPct val="0"/>
              </a:spcAft>
            </a:pPr>
            <a:r>
              <a:rPr lang="en-US" sz="1600" dirty="0">
                <a:solidFill>
                  <a:srgbClr val="000000"/>
                </a:solidFill>
                <a:latin typeface="Arial" pitchFamily="34" charset="0"/>
                <a:cs typeface="Arial" pitchFamily="34" charset="0"/>
              </a:rPr>
              <a:t>No one seems to know </a:t>
            </a:r>
            <a:br>
              <a:rPr lang="en-US" sz="1600" dirty="0">
                <a:solidFill>
                  <a:srgbClr val="000000"/>
                </a:solidFill>
                <a:latin typeface="Arial" pitchFamily="34" charset="0"/>
                <a:cs typeface="Arial" pitchFamily="34" charset="0"/>
              </a:rPr>
            </a:br>
            <a:r>
              <a:rPr lang="en-US" sz="1600" dirty="0">
                <a:solidFill>
                  <a:srgbClr val="000000"/>
                </a:solidFill>
                <a:latin typeface="Arial" pitchFamily="34" charset="0"/>
                <a:cs typeface="Arial" pitchFamily="34" charset="0"/>
              </a:rPr>
              <a:t>how to formulate coupled water and ion </a:t>
            </a:r>
            <a:r>
              <a:rPr lang="en-US" sz="1600" b="1" dirty="0">
                <a:solidFill>
                  <a:srgbClr val="000000"/>
                </a:solidFill>
                <a:latin typeface="Arial" pitchFamily="34" charset="0"/>
                <a:cs typeface="Arial" pitchFamily="34" charset="0"/>
              </a:rPr>
              <a:t>flow</a:t>
            </a:r>
            <a:r>
              <a:rPr lang="en-US" sz="1600" dirty="0">
                <a:solidFill>
                  <a:srgbClr val="000000"/>
                </a:solidFill>
                <a:latin typeface="Arial" pitchFamily="34" charset="0"/>
                <a:cs typeface="Arial" pitchFamily="34" charset="0"/>
              </a:rPr>
              <a:t> and diffusion,</a:t>
            </a:r>
          </a:p>
          <a:p>
            <a:pPr algn="ctr" fontAlgn="base">
              <a:spcBef>
                <a:spcPct val="0"/>
              </a:spcBef>
              <a:spcAft>
                <a:spcPct val="0"/>
              </a:spcAft>
            </a:pPr>
            <a:r>
              <a:rPr lang="en-US" sz="1600" dirty="0">
                <a:solidFill>
                  <a:srgbClr val="000000"/>
                </a:solidFill>
                <a:latin typeface="Arial" pitchFamily="34" charset="0"/>
                <a:cs typeface="Arial" pitchFamily="34" charset="0"/>
              </a:rPr>
              <a:t>in the realistic nonideal case found in biology and electrochemistry</a:t>
            </a:r>
          </a:p>
          <a:p>
            <a:pPr algn="ctr" fontAlgn="base">
              <a:spcBef>
                <a:spcPct val="0"/>
              </a:spcBef>
              <a:spcAft>
                <a:spcPct val="0"/>
              </a:spcAft>
            </a:pPr>
            <a:r>
              <a:rPr lang="en-US" sz="1600" b="1" dirty="0">
                <a:solidFill>
                  <a:srgbClr val="000000"/>
                </a:solidFill>
                <a:latin typeface="Arial" pitchFamily="34" charset="0"/>
                <a:cs typeface="Arial" pitchFamily="34" charset="0"/>
              </a:rPr>
              <a:t>NOT equilibrium, not ideal, </a:t>
            </a:r>
            <a:br>
              <a:rPr lang="en-US" sz="1600" b="1" dirty="0">
                <a:solidFill>
                  <a:srgbClr val="000000"/>
                </a:solidFill>
                <a:latin typeface="Arial" pitchFamily="34" charset="0"/>
                <a:cs typeface="Arial" pitchFamily="34" charset="0"/>
              </a:rPr>
            </a:br>
            <a:r>
              <a:rPr lang="en-US" sz="1600" b="1" dirty="0">
                <a:solidFill>
                  <a:srgbClr val="000000"/>
                </a:solidFill>
                <a:latin typeface="Arial" pitchFamily="34" charset="0"/>
                <a:cs typeface="Arial" pitchFamily="34" charset="0"/>
              </a:rPr>
              <a:t>must deal with saturation and finite size ions</a:t>
            </a:r>
          </a:p>
        </p:txBody>
      </p:sp>
      <p:sp>
        <p:nvSpPr>
          <p:cNvPr id="4" name="TextBox 3">
            <a:extLst>
              <a:ext uri="{FF2B5EF4-FFF2-40B4-BE49-F238E27FC236}">
                <a16:creationId xmlns:a16="http://schemas.microsoft.com/office/drawing/2014/main" id="{7C032E15-8313-4041-92CF-3171E2328D6B}"/>
              </a:ext>
            </a:extLst>
          </p:cNvPr>
          <p:cNvSpPr txBox="1"/>
          <p:nvPr/>
        </p:nvSpPr>
        <p:spPr>
          <a:xfrm>
            <a:off x="2387487" y="347336"/>
            <a:ext cx="7632291" cy="1323439"/>
          </a:xfrm>
          <a:prstGeom prst="rect">
            <a:avLst/>
          </a:prstGeom>
          <a:noFill/>
        </p:spPr>
        <p:txBody>
          <a:bodyPr wrap="square" rtlCol="0">
            <a:spAutoFit/>
          </a:bodyPr>
          <a:lstStyle/>
          <a:p>
            <a:pPr algn="ctr" fontAlgn="base">
              <a:spcBef>
                <a:spcPct val="0"/>
              </a:spcBef>
              <a:spcAft>
                <a:spcPct val="0"/>
              </a:spcAft>
            </a:pPr>
            <a:r>
              <a:rPr lang="en-US" sz="2000" b="1" dirty="0">
                <a:solidFill>
                  <a:srgbClr val="000000"/>
                </a:solidFill>
                <a:latin typeface="Arial" pitchFamily="34" charset="0"/>
                <a:cs typeface="Arial" pitchFamily="34" charset="0"/>
              </a:rPr>
              <a:t>Bulk Solutions and Membranes </a:t>
            </a:r>
            <a:br>
              <a:rPr lang="en-US" sz="2000" b="1" dirty="0">
                <a:solidFill>
                  <a:srgbClr val="000000"/>
                </a:solidFill>
                <a:latin typeface="Arial" pitchFamily="34" charset="0"/>
                <a:cs typeface="Arial" pitchFamily="34" charset="0"/>
              </a:rPr>
            </a:br>
            <a:r>
              <a:rPr lang="en-US" sz="2000" b="1" dirty="0">
                <a:solidFill>
                  <a:srgbClr val="000000"/>
                </a:solidFill>
                <a:latin typeface="Arial" pitchFamily="34" charset="0"/>
                <a:cs typeface="Arial" pitchFamily="34" charset="0"/>
              </a:rPr>
              <a:t>are described by </a:t>
            </a:r>
            <a:br>
              <a:rPr lang="en-US" sz="2000" b="1" dirty="0">
                <a:solidFill>
                  <a:srgbClr val="000000"/>
                </a:solidFill>
                <a:latin typeface="Arial" pitchFamily="34" charset="0"/>
                <a:cs typeface="Arial" pitchFamily="34" charset="0"/>
              </a:rPr>
            </a:br>
            <a:r>
              <a:rPr lang="en-US" sz="2000" b="1" dirty="0">
                <a:solidFill>
                  <a:srgbClr val="000000"/>
                </a:solidFill>
                <a:latin typeface="Arial" pitchFamily="34" charset="0"/>
                <a:cs typeface="Arial" pitchFamily="34" charset="0"/>
              </a:rPr>
              <a:t>Consistent Analysis of </a:t>
            </a:r>
            <a:br>
              <a:rPr lang="en-US" sz="2000" b="1" dirty="0">
                <a:solidFill>
                  <a:srgbClr val="000000"/>
                </a:solidFill>
                <a:latin typeface="Arial" pitchFamily="34" charset="0"/>
                <a:cs typeface="Arial" pitchFamily="34" charset="0"/>
              </a:rPr>
            </a:br>
            <a:r>
              <a:rPr lang="en-US" sz="2000" b="1" dirty="0">
                <a:solidFill>
                  <a:srgbClr val="000000"/>
                </a:solidFill>
                <a:latin typeface="Arial" pitchFamily="34" charset="0"/>
                <a:cs typeface="Arial" pitchFamily="34" charset="0"/>
              </a:rPr>
              <a:t>Coupled Water and Ionic Diffusion and Flow</a:t>
            </a:r>
            <a:endParaRPr lang="en-US" sz="1600" dirty="0">
              <a:solidFill>
                <a:srgbClr val="000000"/>
              </a:solidFill>
              <a:latin typeface="Arial" pitchFamily="34" charset="0"/>
              <a:cs typeface="Arial" pitchFamily="34" charset="0"/>
            </a:endParaRPr>
          </a:p>
        </p:txBody>
      </p:sp>
      <p:sp>
        <p:nvSpPr>
          <p:cNvPr id="5" name="Rectangle 4">
            <a:extLst>
              <a:ext uri="{FF2B5EF4-FFF2-40B4-BE49-F238E27FC236}">
                <a16:creationId xmlns:a16="http://schemas.microsoft.com/office/drawing/2014/main" id="{90F4A4E6-CBD7-413B-94B9-F7923FBCC64F}"/>
              </a:ext>
            </a:extLst>
          </p:cNvPr>
          <p:cNvSpPr/>
          <p:nvPr/>
        </p:nvSpPr>
        <p:spPr>
          <a:xfrm>
            <a:off x="3072427" y="5513550"/>
            <a:ext cx="6799160" cy="523220"/>
          </a:xfrm>
          <a:prstGeom prst="rect">
            <a:avLst/>
          </a:prstGeom>
        </p:spPr>
        <p:txBody>
          <a:bodyPr wrap="square">
            <a:spAutoFit/>
          </a:bodyPr>
          <a:lstStyle/>
          <a:p>
            <a:pPr algn="ctr" fontAlgn="base">
              <a:spcBef>
                <a:spcPct val="0"/>
              </a:spcBef>
              <a:spcAft>
                <a:spcPct val="0"/>
              </a:spcAft>
            </a:pPr>
            <a:r>
              <a:rPr lang="en-US" sz="1200" b="1" u="sng" dirty="0">
                <a:solidFill>
                  <a:srgbClr val="000000"/>
                </a:solidFill>
                <a:latin typeface="Arial" pitchFamily="34" charset="0"/>
                <a:cs typeface="Arial" pitchFamily="34" charset="0"/>
              </a:rPr>
              <a:t>Shixin Xu</a:t>
            </a:r>
            <a:r>
              <a:rPr lang="en-US" sz="1200" b="1" dirty="0">
                <a:solidFill>
                  <a:srgbClr val="000000"/>
                </a:solidFill>
                <a:latin typeface="Arial" pitchFamily="34" charset="0"/>
                <a:cs typeface="Arial" pitchFamily="34" charset="0"/>
              </a:rPr>
              <a:t>, Eisenberg, Song, and Huang</a:t>
            </a:r>
            <a:r>
              <a:rPr lang="en-US" sz="1200" dirty="0">
                <a:solidFill>
                  <a:srgbClr val="000000"/>
                </a:solidFill>
                <a:latin typeface="Arial" pitchFamily="34" charset="0"/>
                <a:cs typeface="Arial" pitchFamily="34" charset="0"/>
              </a:rPr>
              <a:t> (2018)</a:t>
            </a:r>
            <a:r>
              <a:rPr lang="en-US" sz="1200" i="1" dirty="0">
                <a:solidFill>
                  <a:srgbClr val="000000"/>
                </a:solidFill>
                <a:latin typeface="Arial" pitchFamily="34" charset="0"/>
                <a:cs typeface="Arial" pitchFamily="34" charset="0"/>
              </a:rPr>
              <a:t> </a:t>
            </a:r>
            <a:br>
              <a:rPr lang="en-US" sz="1200" i="1" dirty="0">
                <a:solidFill>
                  <a:srgbClr val="000000"/>
                </a:solidFill>
                <a:latin typeface="Arial" pitchFamily="34" charset="0"/>
                <a:cs typeface="Arial" pitchFamily="34" charset="0"/>
              </a:rPr>
            </a:br>
            <a:r>
              <a:rPr lang="en-US" sz="1600" i="1" dirty="0">
                <a:solidFill>
                  <a:srgbClr val="000000"/>
                </a:solidFill>
                <a:latin typeface="Arial" pitchFamily="34" charset="0"/>
                <a:cs typeface="Arial" pitchFamily="34" charset="0"/>
              </a:rPr>
              <a:t>arXiv:1806.00646, 35 pages.</a:t>
            </a:r>
          </a:p>
        </p:txBody>
      </p:sp>
    </p:spTree>
    <p:extLst>
      <p:ext uri="{BB962C8B-B14F-4D97-AF65-F5344CB8AC3E}">
        <p14:creationId xmlns:p14="http://schemas.microsoft.com/office/powerpoint/2010/main" val="730211600"/>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3E4CCB-B10D-41EE-B114-0ECC38AC2411}"/>
              </a:ext>
            </a:extLst>
          </p:cNvPr>
          <p:cNvSpPr>
            <a:spLocks noGrp="1"/>
          </p:cNvSpPr>
          <p:nvPr>
            <p:ph type="sldNum" sz="quarter" idx="12"/>
          </p:nvPr>
        </p:nvSpPr>
        <p:spPr/>
        <p:txBody>
          <a:bodyPr/>
          <a:lstStyle/>
          <a:p>
            <a:pPr fontAlgn="base">
              <a:spcAft>
                <a:spcPct val="0"/>
              </a:spcAft>
              <a:defRPr/>
            </a:pPr>
            <a:fld id="{1094A4D4-E870-4986-AE61-DF100B938829}" type="slidenum">
              <a:rPr lang="en-US"/>
              <a:pPr fontAlgn="base">
                <a:spcAft>
                  <a:spcPct val="0"/>
                </a:spcAft>
                <a:defRPr/>
              </a:pPr>
              <a:t>63</a:t>
            </a:fld>
            <a:endParaRPr lang="en-US"/>
          </a:p>
        </p:txBody>
      </p:sp>
      <p:sp>
        <p:nvSpPr>
          <p:cNvPr id="3" name="Rectangle 2">
            <a:extLst>
              <a:ext uri="{FF2B5EF4-FFF2-40B4-BE49-F238E27FC236}">
                <a16:creationId xmlns:a16="http://schemas.microsoft.com/office/drawing/2014/main" id="{56C342C8-3C27-4D39-B4A5-4ED1A2CC311F}"/>
              </a:ext>
            </a:extLst>
          </p:cNvPr>
          <p:cNvSpPr/>
          <p:nvPr/>
        </p:nvSpPr>
        <p:spPr>
          <a:xfrm>
            <a:off x="2270567" y="719621"/>
            <a:ext cx="7494609" cy="4893647"/>
          </a:xfrm>
          <a:prstGeom prst="rect">
            <a:avLst/>
          </a:prstGeom>
        </p:spPr>
        <p:txBody>
          <a:bodyPr wrap="square">
            <a:spAutoFit/>
          </a:bodyPr>
          <a:lstStyle/>
          <a:p>
            <a:pPr algn="ctr" fontAlgn="base">
              <a:spcBef>
                <a:spcPct val="0"/>
              </a:spcBef>
              <a:spcAft>
                <a:spcPct val="0"/>
              </a:spcAft>
            </a:pPr>
            <a:r>
              <a:rPr lang="en-US" sz="2400" dirty="0">
                <a:solidFill>
                  <a:srgbClr val="C00000"/>
                </a:solidFill>
                <a:latin typeface="Arial Black" panose="020B0A04020102020204" pitchFamily="34" charset="0"/>
                <a:cs typeface="Arial" pitchFamily="34" charset="0"/>
              </a:rPr>
              <a:t>Challenge</a:t>
            </a:r>
          </a:p>
          <a:p>
            <a:pPr algn="ctr" fontAlgn="base">
              <a:spcBef>
                <a:spcPct val="0"/>
              </a:spcBef>
              <a:spcAft>
                <a:spcPct val="0"/>
              </a:spcAft>
            </a:pPr>
            <a:r>
              <a:rPr lang="en-US" sz="2400" dirty="0">
                <a:solidFill>
                  <a:srgbClr val="000000"/>
                </a:solidFill>
                <a:latin typeface="Arial" pitchFamily="34" charset="0"/>
                <a:cs typeface="Arial" pitchFamily="34" charset="0"/>
              </a:rPr>
              <a:t>No one seems to know </a:t>
            </a:r>
            <a:br>
              <a:rPr lang="en-US" sz="2400" dirty="0">
                <a:solidFill>
                  <a:srgbClr val="000000"/>
                </a:solidFill>
                <a:latin typeface="Arial" pitchFamily="34" charset="0"/>
                <a:cs typeface="Arial" pitchFamily="34" charset="0"/>
              </a:rPr>
            </a:br>
            <a:r>
              <a:rPr lang="en-US" sz="2400" dirty="0">
                <a:solidFill>
                  <a:srgbClr val="000000"/>
                </a:solidFill>
                <a:latin typeface="Arial" pitchFamily="34" charset="0"/>
                <a:cs typeface="Arial" pitchFamily="34" charset="0"/>
              </a:rPr>
              <a:t>how to formulate coupled water and ion </a:t>
            </a:r>
            <a:r>
              <a:rPr lang="en-US" sz="2400" b="1" dirty="0">
                <a:solidFill>
                  <a:srgbClr val="000000"/>
                </a:solidFill>
                <a:latin typeface="Arial" pitchFamily="34" charset="0"/>
                <a:cs typeface="Arial" pitchFamily="34" charset="0"/>
              </a:rPr>
              <a:t>flow</a:t>
            </a:r>
            <a:r>
              <a:rPr lang="en-US" sz="2400" dirty="0">
                <a:solidFill>
                  <a:srgbClr val="000000"/>
                </a:solidFill>
                <a:latin typeface="Arial" pitchFamily="34" charset="0"/>
                <a:cs typeface="Arial" pitchFamily="34" charset="0"/>
              </a:rPr>
              <a:t> and diffusion,</a:t>
            </a:r>
          </a:p>
          <a:p>
            <a:pPr algn="ctr" fontAlgn="base">
              <a:spcBef>
                <a:spcPct val="0"/>
              </a:spcBef>
              <a:spcAft>
                <a:spcPct val="0"/>
              </a:spcAft>
            </a:pPr>
            <a:r>
              <a:rPr lang="en-US" sz="2400" dirty="0">
                <a:solidFill>
                  <a:srgbClr val="000000"/>
                </a:solidFill>
                <a:latin typeface="Arial" pitchFamily="34" charset="0"/>
                <a:cs typeface="Arial" pitchFamily="34" charset="0"/>
              </a:rPr>
              <a:t>in the realistic nonideal case found in biology and electrochemistry</a:t>
            </a:r>
          </a:p>
          <a:p>
            <a:pPr algn="ctr" fontAlgn="base">
              <a:spcBef>
                <a:spcPct val="0"/>
              </a:spcBef>
              <a:spcAft>
                <a:spcPct val="0"/>
              </a:spcAft>
            </a:pPr>
            <a:r>
              <a:rPr lang="en-US" sz="2400" b="1" dirty="0">
                <a:solidFill>
                  <a:srgbClr val="000000"/>
                </a:solidFill>
                <a:latin typeface="Arial" pitchFamily="34" charset="0"/>
                <a:cs typeface="Arial" pitchFamily="34" charset="0"/>
              </a:rPr>
              <a:t>NOT equilibrium, not ideal, </a:t>
            </a:r>
            <a:br>
              <a:rPr lang="en-US" sz="2400" b="1" dirty="0">
                <a:solidFill>
                  <a:srgbClr val="000000"/>
                </a:solidFill>
                <a:latin typeface="Arial" pitchFamily="34" charset="0"/>
                <a:cs typeface="Arial" pitchFamily="34" charset="0"/>
              </a:rPr>
            </a:br>
            <a:r>
              <a:rPr lang="en-US" sz="2400" b="1" dirty="0">
                <a:solidFill>
                  <a:srgbClr val="000000"/>
                </a:solidFill>
                <a:latin typeface="Arial" pitchFamily="34" charset="0"/>
                <a:cs typeface="Arial" pitchFamily="34" charset="0"/>
              </a:rPr>
              <a:t>must deal with saturation and finite size ions.</a:t>
            </a:r>
          </a:p>
          <a:p>
            <a:pPr algn="ctr" fontAlgn="base">
              <a:spcBef>
                <a:spcPct val="0"/>
              </a:spcBef>
              <a:spcAft>
                <a:spcPct val="0"/>
              </a:spcAft>
            </a:pPr>
            <a:endParaRPr lang="en-US" sz="2400" b="1" dirty="0">
              <a:solidFill>
                <a:srgbClr val="000000"/>
              </a:solidFill>
              <a:latin typeface="Arial" pitchFamily="34" charset="0"/>
              <a:cs typeface="Arial" pitchFamily="34" charset="0"/>
            </a:endParaRPr>
          </a:p>
          <a:p>
            <a:pPr algn="ctr" fontAlgn="base">
              <a:spcBef>
                <a:spcPct val="0"/>
              </a:spcBef>
              <a:spcAft>
                <a:spcPct val="0"/>
              </a:spcAft>
            </a:pPr>
            <a:r>
              <a:rPr lang="en-US" sz="2400" b="1" dirty="0">
                <a:solidFill>
                  <a:srgbClr val="000000"/>
                </a:solidFill>
                <a:latin typeface="Arial" pitchFamily="34" charset="0"/>
                <a:cs typeface="Arial" pitchFamily="34" charset="0"/>
              </a:rPr>
              <a:t>Suggestion: </a:t>
            </a:r>
            <a:br>
              <a:rPr lang="en-US" sz="2400" b="1" dirty="0">
                <a:solidFill>
                  <a:srgbClr val="000000"/>
                </a:solidFill>
                <a:latin typeface="Arial" pitchFamily="34" charset="0"/>
                <a:cs typeface="Arial" pitchFamily="34" charset="0"/>
              </a:rPr>
            </a:br>
            <a:r>
              <a:rPr lang="en-US" sz="2400" b="1" dirty="0">
                <a:solidFill>
                  <a:srgbClr val="000000"/>
                </a:solidFill>
                <a:latin typeface="Arial" pitchFamily="34" charset="0"/>
                <a:cs typeface="Arial" pitchFamily="34" charset="0"/>
              </a:rPr>
              <a:t>Combine EnVarA with Poisson Fermi approach</a:t>
            </a:r>
            <a:br>
              <a:rPr lang="en-US" sz="2400" b="1" dirty="0">
                <a:solidFill>
                  <a:srgbClr val="000000"/>
                </a:solidFill>
                <a:latin typeface="Arial" pitchFamily="34" charset="0"/>
                <a:cs typeface="Arial" pitchFamily="34" charset="0"/>
              </a:rPr>
            </a:br>
            <a:r>
              <a:rPr lang="en-US" sz="2400" b="1" dirty="0">
                <a:solidFill>
                  <a:srgbClr val="000000"/>
                </a:solidFill>
                <a:latin typeface="Arial" pitchFamily="34" charset="0"/>
                <a:cs typeface="Arial" pitchFamily="34" charset="0"/>
              </a:rPr>
              <a:t>of Jinn Liang Liu, </a:t>
            </a:r>
            <a:br>
              <a:rPr lang="en-US" sz="2400" b="1" dirty="0">
                <a:solidFill>
                  <a:srgbClr val="000000"/>
                </a:solidFill>
                <a:latin typeface="Arial" pitchFamily="34" charset="0"/>
                <a:cs typeface="Arial" pitchFamily="34" charset="0"/>
              </a:rPr>
            </a:br>
            <a:r>
              <a:rPr lang="en-US" sz="2400" i="1" dirty="0">
                <a:solidFill>
                  <a:srgbClr val="000000"/>
                </a:solidFill>
                <a:latin typeface="Arial" pitchFamily="34" charset="0"/>
                <a:cs typeface="Arial" pitchFamily="34" charset="0"/>
              </a:rPr>
              <a:t>more than anyone else</a:t>
            </a:r>
          </a:p>
        </p:txBody>
      </p:sp>
    </p:spTree>
    <p:extLst>
      <p:ext uri="{BB962C8B-B14F-4D97-AF65-F5344CB8AC3E}">
        <p14:creationId xmlns:p14="http://schemas.microsoft.com/office/powerpoint/2010/main" val="612246519"/>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22537-C5FF-475D-8017-B5A71D1BCB84}"/>
              </a:ext>
            </a:extLst>
          </p:cNvPr>
          <p:cNvSpPr txBox="1"/>
          <p:nvPr/>
        </p:nvSpPr>
        <p:spPr>
          <a:xfrm>
            <a:off x="571345" y="205541"/>
            <a:ext cx="10473004" cy="5147563"/>
          </a:xfrm>
          <a:prstGeom prst="rect">
            <a:avLst/>
          </a:prstGeom>
          <a:noFill/>
        </p:spPr>
        <p:txBody>
          <a:bodyPr wrap="square" rtlCol="0">
            <a:spAutoFit/>
          </a:bodyPr>
          <a:lstStyle/>
          <a:p>
            <a:pPr algn="ctr"/>
            <a:r>
              <a:rPr lang="en-US" sz="1600" b="1" dirty="0">
                <a:latin typeface="Arial Black" panose="020B0A04020102020204" pitchFamily="34" charset="0"/>
                <a:cs typeface="Arial" panose="020B0604020202020204" pitchFamily="34" charset="0"/>
              </a:rPr>
              <a:t>Field Equations are Needed </a:t>
            </a:r>
            <a:br>
              <a:rPr lang="en-US" sz="1600" b="1" dirty="0">
                <a:latin typeface="Arial Black" panose="020B0A040201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of the</a:t>
            </a:r>
            <a:r>
              <a:rPr lang="en-US" sz="1600" b="1" dirty="0">
                <a:latin typeface="Arial Black" panose="020B0A04020102020204" pitchFamily="34" charset="0"/>
                <a:cs typeface="Arial" panose="020B0604020202020204" pitchFamily="34" charset="0"/>
              </a:rPr>
              <a:t> Whole Optic Nerve</a:t>
            </a:r>
          </a:p>
          <a:p>
            <a:pPr algn="ctr"/>
            <a:r>
              <a:rPr lang="en-US" sz="1050" b="1" dirty="0">
                <a:latin typeface="Arial Black" panose="020B0A04020102020204" pitchFamily="34" charset="0"/>
                <a:cs typeface="Arial" panose="020B0604020202020204" pitchFamily="34" charset="0"/>
              </a:rPr>
              <a:t>EVERYTHING INTERACTS WITH EVERYTHING ELSE</a:t>
            </a:r>
          </a:p>
          <a:p>
            <a:pPr algn="ctr"/>
            <a:endParaRPr lang="en-US" b="1" dirty="0">
              <a:latin typeface="Arial" panose="020B0604020202020204" pitchFamily="34" charset="0"/>
              <a:cs typeface="Arial" panose="020B0604020202020204" pitchFamily="34" charset="0"/>
            </a:endParaRPr>
          </a:p>
          <a:p>
            <a:pPr algn="ctr"/>
            <a:endParaRPr lang="en-US" sz="28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Models of just one part of the system</a:t>
            </a:r>
          </a:p>
          <a:p>
            <a:pPr algn="ctr"/>
            <a:r>
              <a:rPr lang="en-US" sz="2400" b="1" dirty="0">
                <a:latin typeface="Arial" panose="020B0604020202020204" pitchFamily="34" charset="0"/>
                <a:cs typeface="Arial" panose="020B0604020202020204" pitchFamily="34" charset="0"/>
              </a:rPr>
              <a:t>Ignore membrane flows and interactions</a:t>
            </a:r>
          </a:p>
          <a:p>
            <a:pPr algn="ctr"/>
            <a:r>
              <a:rPr lang="en-US" sz="2400" b="1" dirty="0">
                <a:latin typeface="Arial" panose="020B0604020202020204" pitchFamily="34" charset="0"/>
                <a:cs typeface="Arial" panose="020B0604020202020204" pitchFamily="34" charset="0"/>
              </a:rPr>
              <a:t>that can dominate properties</a:t>
            </a:r>
          </a:p>
          <a:p>
            <a:pPr algn="ctr"/>
            <a:r>
              <a:rPr lang="en-US" sz="2400" b="1" dirty="0">
                <a:latin typeface="Arial" panose="020B0604020202020204" pitchFamily="34" charset="0"/>
                <a:cs typeface="Arial" panose="020B0604020202020204" pitchFamily="34" charset="0"/>
              </a:rPr>
              <a:t>Every scientist is sure their ‘one part’ is the right one.</a:t>
            </a:r>
          </a:p>
          <a:p>
            <a:pPr algn="ctr"/>
            <a:endParaRPr lang="en-US" sz="2400" b="1" dirty="0">
              <a:latin typeface="Arial" panose="020B0604020202020204" pitchFamily="34" charset="0"/>
              <a:cs typeface="Arial" panose="020B0604020202020204" pitchFamily="34" charset="0"/>
            </a:endParaRPr>
          </a:p>
          <a:p>
            <a:pPr algn="ctr"/>
            <a:endParaRPr lang="en-US"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Models with ARBITRARY compartments, that are not derived, </a:t>
            </a:r>
          </a:p>
          <a:p>
            <a:pPr algn="ctr"/>
            <a:r>
              <a:rPr lang="en-US" sz="2400" b="1" dirty="0">
                <a:latin typeface="Arial" panose="020B0604020202020204" pitchFamily="34" charset="0"/>
                <a:cs typeface="Arial" panose="020B0604020202020204" pitchFamily="34" charset="0"/>
              </a:rPr>
              <a:t>lead to more discussion than insight:</a:t>
            </a:r>
          </a:p>
          <a:p>
            <a:pPr algn="ctr"/>
            <a:r>
              <a:rPr lang="en-US" sz="2400" b="1" dirty="0">
                <a:latin typeface="Arial" panose="020B0604020202020204" pitchFamily="34" charset="0"/>
                <a:cs typeface="Arial" panose="020B0604020202020204" pitchFamily="34" charset="0"/>
              </a:rPr>
              <a:t>Every scientist is sure their compartments are right,</a:t>
            </a:r>
          </a:p>
          <a:p>
            <a:pPr algn="ctr"/>
            <a:r>
              <a:rPr lang="en-US" sz="2400" b="1" dirty="0">
                <a:latin typeface="Arial" panose="020B0604020202020204" pitchFamily="34" charset="0"/>
                <a:cs typeface="Arial" panose="020B0604020202020204" pitchFamily="34" charset="0"/>
              </a:rPr>
              <a:t>but none of their compartments are robust.</a:t>
            </a:r>
          </a:p>
        </p:txBody>
      </p:sp>
    </p:spTree>
    <p:extLst>
      <p:ext uri="{BB962C8B-B14F-4D97-AF65-F5344CB8AC3E}">
        <p14:creationId xmlns:p14="http://schemas.microsoft.com/office/powerpoint/2010/main" val="3292850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050F1B-37C5-47B8-A8E2-0F92B1851D4D}"/>
              </a:ext>
            </a:extLst>
          </p:cNvPr>
          <p:cNvSpPr>
            <a:spLocks noGrp="1"/>
          </p:cNvSpPr>
          <p:nvPr>
            <p:ph type="title"/>
          </p:nvPr>
        </p:nvSpPr>
        <p:spPr>
          <a:xfrm>
            <a:off x="838200" y="384745"/>
            <a:ext cx="10515600" cy="1325563"/>
          </a:xfrm>
        </p:spPr>
        <p:txBody>
          <a:bodyPr>
            <a:normAutofit/>
          </a:bodyPr>
          <a:lstStyle/>
          <a:p>
            <a:pPr algn="ctr"/>
            <a:r>
              <a:rPr lang="en-CA" altLang="zh-CN" b="1" dirty="0">
                <a:effectLst/>
                <a:latin typeface="Times New Roman" panose="02020603050405020304" pitchFamily="18" charset="0"/>
                <a:ea typeface="等线" panose="02010600030101010101" pitchFamily="2" charset="-122"/>
                <a:cs typeface="Times New Roman" panose="02020603050405020304" pitchFamily="18" charset="0"/>
              </a:rPr>
              <a:t>Single action potential estimation</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FC899114-54F6-4A35-9CE6-A3441742EB1B}"/>
                  </a:ext>
                </a:extLst>
              </p:cNvPr>
              <p:cNvSpPr>
                <a:spLocks noGrp="1"/>
              </p:cNvSpPr>
              <p:nvPr>
                <p:ph idx="1"/>
              </p:nvPr>
            </p:nvSpPr>
            <p:spPr>
              <a:xfrm>
                <a:off x="838200" y="1973637"/>
                <a:ext cx="10515600" cy="4351338"/>
              </a:xfrm>
            </p:spPr>
            <p:txBody>
              <a:bodyPr/>
              <a:lstStyle/>
              <a:p>
                <a:pPr lvl="2"/>
                <a:r>
                  <a:rPr lang="en-US" altLang="zh-CN" b="1" dirty="0">
                    <a:latin typeface="Times New Roman" panose="02020603050405020304" pitchFamily="18" charset="0"/>
                    <a:ea typeface="等线" panose="02010600030101010101" pitchFamily="2" charset="-122"/>
                    <a:cs typeface="Times New Roman" panose="02020603050405020304" pitchFamily="18" charset="0"/>
                  </a:rPr>
                  <a:t>Axons:  </a:t>
                </a:r>
              </a:p>
              <a:p>
                <a:pPr lvl="3"/>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Membrane potential variation is dominant and  driven by stimulus </a:t>
                </a:r>
              </a:p>
              <a:p>
                <a:pPr lvl="3"/>
                <a:r>
                  <a:rPr lang="en-CA" altLang="zh-CN" sz="2000" dirty="0">
                    <a:latin typeface="Times New Roman" panose="02020603050405020304" pitchFamily="18" charset="0"/>
                    <a:ea typeface="等线" panose="02010600030101010101" pitchFamily="2" charset="-122"/>
                    <a:cs typeface="Times New Roman" panose="02020603050405020304" pitchFamily="18" charset="0"/>
                  </a:rPr>
                  <a:t>the total axon transmembrane </a:t>
                </a:r>
                <a14:m>
                  <m:oMath xmlns:m="http://schemas.openxmlformats.org/officeDocument/2006/math">
                    <m:sSup>
                      <m:sSupPr>
                        <m:ctrlPr>
                          <a:rPr lang="zh-CN" altLang="zh-CN" sz="2000" i="1">
                            <a:latin typeface="Cambria Math" panose="02040503050406030204" pitchFamily="18" charset="0"/>
                            <a:ea typeface="等线" panose="02010600030101010101" pitchFamily="2" charset="-122"/>
                            <a:cs typeface="Times New Roman" panose="02020603050405020304" pitchFamily="18" charset="0"/>
                          </a:rPr>
                        </m:ctrlPr>
                      </m:sSupPr>
                      <m:e>
                        <m:r>
                          <m:rPr>
                            <m:sty m:val="p"/>
                          </m:rPr>
                          <a:rPr lang="en-CA" altLang="zh-CN" sz="2000">
                            <a:latin typeface="Cambria Math" panose="02040503050406030204" pitchFamily="18" charset="0"/>
                            <a:ea typeface="等线" panose="02010600030101010101" pitchFamily="2" charset="-122"/>
                            <a:cs typeface="Times New Roman" panose="02020603050405020304" pitchFamily="18" charset="0"/>
                          </a:rPr>
                          <m:t>Na</m:t>
                        </m:r>
                      </m:e>
                      <m:sup>
                        <m:r>
                          <a:rPr lang="en-CA" altLang="zh-CN" sz="2000">
                            <a:latin typeface="Cambria Math" panose="02040503050406030204" pitchFamily="18" charset="0"/>
                            <a:ea typeface="等线" panose="02010600030101010101" pitchFamily="2" charset="-122"/>
                            <a:cs typeface="Times New Roman" panose="02020603050405020304" pitchFamily="18" charset="0"/>
                          </a:rPr>
                          <m:t>+</m:t>
                        </m:r>
                      </m:sup>
                    </m:sSup>
                  </m:oMath>
                </a14:m>
                <a:r>
                  <a:rPr lang="en-CA" altLang="zh-CN" sz="2000" dirty="0">
                    <a:latin typeface="Times New Roman" panose="02020603050405020304" pitchFamily="18" charset="0"/>
                    <a:ea typeface="等线" panose="02010600030101010101" pitchFamily="2" charset="-122"/>
                    <a:cs typeface="Times New Roman" panose="02020603050405020304" pitchFamily="18" charset="0"/>
                  </a:rPr>
                  <a:t> and</a:t>
                </a:r>
                <a14:m>
                  <m:oMath xmlns:m="http://schemas.openxmlformats.org/officeDocument/2006/math">
                    <m:r>
                      <a:rPr lang="en-CA" altLang="zh-CN" sz="2000">
                        <a:latin typeface="Cambria Math" panose="02040503050406030204" pitchFamily="18" charset="0"/>
                        <a:ea typeface="等线" panose="02010600030101010101" pitchFamily="2" charset="-122"/>
                        <a:cs typeface="Times New Roman" panose="02020603050405020304" pitchFamily="18" charset="0"/>
                      </a:rPr>
                      <m:t> </m:t>
                    </m:r>
                    <m:sSup>
                      <m:sSupPr>
                        <m:ctrlPr>
                          <a:rPr lang="zh-CN" altLang="zh-CN" sz="2000" i="1">
                            <a:latin typeface="Cambria Math" panose="02040503050406030204" pitchFamily="18" charset="0"/>
                            <a:ea typeface="等线" panose="02010600030101010101" pitchFamily="2" charset="-122"/>
                            <a:cs typeface="Times New Roman" panose="02020603050405020304" pitchFamily="18" charset="0"/>
                          </a:rPr>
                        </m:ctrlPr>
                      </m:sSupPr>
                      <m:e>
                        <m:r>
                          <m:rPr>
                            <m:sty m:val="p"/>
                          </m:rPr>
                          <a:rPr lang="en-CA" altLang="zh-CN" sz="2000">
                            <a:latin typeface="Cambria Math" panose="02040503050406030204" pitchFamily="18" charset="0"/>
                            <a:ea typeface="等线" panose="02010600030101010101" pitchFamily="2" charset="-122"/>
                            <a:cs typeface="Times New Roman" panose="02020603050405020304" pitchFamily="18" charset="0"/>
                          </a:rPr>
                          <m:t>K</m:t>
                        </m:r>
                      </m:e>
                      <m:sup>
                        <m:r>
                          <a:rPr lang="en-CA" altLang="zh-CN" sz="2000">
                            <a:latin typeface="Cambria Math" panose="02040503050406030204" pitchFamily="18" charset="0"/>
                            <a:ea typeface="等线" panose="02010600030101010101" pitchFamily="2" charset="-122"/>
                            <a:cs typeface="Times New Roman" panose="02020603050405020304" pitchFamily="18" charset="0"/>
                          </a:rPr>
                          <m:t>+</m:t>
                        </m:r>
                      </m:sup>
                    </m:sSup>
                  </m:oMath>
                </a14:m>
                <a:r>
                  <a:rPr lang="en-CA" altLang="zh-CN" sz="2000" dirty="0">
                    <a:latin typeface="Times New Roman" panose="02020603050405020304" pitchFamily="18" charset="0"/>
                    <a:ea typeface="等线" panose="02010600030101010101" pitchFamily="2" charset="-122"/>
                    <a:cs typeface="Times New Roman" panose="02020603050405020304" pitchFamily="18" charset="0"/>
                  </a:rPr>
                  <a:t> flux are same in the leading order </a:t>
                </a:r>
              </a:p>
              <a:p>
                <a:pPr lvl="3"/>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the variation of extra cellular </a:t>
                </a:r>
                <a14:m>
                  <m:oMath xmlns:m="http://schemas.openxmlformats.org/officeDocument/2006/math">
                    <m:sSup>
                      <m:sSupPr>
                        <m:ctrlPr>
                          <a:rPr lang="en-US" altLang="zh-CN" sz="2000" b="0" i="1" smtClean="0">
                            <a:latin typeface="Cambria Math" panose="02040503050406030204" pitchFamily="18" charset="0"/>
                            <a:ea typeface="等线" panose="02010600030101010101" pitchFamily="2" charset="-122"/>
                            <a:cs typeface="Times New Roman" panose="02020603050405020304" pitchFamily="18" charset="0"/>
                          </a:rPr>
                        </m:ctrlPr>
                      </m:sSupPr>
                      <m:e>
                        <m:r>
                          <m:rPr>
                            <m:sty m:val="p"/>
                          </m:rPr>
                          <a:rPr lang="en-US" altLang="zh-CN" sz="2000" b="0" i="0" smtClean="0">
                            <a:latin typeface="Cambria Math" panose="02040503050406030204" pitchFamily="18" charset="0"/>
                            <a:ea typeface="等线" panose="02010600030101010101" pitchFamily="2" charset="-122"/>
                            <a:cs typeface="Times New Roman" panose="02020603050405020304" pitchFamily="18" charset="0"/>
                          </a:rPr>
                          <m:t>K</m:t>
                        </m:r>
                      </m:e>
                      <m:sup>
                        <m:r>
                          <a:rPr lang="en-US" altLang="zh-CN" sz="2000" b="0" i="0" smtClean="0">
                            <a:latin typeface="Cambria Math" panose="02040503050406030204" pitchFamily="18" charset="0"/>
                            <a:ea typeface="等线" panose="02010600030101010101" pitchFamily="2" charset="-122"/>
                            <a:cs typeface="Times New Roman" panose="02020603050405020304" pitchFamily="18" charset="0"/>
                          </a:rPr>
                          <m:t>+</m:t>
                        </m:r>
                      </m:sup>
                    </m:sSup>
                  </m:oMath>
                </a14:m>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  concentration is around </a:t>
                </a:r>
                <a14:m>
                  <m:oMath xmlns:m="http://schemas.openxmlformats.org/officeDocument/2006/math">
                    <m:r>
                      <a:rPr lang="en-US" altLang="zh-CN" sz="2000" b="0" i="0" smtClean="0">
                        <a:latin typeface="Cambria Math" panose="02040503050406030204" pitchFamily="18" charset="0"/>
                        <a:ea typeface="等线" panose="02010600030101010101" pitchFamily="2" charset="-122"/>
                        <a:cs typeface="Times New Roman" panose="02020603050405020304" pitchFamily="18" charset="0"/>
                      </a:rPr>
                      <m:t>0.</m:t>
                    </m:r>
                    <m:r>
                      <a:rPr lang="en-US" altLang="zh-CN" sz="2000" b="0" i="1" smtClean="0">
                        <a:latin typeface="Cambria Math" panose="02040503050406030204" pitchFamily="18" charset="0"/>
                        <a:ea typeface="等线" panose="02010600030101010101" pitchFamily="2" charset="-122"/>
                        <a:cs typeface="Times New Roman" panose="02020603050405020304" pitchFamily="18" charset="0"/>
                      </a:rPr>
                      <m:t>12</m:t>
                    </m:r>
                    <m:r>
                      <a:rPr lang="en-CA" altLang="zh-CN" sz="2000" b="0" i="1" smtClean="0">
                        <a:latin typeface="Cambria Math" panose="02040503050406030204" pitchFamily="18" charset="0"/>
                        <a:ea typeface="等线" panose="02010600030101010101" pitchFamily="2" charset="-122"/>
                        <a:cs typeface="Times New Roman" panose="02020603050405020304" pitchFamily="18" charset="0"/>
                      </a:rPr>
                      <m:t> </m:t>
                    </m:r>
                    <m:r>
                      <a:rPr lang="en-US" altLang="zh-CN" sz="2000" b="0" i="1" smtClean="0">
                        <a:latin typeface="Cambria Math" panose="02040503050406030204" pitchFamily="18" charset="0"/>
                        <a:ea typeface="等线" panose="02010600030101010101" pitchFamily="2" charset="-122"/>
                        <a:cs typeface="Times New Roman" panose="02020603050405020304" pitchFamily="18" charset="0"/>
                      </a:rPr>
                      <m:t>𝑚𝑀</m:t>
                    </m:r>
                  </m:oMath>
                </a14:m>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pPr lvl="2"/>
                <a:r>
                  <a:rPr lang="en-US" altLang="zh-CN" b="1" dirty="0">
                    <a:latin typeface="Times New Roman" panose="02020603050405020304" pitchFamily="18" charset="0"/>
                    <a:ea typeface="等线" panose="02010600030101010101" pitchFamily="2" charset="-122"/>
                    <a:cs typeface="Times New Roman" panose="02020603050405020304" pitchFamily="18" charset="0"/>
                  </a:rPr>
                  <a:t>Glial Cells</a:t>
                </a:r>
              </a:p>
              <a:p>
                <a:pPr lvl="3"/>
                <a:r>
                  <a:rPr lang="en-US" altLang="zh-CN" dirty="0">
                    <a:latin typeface="Times New Roman" panose="02020603050405020304" pitchFamily="18" charset="0"/>
                    <a:ea typeface="等线" panose="02010600030101010101" pitchFamily="2" charset="-122"/>
                    <a:cs typeface="Times New Roman" panose="02020603050405020304" pitchFamily="18" charset="0"/>
                  </a:rPr>
                  <a:t>On the glial membrane, </a:t>
                </a:r>
                <a14:m>
                  <m:oMath xmlns:m="http://schemas.openxmlformats.org/officeDocument/2006/math">
                    <m:sSup>
                      <m:sSupPr>
                        <m:ctrlPr>
                          <a:rPr lang="en-US" altLang="zh-CN" b="0" i="1" smtClean="0">
                            <a:latin typeface="Cambria Math" panose="02040503050406030204" pitchFamily="18" charset="0"/>
                            <a:ea typeface="等线" panose="02010600030101010101" pitchFamily="2" charset="-122"/>
                            <a:cs typeface="Times New Roman" panose="02020603050405020304" pitchFamily="18" charset="0"/>
                          </a:rPr>
                        </m:ctrlPr>
                      </m:sSupPr>
                      <m:e>
                        <m:r>
                          <m:rPr>
                            <m:sty m:val="p"/>
                          </m:rPr>
                          <a:rPr lang="en-US" altLang="zh-CN" b="0" i="0" smtClean="0">
                            <a:latin typeface="Cambria Math" panose="02040503050406030204" pitchFamily="18" charset="0"/>
                            <a:ea typeface="等线" panose="02010600030101010101" pitchFamily="2" charset="-122"/>
                            <a:cs typeface="Times New Roman" panose="02020603050405020304" pitchFamily="18" charset="0"/>
                          </a:rPr>
                          <m:t>K</m:t>
                        </m:r>
                      </m:e>
                      <m:sup>
                        <m:r>
                          <a:rPr lang="en-US" altLang="zh-CN" b="0" i="0" smtClean="0">
                            <a:latin typeface="Cambria Math" panose="02040503050406030204" pitchFamily="18" charset="0"/>
                            <a:ea typeface="等线" panose="02010600030101010101" pitchFamily="2" charset="-122"/>
                            <a:cs typeface="Times New Roman" panose="02020603050405020304" pitchFamily="18" charset="0"/>
                          </a:rPr>
                          <m:t>+</m:t>
                        </m:r>
                      </m:sup>
                    </m:sSup>
                    <m:r>
                      <a:rPr lang="en-US" altLang="zh-CN" b="0" i="1" smtClean="0">
                        <a:latin typeface="Cambria Math" panose="02040503050406030204" pitchFamily="18" charset="0"/>
                        <a:ea typeface="等线" panose="02010600030101010101" pitchFamily="2" charset="-122"/>
                        <a:cs typeface="Times New Roman" panose="02020603050405020304" pitchFamily="18" charset="0"/>
                      </a:rPr>
                      <m:t> </m:t>
                    </m:r>
                  </m:oMath>
                </a14:m>
                <a:r>
                  <a:rPr lang="en-US" altLang="zh-CN" dirty="0">
                    <a:latin typeface="Times New Roman" panose="02020603050405020304" pitchFamily="18" charset="0"/>
                    <a:ea typeface="等线" panose="02010600030101010101" pitchFamily="2" charset="-122"/>
                    <a:cs typeface="Times New Roman" panose="02020603050405020304" pitchFamily="18" charset="0"/>
                  </a:rPr>
                  <a:t>current is the dominant one  </a:t>
                </a:r>
              </a:p>
              <a:p>
                <a:pPr lvl="3"/>
                <a:r>
                  <a:rPr lang="en-US" altLang="zh-CN" dirty="0">
                    <a:latin typeface="Times New Roman" panose="02020603050405020304" pitchFamily="18" charset="0"/>
                    <a:ea typeface="等线" panose="02010600030101010101" pitchFamily="2" charset="-122"/>
                    <a:cs typeface="Times New Roman" panose="02020603050405020304" pitchFamily="18" charset="0"/>
                  </a:rPr>
                  <a:t>Stimulus region: </a:t>
                </a:r>
                <a14:m>
                  <m:oMath xmlns:m="http://schemas.openxmlformats.org/officeDocument/2006/math">
                    <m:sSup>
                      <m:sSupPr>
                        <m:ctrlPr>
                          <a:rPr lang="en-US" altLang="zh-CN" sz="1800" b="0" i="1" smtClean="0">
                            <a:latin typeface="Cambria Math" panose="02040503050406030204" pitchFamily="18" charset="0"/>
                            <a:ea typeface="等线" panose="02010600030101010101" pitchFamily="2" charset="-122"/>
                            <a:cs typeface="Times New Roman" panose="02020603050405020304" pitchFamily="18" charset="0"/>
                          </a:rPr>
                        </m:ctrlPr>
                      </m:sSupPr>
                      <m:e>
                        <m:r>
                          <m:rPr>
                            <m:sty m:val="p"/>
                          </m:rPr>
                          <a:rPr lang="en-US" altLang="zh-CN" sz="1800" b="0" i="0" smtClean="0">
                            <a:latin typeface="Cambria Math" panose="02040503050406030204" pitchFamily="18" charset="0"/>
                            <a:ea typeface="等线" panose="02010600030101010101" pitchFamily="2" charset="-122"/>
                            <a:cs typeface="Times New Roman" panose="02020603050405020304" pitchFamily="18" charset="0"/>
                          </a:rPr>
                          <m:t>K</m:t>
                        </m:r>
                      </m:e>
                      <m:sup>
                        <m:r>
                          <a:rPr lang="en-US" altLang="zh-CN" sz="1800" b="0" i="0" smtClean="0">
                            <a:latin typeface="Cambria Math" panose="02040503050406030204" pitchFamily="18" charset="0"/>
                            <a:ea typeface="等线" panose="02010600030101010101" pitchFamily="2" charset="-122"/>
                            <a:cs typeface="Times New Roman" panose="02020603050405020304" pitchFamily="18" charset="0"/>
                          </a:rPr>
                          <m:t>+</m:t>
                        </m:r>
                      </m:sup>
                    </m:sSup>
                  </m:oMath>
                </a14:m>
                <a:r>
                  <a:rPr lang="en-US" altLang="zh-CN" sz="18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dirty="0">
                    <a:latin typeface="Times New Roman" panose="02020603050405020304" pitchFamily="18" charset="0"/>
                    <a:ea typeface="等线" panose="02010600030101010101" pitchFamily="2" charset="-122"/>
                    <a:cs typeface="Times New Roman" panose="02020603050405020304" pitchFamily="18" charset="0"/>
                  </a:rPr>
                  <a:t>leaks form extracellular space to glial compartment</a:t>
                </a:r>
              </a:p>
              <a:p>
                <a:pPr lvl="3"/>
                <a:r>
                  <a:rPr lang="en-US" altLang="zh-CN" dirty="0" err="1">
                    <a:latin typeface="Times New Roman" panose="02020603050405020304" pitchFamily="18" charset="0"/>
                    <a:ea typeface="等线" panose="02010600030101010101" pitchFamily="2" charset="-122"/>
                    <a:cs typeface="Times New Roman" panose="02020603050405020304" pitchFamily="18" charset="0"/>
                  </a:rPr>
                  <a:t>Nonstimulus</a:t>
                </a:r>
                <a:r>
                  <a:rPr lang="en-US" altLang="zh-CN" dirty="0">
                    <a:latin typeface="Times New Roman" panose="02020603050405020304" pitchFamily="18" charset="0"/>
                    <a:ea typeface="等线" panose="02010600030101010101" pitchFamily="2" charset="-122"/>
                    <a:cs typeface="Times New Roman" panose="02020603050405020304" pitchFamily="18" charset="0"/>
                  </a:rPr>
                  <a:t> region: </a:t>
                </a:r>
                <a14:m>
                  <m:oMath xmlns:m="http://schemas.openxmlformats.org/officeDocument/2006/math">
                    <m:sSup>
                      <m:sSupPr>
                        <m:ctrlPr>
                          <a:rPr lang="en-US" altLang="zh-CN" b="0" i="1" smtClean="0">
                            <a:latin typeface="Cambria Math" panose="02040503050406030204" pitchFamily="18" charset="0"/>
                            <a:ea typeface="等线" panose="02010600030101010101" pitchFamily="2" charset="-122"/>
                            <a:cs typeface="Times New Roman" panose="02020603050405020304" pitchFamily="18" charset="0"/>
                          </a:rPr>
                        </m:ctrlPr>
                      </m:sSupPr>
                      <m:e>
                        <m:r>
                          <m:rPr>
                            <m:sty m:val="p"/>
                          </m:rPr>
                          <a:rPr lang="en-US" altLang="zh-CN" b="0" i="0" smtClean="0">
                            <a:latin typeface="Cambria Math" panose="02040503050406030204" pitchFamily="18" charset="0"/>
                            <a:ea typeface="等线" panose="02010600030101010101" pitchFamily="2" charset="-122"/>
                            <a:cs typeface="Times New Roman" panose="02020603050405020304" pitchFamily="18" charset="0"/>
                          </a:rPr>
                          <m:t>K</m:t>
                        </m:r>
                      </m:e>
                      <m:sup>
                        <m:r>
                          <a:rPr lang="en-US" altLang="zh-CN" b="0" i="0" smtClean="0">
                            <a:latin typeface="Cambria Math" panose="02040503050406030204" pitchFamily="18" charset="0"/>
                            <a:ea typeface="等线" panose="02010600030101010101" pitchFamily="2" charset="-122"/>
                            <a:cs typeface="Times New Roman" panose="02020603050405020304" pitchFamily="18" charset="0"/>
                          </a:rPr>
                          <m:t>+</m:t>
                        </m:r>
                      </m:sup>
                    </m:sSup>
                  </m:oMath>
                </a14:m>
                <a:r>
                  <a:rPr lang="en-US" altLang="zh-CN" dirty="0">
                    <a:latin typeface="Times New Roman" panose="02020603050405020304" pitchFamily="18" charset="0"/>
                    <a:ea typeface="等线" panose="02010600030101010101" pitchFamily="2" charset="-122"/>
                    <a:cs typeface="Times New Roman" panose="02020603050405020304" pitchFamily="18" charset="0"/>
                  </a:rPr>
                  <a:t> leaks form glial compartment to extracellular space </a:t>
                </a:r>
              </a:p>
              <a:p>
                <a:pPr lvl="2"/>
                <a:endParaRPr lang="en-US" altLang="zh-CN" sz="1800" dirty="0">
                  <a:latin typeface="Times New Roman" panose="02020603050405020304" pitchFamily="18" charset="0"/>
                  <a:ea typeface="等线" panose="02010600030101010101" pitchFamily="2" charset="-122"/>
                  <a:cs typeface="Times New Roman" panose="02020603050405020304" pitchFamily="18" charset="0"/>
                </a:endParaRPr>
              </a:p>
              <a:p>
                <a:pPr marL="1371600" lvl="3" indent="0">
                  <a:buNone/>
                </a:pPr>
                <a:endParaRPr lang="zh-CN" altLang="en-US" sz="1600" dirty="0">
                  <a:latin typeface="Times New Roman" panose="02020603050405020304" pitchFamily="18" charset="0"/>
                  <a:ea typeface="等线" panose="02010600030101010101" pitchFamily="2" charset="-122"/>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FC899114-54F6-4A35-9CE6-A3441742EB1B}"/>
                  </a:ext>
                </a:extLst>
              </p:cNvPr>
              <p:cNvSpPr>
                <a:spLocks noGrp="1" noRot="1" noChangeAspect="1" noMove="1" noResize="1" noEditPoints="1" noAdjustHandles="1" noChangeArrowheads="1" noChangeShapeType="1" noTextEdit="1"/>
              </p:cNvSpPr>
              <p:nvPr>
                <p:ph idx="1"/>
              </p:nvPr>
            </p:nvSpPr>
            <p:spPr>
              <a:xfrm>
                <a:off x="838200" y="1973637"/>
                <a:ext cx="10515600" cy="4351338"/>
              </a:xfrm>
              <a:blipFill>
                <a:blip r:embed="rId2"/>
                <a:stretch>
                  <a:fillRect t="-1541"/>
                </a:stretch>
              </a:blipFill>
            </p:spPr>
            <p:txBody>
              <a:bodyPr/>
              <a:lstStyle/>
              <a:p>
                <a:r>
                  <a:rPr lang="en-US">
                    <a:noFill/>
                  </a:rPr>
                  <a:t> </a:t>
                </a:r>
              </a:p>
            </p:txBody>
          </p:sp>
        </mc:Fallback>
      </mc:AlternateContent>
    </p:spTree>
    <p:extLst>
      <p:ext uri="{BB962C8B-B14F-4D97-AF65-F5344CB8AC3E}">
        <p14:creationId xmlns:p14="http://schemas.microsoft.com/office/powerpoint/2010/main" val="14951778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C84586-7720-4CC0-B2A1-B8C3A413C232}"/>
              </a:ext>
            </a:extLst>
          </p:cNvPr>
          <p:cNvSpPr>
            <a:spLocks noGrp="1"/>
          </p:cNvSpPr>
          <p:nvPr>
            <p:ph type="title"/>
          </p:nvPr>
        </p:nvSpPr>
        <p:spPr/>
        <p:txBody>
          <a:bodyPr/>
          <a:lstStyle/>
          <a:p>
            <a:pPr algn="ctr"/>
            <a:r>
              <a:rPr lang="en-US" altLang="zh-CN" sz="4400" b="1" dirty="0">
                <a:latin typeface="Times New Roman" panose="02020603050405020304" pitchFamily="18" charset="0"/>
                <a:cs typeface="Times New Roman" panose="02020603050405020304" pitchFamily="18" charset="0"/>
              </a:rPr>
              <a:t>Potassium Clearance </a:t>
            </a:r>
            <a:br>
              <a:rPr lang="en-US" altLang="zh-CN" sz="4400" b="1" dirty="0">
                <a:latin typeface="Times New Roman" panose="02020603050405020304" pitchFamily="18" charset="0"/>
                <a:cs typeface="Times New Roman" panose="02020603050405020304" pitchFamily="18" charset="0"/>
              </a:rPr>
            </a:br>
            <a:r>
              <a:rPr lang="en-US" altLang="zh-CN" sz="3200" b="1" dirty="0">
                <a:latin typeface="Times New Roman" panose="02020603050405020304" pitchFamily="18" charset="0"/>
                <a:cs typeface="Times New Roman" panose="02020603050405020304" pitchFamily="18" charset="0"/>
              </a:rPr>
              <a:t>in outermost Shell, Pia Mater</a:t>
            </a:r>
            <a:endParaRPr lang="zh-CN" altLang="en-US"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477DF601-FFCF-4B19-9075-0C24B062C501}"/>
                  </a:ext>
                </a:extLst>
              </p:cNvPr>
              <p:cNvSpPr>
                <a:spLocks noGrp="1"/>
              </p:cNvSpPr>
              <p:nvPr>
                <p:ph idx="1"/>
              </p:nvPr>
            </p:nvSpPr>
            <p:spPr>
              <a:xfrm>
                <a:off x="838200" y="1825625"/>
                <a:ext cx="5343144" cy="4351338"/>
              </a:xfrm>
            </p:spPr>
            <p:txBody>
              <a:bodyPr>
                <a:normAutofit lnSpcReduction="10000"/>
              </a:bodyPr>
              <a:lstStyle/>
              <a:p>
                <a:r>
                  <a:rPr lang="en-CA" altLang="zh-CN" sz="2000" dirty="0">
                    <a:latin typeface="Times New Roman" panose="02020603050405020304" pitchFamily="18" charset="0"/>
                    <a:cs typeface="Times New Roman" panose="02020603050405020304" pitchFamily="18" charset="0"/>
                  </a:rPr>
                  <a:t>Assume the water fluid goes through the non-selective pathway only depends on the hydro pressure difference</a:t>
                </a:r>
                <a:endParaRPr lang="en-US" altLang="zh-CN" sz="1400" i="1" dirty="0">
                  <a:effectLst/>
                  <a:latin typeface="Times New Roman" panose="02020603050405020304" pitchFamily="18" charset="0"/>
                  <a:ea typeface="Cambria Math" panose="02040503050406030204" pitchFamily="18" charset="0"/>
                  <a:cs typeface="Times New Roman" panose="02020603050405020304" pitchFamily="18" charset="0"/>
                </a:endParaRPr>
              </a:p>
              <a:p>
                <a:pPr marL="0" indent="0" algn="ctr">
                  <a:buNone/>
                </a:pPr>
                <a14:m>
                  <m:oMath xmlns:m="http://schemas.openxmlformats.org/officeDocument/2006/math">
                    <m:sSubSup>
                      <m:sSubSupPr>
                        <m:ctrlPr>
                          <a:rPr lang="zh-CN" altLang="zh-CN" sz="1800" i="1" smtClean="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𝑢</m:t>
                        </m:r>
                      </m:e>
                      <m:sub>
                        <m:r>
                          <a:rPr lang="en-CA" altLang="zh-CN" sz="1800" i="1">
                            <a:effectLst/>
                            <a:latin typeface="Cambria Math" panose="02040503050406030204" pitchFamily="18" charset="0"/>
                            <a:ea typeface="等线" panose="02010600030101010101" pitchFamily="2" charset="-122"/>
                          </a:rPr>
                          <m:t>𝑝𝑖𝑎</m:t>
                        </m:r>
                      </m:sub>
                      <m:sup>
                        <m:r>
                          <a:rPr lang="en-CA" altLang="zh-CN" sz="1800" i="1">
                            <a:effectLst/>
                            <a:latin typeface="Cambria Math" panose="02040503050406030204" pitchFamily="18" charset="0"/>
                            <a:ea typeface="等线" panose="02010600030101010101" pitchFamily="2" charset="-122"/>
                          </a:rPr>
                          <m:t>𝑚</m:t>
                        </m:r>
                      </m:sup>
                    </m:sSubSup>
                    <m:r>
                      <a:rPr lang="en-CA" altLang="zh-CN" sz="1800" i="1">
                        <a:effectLst/>
                        <a:latin typeface="Cambria Math" panose="02040503050406030204" pitchFamily="18" charset="0"/>
                        <a:ea typeface="等线" panose="02010600030101010101" pitchFamily="2" charset="-122"/>
                      </a:rPr>
                      <m:t>=</m:t>
                    </m:r>
                  </m:oMath>
                </a14:m>
                <a:r>
                  <a:rPr lang="en-CA" altLang="zh-CN" sz="1800" dirty="0">
                    <a:effectLst/>
                    <a:latin typeface="Times New Roman" panose="02020603050405020304" pitchFamily="18" charset="0"/>
                    <a:ea typeface="等线" panose="02010600030101010101" pitchFamily="2" charset="-122"/>
                    <a:cs typeface="Times New Roman" panose="02020603050405020304" pitchFamily="18" charset="0"/>
                  </a:rPr>
                  <a:t> </a:t>
                </a:r>
                <a14:m>
                  <m:oMath xmlns:m="http://schemas.openxmlformats.org/officeDocument/2006/math">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𝐿</m:t>
                        </m:r>
                      </m:e>
                      <m:sub>
                        <m:r>
                          <a:rPr lang="en-CA" altLang="zh-CN" sz="1800" i="1">
                            <a:effectLst/>
                            <a:latin typeface="Cambria Math" panose="02040503050406030204" pitchFamily="18" charset="0"/>
                            <a:ea typeface="等线" panose="02010600030101010101" pitchFamily="2" charset="-122"/>
                          </a:rPr>
                          <m:t>𝑝𝑖𝑎</m:t>
                        </m:r>
                      </m:sub>
                      <m:sup>
                        <m:r>
                          <a:rPr lang="en-CA" altLang="zh-CN" sz="1800" i="1">
                            <a:effectLst/>
                            <a:latin typeface="Cambria Math" panose="02040503050406030204" pitchFamily="18" charset="0"/>
                            <a:ea typeface="等线" panose="02010600030101010101" pitchFamily="2" charset="-122"/>
                          </a:rPr>
                          <m:t>𝑚</m:t>
                        </m:r>
                      </m:sup>
                    </m:sSubSup>
                    <m:d>
                      <m:d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dPr>
                      <m:e>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𝑃</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𝑂𝑃</m:t>
                            </m:r>
                          </m:sup>
                        </m:sSubSup>
                        <m:r>
                          <a:rPr lang="en-CA" altLang="zh-CN" sz="1800" i="1">
                            <a:effectLst/>
                            <a:latin typeface="Cambria Math" panose="02040503050406030204" pitchFamily="18" charset="0"/>
                            <a:ea typeface="等线" panose="02010600030101010101" pitchFamily="2" charset="-122"/>
                          </a:rPr>
                          <m:t>−</m:t>
                        </m:r>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𝑃</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𝑠𝑎𝑠</m:t>
                            </m:r>
                          </m:sup>
                        </m:sSubSup>
                        <m:r>
                          <a:rPr lang="en-CA" altLang="zh-CN" sz="1800" i="1">
                            <a:effectLst/>
                            <a:latin typeface="Cambria Math" panose="02040503050406030204" pitchFamily="18" charset="0"/>
                            <a:ea typeface="等线" panose="02010600030101010101" pitchFamily="2" charset="-122"/>
                          </a:rPr>
                          <m:t>−</m:t>
                        </m:r>
                        <m:sSub>
                          <m:sSub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CA" altLang="zh-CN" sz="1800" i="1">
                                <a:effectLst/>
                                <a:latin typeface="Cambria Math" panose="02040503050406030204" pitchFamily="18" charset="0"/>
                                <a:ea typeface="等线" panose="02010600030101010101" pitchFamily="2" charset="-122"/>
                              </a:rPr>
                              <m:t>𝛾</m:t>
                            </m:r>
                          </m:e>
                          <m:sub>
                            <m:r>
                              <a:rPr lang="en-CA" altLang="zh-CN" sz="1800" i="1">
                                <a:effectLst/>
                                <a:latin typeface="Cambria Math" panose="02040503050406030204" pitchFamily="18" charset="0"/>
                                <a:ea typeface="等线" panose="02010600030101010101" pitchFamily="2" charset="-122"/>
                              </a:rPr>
                              <m:t>𝑝𝑖𝑎</m:t>
                            </m:r>
                          </m:sub>
                        </m:sSub>
                        <m:sSub>
                          <m:sSub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CA" altLang="zh-CN" sz="1800" i="1">
                                <a:effectLst/>
                                <a:latin typeface="Cambria Math" panose="02040503050406030204" pitchFamily="18" charset="0"/>
                                <a:ea typeface="等线" panose="02010600030101010101" pitchFamily="2" charset="-122"/>
                              </a:rPr>
                              <m:t>𝑘</m:t>
                            </m:r>
                          </m:e>
                          <m:sub>
                            <m:r>
                              <a:rPr lang="en-CA" altLang="zh-CN" sz="1800" i="1">
                                <a:effectLst/>
                                <a:latin typeface="Cambria Math" panose="02040503050406030204" pitchFamily="18" charset="0"/>
                                <a:ea typeface="等线" panose="02010600030101010101" pitchFamily="2" charset="-122"/>
                              </a:rPr>
                              <m:t>𝐵</m:t>
                            </m:r>
                          </m:sub>
                        </m:sSub>
                        <m:r>
                          <a:rPr lang="en-CA" altLang="zh-CN" sz="1800" i="1">
                            <a:effectLst/>
                            <a:latin typeface="Cambria Math" panose="02040503050406030204" pitchFamily="18" charset="0"/>
                            <a:ea typeface="等线" panose="02010600030101010101" pitchFamily="2" charset="-122"/>
                          </a:rPr>
                          <m:t>𝑇</m:t>
                        </m:r>
                        <m:d>
                          <m:d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dPr>
                          <m:e>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𝑂</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𝑂𝑃</m:t>
                                </m:r>
                              </m:sup>
                            </m:sSubSup>
                            <m:r>
                              <a:rPr lang="en-CA" altLang="zh-CN" sz="1800" i="1">
                                <a:effectLst/>
                                <a:latin typeface="Cambria Math" panose="02040503050406030204" pitchFamily="18" charset="0"/>
                                <a:ea typeface="等线" panose="02010600030101010101" pitchFamily="2" charset="-122"/>
                              </a:rPr>
                              <m:t>−</m:t>
                            </m:r>
                            <m:sSubSup>
                              <m:sSubSupPr>
                                <m:ctrlPr>
                                  <a:rPr lang="zh-CN" altLang="zh-CN" sz="1800"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rPr>
                                  <m:t>𝑂</m:t>
                                </m:r>
                              </m:e>
                              <m:sub>
                                <m:r>
                                  <a:rPr lang="en-CA" altLang="zh-CN" sz="1800" i="1">
                                    <a:effectLst/>
                                    <a:latin typeface="Cambria Math" panose="02040503050406030204" pitchFamily="18" charset="0"/>
                                    <a:ea typeface="等线" panose="02010600030101010101" pitchFamily="2" charset="-122"/>
                                  </a:rPr>
                                  <m:t>𝑒𝑥</m:t>
                                </m:r>
                              </m:sub>
                              <m:sup>
                                <m:r>
                                  <a:rPr lang="en-CA" altLang="zh-CN" sz="1800" i="1">
                                    <a:effectLst/>
                                    <a:latin typeface="Cambria Math" panose="02040503050406030204" pitchFamily="18" charset="0"/>
                                    <a:ea typeface="等线" panose="02010600030101010101" pitchFamily="2" charset="-122"/>
                                  </a:rPr>
                                  <m:t>𝑠𝑎𝑠</m:t>
                                </m:r>
                              </m:sup>
                            </m:sSubSup>
                          </m:e>
                        </m:d>
                      </m:e>
                    </m:d>
                    <m:r>
                      <a:rPr lang="en-CA" altLang="zh-CN" sz="1800" i="1">
                        <a:effectLst/>
                        <a:latin typeface="Cambria Math" panose="02040503050406030204" pitchFamily="18" charset="0"/>
                        <a:ea typeface="等线" panose="02010600030101010101" pitchFamily="2" charset="-122"/>
                      </a:rPr>
                      <m:t>,  </m:t>
                    </m:r>
                    <m:sSubSup>
                      <m:sSubSupPr>
                        <m:ctrlPr>
                          <a:rPr lang="zh-CN" altLang="zh-CN" sz="18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b="1" i="1">
                            <a:effectLst/>
                            <a:latin typeface="Cambria Math" panose="02040503050406030204" pitchFamily="18" charset="0"/>
                            <a:ea typeface="等线" panose="02010600030101010101" pitchFamily="2" charset="-122"/>
                          </a:rPr>
                          <m:t>𝒖</m:t>
                        </m:r>
                      </m:e>
                      <m:sub>
                        <m:r>
                          <a:rPr lang="en-CA" altLang="zh-CN" sz="1800" b="1" i="1">
                            <a:effectLst/>
                            <a:latin typeface="Cambria Math" panose="02040503050406030204" pitchFamily="18" charset="0"/>
                            <a:ea typeface="等线" panose="02010600030101010101" pitchFamily="2" charset="-122"/>
                          </a:rPr>
                          <m:t>𝒑𝒊𝒂</m:t>
                        </m:r>
                      </m:sub>
                      <m:sup>
                        <m:r>
                          <a:rPr lang="en-CA" altLang="zh-CN" sz="1800" b="1" i="1">
                            <a:effectLst/>
                            <a:latin typeface="Cambria Math" panose="02040503050406030204" pitchFamily="18" charset="0"/>
                            <a:ea typeface="等线" panose="02010600030101010101" pitchFamily="2" charset="-122"/>
                          </a:rPr>
                          <m:t>𝒏𝒔</m:t>
                        </m:r>
                      </m:sup>
                    </m:sSubSup>
                    <m:r>
                      <a:rPr lang="en-CA" altLang="zh-CN" sz="1800" b="1" i="1">
                        <a:effectLst/>
                        <a:latin typeface="Cambria Math" panose="02040503050406030204" pitchFamily="18" charset="0"/>
                        <a:ea typeface="等线" panose="02010600030101010101" pitchFamily="2" charset="-122"/>
                      </a:rPr>
                      <m:t>=</m:t>
                    </m:r>
                    <m:sSubSup>
                      <m:sSubSupPr>
                        <m:ctrlPr>
                          <a:rPr lang="zh-CN" altLang="zh-CN" sz="18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b="1" i="1">
                            <a:effectLst/>
                            <a:latin typeface="Cambria Math" panose="02040503050406030204" pitchFamily="18" charset="0"/>
                            <a:ea typeface="等线" panose="02010600030101010101" pitchFamily="2" charset="-122"/>
                          </a:rPr>
                          <m:t>𝑳</m:t>
                        </m:r>
                      </m:e>
                      <m:sub>
                        <m:r>
                          <a:rPr lang="en-CA" altLang="zh-CN" sz="1800" b="1" i="1">
                            <a:effectLst/>
                            <a:latin typeface="Cambria Math" panose="02040503050406030204" pitchFamily="18" charset="0"/>
                            <a:ea typeface="等线" panose="02010600030101010101" pitchFamily="2" charset="-122"/>
                          </a:rPr>
                          <m:t>𝒑𝒊𝒂</m:t>
                        </m:r>
                      </m:sub>
                      <m:sup>
                        <m:r>
                          <a:rPr lang="en-CA" altLang="zh-CN" sz="1800" b="1" i="1">
                            <a:effectLst/>
                            <a:latin typeface="Cambria Math" panose="02040503050406030204" pitchFamily="18" charset="0"/>
                            <a:ea typeface="等线" panose="02010600030101010101" pitchFamily="2" charset="-122"/>
                          </a:rPr>
                          <m:t>𝒏𝒔</m:t>
                        </m:r>
                      </m:sup>
                    </m:sSubSup>
                    <m:sSubSup>
                      <m:sSubSupPr>
                        <m:ctrlPr>
                          <a:rPr lang="zh-CN" altLang="zh-CN" sz="18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b="1" i="1">
                            <a:effectLst/>
                            <a:latin typeface="Cambria Math" panose="02040503050406030204" pitchFamily="18" charset="0"/>
                            <a:ea typeface="等线" panose="02010600030101010101" pitchFamily="2" charset="-122"/>
                          </a:rPr>
                          <m:t>(</m:t>
                        </m:r>
                        <m:r>
                          <a:rPr lang="en-CA" altLang="zh-CN" sz="1800" b="1" i="1">
                            <a:effectLst/>
                            <a:latin typeface="Cambria Math" panose="02040503050406030204" pitchFamily="18" charset="0"/>
                            <a:ea typeface="等线" panose="02010600030101010101" pitchFamily="2" charset="-122"/>
                          </a:rPr>
                          <m:t>𝑷</m:t>
                        </m:r>
                      </m:e>
                      <m:sub>
                        <m:r>
                          <a:rPr lang="en-CA" altLang="zh-CN" sz="1800" b="1" i="1">
                            <a:effectLst/>
                            <a:latin typeface="Cambria Math" panose="02040503050406030204" pitchFamily="18" charset="0"/>
                            <a:ea typeface="等线" panose="02010600030101010101" pitchFamily="2" charset="-122"/>
                          </a:rPr>
                          <m:t>𝒆𝒙</m:t>
                        </m:r>
                      </m:sub>
                      <m:sup>
                        <m:r>
                          <a:rPr lang="en-CA" altLang="zh-CN" sz="1800" b="1" i="1">
                            <a:effectLst/>
                            <a:latin typeface="Cambria Math" panose="02040503050406030204" pitchFamily="18" charset="0"/>
                            <a:ea typeface="等线" panose="02010600030101010101" pitchFamily="2" charset="-122"/>
                          </a:rPr>
                          <m:t>𝑶𝑷</m:t>
                        </m:r>
                      </m:sup>
                    </m:sSubSup>
                    <m:r>
                      <a:rPr lang="en-CA" altLang="zh-CN" sz="1800" b="1" i="1">
                        <a:effectLst/>
                        <a:latin typeface="Cambria Math" panose="02040503050406030204" pitchFamily="18" charset="0"/>
                        <a:ea typeface="等线" panose="02010600030101010101" pitchFamily="2" charset="-122"/>
                      </a:rPr>
                      <m:t>−</m:t>
                    </m:r>
                    <m:sSubSup>
                      <m:sSubSupPr>
                        <m:ctrlPr>
                          <a:rPr lang="zh-CN" altLang="zh-CN" sz="18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b="1" i="1">
                            <a:effectLst/>
                            <a:latin typeface="Cambria Math" panose="02040503050406030204" pitchFamily="18" charset="0"/>
                            <a:ea typeface="等线" panose="02010600030101010101" pitchFamily="2" charset="-122"/>
                          </a:rPr>
                          <m:t>𝑷</m:t>
                        </m:r>
                      </m:e>
                      <m:sub>
                        <m:r>
                          <a:rPr lang="en-CA" altLang="zh-CN" sz="1800" b="1" i="1">
                            <a:effectLst/>
                            <a:latin typeface="Cambria Math" panose="02040503050406030204" pitchFamily="18" charset="0"/>
                            <a:ea typeface="等线" panose="02010600030101010101" pitchFamily="2" charset="-122"/>
                          </a:rPr>
                          <m:t>𝒆𝒙</m:t>
                        </m:r>
                      </m:sub>
                      <m:sup>
                        <m:r>
                          <a:rPr lang="en-CA" altLang="zh-CN" sz="1800" b="1" i="1">
                            <a:effectLst/>
                            <a:latin typeface="Cambria Math" panose="02040503050406030204" pitchFamily="18" charset="0"/>
                            <a:ea typeface="等线" panose="02010600030101010101" pitchFamily="2" charset="-122"/>
                          </a:rPr>
                          <m:t>𝒔𝒂𝒔</m:t>
                        </m:r>
                      </m:sup>
                    </m:sSubSup>
                    <m:r>
                      <a:rPr lang="en-CA" altLang="zh-CN" sz="1800" b="1" i="1">
                        <a:effectLst/>
                        <a:latin typeface="Cambria Math" panose="02040503050406030204" pitchFamily="18" charset="0"/>
                        <a:ea typeface="等线" panose="02010600030101010101" pitchFamily="2" charset="-122"/>
                      </a:rPr>
                      <m:t>)</m:t>
                    </m:r>
                  </m:oMath>
                </a14:m>
                <a:r>
                  <a:rPr lang="en-CA" altLang="zh-CN" sz="1800" b="1"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p>
                <a:r>
                  <a:rPr lang="en-CA" altLang="zh-CN" sz="2000" dirty="0">
                    <a:latin typeface="Times New Roman" panose="02020603050405020304" pitchFamily="18" charset="0"/>
                    <a:cs typeface="Times New Roman" panose="02020603050405020304" pitchFamily="18" charset="0"/>
                  </a:rPr>
                  <a:t>The non-selective pathway between the cell clefts provides the additional pathway for diffusion, electric drift as well as convection for ions</a:t>
                </a:r>
                <a:endParaRPr lang="en-US" altLang="zh-CN" sz="2000" dirty="0">
                  <a:latin typeface="Times New Roman" panose="02020603050405020304" pitchFamily="18" charset="0"/>
                  <a:cs typeface="Times New Roman"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Sup>
                        <m:sSubSupPr>
                          <m:ctrlPr>
                            <a:rPr lang="zh-CN" altLang="zh-CN" i="1" smtClean="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b="1" i="1">
                              <a:effectLst/>
                              <a:latin typeface="Cambria Math" panose="02040503050406030204" pitchFamily="18" charset="0"/>
                              <a:ea typeface="等线" panose="02010600030101010101" pitchFamily="2" charset="-122"/>
                              <a:cs typeface="Calibri" panose="020F0502020204030204" pitchFamily="34" charset="0"/>
                            </a:rPr>
                            <m:t>𝐉</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r>
                            <a:rPr lang="en-CA" altLang="zh-CN" sz="1800">
                              <a:effectLst/>
                              <a:latin typeface="Cambria Math" panose="02040503050406030204" pitchFamily="18" charset="0"/>
                              <a:ea typeface="等线" panose="02010600030101010101" pitchFamily="2" charset="-122"/>
                              <a:cs typeface="Calibri" panose="020F0502020204030204" pitchFamily="34" charset="0"/>
                            </a:rPr>
                            <m:t>,</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𝑂𝑃</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acc>
                        <m:accPr>
                          <m:chr m:val="̂"/>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𝑟</m:t>
                          </m:r>
                        </m:e>
                      </m:acc>
                      <m:r>
                        <a:rPr lang="en-CA" altLang="zh-CN" sz="1800">
                          <a:effectLst/>
                          <a:latin typeface="Cambria Math" panose="02040503050406030204" pitchFamily="18" charset="0"/>
                          <a:ea typeface="等线" panose="02010600030101010101" pitchFamily="2" charset="-122"/>
                          <a:cs typeface="Calibri" panose="020F0502020204030204" pitchFamily="34" charset="0"/>
                        </a:rPr>
                        <m:t>=</m:t>
                      </m:r>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b="1" i="1">
                              <a:effectLst/>
                              <a:latin typeface="Cambria Math" panose="02040503050406030204" pitchFamily="18" charset="0"/>
                              <a:ea typeface="等线" panose="02010600030101010101" pitchFamily="2" charset="-122"/>
                              <a:cs typeface="Calibri" panose="020F0502020204030204" pitchFamily="34" charset="0"/>
                            </a:rPr>
                            <m:t>𝐉</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r>
                            <a:rPr lang="en-CA" altLang="zh-CN" sz="1800">
                              <a:effectLst/>
                              <a:latin typeface="Cambria Math" panose="02040503050406030204" pitchFamily="18" charset="0"/>
                              <a:ea typeface="等线" panose="02010600030101010101" pitchFamily="2" charset="-122"/>
                              <a:cs typeface="Calibri" panose="020F0502020204030204" pitchFamily="34" charset="0"/>
                            </a:rPr>
                            <m:t>,</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𝑆𝐴𝑆</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acc>
                        <m:accPr>
                          <m:chr m:val="̂"/>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𝑟</m:t>
                          </m:r>
                        </m:e>
                      </m:acc>
                      <m:r>
                        <a:rPr lang="en-CA" altLang="zh-CN" sz="1800">
                          <a:effectLst/>
                          <a:latin typeface="Cambria Math" panose="02040503050406030204" pitchFamily="18" charset="0"/>
                          <a:ea typeface="等线" panose="02010600030101010101" pitchFamily="2" charset="-122"/>
                          <a:cs typeface="Calibri" panose="020F0502020204030204" pitchFamily="34" charset="0"/>
                        </a:rPr>
                        <m:t>=</m:t>
                      </m:r>
                      <m:f>
                        <m:f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𝐺</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𝑝𝑖𝑎</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sSup>
                            <m:s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𝐺</m:t>
                              </m:r>
                            </m:e>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𝑛𝑠</m:t>
                              </m:r>
                            </m:sup>
                          </m:sSup>
                        </m:num>
                        <m:den>
                          <m:sSup>
                            <m:s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𝑧</m:t>
                              </m:r>
                            </m:e>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m:t>
                          </m:r>
                        </m:den>
                      </m:f>
                      <m:d>
                        <m:d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dPr>
                        <m:e>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𝜙</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𝑂𝑃</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𝜙</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𝑒𝑥</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𝑆𝐴𝑆</m:t>
                              </m:r>
                            </m:sup>
                          </m:sSubSup>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sSubSup>
                            <m:sSub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i="1">
                                  <a:effectLst/>
                                  <a:latin typeface="Cambria Math" panose="02040503050406030204" pitchFamily="18" charset="0"/>
                                  <a:ea typeface="等线" panose="02010600030101010101" pitchFamily="2" charset="-122"/>
                                  <a:cs typeface="Calibri" panose="020F0502020204030204" pitchFamily="34" charset="0"/>
                                </a:rPr>
                                <m:t>𝐸</m:t>
                              </m:r>
                            </m:e>
                            <m:sub>
                              <m:r>
                                <a:rPr lang="en-CA" altLang="zh-CN" sz="1800" i="1">
                                  <a:effectLst/>
                                  <a:latin typeface="Cambria Math" panose="02040503050406030204" pitchFamily="18" charset="0"/>
                                  <a:ea typeface="等线" panose="02010600030101010101" pitchFamily="2" charset="-122"/>
                                  <a:cs typeface="Calibri" panose="020F0502020204030204" pitchFamily="34" charset="0"/>
                                </a:rPr>
                                <m:t>𝑝𝑖𝑎</m:t>
                              </m:r>
                            </m:sub>
                            <m:sup>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sup>
                          </m:sSubSup>
                        </m:e>
                      </m:d>
                      <m:r>
                        <a:rPr lang="en-US" altLang="zh-CN" sz="1800" i="1">
                          <a:effectLst/>
                          <a:latin typeface="Cambria Math" panose="02040503050406030204" pitchFamily="18" charset="0"/>
                          <a:ea typeface="等线" panose="02010600030101010101" pitchFamily="2" charset="-122"/>
                          <a:cs typeface="Calibri" panose="020F0502020204030204" pitchFamily="34" charset="0"/>
                        </a:rPr>
                        <m:t>+ </m:t>
                      </m:r>
                      <m:sSubSup>
                        <m:sSubSupPr>
                          <m:ctrlPr>
                            <a:rPr lang="zh-CN" altLang="zh-CN"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b="1" i="1">
                              <a:effectLst/>
                              <a:latin typeface="Cambria Math" panose="02040503050406030204" pitchFamily="18" charset="0"/>
                              <a:ea typeface="等线" panose="02010600030101010101" pitchFamily="2" charset="-122"/>
                              <a:cs typeface="Calibri" panose="020F0502020204030204" pitchFamily="34" charset="0"/>
                            </a:rPr>
                            <m:t>𝑪</m:t>
                          </m:r>
                        </m:e>
                        <m:sub>
                          <m:r>
                            <a:rPr lang="en-US" altLang="zh-CN" sz="1800" b="1" i="1">
                              <a:effectLst/>
                              <a:latin typeface="Cambria Math" panose="02040503050406030204" pitchFamily="18" charset="0"/>
                              <a:ea typeface="等线" panose="02010600030101010101" pitchFamily="2" charset="-122"/>
                              <a:cs typeface="Calibri" panose="020F0502020204030204" pitchFamily="34" charset="0"/>
                            </a:rPr>
                            <m:t>𝒆𝒙</m:t>
                          </m:r>
                        </m:sub>
                        <m:sup>
                          <m:r>
                            <a:rPr lang="en-CA" altLang="zh-CN" sz="1800" b="1" i="1">
                              <a:effectLst/>
                              <a:latin typeface="Cambria Math" panose="02040503050406030204" pitchFamily="18" charset="0"/>
                              <a:ea typeface="等线" panose="02010600030101010101" pitchFamily="2" charset="-122"/>
                              <a:cs typeface="Calibri" panose="020F0502020204030204" pitchFamily="34" charset="0"/>
                            </a:rPr>
                            <m:t>𝒊</m:t>
                          </m:r>
                        </m:sup>
                      </m:sSubSup>
                      <m:sSubSup>
                        <m:sSubSupPr>
                          <m:ctrlPr>
                            <a:rPr lang="zh-CN" altLang="zh-CN"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CA" altLang="zh-CN" sz="1800" b="1" i="1">
                              <a:effectLst/>
                              <a:latin typeface="Cambria Math" panose="02040503050406030204" pitchFamily="18" charset="0"/>
                              <a:ea typeface="等线" panose="02010600030101010101" pitchFamily="2" charset="-122"/>
                              <a:cs typeface="Calibri" panose="020F0502020204030204" pitchFamily="34" charset="0"/>
                            </a:rPr>
                            <m:t>𝒖</m:t>
                          </m:r>
                        </m:e>
                        <m:sub>
                          <m:r>
                            <a:rPr lang="en-CA" altLang="zh-CN" sz="1800" b="1" i="1">
                              <a:effectLst/>
                              <a:latin typeface="Cambria Math" panose="02040503050406030204" pitchFamily="18" charset="0"/>
                              <a:ea typeface="等线" panose="02010600030101010101" pitchFamily="2" charset="-122"/>
                              <a:cs typeface="Calibri" panose="020F0502020204030204" pitchFamily="34" charset="0"/>
                            </a:rPr>
                            <m:t>𝒑𝒊𝒂</m:t>
                          </m:r>
                        </m:sub>
                        <m:sup>
                          <m:r>
                            <a:rPr lang="en-CA" altLang="zh-CN" sz="1800" b="1" i="1">
                              <a:effectLst/>
                              <a:latin typeface="Cambria Math" panose="02040503050406030204" pitchFamily="18" charset="0"/>
                              <a:ea typeface="等线" panose="02010600030101010101" pitchFamily="2" charset="-122"/>
                              <a:cs typeface="Calibri" panose="020F0502020204030204" pitchFamily="34" charset="0"/>
                            </a:rPr>
                            <m:t>𝒏𝒔</m:t>
                          </m:r>
                        </m:sup>
                      </m:sSubSup>
                      <m:r>
                        <a:rPr lang="en-CA" altLang="zh-CN" sz="1800">
                          <a:effectLst/>
                          <a:latin typeface="Cambria Math" panose="02040503050406030204" pitchFamily="18" charset="0"/>
                          <a:ea typeface="等线" panose="02010600030101010101" pitchFamily="2" charset="-122"/>
                          <a:cs typeface="Calibri" panose="020F0502020204030204" pitchFamily="34" charset="0"/>
                        </a:rPr>
                        <m:t>,</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  </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𝑖</m:t>
                      </m:r>
                      <m:r>
                        <a:rPr lang="en-CA" altLang="zh-CN" sz="1800" i="1">
                          <a:effectLst/>
                          <a:latin typeface="Cambria Math" panose="02040503050406030204" pitchFamily="18" charset="0"/>
                          <a:ea typeface="等线" panose="02010600030101010101" pitchFamily="2" charset="-122"/>
                          <a:cs typeface="Calibri" panose="020F0502020204030204" pitchFamily="34" charset="0"/>
                        </a:rPr>
                        <m:t>=</m:t>
                      </m:r>
                      <m:r>
                        <m:rPr>
                          <m:sty m:val="p"/>
                        </m:rPr>
                        <a:rPr lang="en-CA" altLang="zh-CN" sz="1800">
                          <a:effectLst/>
                          <a:latin typeface="Cambria Math" panose="02040503050406030204" pitchFamily="18" charset="0"/>
                          <a:ea typeface="等线" panose="02010600030101010101" pitchFamily="2" charset="-122"/>
                          <a:cs typeface="Calibri" panose="020F0502020204030204" pitchFamily="34" charset="0"/>
                        </a:rPr>
                        <m:t>N</m:t>
                      </m:r>
                      <m:sSup>
                        <m:s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CA" altLang="zh-CN" sz="1800">
                              <a:effectLst/>
                              <a:latin typeface="Cambria Math" panose="02040503050406030204" pitchFamily="18" charset="0"/>
                              <a:ea typeface="等线" panose="02010600030101010101" pitchFamily="2" charset="-122"/>
                              <a:cs typeface="Calibri" panose="020F0502020204030204" pitchFamily="34" charset="0"/>
                            </a:rPr>
                            <m:t>a</m:t>
                          </m:r>
                        </m:e>
                        <m:sup>
                          <m:r>
                            <a:rPr lang="en-CA" altLang="zh-CN" sz="1800">
                              <a:effectLst/>
                              <a:latin typeface="Cambria Math" panose="02040503050406030204" pitchFamily="18" charset="0"/>
                              <a:ea typeface="等线" panose="02010600030101010101" pitchFamily="2" charset="-122"/>
                              <a:cs typeface="Calibri" panose="020F0502020204030204" pitchFamily="34" charset="0"/>
                            </a:rPr>
                            <m:t>+</m:t>
                          </m:r>
                        </m:sup>
                      </m:sSup>
                      <m:r>
                        <a:rPr lang="en-CA" altLang="zh-CN" sz="1800">
                          <a:effectLst/>
                          <a:latin typeface="Cambria Math" panose="02040503050406030204" pitchFamily="18" charset="0"/>
                          <a:ea typeface="等线" panose="02010600030101010101" pitchFamily="2" charset="-122"/>
                          <a:cs typeface="Calibri" panose="020F0502020204030204" pitchFamily="34" charset="0"/>
                        </a:rPr>
                        <m:t>, </m:t>
                      </m:r>
                      <m:sSup>
                        <m:s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CA" altLang="zh-CN" sz="1800">
                              <a:effectLst/>
                              <a:latin typeface="Cambria Math" panose="02040503050406030204" pitchFamily="18" charset="0"/>
                              <a:ea typeface="等线" panose="02010600030101010101" pitchFamily="2" charset="-122"/>
                              <a:cs typeface="Calibri" panose="020F0502020204030204" pitchFamily="34" charset="0"/>
                            </a:rPr>
                            <m:t>K</m:t>
                          </m:r>
                        </m:e>
                        <m:sup>
                          <m:r>
                            <a:rPr lang="en-CA" altLang="zh-CN" sz="1800">
                              <a:effectLst/>
                              <a:latin typeface="Cambria Math" panose="02040503050406030204" pitchFamily="18" charset="0"/>
                              <a:ea typeface="等线" panose="02010600030101010101" pitchFamily="2" charset="-122"/>
                              <a:cs typeface="Calibri" panose="020F0502020204030204" pitchFamily="34" charset="0"/>
                            </a:rPr>
                            <m:t>+</m:t>
                          </m:r>
                        </m:sup>
                      </m:sSup>
                    </m:oMath>
                  </m:oMathPara>
                </a14:m>
                <a:endParaRPr lang="zh-CN" altLang="en-US" dirty="0"/>
              </a:p>
            </p:txBody>
          </p:sp>
        </mc:Choice>
        <mc:Fallback xmlns="">
          <p:sp>
            <p:nvSpPr>
              <p:cNvPr id="3" name="内容占位符 2">
                <a:extLst>
                  <a:ext uri="{FF2B5EF4-FFF2-40B4-BE49-F238E27FC236}">
                    <a16:creationId xmlns:a16="http://schemas.microsoft.com/office/drawing/2014/main" id="{477DF601-FFCF-4B19-9075-0C24B062C501}"/>
                  </a:ext>
                </a:extLst>
              </p:cNvPr>
              <p:cNvSpPr>
                <a:spLocks noGrp="1" noRot="1" noChangeAspect="1" noMove="1" noResize="1" noEditPoints="1" noAdjustHandles="1" noChangeArrowheads="1" noChangeShapeType="1" noTextEdit="1"/>
              </p:cNvSpPr>
              <p:nvPr>
                <p:ph idx="1"/>
              </p:nvPr>
            </p:nvSpPr>
            <p:spPr>
              <a:xfrm>
                <a:off x="838200" y="1825625"/>
                <a:ext cx="5343144" cy="4351338"/>
              </a:xfrm>
              <a:blipFill>
                <a:blip r:embed="rId2"/>
                <a:stretch>
                  <a:fillRect l="-1027" t="-2101" r="-1142"/>
                </a:stretch>
              </a:blipFill>
            </p:spPr>
            <p:txBody>
              <a:bodyPr/>
              <a:lstStyle/>
              <a:p>
                <a:r>
                  <a:rPr lang="zh-CN" altLang="en-US">
                    <a:noFill/>
                  </a:rPr>
                  <a:t> </a:t>
                </a:r>
              </a:p>
            </p:txBody>
          </p:sp>
        </mc:Fallback>
      </mc:AlternateContent>
      <p:pic>
        <p:nvPicPr>
          <p:cNvPr id="6" name="Picture 7">
            <a:extLst>
              <a:ext uri="{FF2B5EF4-FFF2-40B4-BE49-F238E27FC236}">
                <a16:creationId xmlns:a16="http://schemas.microsoft.com/office/drawing/2014/main" id="{C68E7961-78A9-4156-97C0-7989142FC7C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3408" y="2524538"/>
            <a:ext cx="5065775" cy="2953512"/>
          </a:xfrm>
          <a:prstGeom prst="rect">
            <a:avLst/>
          </a:prstGeom>
          <a:noFill/>
          <a:ln>
            <a:noFill/>
          </a:ln>
        </p:spPr>
      </p:pic>
      <p:sp>
        <p:nvSpPr>
          <p:cNvPr id="8" name="文本框 7">
            <a:extLst>
              <a:ext uri="{FF2B5EF4-FFF2-40B4-BE49-F238E27FC236}">
                <a16:creationId xmlns:a16="http://schemas.microsoft.com/office/drawing/2014/main" id="{46EB0222-07D2-4A5D-B900-48F5C1EC0538}"/>
              </a:ext>
            </a:extLst>
          </p:cNvPr>
          <p:cNvSpPr txBox="1"/>
          <p:nvPr/>
        </p:nvSpPr>
        <p:spPr>
          <a:xfrm>
            <a:off x="1110996" y="5850235"/>
            <a:ext cx="10242804"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CA"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The amount of potassium leak out of the optic nerve through the pia boundary has dramatically increased in comparison with the baseline model. However, the dominate pathway of potassium clearance is still through the glial membrane part due to the contact area</a:t>
            </a:r>
            <a:r>
              <a:rPr kumimoji="0" lang="en-CA"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01283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2A6B5-02C4-4809-88E2-2F9C34720F61}"/>
              </a:ext>
            </a:extLst>
          </p:cNvPr>
          <p:cNvSpPr>
            <a:spLocks noGrp="1"/>
          </p:cNvSpPr>
          <p:nvPr>
            <p:ph type="title"/>
          </p:nvPr>
        </p:nvSpPr>
        <p:spPr/>
        <p:txBody>
          <a:bodyPr>
            <a:normAutofit/>
          </a:bodyPr>
          <a:lstStyle/>
          <a:p>
            <a:pPr algn="ctr"/>
            <a:r>
              <a:rPr lang="en-US" altLang="zh-CN" sz="4000" b="1" dirty="0">
                <a:latin typeface="Times New Roman" panose="02020603050405020304" pitchFamily="18" charset="0"/>
                <a:cs typeface="Times New Roman" panose="02020603050405020304" pitchFamily="18" charset="0"/>
              </a:rPr>
              <a:t>Potassium Clearance: Stimulus Region Effect</a:t>
            </a:r>
            <a:endParaRPr lang="zh-CN" altLang="en-US" sz="4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6283B30-C88B-472B-BDB5-AAE42765FAD3}"/>
                  </a:ext>
                </a:extLst>
              </p:cNvPr>
              <p:cNvSpPr>
                <a:spLocks noGrp="1"/>
              </p:cNvSpPr>
              <p:nvPr>
                <p:ph idx="1"/>
              </p:nvPr>
            </p:nvSpPr>
            <p:spPr/>
            <p:txBody>
              <a:bodyPr/>
              <a:lstStyle/>
              <a:p>
                <a:r>
                  <a:rPr lang="en-US" altLang="zh-CN" dirty="0">
                    <a:latin typeface="Times New Roman" panose="02020603050405020304" pitchFamily="18" charset="0"/>
                    <a:cs typeface="Times New Roman" panose="02020603050405020304" pitchFamily="18" charset="0"/>
                  </a:rPr>
                  <a:t>Stimulus region </a:t>
                </a:r>
              </a:p>
              <a:p>
                <a:pPr lvl="1"/>
                <a:r>
                  <a:rPr lang="en-US" altLang="zh-CN" dirty="0">
                    <a:latin typeface="Times New Roman" panose="02020603050405020304" pitchFamily="18" charset="0"/>
                    <a:cs typeface="Times New Roman" panose="02020603050405020304" pitchFamily="18" charset="0"/>
                  </a:rPr>
                  <a:t>Inner region </a:t>
                </a:r>
                <a14:m>
                  <m:oMath xmlns:m="http://schemas.openxmlformats.org/officeDocument/2006/math">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m:t>
                        </m:r>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𝑟</m:t>
                                </m:r>
                              </m:e>
                              <m:sup>
                                <m:r>
                                  <a:rPr lang="en-US" altLang="zh-CN" b="0" i="1" smtClean="0">
                                    <a:latin typeface="Cambria Math" panose="02040503050406030204" pitchFamily="18" charset="0"/>
                                  </a:rPr>
                                  <m:t>∗</m:t>
                                </m:r>
                              </m:sup>
                            </m:sSup>
                          </m:num>
                          <m:den>
                            <m:r>
                              <a:rPr lang="en-US" altLang="zh-CN" b="0" i="1" smtClean="0">
                                <a:latin typeface="Cambria Math" panose="02040503050406030204" pitchFamily="18" charset="0"/>
                              </a:rPr>
                              <m:t>2</m:t>
                            </m:r>
                          </m:den>
                        </m:f>
                      </m:e>
                    </m:d>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m:t>
                        </m:r>
                        <m:r>
                          <a:rPr lang="en-US" altLang="zh-CN" b="0" i="1" smtClean="0">
                            <a:latin typeface="Cambria Math" panose="02040503050406030204" pitchFamily="18" charset="0"/>
                          </a:rPr>
                          <m:t>𝐿</m:t>
                        </m:r>
                      </m:e>
                    </m:d>
                  </m:oMath>
                </a14:m>
                <a:endParaRPr lang="en-US" altLang="zh-CN" b="0" dirty="0">
                  <a:latin typeface="Times New Roman" panose="02020603050405020304" pitchFamily="18" charset="0"/>
                  <a:cs typeface="Times New Roman" panose="02020603050405020304" pitchFamily="18" charset="0"/>
                </a:endParaRPr>
              </a:p>
              <a:p>
                <a:pPr lvl="1"/>
                <a:r>
                  <a:rPr lang="en-US" altLang="zh-CN" dirty="0">
                    <a:latin typeface="Times New Roman" panose="02020603050405020304" pitchFamily="18" charset="0"/>
                    <a:cs typeface="Times New Roman" panose="02020603050405020304" pitchFamily="18" charset="0"/>
                  </a:rPr>
                  <a:t>Outer region </a:t>
                </a:r>
                <a14:m>
                  <m:oMath xmlns:m="http://schemas.openxmlformats.org/officeDocument/2006/math">
                    <m:d>
                      <m:dPr>
                        <m:begChr m:val="["/>
                        <m:endChr m:val="]"/>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𝑟</m:t>
                                </m:r>
                              </m:e>
                              <m:sup>
                                <m:r>
                                  <a:rPr lang="en-US" altLang="zh-CN" b="0" i="1" smtClean="0">
                                    <a:latin typeface="Cambria Math" panose="02040503050406030204" pitchFamily="18" charset="0"/>
                                  </a:rPr>
                                  <m:t>∗</m:t>
                                </m:r>
                              </m:sup>
                            </m:sSup>
                          </m:num>
                          <m:den>
                            <m:r>
                              <a:rPr lang="en-US" altLang="zh-CN" b="0" i="1" smtClean="0">
                                <a:latin typeface="Cambria Math" panose="02040503050406030204" pitchFamily="18" charset="0"/>
                              </a:rPr>
                              <m:t>2</m:t>
                            </m:r>
                          </m:den>
                        </m:f>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𝑟</m:t>
                            </m:r>
                          </m:e>
                          <m:sup>
                            <m:r>
                              <a:rPr lang="en-US" altLang="zh-CN" b="0" i="1" smtClean="0">
                                <a:latin typeface="Cambria Math" panose="02040503050406030204" pitchFamily="18" charset="0"/>
                              </a:rPr>
                              <m:t>∗</m:t>
                            </m:r>
                          </m:sup>
                        </m:sSup>
                      </m:e>
                    </m:d>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0,</m:t>
                        </m:r>
                        <m:r>
                          <a:rPr lang="en-US" altLang="zh-CN" b="0" i="1" smtClean="0">
                            <a:latin typeface="Cambria Math" panose="02040503050406030204" pitchFamily="18" charset="0"/>
                          </a:rPr>
                          <m:t>𝐿</m:t>
                        </m:r>
                      </m:e>
                    </m:d>
                  </m:oMath>
                </a14:m>
                <a:endParaRPr lang="en-US" altLang="zh-CN" b="0" dirty="0">
                  <a:latin typeface="Times New Roman" panose="02020603050405020304" pitchFamily="18" charset="0"/>
                  <a:cs typeface="Times New Roman" panose="02020603050405020304" pitchFamily="18" charset="0"/>
                </a:endParaRPr>
              </a:p>
              <a:p>
                <a:pPr lvl="1"/>
                <a:r>
                  <a:rPr lang="en-US" altLang="zh-CN" dirty="0">
                    <a:latin typeface="Times New Roman" panose="02020603050405020304" pitchFamily="18" charset="0"/>
                    <a:cs typeface="Times New Roman" panose="02020603050405020304" pitchFamily="18" charset="0"/>
                  </a:rPr>
                  <a:t>Transition region </a:t>
                </a:r>
                <a14:m>
                  <m:oMath xmlns:m="http://schemas.openxmlformats.org/officeDocument/2006/math">
                    <m:r>
                      <a:rPr lang="en-US" altLang="zh-CN" b="0" i="1" smtClean="0">
                        <a:latin typeface="Cambria Math" panose="02040503050406030204" pitchFamily="18" charset="0"/>
                      </a:rPr>
                      <m:t>𝑟</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𝑟</m:t>
                            </m:r>
                          </m:e>
                          <m:sup>
                            <m:r>
                              <a:rPr lang="en-US" altLang="zh-CN" b="0" i="1" smtClean="0">
                                <a:latin typeface="Cambria Math" panose="02040503050406030204" pitchFamily="18" charset="0"/>
                              </a:rPr>
                              <m:t>∗</m:t>
                            </m:r>
                          </m:sup>
                        </m:sSup>
                      </m:num>
                      <m:den>
                        <m:r>
                          <a:rPr lang="en-US" altLang="zh-CN" b="0" i="1" smtClean="0">
                            <a:latin typeface="Cambria Math" panose="02040503050406030204" pitchFamily="18" charset="0"/>
                          </a:rPr>
                          <m:t>2</m:t>
                        </m:r>
                      </m:den>
                    </m:f>
                  </m:oMath>
                </a14:m>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Time period</a:t>
                </a:r>
              </a:p>
              <a:p>
                <a:pPr lvl="1"/>
                <a:r>
                  <a:rPr lang="en-US" altLang="zh-CN" dirty="0">
                    <a:latin typeface="Times New Roman" panose="02020603050405020304" pitchFamily="18" charset="0"/>
                    <a:cs typeface="Times New Roman" panose="02020603050405020304" pitchFamily="18" charset="0"/>
                  </a:rPr>
                  <a:t>Axon firing period </a:t>
                </a:r>
                <a14:m>
                  <m:oMath xmlns:m="http://schemas.openxmlformats.org/officeDocument/2006/math">
                    <m:d>
                      <m:dPr>
                        <m:begChr m:val="["/>
                        <m:endChr m:val="]"/>
                        <m:ctrlPr>
                          <a:rPr lang="en-US" altLang="zh-CN" b="0" i="1" smtClean="0">
                            <a:latin typeface="Cambria Math" panose="02040503050406030204" pitchFamily="18" charset="0"/>
                            <a:cs typeface="Times New Roman" panose="02020603050405020304" pitchFamily="18" charset="0"/>
                          </a:rPr>
                        </m:ctrlPr>
                      </m:dPr>
                      <m:e>
                        <m:r>
                          <a:rPr lang="en-US" altLang="zh-CN" b="0" i="1" smtClean="0">
                            <a:latin typeface="Cambria Math" panose="02040503050406030204" pitchFamily="18" charset="0"/>
                            <a:cs typeface="Times New Roman" panose="02020603050405020304" pitchFamily="18" charset="0"/>
                          </a:rPr>
                          <m:t>0,</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𝑇</m:t>
                            </m:r>
                          </m:e>
                          <m:sub>
                            <m:r>
                              <a:rPr lang="en-US" altLang="zh-CN" b="0" i="1" smtClean="0">
                                <a:latin typeface="Cambria Math" panose="02040503050406030204" pitchFamily="18" charset="0"/>
                                <a:cs typeface="Times New Roman" panose="02020603050405020304" pitchFamily="18" charset="0"/>
                              </a:rPr>
                              <m:t>𝑠𝑡𝑖</m:t>
                            </m:r>
                          </m:sub>
                        </m:sSub>
                      </m:e>
                    </m:d>
                  </m:oMath>
                </a14:m>
                <a:endParaRPr lang="en-US" altLang="zh-CN" b="0" dirty="0">
                  <a:latin typeface="Times New Roman" panose="02020603050405020304" pitchFamily="18" charset="0"/>
                  <a:cs typeface="Times New Roman" panose="02020603050405020304" pitchFamily="18" charset="0"/>
                </a:endParaRPr>
              </a:p>
              <a:p>
                <a:pPr lvl="1"/>
                <a:r>
                  <a:rPr lang="en-US" altLang="zh-CN" dirty="0">
                    <a:latin typeface="Times New Roman" panose="02020603050405020304" pitchFamily="18" charset="0"/>
                    <a:cs typeface="Times New Roman" panose="02020603050405020304" pitchFamily="18" charset="0"/>
                  </a:rPr>
                  <a:t>After firing period </a:t>
                </a:r>
                <a14:m>
                  <m:oMath xmlns:m="http://schemas.openxmlformats.org/officeDocument/2006/math">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𝑇</m:t>
                        </m:r>
                      </m:e>
                      <m:sub>
                        <m:r>
                          <a:rPr lang="en-US" altLang="zh-CN" b="0" i="1" smtClean="0">
                            <a:latin typeface="Cambria Math" panose="02040503050406030204" pitchFamily="18" charset="0"/>
                            <a:cs typeface="Times New Roman" panose="02020603050405020304" pitchFamily="18" charset="0"/>
                          </a:rPr>
                          <m:t>𝑠𝑡𝑖</m:t>
                        </m:r>
                      </m:sub>
                    </m:sSub>
                    <m:r>
                      <a:rPr lang="en-US" altLang="zh-CN" b="0" i="1" smtClean="0">
                        <a:latin typeface="Cambria Math" panose="02040503050406030204" pitchFamily="18" charset="0"/>
                        <a:cs typeface="Times New Roman" panose="02020603050405020304" pitchFamily="18" charset="0"/>
                      </a:rPr>
                      <m:t>,</m:t>
                    </m:r>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𝑇</m:t>
                        </m:r>
                      </m:e>
                      <m:sub>
                        <m:r>
                          <a:rPr lang="en-US" altLang="zh-CN" b="0" i="1" smtClean="0">
                            <a:latin typeface="Cambria Math" panose="02040503050406030204" pitchFamily="18" charset="0"/>
                            <a:cs typeface="Times New Roman" panose="02020603050405020304" pitchFamily="18" charset="0"/>
                          </a:rPr>
                          <m:t>𝑎𝑙𝑙</m:t>
                        </m:r>
                      </m:sub>
                    </m:sSub>
                    <m:r>
                      <a:rPr lang="en-US" altLang="zh-CN" b="0" i="1" smtClean="0">
                        <a:latin typeface="Cambria Math" panose="02040503050406030204" pitchFamily="18" charset="0"/>
                        <a:cs typeface="Times New Roman" panose="02020603050405020304" pitchFamily="18" charset="0"/>
                      </a:rPr>
                      <m:t>]</m:t>
                    </m:r>
                  </m:oMath>
                </a14:m>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pPr lvl="1"/>
                <a14:m>
                  <m:oMath xmlns:m="http://schemas.openxmlformats.org/officeDocument/2006/math">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𝑇</m:t>
                        </m:r>
                      </m:e>
                      <m:sub>
                        <m:r>
                          <a:rPr lang="en-US" altLang="zh-CN" b="0" i="1" smtClean="0">
                            <a:latin typeface="Cambria Math" panose="02040503050406030204" pitchFamily="18" charset="0"/>
                            <a:cs typeface="Times New Roman" panose="02020603050405020304" pitchFamily="18" charset="0"/>
                          </a:rPr>
                          <m:t>𝑠𝑡𝑖</m:t>
                        </m:r>
                      </m:sub>
                    </m:sSub>
                    <m:r>
                      <a:rPr lang="en-US" altLang="zh-CN" b="0" i="1" smtClean="0">
                        <a:latin typeface="Cambria Math" panose="02040503050406030204" pitchFamily="18" charset="0"/>
                        <a:cs typeface="Times New Roman" panose="02020603050405020304" pitchFamily="18" charset="0"/>
                      </a:rPr>
                      <m:t>=0.2</m:t>
                    </m:r>
                    <m:r>
                      <a:rPr lang="en-US" altLang="zh-CN" b="0" i="1" smtClean="0">
                        <a:latin typeface="Cambria Math" panose="02040503050406030204" pitchFamily="18" charset="0"/>
                        <a:cs typeface="Times New Roman" panose="02020603050405020304" pitchFamily="18" charset="0"/>
                      </a:rPr>
                      <m:t>𝑠</m:t>
                    </m:r>
                  </m:oMath>
                </a14:m>
                <a:r>
                  <a:rPr lang="en-US" altLang="zh-CN"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altLang="zh-CN" b="0" i="1" smtClean="0">
                            <a:latin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cs typeface="Times New Roman" panose="02020603050405020304" pitchFamily="18" charset="0"/>
                          </a:rPr>
                          <m:t>𝑇</m:t>
                        </m:r>
                      </m:e>
                      <m:sub>
                        <m:r>
                          <a:rPr lang="en-US" altLang="zh-CN" b="0" i="1" smtClean="0">
                            <a:latin typeface="Cambria Math" panose="02040503050406030204" pitchFamily="18" charset="0"/>
                            <a:cs typeface="Times New Roman" panose="02020603050405020304" pitchFamily="18" charset="0"/>
                          </a:rPr>
                          <m:t>𝑎𝑙𝑙</m:t>
                        </m:r>
                      </m:sub>
                    </m:sSub>
                    <m:r>
                      <a:rPr lang="en-US" altLang="zh-CN" b="0" i="1" smtClean="0">
                        <a:latin typeface="Cambria Math" panose="02040503050406030204" pitchFamily="18" charset="0"/>
                        <a:cs typeface="Times New Roman" panose="02020603050405020304" pitchFamily="18" charset="0"/>
                      </a:rPr>
                      <m:t>=10</m:t>
                    </m:r>
                    <m:r>
                      <a:rPr lang="en-US" altLang="zh-CN" b="0" i="1" smtClean="0">
                        <a:latin typeface="Cambria Math" panose="02040503050406030204" pitchFamily="18" charset="0"/>
                        <a:cs typeface="Times New Roman" panose="02020603050405020304" pitchFamily="18" charset="0"/>
                      </a:rPr>
                      <m:t>𝑠</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3" name="内容占位符 2">
                <a:extLst>
                  <a:ext uri="{FF2B5EF4-FFF2-40B4-BE49-F238E27FC236}">
                    <a16:creationId xmlns:a16="http://schemas.microsoft.com/office/drawing/2014/main" id="{C6283B30-C88B-472B-BDB5-AAE42765FAD3}"/>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zh-CN" altLang="en-US">
                    <a:noFill/>
                  </a:rPr>
                  <a:t> </a:t>
                </a:r>
              </a:p>
            </p:txBody>
          </p:sp>
        </mc:Fallback>
      </mc:AlternateContent>
      <p:grpSp>
        <p:nvGrpSpPr>
          <p:cNvPr id="17" name="组合 16">
            <a:extLst>
              <a:ext uri="{FF2B5EF4-FFF2-40B4-BE49-F238E27FC236}">
                <a16:creationId xmlns:a16="http://schemas.microsoft.com/office/drawing/2014/main" id="{62114E76-9214-4342-A90E-A75C5346E715}"/>
              </a:ext>
            </a:extLst>
          </p:cNvPr>
          <p:cNvGrpSpPr/>
          <p:nvPr/>
        </p:nvGrpSpPr>
        <p:grpSpPr>
          <a:xfrm>
            <a:off x="7103443" y="1555300"/>
            <a:ext cx="3773104" cy="2266750"/>
            <a:chOff x="7141944" y="2055813"/>
            <a:chExt cx="3773104" cy="2266750"/>
          </a:xfrm>
        </p:grpSpPr>
        <p:grpSp>
          <p:nvGrpSpPr>
            <p:cNvPr id="10" name="组合 9">
              <a:extLst>
                <a:ext uri="{FF2B5EF4-FFF2-40B4-BE49-F238E27FC236}">
                  <a16:creationId xmlns:a16="http://schemas.microsoft.com/office/drawing/2014/main" id="{CCA669A5-C8F5-4CEC-B477-3B014F0EF4D9}"/>
                </a:ext>
              </a:extLst>
            </p:cNvPr>
            <p:cNvGrpSpPr/>
            <p:nvPr/>
          </p:nvGrpSpPr>
          <p:grpSpPr>
            <a:xfrm>
              <a:off x="7141944" y="2055813"/>
              <a:ext cx="3773104" cy="2266750"/>
              <a:chOff x="6516302" y="2295625"/>
              <a:chExt cx="3773104" cy="2266750"/>
            </a:xfrm>
          </p:grpSpPr>
          <p:sp>
            <p:nvSpPr>
              <p:cNvPr id="6" name="矩形 5">
                <a:extLst>
                  <a:ext uri="{FF2B5EF4-FFF2-40B4-BE49-F238E27FC236}">
                    <a16:creationId xmlns:a16="http://schemas.microsoft.com/office/drawing/2014/main" id="{6D4352B8-25F0-4985-8ECC-865E67164032}"/>
                  </a:ext>
                </a:extLst>
              </p:cNvPr>
              <p:cNvSpPr/>
              <p:nvPr/>
            </p:nvSpPr>
            <p:spPr>
              <a:xfrm>
                <a:off x="6516303" y="3429000"/>
                <a:ext cx="3773103" cy="113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7">
                <a:extLst>
                  <a:ext uri="{FF2B5EF4-FFF2-40B4-BE49-F238E27FC236}">
                    <a16:creationId xmlns:a16="http://schemas.microsoft.com/office/drawing/2014/main" id="{4D95A778-B473-4B0C-897C-4626D7EF1FBD}"/>
                  </a:ext>
                </a:extLst>
              </p:cNvPr>
              <p:cNvSpPr/>
              <p:nvPr/>
            </p:nvSpPr>
            <p:spPr>
              <a:xfrm>
                <a:off x="6516302" y="2295625"/>
                <a:ext cx="3773103" cy="11333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cxnSp>
          <p:nvCxnSpPr>
            <p:cNvPr id="12" name="直接连接符 11">
              <a:extLst>
                <a:ext uri="{FF2B5EF4-FFF2-40B4-BE49-F238E27FC236}">
                  <a16:creationId xmlns:a16="http://schemas.microsoft.com/office/drawing/2014/main" id="{9E040177-202F-4A38-A9BA-560E9BD4AF2A}"/>
                </a:ext>
              </a:extLst>
            </p:cNvPr>
            <p:cNvCxnSpPr>
              <a:cxnSpLocks/>
            </p:cNvCxnSpPr>
            <p:nvPr/>
          </p:nvCxnSpPr>
          <p:spPr>
            <a:xfrm>
              <a:off x="7141944" y="3189188"/>
              <a:ext cx="3773103" cy="0"/>
            </a:xfrm>
            <a:prstGeom prst="line">
              <a:avLst/>
            </a:prstGeom>
            <a:ln w="57150"/>
          </p:spPr>
          <p:style>
            <a:lnRef idx="2">
              <a:schemeClr val="dk1"/>
            </a:lnRef>
            <a:fillRef idx="0">
              <a:schemeClr val="dk1"/>
            </a:fillRef>
            <a:effectRef idx="1">
              <a:schemeClr val="dk1"/>
            </a:effectRef>
            <a:fontRef idx="minor">
              <a:schemeClr val="tx1"/>
            </a:fontRef>
          </p:style>
        </p:cxnSp>
        <p:sp>
          <p:nvSpPr>
            <p:cNvPr id="14" name="闪电形 13">
              <a:extLst>
                <a:ext uri="{FF2B5EF4-FFF2-40B4-BE49-F238E27FC236}">
                  <a16:creationId xmlns:a16="http://schemas.microsoft.com/office/drawing/2014/main" id="{2882F71D-752A-4DBC-95FA-310196F29952}"/>
                </a:ext>
              </a:extLst>
            </p:cNvPr>
            <p:cNvSpPr/>
            <p:nvPr/>
          </p:nvSpPr>
          <p:spPr>
            <a:xfrm flipH="1">
              <a:off x="8653109" y="3181532"/>
              <a:ext cx="500514" cy="656926"/>
            </a:xfrm>
            <a:prstGeom prst="lightningBol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6" name="直接连接符 15">
              <a:extLst>
                <a:ext uri="{FF2B5EF4-FFF2-40B4-BE49-F238E27FC236}">
                  <a16:creationId xmlns:a16="http://schemas.microsoft.com/office/drawing/2014/main" id="{DCE35F84-93B6-4D2C-8680-345DFBAA1CCB}"/>
                </a:ext>
              </a:extLst>
            </p:cNvPr>
            <p:cNvCxnSpPr/>
            <p:nvPr/>
          </p:nvCxnSpPr>
          <p:spPr>
            <a:xfrm>
              <a:off x="8653110" y="3218088"/>
              <a:ext cx="0" cy="1075574"/>
            </a:xfrm>
            <a:prstGeom prst="line">
              <a:avLst/>
            </a:prstGeom>
            <a:ln w="57150"/>
          </p:spPr>
          <p:style>
            <a:lnRef idx="3">
              <a:schemeClr val="accent4"/>
            </a:lnRef>
            <a:fillRef idx="0">
              <a:schemeClr val="accent4"/>
            </a:fillRef>
            <a:effectRef idx="2">
              <a:schemeClr val="accent4"/>
            </a:effectRef>
            <a:fontRef idx="minor">
              <a:schemeClr val="tx1"/>
            </a:fontRef>
          </p:style>
        </p:cxnSp>
      </p:grpSp>
      <p:grpSp>
        <p:nvGrpSpPr>
          <p:cNvPr id="18" name="组合 17">
            <a:extLst>
              <a:ext uri="{FF2B5EF4-FFF2-40B4-BE49-F238E27FC236}">
                <a16:creationId xmlns:a16="http://schemas.microsoft.com/office/drawing/2014/main" id="{4FE7ADE3-E249-4C30-BC57-0197B6D85D55}"/>
              </a:ext>
            </a:extLst>
          </p:cNvPr>
          <p:cNvGrpSpPr/>
          <p:nvPr/>
        </p:nvGrpSpPr>
        <p:grpSpPr>
          <a:xfrm>
            <a:off x="7103443" y="4364272"/>
            <a:ext cx="3773104" cy="2266750"/>
            <a:chOff x="7141944" y="2055813"/>
            <a:chExt cx="3773104" cy="2266750"/>
          </a:xfrm>
        </p:grpSpPr>
        <p:grpSp>
          <p:nvGrpSpPr>
            <p:cNvPr id="19" name="组合 18">
              <a:extLst>
                <a:ext uri="{FF2B5EF4-FFF2-40B4-BE49-F238E27FC236}">
                  <a16:creationId xmlns:a16="http://schemas.microsoft.com/office/drawing/2014/main" id="{29F6994E-824D-47E7-9A7A-387A9F9D8618}"/>
                </a:ext>
              </a:extLst>
            </p:cNvPr>
            <p:cNvGrpSpPr/>
            <p:nvPr/>
          </p:nvGrpSpPr>
          <p:grpSpPr>
            <a:xfrm>
              <a:off x="7141944" y="2055813"/>
              <a:ext cx="3773104" cy="2266750"/>
              <a:chOff x="6516302" y="2295625"/>
              <a:chExt cx="3773104" cy="2266750"/>
            </a:xfrm>
          </p:grpSpPr>
          <p:sp>
            <p:nvSpPr>
              <p:cNvPr id="23" name="矩形 22">
                <a:extLst>
                  <a:ext uri="{FF2B5EF4-FFF2-40B4-BE49-F238E27FC236}">
                    <a16:creationId xmlns:a16="http://schemas.microsoft.com/office/drawing/2014/main" id="{0712A292-7A63-42BF-99E2-9F544A2CDFF8}"/>
                  </a:ext>
                </a:extLst>
              </p:cNvPr>
              <p:cNvSpPr/>
              <p:nvPr/>
            </p:nvSpPr>
            <p:spPr>
              <a:xfrm>
                <a:off x="6516303" y="3429000"/>
                <a:ext cx="3773103" cy="113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a:extLst>
                  <a:ext uri="{FF2B5EF4-FFF2-40B4-BE49-F238E27FC236}">
                    <a16:creationId xmlns:a16="http://schemas.microsoft.com/office/drawing/2014/main" id="{EB48C9C3-F8BB-4CE1-A40E-11F82E49A3DD}"/>
                  </a:ext>
                </a:extLst>
              </p:cNvPr>
              <p:cNvSpPr/>
              <p:nvPr/>
            </p:nvSpPr>
            <p:spPr>
              <a:xfrm>
                <a:off x="6516302" y="2295625"/>
                <a:ext cx="3773103" cy="113337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cxnSp>
          <p:nvCxnSpPr>
            <p:cNvPr id="20" name="直接连接符 19">
              <a:extLst>
                <a:ext uri="{FF2B5EF4-FFF2-40B4-BE49-F238E27FC236}">
                  <a16:creationId xmlns:a16="http://schemas.microsoft.com/office/drawing/2014/main" id="{D0A39154-4385-4CDB-88B7-1B187BBF80BF}"/>
                </a:ext>
              </a:extLst>
            </p:cNvPr>
            <p:cNvCxnSpPr>
              <a:cxnSpLocks/>
            </p:cNvCxnSpPr>
            <p:nvPr/>
          </p:nvCxnSpPr>
          <p:spPr>
            <a:xfrm>
              <a:off x="7141944" y="3189188"/>
              <a:ext cx="3773103" cy="0"/>
            </a:xfrm>
            <a:prstGeom prst="line">
              <a:avLst/>
            </a:prstGeom>
            <a:ln w="57150"/>
          </p:spPr>
          <p:style>
            <a:lnRef idx="2">
              <a:schemeClr val="dk1"/>
            </a:lnRef>
            <a:fillRef idx="0">
              <a:schemeClr val="dk1"/>
            </a:fillRef>
            <a:effectRef idx="1">
              <a:schemeClr val="dk1"/>
            </a:effectRef>
            <a:fontRef idx="minor">
              <a:schemeClr val="tx1"/>
            </a:fontRef>
          </p:style>
        </p:cxnSp>
        <p:sp>
          <p:nvSpPr>
            <p:cNvPr id="21" name="闪电形 20">
              <a:extLst>
                <a:ext uri="{FF2B5EF4-FFF2-40B4-BE49-F238E27FC236}">
                  <a16:creationId xmlns:a16="http://schemas.microsoft.com/office/drawing/2014/main" id="{1F3A7B36-D99E-49A2-BF3D-75AC5F3F5891}"/>
                </a:ext>
              </a:extLst>
            </p:cNvPr>
            <p:cNvSpPr/>
            <p:nvPr/>
          </p:nvSpPr>
          <p:spPr>
            <a:xfrm flipH="1">
              <a:off x="8653108" y="2073075"/>
              <a:ext cx="500514" cy="656926"/>
            </a:xfrm>
            <a:prstGeom prst="lightningBol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22" name="直接连接符 21">
              <a:extLst>
                <a:ext uri="{FF2B5EF4-FFF2-40B4-BE49-F238E27FC236}">
                  <a16:creationId xmlns:a16="http://schemas.microsoft.com/office/drawing/2014/main" id="{2C4565E3-92F0-4A07-9DDF-F82567E6A613}"/>
                </a:ext>
              </a:extLst>
            </p:cNvPr>
            <p:cNvCxnSpPr/>
            <p:nvPr/>
          </p:nvCxnSpPr>
          <p:spPr>
            <a:xfrm>
              <a:off x="8653108" y="2055813"/>
              <a:ext cx="0" cy="1075574"/>
            </a:xfrm>
            <a:prstGeom prst="line">
              <a:avLst/>
            </a:prstGeom>
            <a:ln w="57150"/>
          </p:spPr>
          <p:style>
            <a:lnRef idx="3">
              <a:schemeClr val="accent4"/>
            </a:lnRef>
            <a:fillRef idx="0">
              <a:schemeClr val="accent4"/>
            </a:fillRef>
            <a:effectRef idx="2">
              <a:schemeClr val="accent4"/>
            </a:effectRef>
            <a:fontRef idx="minor">
              <a:schemeClr val="tx1"/>
            </a:fontRef>
          </p:style>
        </p:cxnSp>
      </p:grpSp>
      <p:sp>
        <p:nvSpPr>
          <p:cNvPr id="25" name="文本框 24">
            <a:extLst>
              <a:ext uri="{FF2B5EF4-FFF2-40B4-BE49-F238E27FC236}">
                <a16:creationId xmlns:a16="http://schemas.microsoft.com/office/drawing/2014/main" id="{E3FD55AB-BD94-461A-9E74-BE027AA1481A}"/>
              </a:ext>
            </a:extLst>
          </p:cNvPr>
          <p:cNvSpPr txBox="1"/>
          <p:nvPr/>
        </p:nvSpPr>
        <p:spPr>
          <a:xfrm>
            <a:off x="7678554" y="1880161"/>
            <a:ext cx="15616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Outer region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26" name="文本框 25">
            <a:extLst>
              <a:ext uri="{FF2B5EF4-FFF2-40B4-BE49-F238E27FC236}">
                <a16:creationId xmlns:a16="http://schemas.microsoft.com/office/drawing/2014/main" id="{B6BFCE69-C041-4E6C-BE8A-EDD96BADFA60}"/>
              </a:ext>
            </a:extLst>
          </p:cNvPr>
          <p:cNvSpPr txBox="1"/>
          <p:nvPr/>
        </p:nvSpPr>
        <p:spPr>
          <a:xfrm>
            <a:off x="9026089" y="3195642"/>
            <a:ext cx="15039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rPr>
              <a:t>Inner region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66912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0CFF5-D4E0-49C7-80EF-6B8B5272B7C3}"/>
              </a:ext>
            </a:extLst>
          </p:cNvPr>
          <p:cNvSpPr>
            <a:spLocks noGrp="1"/>
          </p:cNvSpPr>
          <p:nvPr>
            <p:ph type="title"/>
          </p:nvPr>
        </p:nvSpPr>
        <p:spPr/>
        <p:txBody>
          <a:bodyPr>
            <a:normAutofit/>
          </a:bodyPr>
          <a:lstStyle/>
          <a:p>
            <a:r>
              <a:rPr lang="en-US" altLang="zh-CN" sz="4000" b="1" dirty="0">
                <a:latin typeface="Times New Roman" panose="02020603050405020304" pitchFamily="18" charset="0"/>
                <a:cs typeface="Times New Roman" panose="02020603050405020304" pitchFamily="18" charset="0"/>
              </a:rPr>
              <a:t>Potassium Clearance: Stimulus Region Effect</a:t>
            </a:r>
            <a:endParaRPr lang="zh-CN" altLang="en-US" sz="4000" dirty="0"/>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C4B37D73-DCDA-469C-BC0C-E2EE47D4CBE3}"/>
                  </a:ext>
                </a:extLst>
              </p:cNvPr>
              <p:cNvSpPr>
                <a:spLocks noGrp="1"/>
              </p:cNvSpPr>
              <p:nvPr>
                <p:ph idx="1"/>
              </p:nvPr>
            </p:nvSpPr>
            <p:spPr>
              <a:xfrm>
                <a:off x="0" y="1648828"/>
                <a:ext cx="11944952" cy="4998859"/>
              </a:xfrm>
            </p:spPr>
            <p:txBody>
              <a:bodyPr>
                <a:normAutofit lnSpcReduction="10000"/>
              </a:bodyPr>
              <a:lstStyle/>
              <a:p>
                <a:pPr algn="just"/>
                <a:r>
                  <a:rPr lang="en-US" altLang="zh-CN" sz="2400" dirty="0">
                    <a:latin typeface="Times New Roman" panose="02020603050405020304" pitchFamily="18" charset="0"/>
                    <a:cs typeface="Times New Roman" panose="02020603050405020304" pitchFamily="18" charset="0"/>
                  </a:rPr>
                  <a:t>During  axon firing </a:t>
                </a:r>
                <a14:m>
                  <m:oMath xmlns:m="http://schemas.openxmlformats.org/officeDocument/2006/math">
                    <m:r>
                      <a:rPr lang="en-US" altLang="zh-CN" sz="2400" b="0" i="1" smtClean="0">
                        <a:latin typeface="Cambria Math" panose="02040503050406030204" pitchFamily="18" charset="0"/>
                        <a:cs typeface="Times New Roman" panose="02020603050405020304" pitchFamily="18" charset="0"/>
                      </a:rPr>
                      <m:t>[0, </m:t>
                    </m:r>
                    <m:sSub>
                      <m:sSubPr>
                        <m:ctrlPr>
                          <a:rPr lang="en-US" altLang="zh-CN" sz="2400" b="0" i="1" smtClean="0">
                            <a:latin typeface="Cambria Math" panose="02040503050406030204" pitchFamily="18" charset="0"/>
                            <a:cs typeface="Times New Roman" panose="02020603050405020304" pitchFamily="18" charset="0"/>
                          </a:rPr>
                        </m:ctrlPr>
                      </m:sSubPr>
                      <m:e>
                        <m:r>
                          <a:rPr lang="en-US" altLang="zh-CN" sz="2400" b="0" i="1" smtClean="0">
                            <a:latin typeface="Cambria Math" panose="02040503050406030204" pitchFamily="18" charset="0"/>
                            <a:cs typeface="Times New Roman" panose="02020603050405020304" pitchFamily="18" charset="0"/>
                          </a:rPr>
                          <m:t>𝑇</m:t>
                        </m:r>
                      </m:e>
                      <m:sub>
                        <m:r>
                          <a:rPr lang="en-US" altLang="zh-CN" sz="2400" b="0" i="1" smtClean="0">
                            <a:latin typeface="Cambria Math" panose="02040503050406030204" pitchFamily="18" charset="0"/>
                            <a:cs typeface="Times New Roman" panose="02020603050405020304" pitchFamily="18" charset="0"/>
                          </a:rPr>
                          <m:t>𝑠𝑡𝑖</m:t>
                        </m:r>
                      </m:sub>
                    </m:sSub>
                    <m:r>
                      <a:rPr lang="en-US" altLang="zh-CN" sz="2400" b="0" i="1" smtClean="0">
                        <a:latin typeface="Cambria Math" panose="02040503050406030204" pitchFamily="18" charset="0"/>
                        <a:cs typeface="Times New Roman" panose="02020603050405020304" pitchFamily="18" charset="0"/>
                      </a:rPr>
                      <m:t>]</m:t>
                    </m:r>
                  </m:oMath>
                </a14:m>
                <a:r>
                  <a:rPr lang="en-US" altLang="zh-CN" sz="2400" dirty="0">
                    <a:latin typeface="Times New Roman" panose="02020603050405020304" pitchFamily="18" charset="0"/>
                    <a:cs typeface="Times New Roman" panose="02020603050405020304" pitchFamily="18" charset="0"/>
                  </a:rPr>
                  <a:t> </a:t>
                </a:r>
              </a:p>
              <a:p>
                <a:pPr lvl="1" algn="just"/>
                <a:endParaRPr lang="en-US" altLang="zh-CN" dirty="0">
                  <a:latin typeface="Times New Roman" panose="02020603050405020304" pitchFamily="18" charset="0"/>
                  <a:cs typeface="Times New Roman" panose="02020603050405020304" pitchFamily="18" charset="0"/>
                </a:endParaRPr>
              </a:p>
              <a:p>
                <a:pPr lvl="1" algn="just"/>
                <a:endParaRPr lang="en-US" altLang="zh-CN" dirty="0">
                  <a:latin typeface="Times New Roman" panose="02020603050405020304" pitchFamily="18" charset="0"/>
                  <a:cs typeface="Times New Roman" panose="02020603050405020304" pitchFamily="18" charset="0"/>
                </a:endParaRPr>
              </a:p>
              <a:p>
                <a:pPr lvl="1" algn="just"/>
                <a:endParaRPr lang="en-US" altLang="zh-CN" dirty="0">
                  <a:latin typeface="Times New Roman" panose="02020603050405020304" pitchFamily="18" charset="0"/>
                  <a:cs typeface="Times New Roman" panose="02020603050405020304" pitchFamily="18" charset="0"/>
                </a:endParaRPr>
              </a:p>
              <a:p>
                <a:pPr marL="457200" lvl="1" indent="0" algn="just">
                  <a:buNone/>
                </a:pPr>
                <a:endParaRPr lang="en-US" altLang="zh-CN" dirty="0">
                  <a:latin typeface="Times New Roman" panose="02020603050405020304" pitchFamily="18" charset="0"/>
                  <a:cs typeface="Times New Roman" panose="02020603050405020304" pitchFamily="18" charset="0"/>
                </a:endParaRPr>
              </a:p>
              <a:p>
                <a:pPr marL="457200" lvl="1" indent="0" algn="just">
                  <a:buNone/>
                </a:pPr>
                <a:endParaRPr lang="en-US" altLang="zh-CN" dirty="0">
                  <a:latin typeface="Times New Roman" panose="02020603050405020304" pitchFamily="18" charset="0"/>
                  <a:cs typeface="Times New Roman" panose="02020603050405020304" pitchFamily="18" charset="0"/>
                </a:endParaRPr>
              </a:p>
              <a:p>
                <a:pPr marL="457200" lvl="1" indent="0" algn="just">
                  <a:buNone/>
                </a:pPr>
                <a:endParaRPr lang="en-US" altLang="zh-CN" dirty="0">
                  <a:latin typeface="Times New Roman" panose="02020603050405020304" pitchFamily="18" charset="0"/>
                  <a:cs typeface="Times New Roman" panose="02020603050405020304" pitchFamily="18" charset="0"/>
                </a:endParaRPr>
              </a:p>
              <a:p>
                <a:pPr marL="457200" lvl="1" indent="0" algn="just">
                  <a:buNone/>
                </a:pPr>
                <a:endParaRPr lang="en-US" altLang="zh-CN" dirty="0">
                  <a:latin typeface="Times New Roman" panose="02020603050405020304" pitchFamily="18" charset="0"/>
                  <a:cs typeface="Times New Roman" panose="02020603050405020304" pitchFamily="18" charset="0"/>
                </a:endParaRPr>
              </a:p>
              <a:p>
                <a:pPr marL="457200" lvl="1" indent="0" algn="just">
                  <a:buNone/>
                </a:pPr>
                <a:endParaRPr lang="en-US" altLang="zh-CN" dirty="0">
                  <a:latin typeface="Times New Roman" panose="02020603050405020304" pitchFamily="18" charset="0"/>
                  <a:cs typeface="Times New Roman" panose="02020603050405020304" pitchFamily="18" charset="0"/>
                </a:endParaRPr>
              </a:p>
              <a:p>
                <a:pPr marL="457200" lvl="1" indent="0" algn="just">
                  <a:buNone/>
                </a:pPr>
                <a:endParaRPr lang="en-US" altLang="zh-CN" dirty="0">
                  <a:latin typeface="Times New Roman" panose="02020603050405020304" pitchFamily="18" charset="0"/>
                  <a:cs typeface="Times New Roman" panose="02020603050405020304" pitchFamily="18" charset="0"/>
                </a:endParaRPr>
              </a:p>
              <a:p>
                <a:pPr marL="457200" lvl="1" indent="0" algn="just">
                  <a:buNone/>
                </a:pPr>
                <a:endParaRPr lang="en-US" altLang="zh-CN" dirty="0">
                  <a:latin typeface="Times New Roman" panose="02020603050405020304" pitchFamily="18" charset="0"/>
                  <a:cs typeface="Times New Roman" panose="02020603050405020304" pitchFamily="18" charset="0"/>
                </a:endParaRPr>
              </a:p>
              <a:p>
                <a:pPr marL="457200" lvl="1" indent="0" algn="just">
                  <a:buNone/>
                </a:pPr>
                <a:r>
                  <a:rPr lang="en-US" altLang="zh-CN" sz="2600" b="1" dirty="0">
                    <a:latin typeface="Times New Roman" panose="02020603050405020304" pitchFamily="18" charset="0"/>
                    <a:cs typeface="Times New Roman" panose="02020603050405020304" pitchFamily="18" charset="0"/>
                  </a:rPr>
                  <a:t>Both Glial compartment and ECS help potassium clearance. Glial compartment is more important. </a:t>
                </a:r>
                <a:endParaRPr lang="en-US" altLang="zh-CN" dirty="0">
                  <a:latin typeface="Times New Roman" panose="02020603050405020304" pitchFamily="18" charset="0"/>
                  <a:cs typeface="Times New Roman" panose="02020603050405020304" pitchFamily="18" charset="0"/>
                </a:endParaRPr>
              </a:p>
              <a:p>
                <a:pPr lvl="1"/>
                <a:endParaRPr lang="en-US" altLang="zh-CN" dirty="0">
                  <a:latin typeface="Times New Roman" panose="02020603050405020304" pitchFamily="18" charset="0"/>
                  <a:cs typeface="Times New Roman" panose="02020603050405020304" pitchFamily="18" charset="0"/>
                </a:endParaRPr>
              </a:p>
              <a:p>
                <a:pPr lvl="1"/>
                <a:endParaRPr lang="en-US" altLang="zh-CN" dirty="0">
                  <a:latin typeface="Times New Roman" panose="02020603050405020304" pitchFamily="18" charset="0"/>
                  <a:cs typeface="Times New Roman" panose="02020603050405020304" pitchFamily="18" charset="0"/>
                </a:endParaRPr>
              </a:p>
              <a:p>
                <a:endParaRPr lang="zh-CN" altLang="en-US" dirty="0"/>
              </a:p>
            </p:txBody>
          </p:sp>
        </mc:Choice>
        <mc:Fallback xmlns="">
          <p:sp>
            <p:nvSpPr>
              <p:cNvPr id="3" name="内容占位符 2">
                <a:extLst>
                  <a:ext uri="{FF2B5EF4-FFF2-40B4-BE49-F238E27FC236}">
                    <a16:creationId xmlns:a16="http://schemas.microsoft.com/office/drawing/2014/main" id="{C4B37D73-DCDA-469C-BC0C-E2EE47D4CBE3}"/>
                  </a:ext>
                </a:extLst>
              </p:cNvPr>
              <p:cNvSpPr>
                <a:spLocks noGrp="1" noRot="1" noChangeAspect="1" noMove="1" noResize="1" noEditPoints="1" noAdjustHandles="1" noChangeArrowheads="1" noChangeShapeType="1" noTextEdit="1"/>
              </p:cNvSpPr>
              <p:nvPr>
                <p:ph idx="1"/>
              </p:nvPr>
            </p:nvSpPr>
            <p:spPr>
              <a:xfrm>
                <a:off x="0" y="1648828"/>
                <a:ext cx="11944952" cy="4998859"/>
              </a:xfrm>
              <a:blipFill>
                <a:blip r:embed="rId2"/>
                <a:stretch>
                  <a:fillRect l="-664" t="-2439" r="-919"/>
                </a:stretch>
              </a:blipFill>
            </p:spPr>
            <p:txBody>
              <a:bodyPr/>
              <a:lstStyle/>
              <a:p>
                <a:r>
                  <a:rPr lang="zh-CN" altLang="en-US">
                    <a:noFill/>
                  </a:rPr>
                  <a:t> </a:t>
                </a:r>
              </a:p>
            </p:txBody>
          </p:sp>
        </mc:Fallback>
      </mc:AlternateContent>
      <p:pic>
        <p:nvPicPr>
          <p:cNvPr id="7" name="Picture 18">
            <a:extLst>
              <a:ext uri="{FF2B5EF4-FFF2-40B4-BE49-F238E27FC236}">
                <a16:creationId xmlns:a16="http://schemas.microsoft.com/office/drawing/2014/main" id="{66C0A530-8D1D-462F-899D-2C74C169DDC4}"/>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420687" y="2098307"/>
            <a:ext cx="6047874" cy="3480099"/>
          </a:xfrm>
          <a:prstGeom prst="rect">
            <a:avLst/>
          </a:prstGeom>
          <a:noFill/>
          <a:ln>
            <a:noFill/>
          </a:ln>
        </p:spPr>
      </p:pic>
      <p:pic>
        <p:nvPicPr>
          <p:cNvPr id="8" name="Picture 8">
            <a:extLst>
              <a:ext uri="{FF2B5EF4-FFF2-40B4-BE49-F238E27FC236}">
                <a16:creationId xmlns:a16="http://schemas.microsoft.com/office/drawing/2014/main" id="{AFCB0E3F-B4D4-4162-AD45-D3216C953BC9}"/>
              </a:ext>
            </a:extLst>
          </p:cNvPr>
          <p:cNvPicPr/>
          <p:nvPr/>
        </p:nvPicPr>
        <p:blipFill rotWithShape="1">
          <a:blip r:embed="rId4" cstate="print">
            <a:extLst>
              <a:ext uri="{28A0092B-C50C-407E-A947-70E740481C1C}">
                <a14:useLocalDpi xmlns:a14="http://schemas.microsoft.com/office/drawing/2010/main" val="0"/>
              </a:ext>
            </a:extLst>
          </a:blip>
          <a:srcRect r="55016" b="2589"/>
          <a:stretch/>
        </p:blipFill>
        <p:spPr>
          <a:xfrm>
            <a:off x="6889248" y="1911953"/>
            <a:ext cx="3890660" cy="3537300"/>
          </a:xfrm>
          <a:prstGeom prst="rect">
            <a:avLst/>
          </a:prstGeom>
        </p:spPr>
      </p:pic>
    </p:spTree>
    <p:extLst>
      <p:ext uri="{BB962C8B-B14F-4D97-AF65-F5344CB8AC3E}">
        <p14:creationId xmlns:p14="http://schemas.microsoft.com/office/powerpoint/2010/main" val="4043341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7C8436-880B-4500-A640-E9CF89DECD9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094A4D4-E870-4986-AE61-DF100B938829}" type="slidenum">
              <a:rPr kumimoji="0" lang="en-US" sz="14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 name="Rectangle 2">
            <a:extLst>
              <a:ext uri="{FF2B5EF4-FFF2-40B4-BE49-F238E27FC236}">
                <a16:creationId xmlns:a16="http://schemas.microsoft.com/office/drawing/2014/main" id="{D8643734-29EB-4981-B72D-463B23930DB4}"/>
              </a:ext>
            </a:extLst>
          </p:cNvPr>
          <p:cNvSpPr/>
          <p:nvPr/>
        </p:nvSpPr>
        <p:spPr>
          <a:xfrm>
            <a:off x="2808172" y="403765"/>
            <a:ext cx="6575656"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pitchFamily="34" charset="0"/>
                <a:ea typeface="+mn-ea"/>
                <a:cs typeface="Arial" pitchFamily="34" charset="0"/>
              </a:rPr>
              <a:t>Osmosis through a Semi-permeable Membrane</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b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 Consistent Approach to Interactions</a:t>
            </a:r>
            <a:b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arXiv:1806.00646 </a:t>
            </a:r>
          </a:p>
        </p:txBody>
      </p:sp>
      <p:grpSp>
        <p:nvGrpSpPr>
          <p:cNvPr id="37" name="Group 36">
            <a:extLst>
              <a:ext uri="{FF2B5EF4-FFF2-40B4-BE49-F238E27FC236}">
                <a16:creationId xmlns:a16="http://schemas.microsoft.com/office/drawing/2014/main" id="{B071DEF1-A45F-431F-ABB0-E38EE43D0D66}"/>
              </a:ext>
            </a:extLst>
          </p:cNvPr>
          <p:cNvGrpSpPr/>
          <p:nvPr/>
        </p:nvGrpSpPr>
        <p:grpSpPr>
          <a:xfrm>
            <a:off x="3717191" y="1338274"/>
            <a:ext cx="5331189" cy="4574196"/>
            <a:chOff x="2193190" y="1338274"/>
            <a:chExt cx="5331189" cy="4574196"/>
          </a:xfrm>
        </p:grpSpPr>
        <p:grpSp>
          <p:nvGrpSpPr>
            <p:cNvPr id="16" name="Group 15">
              <a:extLst>
                <a:ext uri="{FF2B5EF4-FFF2-40B4-BE49-F238E27FC236}">
                  <a16:creationId xmlns:a16="http://schemas.microsoft.com/office/drawing/2014/main" id="{3AC7F51D-F16B-4E04-AD0E-73B619C04EBC}"/>
                </a:ext>
              </a:extLst>
            </p:cNvPr>
            <p:cNvGrpSpPr/>
            <p:nvPr/>
          </p:nvGrpSpPr>
          <p:grpSpPr>
            <a:xfrm>
              <a:off x="2684123" y="1338274"/>
              <a:ext cx="4840256" cy="4558184"/>
              <a:chOff x="2684683" y="1886711"/>
              <a:chExt cx="4840256" cy="4558184"/>
            </a:xfrm>
          </p:grpSpPr>
          <p:grpSp>
            <p:nvGrpSpPr>
              <p:cNvPr id="17" name="Group 16">
                <a:extLst>
                  <a:ext uri="{FF2B5EF4-FFF2-40B4-BE49-F238E27FC236}">
                    <a16:creationId xmlns:a16="http://schemas.microsoft.com/office/drawing/2014/main" id="{FBE50A1D-18E1-487B-BE03-C29527222E97}"/>
                  </a:ext>
                </a:extLst>
              </p:cNvPr>
              <p:cNvGrpSpPr/>
              <p:nvPr/>
            </p:nvGrpSpPr>
            <p:grpSpPr>
              <a:xfrm>
                <a:off x="2684683" y="1886711"/>
                <a:ext cx="1212027" cy="1672419"/>
                <a:chOff x="861719" y="2080716"/>
                <a:chExt cx="1212027" cy="1672419"/>
              </a:xfrm>
            </p:grpSpPr>
            <p:pic>
              <p:nvPicPr>
                <p:cNvPr id="26" name="Picture 25">
                  <a:extLst>
                    <a:ext uri="{FF2B5EF4-FFF2-40B4-BE49-F238E27FC236}">
                      <a16:creationId xmlns:a16="http://schemas.microsoft.com/office/drawing/2014/main" id="{12FA6561-98C5-4C84-B717-D7D875933AF3}"/>
                    </a:ext>
                  </a:extLst>
                </p:cNvPr>
                <p:cNvPicPr>
                  <a:picLocks noChangeAspect="1"/>
                </p:cNvPicPr>
                <p:nvPr/>
              </p:nvPicPr>
              <p:blipFill>
                <a:blip r:embed="rId3"/>
                <a:stretch>
                  <a:fillRect/>
                </a:stretch>
              </p:blipFill>
              <p:spPr>
                <a:xfrm>
                  <a:off x="884905" y="2080716"/>
                  <a:ext cx="1188841" cy="1304059"/>
                </a:xfrm>
                <a:prstGeom prst="rect">
                  <a:avLst/>
                </a:prstGeom>
              </p:spPr>
            </p:pic>
            <p:sp>
              <p:nvSpPr>
                <p:cNvPr id="27" name="Rectangle 26">
                  <a:extLst>
                    <a:ext uri="{FF2B5EF4-FFF2-40B4-BE49-F238E27FC236}">
                      <a16:creationId xmlns:a16="http://schemas.microsoft.com/office/drawing/2014/main" id="{2B81541E-A23F-46EB-A9DB-047A30B4A6F7}"/>
                    </a:ext>
                  </a:extLst>
                </p:cNvPr>
                <p:cNvSpPr/>
                <p:nvPr/>
              </p:nvSpPr>
              <p:spPr>
                <a:xfrm>
                  <a:off x="861719" y="3414581"/>
                  <a:ext cx="1119217"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Shixin Xu</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grpSp>
            <p:nvGrpSpPr>
              <p:cNvPr id="18" name="Group 17">
                <a:extLst>
                  <a:ext uri="{FF2B5EF4-FFF2-40B4-BE49-F238E27FC236}">
                    <a16:creationId xmlns:a16="http://schemas.microsoft.com/office/drawing/2014/main" id="{A4CFBEFE-0C22-478C-961D-5CAC3E6FC3D9}"/>
                  </a:ext>
                </a:extLst>
              </p:cNvPr>
              <p:cNvGrpSpPr/>
              <p:nvPr/>
            </p:nvGrpSpPr>
            <p:grpSpPr>
              <a:xfrm>
                <a:off x="4130205" y="1913590"/>
                <a:ext cx="1369286" cy="1659959"/>
                <a:chOff x="2330427" y="2107595"/>
                <a:chExt cx="1369286" cy="1659959"/>
              </a:xfrm>
            </p:grpSpPr>
            <p:pic>
              <p:nvPicPr>
                <p:cNvPr id="24" name="Picture 23">
                  <a:extLst>
                    <a:ext uri="{FF2B5EF4-FFF2-40B4-BE49-F238E27FC236}">
                      <a16:creationId xmlns:a16="http://schemas.microsoft.com/office/drawing/2014/main" id="{B360977C-7AF1-42C1-A08A-28496ED187CF}"/>
                    </a:ext>
                  </a:extLst>
                </p:cNvPr>
                <p:cNvPicPr>
                  <a:picLocks noChangeAspect="1"/>
                </p:cNvPicPr>
                <p:nvPr/>
              </p:nvPicPr>
              <p:blipFill>
                <a:blip r:embed="rId4"/>
                <a:stretch>
                  <a:fillRect/>
                </a:stretch>
              </p:blipFill>
              <p:spPr>
                <a:xfrm>
                  <a:off x="2420649" y="2107595"/>
                  <a:ext cx="1188841" cy="1245069"/>
                </a:xfrm>
                <a:prstGeom prst="rect">
                  <a:avLst/>
                </a:prstGeom>
              </p:spPr>
            </p:pic>
            <p:sp>
              <p:nvSpPr>
                <p:cNvPr id="25" name="Rectangle 24">
                  <a:extLst>
                    <a:ext uri="{FF2B5EF4-FFF2-40B4-BE49-F238E27FC236}">
                      <a16:creationId xmlns:a16="http://schemas.microsoft.com/office/drawing/2014/main" id="{536E8A7D-BDEE-4E6F-911D-C845ECC145C3}"/>
                    </a:ext>
                  </a:extLst>
                </p:cNvPr>
                <p:cNvSpPr/>
                <p:nvPr/>
              </p:nvSpPr>
              <p:spPr>
                <a:xfrm>
                  <a:off x="2330427" y="3429000"/>
                  <a:ext cx="1369286"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Zilong Song</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grpSp>
            <p:nvGrpSpPr>
              <p:cNvPr id="19" name="Group 18">
                <a:extLst>
                  <a:ext uri="{FF2B5EF4-FFF2-40B4-BE49-F238E27FC236}">
                    <a16:creationId xmlns:a16="http://schemas.microsoft.com/office/drawing/2014/main" id="{9342FA60-3D34-40EC-B4BA-083FEBA51091}"/>
                  </a:ext>
                </a:extLst>
              </p:cNvPr>
              <p:cNvGrpSpPr/>
              <p:nvPr/>
            </p:nvGrpSpPr>
            <p:grpSpPr>
              <a:xfrm>
                <a:off x="5620415" y="1920044"/>
                <a:ext cx="1904524" cy="4524851"/>
                <a:chOff x="3820637" y="2114049"/>
                <a:chExt cx="1904524" cy="4524851"/>
              </a:xfrm>
            </p:grpSpPr>
            <p:pic>
              <p:nvPicPr>
                <p:cNvPr id="20" name="Picture 19">
                  <a:extLst>
                    <a:ext uri="{FF2B5EF4-FFF2-40B4-BE49-F238E27FC236}">
                      <a16:creationId xmlns:a16="http://schemas.microsoft.com/office/drawing/2014/main" id="{F4BDF1FB-C228-4357-8BAB-4A3A2909125A}"/>
                    </a:ext>
                  </a:extLst>
                </p:cNvPr>
                <p:cNvPicPr>
                  <a:picLocks noChangeAspect="1"/>
                </p:cNvPicPr>
                <p:nvPr/>
              </p:nvPicPr>
              <p:blipFill>
                <a:blip r:embed="rId5"/>
                <a:stretch>
                  <a:fillRect/>
                </a:stretch>
              </p:blipFill>
              <p:spPr>
                <a:xfrm>
                  <a:off x="4090406" y="4991459"/>
                  <a:ext cx="1225305" cy="1245068"/>
                </a:xfrm>
                <a:prstGeom prst="rect">
                  <a:avLst/>
                </a:prstGeom>
              </p:spPr>
            </p:pic>
            <p:sp>
              <p:nvSpPr>
                <p:cNvPr id="21" name="Rectangle 20">
                  <a:extLst>
                    <a:ext uri="{FF2B5EF4-FFF2-40B4-BE49-F238E27FC236}">
                      <a16:creationId xmlns:a16="http://schemas.microsoft.com/office/drawing/2014/main" id="{BC1C4D66-9517-4126-8439-6FE4BAD468B7}"/>
                    </a:ext>
                  </a:extLst>
                </p:cNvPr>
                <p:cNvSpPr/>
                <p:nvPr/>
              </p:nvSpPr>
              <p:spPr>
                <a:xfrm>
                  <a:off x="3913447" y="6300346"/>
                  <a:ext cx="1811714"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Huaxiong Huang</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22" name="Picture 21">
                  <a:extLst>
                    <a:ext uri="{FF2B5EF4-FFF2-40B4-BE49-F238E27FC236}">
                      <a16:creationId xmlns:a16="http://schemas.microsoft.com/office/drawing/2014/main" id="{919D9794-D0BC-418F-8232-3C919A31ABA7}"/>
                    </a:ext>
                  </a:extLst>
                </p:cNvPr>
                <p:cNvPicPr>
                  <a:picLocks noChangeAspect="1"/>
                </p:cNvPicPr>
                <p:nvPr/>
              </p:nvPicPr>
              <p:blipFill>
                <a:blip r:embed="rId5"/>
                <a:stretch>
                  <a:fillRect/>
                </a:stretch>
              </p:blipFill>
              <p:spPr>
                <a:xfrm>
                  <a:off x="3997596" y="2114049"/>
                  <a:ext cx="1225305" cy="1245068"/>
                </a:xfrm>
                <a:prstGeom prst="rect">
                  <a:avLst/>
                </a:prstGeom>
              </p:spPr>
            </p:pic>
            <p:sp>
              <p:nvSpPr>
                <p:cNvPr id="23" name="Rectangle 22">
                  <a:extLst>
                    <a:ext uri="{FF2B5EF4-FFF2-40B4-BE49-F238E27FC236}">
                      <a16:creationId xmlns:a16="http://schemas.microsoft.com/office/drawing/2014/main" id="{666E3C64-58C4-4445-B411-50BC2AE01CF3}"/>
                    </a:ext>
                  </a:extLst>
                </p:cNvPr>
                <p:cNvSpPr/>
                <p:nvPr/>
              </p:nvSpPr>
              <p:spPr>
                <a:xfrm>
                  <a:off x="3820637" y="3422936"/>
                  <a:ext cx="1811714"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Huaxiong Huang</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grpSp>
        <p:grpSp>
          <p:nvGrpSpPr>
            <p:cNvPr id="28" name="Group 27">
              <a:extLst>
                <a:ext uri="{FF2B5EF4-FFF2-40B4-BE49-F238E27FC236}">
                  <a16:creationId xmlns:a16="http://schemas.microsoft.com/office/drawing/2014/main" id="{74C67936-4BB5-4104-970F-6955A2A6B090}"/>
                </a:ext>
              </a:extLst>
            </p:cNvPr>
            <p:cNvGrpSpPr/>
            <p:nvPr/>
          </p:nvGrpSpPr>
          <p:grpSpPr>
            <a:xfrm>
              <a:off x="4523824" y="4240051"/>
              <a:ext cx="1212027" cy="1672419"/>
              <a:chOff x="4430257" y="4210245"/>
              <a:chExt cx="1212027" cy="1672419"/>
            </a:xfrm>
          </p:grpSpPr>
          <p:pic>
            <p:nvPicPr>
              <p:cNvPr id="29" name="Picture 28">
                <a:extLst>
                  <a:ext uri="{FF2B5EF4-FFF2-40B4-BE49-F238E27FC236}">
                    <a16:creationId xmlns:a16="http://schemas.microsoft.com/office/drawing/2014/main" id="{75AF3BD4-574C-4408-AF5F-710146B91321}"/>
                  </a:ext>
                </a:extLst>
              </p:cNvPr>
              <p:cNvPicPr>
                <a:picLocks noChangeAspect="1"/>
              </p:cNvPicPr>
              <p:nvPr/>
            </p:nvPicPr>
            <p:blipFill>
              <a:blip r:embed="rId3"/>
              <a:stretch>
                <a:fillRect/>
              </a:stretch>
            </p:blipFill>
            <p:spPr>
              <a:xfrm>
                <a:off x="4453443" y="4210245"/>
                <a:ext cx="1188841" cy="1304059"/>
              </a:xfrm>
              <a:prstGeom prst="rect">
                <a:avLst/>
              </a:prstGeom>
            </p:spPr>
          </p:pic>
          <p:sp>
            <p:nvSpPr>
              <p:cNvPr id="30" name="Rectangle 29">
                <a:extLst>
                  <a:ext uri="{FF2B5EF4-FFF2-40B4-BE49-F238E27FC236}">
                    <a16:creationId xmlns:a16="http://schemas.microsoft.com/office/drawing/2014/main" id="{6A6AA8AD-4719-4F81-84BB-07194D3DCC46}"/>
                  </a:ext>
                </a:extLst>
              </p:cNvPr>
              <p:cNvSpPr/>
              <p:nvPr/>
            </p:nvSpPr>
            <p:spPr>
              <a:xfrm>
                <a:off x="4430257" y="5544110"/>
                <a:ext cx="1119217"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Shixin Xu</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grpSp>
          <p:nvGrpSpPr>
            <p:cNvPr id="31" name="Group 30">
              <a:extLst>
                <a:ext uri="{FF2B5EF4-FFF2-40B4-BE49-F238E27FC236}">
                  <a16:creationId xmlns:a16="http://schemas.microsoft.com/office/drawing/2014/main" id="{FBE37824-6568-4807-BD51-EB35EB8B1F20}"/>
                </a:ext>
              </a:extLst>
            </p:cNvPr>
            <p:cNvGrpSpPr/>
            <p:nvPr/>
          </p:nvGrpSpPr>
          <p:grpSpPr>
            <a:xfrm>
              <a:off x="2967351" y="4231085"/>
              <a:ext cx="1285947" cy="1656407"/>
              <a:chOff x="2896970" y="4240051"/>
              <a:chExt cx="1285947" cy="1656407"/>
            </a:xfrm>
          </p:grpSpPr>
          <p:pic>
            <p:nvPicPr>
              <p:cNvPr id="32" name="Picture 31">
                <a:extLst>
                  <a:ext uri="{FF2B5EF4-FFF2-40B4-BE49-F238E27FC236}">
                    <a16:creationId xmlns:a16="http://schemas.microsoft.com/office/drawing/2014/main" id="{973DC087-4BF5-4544-87B7-1AF777E368DC}"/>
                  </a:ext>
                </a:extLst>
              </p:cNvPr>
              <p:cNvPicPr>
                <a:picLocks noChangeAspect="1"/>
              </p:cNvPicPr>
              <p:nvPr/>
            </p:nvPicPr>
            <p:blipFill>
              <a:blip r:embed="rId6"/>
              <a:stretch>
                <a:fillRect/>
              </a:stretch>
            </p:blipFill>
            <p:spPr>
              <a:xfrm>
                <a:off x="2896970" y="4240051"/>
                <a:ext cx="1285947" cy="1304059"/>
              </a:xfrm>
              <a:prstGeom prst="rect">
                <a:avLst/>
              </a:prstGeom>
            </p:spPr>
          </p:pic>
          <p:sp>
            <p:nvSpPr>
              <p:cNvPr id="33" name="Rectangle 32">
                <a:extLst>
                  <a:ext uri="{FF2B5EF4-FFF2-40B4-BE49-F238E27FC236}">
                    <a16:creationId xmlns:a16="http://schemas.microsoft.com/office/drawing/2014/main" id="{BF5BF318-3C5B-47EC-9D45-D2C4585365DF}"/>
                  </a:ext>
                </a:extLst>
              </p:cNvPr>
              <p:cNvSpPr/>
              <p:nvPr/>
            </p:nvSpPr>
            <p:spPr>
              <a:xfrm>
                <a:off x="3142947" y="5557904"/>
                <a:ext cx="803810"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Yi Zhu</a:t>
                </a:r>
                <a:endPar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sp>
          <p:nvSpPr>
            <p:cNvPr id="36" name="Rectangle 35">
              <a:extLst>
                <a:ext uri="{FF2B5EF4-FFF2-40B4-BE49-F238E27FC236}">
                  <a16:creationId xmlns:a16="http://schemas.microsoft.com/office/drawing/2014/main" id="{0DE9A6B7-C81B-44C7-97D5-E7C32F99DA9F}"/>
                </a:ext>
              </a:extLst>
            </p:cNvPr>
            <p:cNvSpPr/>
            <p:nvPr/>
          </p:nvSpPr>
          <p:spPr>
            <a:xfrm>
              <a:off x="2193190" y="3287221"/>
              <a:ext cx="5238379" cy="615553"/>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rial" pitchFamily="34" charset="0"/>
                  <a:ea typeface="+mn-ea"/>
                  <a:cs typeface="Arial" pitchFamily="34" charset="0"/>
                </a:rPr>
                <a:t>A Bidomain Model for Lens Microcirculation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Biophysical Journal (2019) 116: p. 1171-1184 </a:t>
              </a:r>
            </a:p>
          </p:txBody>
        </p:sp>
      </p:grpSp>
    </p:spTree>
    <p:extLst>
      <p:ext uri="{BB962C8B-B14F-4D97-AF65-F5344CB8AC3E}">
        <p14:creationId xmlns:p14="http://schemas.microsoft.com/office/powerpoint/2010/main" val="331268612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C940589-10FD-44F9-A6AD-E021BC162511}"/>
              </a:ext>
            </a:extLst>
          </p:cNvPr>
          <p:cNvSpPr>
            <a:spLocks noGrp="1"/>
          </p:cNvSpPr>
          <p:nvPr>
            <p:ph idx="1"/>
          </p:nvPr>
        </p:nvSpPr>
        <p:spPr>
          <a:xfrm>
            <a:off x="604751" y="341612"/>
            <a:ext cx="1870363" cy="599280"/>
          </a:xfrm>
        </p:spPr>
        <p:txBody>
          <a:bodyPr>
            <a:normAutofit fontScale="92500" lnSpcReduction="20000"/>
          </a:bodyPr>
          <a:lstStyle/>
          <a:p>
            <a:pPr marL="0" indent="0" algn="ctr">
              <a:buNone/>
            </a:pPr>
            <a:r>
              <a:rPr lang="en-CA" altLang="zh-CN" sz="2400" dirty="0">
                <a:latin typeface="Arial Black" panose="020B0A04020102020204" pitchFamily="34" charset="0"/>
                <a:cs typeface="Times New Roman" panose="02020603050405020304" pitchFamily="18" charset="0"/>
              </a:rPr>
              <a:t>Nerve </a:t>
            </a:r>
            <a:r>
              <a:rPr lang="en-CA" altLang="zh-CN" sz="2400" dirty="0">
                <a:latin typeface="Arial Black" panose="020B0A04020102020204" pitchFamily="34" charset="0"/>
                <a:ea typeface="等线" panose="02010600030101010101" pitchFamily="2" charset="-122"/>
                <a:cs typeface="Times New Roman" panose="02020603050405020304" pitchFamily="18" charset="0"/>
              </a:rPr>
              <a:t>Signals </a:t>
            </a:r>
            <a:endParaRPr lang="zh-CN" altLang="en-US" sz="3600" dirty="0">
              <a:latin typeface="Arial Black" panose="020B0A04020102020204" pitchFamily="34" charset="0"/>
              <a:cs typeface="Times New Roman" panose="02020603050405020304" pitchFamily="18" charset="0"/>
            </a:endParaRPr>
          </a:p>
        </p:txBody>
      </p:sp>
      <p:pic>
        <p:nvPicPr>
          <p:cNvPr id="3074" name="Picture 2">
            <a:extLst>
              <a:ext uri="{FF2B5EF4-FFF2-40B4-BE49-F238E27FC236}">
                <a16:creationId xmlns:a16="http://schemas.microsoft.com/office/drawing/2014/main" id="{14911749-64ED-4CD4-8BC8-714BE536405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92506" y="2090841"/>
            <a:ext cx="4455671" cy="23392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C1D603B-AA64-4060-996D-153091D5394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7873" y="1191368"/>
            <a:ext cx="6611831" cy="489603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01399273-5192-483B-8423-21F3EA5C143C}"/>
              </a:ext>
            </a:extLst>
          </p:cNvPr>
          <p:cNvSpPr txBox="1"/>
          <p:nvPr/>
        </p:nvSpPr>
        <p:spPr>
          <a:xfrm>
            <a:off x="198063" y="6403436"/>
            <a:ext cx="2786543" cy="261610"/>
          </a:xfrm>
          <a:prstGeom prst="rect">
            <a:avLst/>
          </a:prstGeom>
          <a:noFill/>
        </p:spPr>
        <p:txBody>
          <a:bodyPr wrap="square">
            <a:spAutoFit/>
          </a:bodyPr>
          <a:lstStyle/>
          <a:p>
            <a:r>
              <a:rPr lang="zh-CN" altLang="en-US" sz="1100" dirty="0">
                <a:latin typeface="Times New Roman" panose="02020603050405020304" pitchFamily="18" charset="0"/>
                <a:cs typeface="Times New Roman" panose="02020603050405020304" pitchFamily="18" charset="0"/>
              </a:rPr>
              <a:t>http://www.stat.</a:t>
            </a:r>
            <a:r>
              <a:rPr lang="zh-CN" altLang="en-US" sz="900" dirty="0">
                <a:latin typeface="Times New Roman" panose="02020603050405020304" pitchFamily="18" charset="0"/>
                <a:cs typeface="Times New Roman" panose="02020603050405020304" pitchFamily="18" charset="0"/>
              </a:rPr>
              <a:t>ucla</a:t>
            </a:r>
            <a:r>
              <a:rPr lang="zh-CN" altLang="en-US" sz="1100" dirty="0">
                <a:latin typeface="Times New Roman" panose="02020603050405020304" pitchFamily="18" charset="0"/>
                <a:cs typeface="Times New Roman" panose="02020603050405020304" pitchFamily="18" charset="0"/>
              </a:rPr>
              <a:t>.edu/~ywu/neuron.html</a:t>
            </a:r>
          </a:p>
        </p:txBody>
      </p:sp>
      <p:sp>
        <p:nvSpPr>
          <p:cNvPr id="14" name="文本框 13">
            <a:extLst>
              <a:ext uri="{FF2B5EF4-FFF2-40B4-BE49-F238E27FC236}">
                <a16:creationId xmlns:a16="http://schemas.microsoft.com/office/drawing/2014/main" id="{18CD4E14-834D-4CAF-9863-221C2A108060}"/>
              </a:ext>
            </a:extLst>
          </p:cNvPr>
          <p:cNvSpPr txBox="1"/>
          <p:nvPr/>
        </p:nvSpPr>
        <p:spPr>
          <a:xfrm>
            <a:off x="231441" y="6199588"/>
            <a:ext cx="4311683" cy="230832"/>
          </a:xfrm>
          <a:prstGeom prst="rect">
            <a:avLst/>
          </a:prstGeom>
          <a:noFill/>
        </p:spPr>
        <p:txBody>
          <a:bodyPr wrap="square">
            <a:spAutoFit/>
          </a:bodyPr>
          <a:lstStyle/>
          <a:p>
            <a:r>
              <a:rPr lang="zh-CN" altLang="en-US" sz="900" dirty="0">
                <a:latin typeface="Times New Roman" panose="02020603050405020304" pitchFamily="18" charset="0"/>
                <a:cs typeface="Times New Roman" panose="02020603050405020304" pitchFamily="18" charset="0"/>
              </a:rPr>
              <a:t>https://teachmephysiology.com/nervous-system/synapses/action-potential/</a:t>
            </a:r>
          </a:p>
        </p:txBody>
      </p:sp>
      <p:sp>
        <p:nvSpPr>
          <p:cNvPr id="8" name="内容占位符 2">
            <a:extLst>
              <a:ext uri="{FF2B5EF4-FFF2-40B4-BE49-F238E27FC236}">
                <a16:creationId xmlns:a16="http://schemas.microsoft.com/office/drawing/2014/main" id="{28386933-756B-422E-ABD1-6E3102B4142B}"/>
              </a:ext>
            </a:extLst>
          </p:cNvPr>
          <p:cNvSpPr txBox="1">
            <a:spLocks/>
          </p:cNvSpPr>
          <p:nvPr/>
        </p:nvSpPr>
        <p:spPr>
          <a:xfrm>
            <a:off x="4196541" y="479904"/>
            <a:ext cx="2651067" cy="59928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altLang="zh-CN" sz="2400" dirty="0">
                <a:latin typeface="Arial Black" panose="020B0A04020102020204" pitchFamily="34" charset="0"/>
                <a:ea typeface="等线" panose="02010600030101010101" pitchFamily="2" charset="-122"/>
                <a:cs typeface="Times New Roman" panose="02020603050405020304" pitchFamily="18" charset="0"/>
              </a:rPr>
              <a:t>Action Potentials </a:t>
            </a:r>
            <a:endParaRPr lang="zh-CN" altLang="en-US" sz="3600" dirty="0">
              <a:latin typeface="Arial Black" panose="020B0A04020102020204" pitchFamily="34" charset="0"/>
              <a:cs typeface="Times New Roman" panose="02020603050405020304" pitchFamily="18" charset="0"/>
            </a:endParaRPr>
          </a:p>
        </p:txBody>
      </p:sp>
      <p:sp>
        <p:nvSpPr>
          <p:cNvPr id="4" name="Freeform: Shape 3">
            <a:extLst>
              <a:ext uri="{FF2B5EF4-FFF2-40B4-BE49-F238E27FC236}">
                <a16:creationId xmlns:a16="http://schemas.microsoft.com/office/drawing/2014/main" id="{6ECCDEA1-291B-436A-97E9-7848EEB4158A}"/>
              </a:ext>
            </a:extLst>
          </p:cNvPr>
          <p:cNvSpPr/>
          <p:nvPr/>
        </p:nvSpPr>
        <p:spPr>
          <a:xfrm>
            <a:off x="2146852" y="249885"/>
            <a:ext cx="2521700" cy="397578"/>
          </a:xfrm>
          <a:custGeom>
            <a:avLst/>
            <a:gdLst>
              <a:gd name="connsiteX0" fmla="*/ 0 w 2521700"/>
              <a:gd name="connsiteY0" fmla="*/ 386219 h 397578"/>
              <a:gd name="connsiteX1" fmla="*/ 454360 w 2521700"/>
              <a:gd name="connsiteY1" fmla="*/ 13 h 397578"/>
              <a:gd name="connsiteX2" fmla="*/ 2521700 w 2521700"/>
              <a:gd name="connsiteY2" fmla="*/ 397578 h 397578"/>
            </a:gdLst>
            <a:ahLst/>
            <a:cxnLst>
              <a:cxn ang="0">
                <a:pos x="connsiteX0" y="connsiteY0"/>
              </a:cxn>
              <a:cxn ang="0">
                <a:pos x="connsiteX1" y="connsiteY1"/>
              </a:cxn>
              <a:cxn ang="0">
                <a:pos x="connsiteX2" y="connsiteY2"/>
              </a:cxn>
            </a:cxnLst>
            <a:rect l="l" t="t" r="r" b="b"/>
            <a:pathLst>
              <a:path w="2521700" h="397578">
                <a:moveTo>
                  <a:pt x="0" y="386219"/>
                </a:moveTo>
                <a:cubicBezTo>
                  <a:pt x="17038" y="192169"/>
                  <a:pt x="34077" y="-1880"/>
                  <a:pt x="454360" y="13"/>
                </a:cubicBezTo>
                <a:cubicBezTo>
                  <a:pt x="874643" y="1906"/>
                  <a:pt x="1698171" y="199742"/>
                  <a:pt x="2521700" y="397578"/>
                </a:cubicBezTo>
              </a:path>
            </a:pathLst>
          </a:custGeom>
          <a:noFill/>
          <a:ln w="31750">
            <a:solidFill>
              <a:srgbClr val="000000"/>
            </a:solidFill>
            <a:headEnd type="stealth" w="lg" len="med"/>
            <a:tailEnd type="stealth"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1BF2EF-8E0E-438B-942E-08F12076C51E}"/>
              </a:ext>
            </a:extLst>
          </p:cNvPr>
          <p:cNvSpPr txBox="1"/>
          <p:nvPr/>
        </p:nvSpPr>
        <p:spPr>
          <a:xfrm>
            <a:off x="7217250" y="276427"/>
            <a:ext cx="3506922" cy="830997"/>
          </a:xfrm>
          <a:prstGeom prst="rect">
            <a:avLst/>
          </a:prstGeom>
          <a:noFill/>
        </p:spPr>
        <p:txBody>
          <a:bodyPr wrap="none" rtlCol="0">
            <a:spAutoFit/>
          </a:bodyPr>
          <a:lstStyle/>
          <a:p>
            <a:r>
              <a:rPr lang="en-CA" altLang="zh-CN" sz="2400" dirty="0">
                <a:latin typeface="Arial Black" panose="020B0A04020102020204" pitchFamily="34" charset="0"/>
                <a:ea typeface="等线" panose="02010600030101010101" pitchFamily="2" charset="-122"/>
                <a:cs typeface="Times New Roman" panose="02020603050405020304" pitchFamily="18" charset="0"/>
              </a:rPr>
              <a:t>Move Potassium K</a:t>
            </a:r>
            <a:r>
              <a:rPr lang="en-CA" altLang="zh-CN" sz="2400" baseline="30000" dirty="0">
                <a:latin typeface="Arial Black" panose="020B0A04020102020204" pitchFamily="34" charset="0"/>
                <a:ea typeface="等线" panose="02010600030101010101" pitchFamily="2" charset="-122"/>
                <a:cs typeface="Times New Roman" panose="02020603050405020304" pitchFamily="18" charset="0"/>
              </a:rPr>
              <a:t>+</a:t>
            </a:r>
            <a:r>
              <a:rPr lang="en-CA" altLang="zh-CN" sz="2400" dirty="0">
                <a:latin typeface="Arial Black" panose="020B0A04020102020204" pitchFamily="34" charset="0"/>
                <a:ea typeface="等线" panose="02010600030101010101" pitchFamily="2" charset="-122"/>
                <a:cs typeface="Times New Roman" panose="02020603050405020304" pitchFamily="18" charset="0"/>
              </a:rPr>
              <a:t> </a:t>
            </a:r>
            <a:br>
              <a:rPr lang="en-CA" altLang="zh-CN" sz="2400" dirty="0">
                <a:latin typeface="Arial Black" panose="020B0A04020102020204" pitchFamily="34" charset="0"/>
                <a:ea typeface="等线" panose="02010600030101010101" pitchFamily="2" charset="-122"/>
                <a:cs typeface="Times New Roman" panose="02020603050405020304" pitchFamily="18" charset="0"/>
              </a:rPr>
            </a:br>
            <a:r>
              <a:rPr lang="en-CA" altLang="zh-CN" sz="2400" dirty="0">
                <a:latin typeface="Arial Black" panose="020B0A04020102020204" pitchFamily="34" charset="0"/>
                <a:ea typeface="等线" panose="02010600030101010101" pitchFamily="2" charset="-122"/>
                <a:cs typeface="Times New Roman" panose="02020603050405020304" pitchFamily="18" charset="0"/>
              </a:rPr>
              <a:t>out of Nerve Cells</a:t>
            </a:r>
            <a:endParaRPr lang="en-US" sz="2400" dirty="0"/>
          </a:p>
        </p:txBody>
      </p:sp>
      <p:sp>
        <p:nvSpPr>
          <p:cNvPr id="5" name="TextBox 4">
            <a:extLst>
              <a:ext uri="{FF2B5EF4-FFF2-40B4-BE49-F238E27FC236}">
                <a16:creationId xmlns:a16="http://schemas.microsoft.com/office/drawing/2014/main" id="{90DC677D-D1B1-4549-B254-E87601D82BBB}"/>
              </a:ext>
            </a:extLst>
          </p:cNvPr>
          <p:cNvSpPr txBox="1"/>
          <p:nvPr/>
        </p:nvSpPr>
        <p:spPr>
          <a:xfrm>
            <a:off x="8510059" y="2173086"/>
            <a:ext cx="1240482" cy="307777"/>
          </a:xfrm>
          <a:prstGeom prst="rect">
            <a:avLst/>
          </a:prstGeom>
          <a:noFill/>
        </p:spPr>
        <p:txBody>
          <a:bodyPr wrap="square" rtlCol="0">
            <a:spAutoFit/>
          </a:bodyPr>
          <a:lstStyle/>
          <a:p>
            <a:pPr algn="ctr"/>
            <a:r>
              <a:rPr lang="en-US" sz="1400" dirty="0">
                <a:latin typeface="Arial Black" panose="020B0A04020102020204" pitchFamily="34" charset="0"/>
              </a:rPr>
              <a:t>Outside</a:t>
            </a:r>
          </a:p>
        </p:txBody>
      </p:sp>
      <p:sp>
        <p:nvSpPr>
          <p:cNvPr id="13" name="TextBox 12">
            <a:extLst>
              <a:ext uri="{FF2B5EF4-FFF2-40B4-BE49-F238E27FC236}">
                <a16:creationId xmlns:a16="http://schemas.microsoft.com/office/drawing/2014/main" id="{2F05F75E-EA6B-4D64-96AC-C0496B71EBAE}"/>
              </a:ext>
            </a:extLst>
          </p:cNvPr>
          <p:cNvSpPr txBox="1"/>
          <p:nvPr/>
        </p:nvSpPr>
        <p:spPr>
          <a:xfrm>
            <a:off x="8780855" y="3095023"/>
            <a:ext cx="1240482" cy="338554"/>
          </a:xfrm>
          <a:prstGeom prst="rect">
            <a:avLst/>
          </a:prstGeom>
          <a:noFill/>
        </p:spPr>
        <p:txBody>
          <a:bodyPr wrap="square" rtlCol="0">
            <a:spAutoFit/>
          </a:bodyPr>
          <a:lstStyle/>
          <a:p>
            <a:r>
              <a:rPr lang="en-US" sz="1600" dirty="0">
                <a:latin typeface="Arial Black" panose="020B0A04020102020204" pitchFamily="34" charset="0"/>
              </a:rPr>
              <a:t>Inside</a:t>
            </a:r>
          </a:p>
        </p:txBody>
      </p:sp>
      <p:sp>
        <p:nvSpPr>
          <p:cNvPr id="19" name="TextBox 18">
            <a:extLst>
              <a:ext uri="{FF2B5EF4-FFF2-40B4-BE49-F238E27FC236}">
                <a16:creationId xmlns:a16="http://schemas.microsoft.com/office/drawing/2014/main" id="{2285E7F9-9D51-4CAF-B3CC-95080D9DA458}"/>
              </a:ext>
            </a:extLst>
          </p:cNvPr>
          <p:cNvSpPr txBox="1"/>
          <p:nvPr/>
        </p:nvSpPr>
        <p:spPr>
          <a:xfrm>
            <a:off x="9723261" y="4286494"/>
            <a:ext cx="480692" cy="646331"/>
          </a:xfrm>
          <a:prstGeom prst="rect">
            <a:avLst/>
          </a:prstGeom>
          <a:noFill/>
        </p:spPr>
        <p:txBody>
          <a:bodyPr wrap="square">
            <a:spAutoFit/>
          </a:bodyPr>
          <a:lstStyle/>
          <a:p>
            <a:endParaRPr lang="en-CA" altLang="zh-CN" sz="1800" dirty="0">
              <a:latin typeface="Arial Black" panose="020B0A04020102020204" pitchFamily="34" charset="0"/>
              <a:ea typeface="等线" panose="02010600030101010101" pitchFamily="2" charset="-122"/>
              <a:cs typeface="Times New Roman" panose="02020603050405020304" pitchFamily="18" charset="0"/>
            </a:endParaRPr>
          </a:p>
          <a:p>
            <a:r>
              <a:rPr lang="en-CA" altLang="zh-CN" sz="1800" dirty="0">
                <a:latin typeface="Arial Black" panose="020B0A04020102020204" pitchFamily="34" charset="0"/>
                <a:ea typeface="等线" panose="02010600030101010101" pitchFamily="2" charset="-122"/>
                <a:cs typeface="Times New Roman" panose="02020603050405020304" pitchFamily="18" charset="0"/>
              </a:rPr>
              <a:t>K</a:t>
            </a:r>
            <a:r>
              <a:rPr lang="en-CA" altLang="zh-CN" sz="1800" baseline="30000" dirty="0">
                <a:latin typeface="Arial Black" panose="020B0A04020102020204" pitchFamily="34" charset="0"/>
                <a:ea typeface="等线" panose="02010600030101010101" pitchFamily="2" charset="-122"/>
                <a:cs typeface="Times New Roman" panose="02020603050405020304" pitchFamily="18" charset="0"/>
              </a:rPr>
              <a:t>+</a:t>
            </a:r>
            <a:r>
              <a:rPr lang="en-CA" altLang="zh-CN" sz="1800" dirty="0">
                <a:latin typeface="Arial Black" panose="020B0A04020102020204" pitchFamily="34" charset="0"/>
                <a:ea typeface="等线" panose="02010600030101010101" pitchFamily="2" charset="-122"/>
                <a:cs typeface="Times New Roman" panose="02020603050405020304" pitchFamily="18" charset="0"/>
              </a:rPr>
              <a:t> </a:t>
            </a:r>
            <a:endParaRPr lang="en-US" dirty="0"/>
          </a:p>
        </p:txBody>
      </p:sp>
      <p:sp>
        <p:nvSpPr>
          <p:cNvPr id="10" name="Arrow: Up 9">
            <a:extLst>
              <a:ext uri="{FF2B5EF4-FFF2-40B4-BE49-F238E27FC236}">
                <a16:creationId xmlns:a16="http://schemas.microsoft.com/office/drawing/2014/main" id="{1FDF9916-F38D-4D57-AD00-7A45E735E135}"/>
              </a:ext>
            </a:extLst>
          </p:cNvPr>
          <p:cNvSpPr/>
          <p:nvPr/>
        </p:nvSpPr>
        <p:spPr>
          <a:xfrm rot="21444408">
            <a:off x="9812294" y="3867442"/>
            <a:ext cx="176968" cy="680550"/>
          </a:xfrm>
          <a:prstGeom prst="upArrow">
            <a:avLst>
              <a:gd name="adj1" fmla="val 37426"/>
              <a:gd name="adj2" fmla="val 41384"/>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46200D8-7824-4A0B-8E2F-E5F1CBABB97D}"/>
              </a:ext>
            </a:extLst>
          </p:cNvPr>
          <p:cNvSpPr txBox="1"/>
          <p:nvPr/>
        </p:nvSpPr>
        <p:spPr>
          <a:xfrm>
            <a:off x="9660432" y="1452028"/>
            <a:ext cx="480692" cy="646331"/>
          </a:xfrm>
          <a:prstGeom prst="rect">
            <a:avLst/>
          </a:prstGeom>
          <a:noFill/>
        </p:spPr>
        <p:txBody>
          <a:bodyPr wrap="square">
            <a:spAutoFit/>
          </a:bodyPr>
          <a:lstStyle/>
          <a:p>
            <a:endParaRPr lang="en-CA" altLang="zh-CN" sz="1800" dirty="0">
              <a:latin typeface="Arial Black" panose="020B0A04020102020204" pitchFamily="34" charset="0"/>
              <a:ea typeface="等线" panose="02010600030101010101" pitchFamily="2" charset="-122"/>
              <a:cs typeface="Times New Roman" panose="02020603050405020304" pitchFamily="18" charset="0"/>
            </a:endParaRPr>
          </a:p>
          <a:p>
            <a:r>
              <a:rPr lang="en-CA" altLang="zh-CN" sz="1800" dirty="0">
                <a:latin typeface="Arial Black" panose="020B0A04020102020204" pitchFamily="34" charset="0"/>
                <a:ea typeface="等线" panose="02010600030101010101" pitchFamily="2" charset="-122"/>
                <a:cs typeface="Times New Roman" panose="02020603050405020304" pitchFamily="18" charset="0"/>
              </a:rPr>
              <a:t>K</a:t>
            </a:r>
            <a:r>
              <a:rPr lang="en-CA" altLang="zh-CN" sz="1800" baseline="30000" dirty="0">
                <a:latin typeface="Arial Black" panose="020B0A04020102020204" pitchFamily="34" charset="0"/>
                <a:ea typeface="等线" panose="02010600030101010101" pitchFamily="2" charset="-122"/>
                <a:cs typeface="Times New Roman" panose="02020603050405020304" pitchFamily="18" charset="0"/>
              </a:rPr>
              <a:t>+</a:t>
            </a:r>
            <a:r>
              <a:rPr lang="en-CA" altLang="zh-CN" sz="1800" dirty="0">
                <a:latin typeface="Arial Black" panose="020B0A04020102020204" pitchFamily="34" charset="0"/>
                <a:ea typeface="等线" panose="02010600030101010101" pitchFamily="2" charset="-122"/>
                <a:cs typeface="Times New Roman" panose="02020603050405020304" pitchFamily="18" charset="0"/>
              </a:rPr>
              <a:t> </a:t>
            </a:r>
            <a:endParaRPr lang="en-US" dirty="0"/>
          </a:p>
        </p:txBody>
      </p:sp>
      <p:sp>
        <p:nvSpPr>
          <p:cNvPr id="22" name="TextBox 21">
            <a:extLst>
              <a:ext uri="{FF2B5EF4-FFF2-40B4-BE49-F238E27FC236}">
                <a16:creationId xmlns:a16="http://schemas.microsoft.com/office/drawing/2014/main" id="{8E3D7CDD-FD81-4D36-AD12-C850D81CAC53}"/>
              </a:ext>
            </a:extLst>
          </p:cNvPr>
          <p:cNvSpPr txBox="1"/>
          <p:nvPr/>
        </p:nvSpPr>
        <p:spPr>
          <a:xfrm>
            <a:off x="9670670" y="3047322"/>
            <a:ext cx="480692" cy="646331"/>
          </a:xfrm>
          <a:prstGeom prst="rect">
            <a:avLst/>
          </a:prstGeom>
          <a:noFill/>
        </p:spPr>
        <p:txBody>
          <a:bodyPr wrap="square">
            <a:spAutoFit/>
          </a:bodyPr>
          <a:lstStyle/>
          <a:p>
            <a:endParaRPr lang="en-CA" altLang="zh-CN" sz="1800" dirty="0">
              <a:latin typeface="Arial Black" panose="020B0A04020102020204" pitchFamily="34" charset="0"/>
              <a:ea typeface="等线" panose="02010600030101010101" pitchFamily="2" charset="-122"/>
              <a:cs typeface="Times New Roman" panose="02020603050405020304" pitchFamily="18" charset="0"/>
            </a:endParaRPr>
          </a:p>
          <a:p>
            <a:r>
              <a:rPr lang="en-CA" altLang="zh-CN" sz="1800" dirty="0">
                <a:latin typeface="Arial Black" panose="020B0A04020102020204" pitchFamily="34" charset="0"/>
                <a:ea typeface="等线" panose="02010600030101010101" pitchFamily="2" charset="-122"/>
                <a:cs typeface="Times New Roman" panose="02020603050405020304" pitchFamily="18" charset="0"/>
              </a:rPr>
              <a:t>K</a:t>
            </a:r>
            <a:r>
              <a:rPr lang="en-CA" altLang="zh-CN" sz="1800" baseline="30000" dirty="0">
                <a:latin typeface="Arial Black" panose="020B0A04020102020204" pitchFamily="34" charset="0"/>
                <a:ea typeface="等线" panose="02010600030101010101" pitchFamily="2" charset="-122"/>
                <a:cs typeface="Times New Roman" panose="02020603050405020304" pitchFamily="18" charset="0"/>
              </a:rPr>
              <a:t>+</a:t>
            </a:r>
            <a:r>
              <a:rPr lang="en-CA" altLang="zh-CN" sz="1800" dirty="0">
                <a:latin typeface="Arial Black" panose="020B0A04020102020204" pitchFamily="34" charset="0"/>
                <a:ea typeface="等线" panose="02010600030101010101" pitchFamily="2" charset="-122"/>
                <a:cs typeface="Times New Roman" panose="02020603050405020304" pitchFamily="18" charset="0"/>
              </a:rPr>
              <a:t> </a:t>
            </a:r>
            <a:endParaRPr lang="en-US" dirty="0"/>
          </a:p>
        </p:txBody>
      </p:sp>
      <p:grpSp>
        <p:nvGrpSpPr>
          <p:cNvPr id="27" name="Group 26">
            <a:extLst>
              <a:ext uri="{FF2B5EF4-FFF2-40B4-BE49-F238E27FC236}">
                <a16:creationId xmlns:a16="http://schemas.microsoft.com/office/drawing/2014/main" id="{5B4FC5EC-5C7B-47EB-830C-DD47A8D9611D}"/>
              </a:ext>
            </a:extLst>
          </p:cNvPr>
          <p:cNvGrpSpPr/>
          <p:nvPr/>
        </p:nvGrpSpPr>
        <p:grpSpPr>
          <a:xfrm>
            <a:off x="7629532" y="1150883"/>
            <a:ext cx="1088800" cy="2665744"/>
            <a:chOff x="7646276" y="1191369"/>
            <a:chExt cx="1072055" cy="2625258"/>
          </a:xfrm>
        </p:grpSpPr>
        <p:sp>
          <p:nvSpPr>
            <p:cNvPr id="16" name="Rectangle 15">
              <a:extLst>
                <a:ext uri="{FF2B5EF4-FFF2-40B4-BE49-F238E27FC236}">
                  <a16:creationId xmlns:a16="http://schemas.microsoft.com/office/drawing/2014/main" id="{DFEC6450-2126-4133-9D94-DB52C862D21D}"/>
                </a:ext>
              </a:extLst>
            </p:cNvPr>
            <p:cNvSpPr/>
            <p:nvPr/>
          </p:nvSpPr>
          <p:spPr>
            <a:xfrm>
              <a:off x="7646276" y="1191369"/>
              <a:ext cx="1072055" cy="2625258"/>
            </a:xfrm>
            <a:prstGeom prst="rect">
              <a:avLst/>
            </a:prstGeom>
            <a:solidFill>
              <a:schemeClr val="bg2">
                <a:lumMod val="7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167F58B-DCC6-4091-92A2-C6CFF36A157D}"/>
                </a:ext>
              </a:extLst>
            </p:cNvPr>
            <p:cNvSpPr txBox="1"/>
            <p:nvPr/>
          </p:nvSpPr>
          <p:spPr>
            <a:xfrm>
              <a:off x="7946522" y="1342684"/>
              <a:ext cx="771809" cy="646331"/>
            </a:xfrm>
            <a:prstGeom prst="rect">
              <a:avLst/>
            </a:prstGeom>
            <a:noFill/>
          </p:spPr>
          <p:txBody>
            <a:bodyPr wrap="square">
              <a:spAutoFit/>
            </a:bodyPr>
            <a:lstStyle/>
            <a:p>
              <a:endParaRPr lang="en-CA" altLang="zh-CN" sz="1800" dirty="0">
                <a:latin typeface="Arial Black" panose="020B0A04020102020204" pitchFamily="34" charset="0"/>
                <a:ea typeface="等线" panose="02010600030101010101" pitchFamily="2" charset="-122"/>
                <a:cs typeface="Times New Roman" panose="02020603050405020304" pitchFamily="18" charset="0"/>
              </a:endParaRPr>
            </a:p>
            <a:p>
              <a:r>
                <a:rPr lang="en-CA" altLang="zh-CN" sz="1800" dirty="0">
                  <a:solidFill>
                    <a:schemeClr val="tx1">
                      <a:lumMod val="50000"/>
                      <a:lumOff val="50000"/>
                    </a:schemeClr>
                  </a:solidFill>
                  <a:latin typeface="Arial Black" panose="020B0A04020102020204" pitchFamily="34" charset="0"/>
                  <a:ea typeface="等线" panose="02010600030101010101" pitchFamily="2" charset="-122"/>
                  <a:cs typeface="Times New Roman" panose="02020603050405020304" pitchFamily="18" charset="0"/>
                </a:rPr>
                <a:t>Na</a:t>
              </a:r>
              <a:r>
                <a:rPr lang="en-CA" altLang="zh-CN" sz="1800" baseline="30000" dirty="0">
                  <a:solidFill>
                    <a:schemeClr val="tx1">
                      <a:lumMod val="50000"/>
                      <a:lumOff val="50000"/>
                    </a:schemeClr>
                  </a:solidFill>
                  <a:latin typeface="Arial Black" panose="020B0A04020102020204" pitchFamily="34" charset="0"/>
                  <a:ea typeface="等线" panose="02010600030101010101" pitchFamily="2" charset="-122"/>
                  <a:cs typeface="Times New Roman" panose="02020603050405020304" pitchFamily="18" charset="0"/>
                </a:rPr>
                <a:t>+</a:t>
              </a:r>
              <a:r>
                <a:rPr lang="en-CA" altLang="zh-CN" sz="1800" dirty="0">
                  <a:latin typeface="Arial Black" panose="020B0A04020102020204" pitchFamily="34" charset="0"/>
                  <a:ea typeface="等线" panose="02010600030101010101" pitchFamily="2" charset="-122"/>
                  <a:cs typeface="Times New Roman" panose="02020603050405020304" pitchFamily="18" charset="0"/>
                </a:rPr>
                <a:t> </a:t>
              </a:r>
              <a:endParaRPr lang="en-US" dirty="0"/>
            </a:p>
          </p:txBody>
        </p:sp>
        <p:sp>
          <p:nvSpPr>
            <p:cNvPr id="33" name="TextBox 32">
              <a:extLst>
                <a:ext uri="{FF2B5EF4-FFF2-40B4-BE49-F238E27FC236}">
                  <a16:creationId xmlns:a16="http://schemas.microsoft.com/office/drawing/2014/main" id="{D0BAD9AA-E691-4711-8EAD-FC47ECCD03C7}"/>
                </a:ext>
              </a:extLst>
            </p:cNvPr>
            <p:cNvSpPr txBox="1"/>
            <p:nvPr/>
          </p:nvSpPr>
          <p:spPr>
            <a:xfrm>
              <a:off x="8034046" y="3047322"/>
              <a:ext cx="626250" cy="646331"/>
            </a:xfrm>
            <a:prstGeom prst="rect">
              <a:avLst/>
            </a:prstGeom>
            <a:noFill/>
          </p:spPr>
          <p:txBody>
            <a:bodyPr wrap="square">
              <a:spAutoFit/>
            </a:bodyPr>
            <a:lstStyle/>
            <a:p>
              <a:endParaRPr lang="en-CA" altLang="zh-CN" sz="1800" dirty="0">
                <a:latin typeface="Arial Black" panose="020B0A04020102020204" pitchFamily="34" charset="0"/>
                <a:ea typeface="等线" panose="02010600030101010101" pitchFamily="2" charset="-122"/>
                <a:cs typeface="Times New Roman" panose="02020603050405020304" pitchFamily="18" charset="0"/>
              </a:endParaRPr>
            </a:p>
            <a:p>
              <a:r>
                <a:rPr lang="en-CA" altLang="zh-CN" sz="1800" dirty="0">
                  <a:solidFill>
                    <a:schemeClr val="bg2">
                      <a:lumMod val="50000"/>
                    </a:schemeClr>
                  </a:solidFill>
                  <a:latin typeface="Arial Black" panose="020B0A04020102020204" pitchFamily="34" charset="0"/>
                  <a:ea typeface="等线" panose="02010600030101010101" pitchFamily="2" charset="-122"/>
                  <a:cs typeface="Times New Roman" panose="02020603050405020304" pitchFamily="18" charset="0"/>
                </a:rPr>
                <a:t>Na</a:t>
              </a:r>
              <a:r>
                <a:rPr lang="en-CA" altLang="zh-CN" sz="1800" baseline="30000" dirty="0">
                  <a:solidFill>
                    <a:schemeClr val="bg2">
                      <a:lumMod val="50000"/>
                    </a:schemeClr>
                  </a:solidFill>
                  <a:latin typeface="Arial Black" panose="020B0A04020102020204" pitchFamily="34" charset="0"/>
                  <a:ea typeface="等线" panose="02010600030101010101" pitchFamily="2" charset="-122"/>
                  <a:cs typeface="Times New Roman" panose="02020603050405020304" pitchFamily="18" charset="0"/>
                </a:rPr>
                <a:t>+</a:t>
              </a:r>
              <a:r>
                <a:rPr lang="en-CA" altLang="zh-CN" sz="1800" dirty="0">
                  <a:latin typeface="Arial Black" panose="020B0A04020102020204" pitchFamily="34" charset="0"/>
                  <a:ea typeface="等线" panose="02010600030101010101" pitchFamily="2" charset="-122"/>
                  <a:cs typeface="Times New Roman" panose="02020603050405020304" pitchFamily="18" charset="0"/>
                </a:rPr>
                <a:t> </a:t>
              </a:r>
              <a:endParaRPr lang="en-US" dirty="0"/>
            </a:p>
          </p:txBody>
        </p:sp>
      </p:grpSp>
    </p:spTree>
    <p:extLst>
      <p:ext uri="{BB962C8B-B14F-4D97-AF65-F5344CB8AC3E}">
        <p14:creationId xmlns:p14="http://schemas.microsoft.com/office/powerpoint/2010/main" val="1841747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345684-E964-41A9-91E3-B75568969A52}"/>
              </a:ext>
            </a:extLst>
          </p:cNvPr>
          <p:cNvSpPr txBox="1"/>
          <p:nvPr/>
        </p:nvSpPr>
        <p:spPr>
          <a:xfrm>
            <a:off x="1717867" y="256827"/>
            <a:ext cx="8502766" cy="1384995"/>
          </a:xfrm>
          <a:prstGeom prst="rect">
            <a:avLst/>
          </a:prstGeom>
          <a:noFill/>
        </p:spPr>
        <p:txBody>
          <a:bodyPr wrap="square" rtlCol="0">
            <a:spAutoFit/>
          </a:bodyPr>
          <a:lstStyle/>
          <a:p>
            <a:pPr algn="ctr"/>
            <a:r>
              <a:rPr lang="en-US" sz="2800" dirty="0">
                <a:latin typeface="Arial Black" panose="020B0A04020102020204" pitchFamily="34" charset="0"/>
              </a:rPr>
              <a:t>Potassium Moves Out of Nerve Cells</a:t>
            </a:r>
          </a:p>
          <a:p>
            <a:pPr algn="ctr"/>
            <a:r>
              <a:rPr lang="en-US" sz="2800" dirty="0">
                <a:latin typeface="Arial Black" panose="020B0A04020102020204" pitchFamily="34" charset="0"/>
              </a:rPr>
              <a:t>Into Extracellular Space</a:t>
            </a:r>
          </a:p>
          <a:p>
            <a:pPr algn="ctr"/>
            <a:r>
              <a:rPr lang="en-US" sz="2800" dirty="0">
                <a:latin typeface="Arial Black" panose="020B0A04020102020204" pitchFamily="34" charset="0"/>
              </a:rPr>
              <a:t>NARROW (10 nm) extracellular spaces</a:t>
            </a:r>
          </a:p>
        </p:txBody>
      </p:sp>
      <p:pic>
        <p:nvPicPr>
          <p:cNvPr id="6" name="Picture 5">
            <a:extLst>
              <a:ext uri="{FF2B5EF4-FFF2-40B4-BE49-F238E27FC236}">
                <a16:creationId xmlns:a16="http://schemas.microsoft.com/office/drawing/2014/main" id="{AFA50446-3A7E-4132-BC90-F1F848A0E401}"/>
              </a:ext>
            </a:extLst>
          </p:cNvPr>
          <p:cNvPicPr>
            <a:picLocks noChangeAspect="1"/>
          </p:cNvPicPr>
          <p:nvPr/>
        </p:nvPicPr>
        <p:blipFill>
          <a:blip r:embed="rId2"/>
          <a:stretch>
            <a:fillRect/>
          </a:stretch>
        </p:blipFill>
        <p:spPr>
          <a:xfrm>
            <a:off x="711954" y="1212040"/>
            <a:ext cx="10768091" cy="4433920"/>
          </a:xfrm>
          <a:prstGeom prst="rect">
            <a:avLst/>
          </a:prstGeom>
        </p:spPr>
      </p:pic>
      <p:sp>
        <p:nvSpPr>
          <p:cNvPr id="8" name="TextBox 7">
            <a:extLst>
              <a:ext uri="{FF2B5EF4-FFF2-40B4-BE49-F238E27FC236}">
                <a16:creationId xmlns:a16="http://schemas.microsoft.com/office/drawing/2014/main" id="{D7E12B11-386A-4ADE-907A-B850E64404DC}"/>
              </a:ext>
            </a:extLst>
          </p:cNvPr>
          <p:cNvSpPr txBox="1"/>
          <p:nvPr/>
        </p:nvSpPr>
        <p:spPr>
          <a:xfrm>
            <a:off x="483005" y="6002382"/>
            <a:ext cx="10768091" cy="584775"/>
          </a:xfrm>
          <a:prstGeom prst="rect">
            <a:avLst/>
          </a:prstGeom>
          <a:noFill/>
        </p:spPr>
        <p:txBody>
          <a:bodyPr wrap="square">
            <a:spAutoFit/>
          </a:bodyPr>
          <a:lstStyle/>
          <a:p>
            <a:pPr marR="0" algn="ctr"/>
            <a:r>
              <a:rPr lang="en-US" sz="1600" b="1" dirty="0">
                <a:latin typeface="Calibri" panose="020F0502020204030204" pitchFamily="34" charset="0"/>
              </a:rPr>
              <a:t>Sherpa, A. D. and S. </a:t>
            </a:r>
            <a:r>
              <a:rPr lang="en-US" sz="1600" b="1" dirty="0" err="1">
                <a:latin typeface="Calibri" panose="020F0502020204030204" pitchFamily="34" charset="0"/>
              </a:rPr>
              <a:t>Hrabetova</a:t>
            </a:r>
            <a:r>
              <a:rPr lang="en-US" sz="1600" b="1" dirty="0">
                <a:latin typeface="Calibri" panose="020F0502020204030204" pitchFamily="34" charset="0"/>
              </a:rPr>
              <a:t> (2016). "Astrocytes and diffusive spread of substances in brain extracellular space.“</a:t>
            </a:r>
          </a:p>
          <a:p>
            <a:pPr marR="0" algn="ctr"/>
            <a:r>
              <a:rPr lang="en-US" sz="1600" b="1" i="0" dirty="0">
                <a:solidFill>
                  <a:srgbClr val="444444"/>
                </a:solidFill>
                <a:effectLst/>
                <a:latin typeface="Helvetica Neue"/>
              </a:rPr>
              <a:t>Diffusion fundamentals 25 4, S. 1-17</a:t>
            </a:r>
            <a:endParaRPr lang="en-US" sz="1600" b="1" dirty="0">
              <a:latin typeface="Calibri" panose="020F0502020204030204" pitchFamily="34" charset="0"/>
            </a:endParaRPr>
          </a:p>
        </p:txBody>
      </p:sp>
    </p:spTree>
    <p:extLst>
      <p:ext uri="{BB962C8B-B14F-4D97-AF65-F5344CB8AC3E}">
        <p14:creationId xmlns:p14="http://schemas.microsoft.com/office/powerpoint/2010/main" val="499264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19D32D7-DB53-49E6-834C-83DEDFFFB9DC}"/>
              </a:ext>
            </a:extLst>
          </p:cNvPr>
          <p:cNvGrpSpPr/>
          <p:nvPr/>
        </p:nvGrpSpPr>
        <p:grpSpPr>
          <a:xfrm>
            <a:off x="373342" y="1034426"/>
            <a:ext cx="5127575" cy="3878793"/>
            <a:chOff x="278749" y="1350395"/>
            <a:chExt cx="5127575" cy="3878793"/>
          </a:xfrm>
        </p:grpSpPr>
        <p:grpSp>
          <p:nvGrpSpPr>
            <p:cNvPr id="10" name="Group 9">
              <a:extLst>
                <a:ext uri="{FF2B5EF4-FFF2-40B4-BE49-F238E27FC236}">
                  <a16:creationId xmlns:a16="http://schemas.microsoft.com/office/drawing/2014/main" id="{E4152F06-00C0-4682-9A8C-08BB65C9E1D3}"/>
                </a:ext>
              </a:extLst>
            </p:cNvPr>
            <p:cNvGrpSpPr/>
            <p:nvPr/>
          </p:nvGrpSpPr>
          <p:grpSpPr>
            <a:xfrm>
              <a:off x="278749" y="1350395"/>
              <a:ext cx="5127575" cy="3878793"/>
              <a:chOff x="194892" y="1259523"/>
              <a:chExt cx="5127575" cy="3878793"/>
            </a:xfrm>
          </p:grpSpPr>
          <p:pic>
            <p:nvPicPr>
              <p:cNvPr id="7" name="Picture 6">
                <a:extLst>
                  <a:ext uri="{FF2B5EF4-FFF2-40B4-BE49-F238E27FC236}">
                    <a16:creationId xmlns:a16="http://schemas.microsoft.com/office/drawing/2014/main" id="{A2BFBE70-CFDD-43F1-BD40-2D9256C92E2B}"/>
                  </a:ext>
                </a:extLst>
              </p:cNvPr>
              <p:cNvPicPr>
                <a:picLocks noChangeAspect="1"/>
              </p:cNvPicPr>
              <p:nvPr/>
            </p:nvPicPr>
            <p:blipFill>
              <a:blip r:embed="rId2"/>
              <a:stretch>
                <a:fillRect/>
              </a:stretch>
            </p:blipFill>
            <p:spPr>
              <a:xfrm>
                <a:off x="194892" y="1259523"/>
                <a:ext cx="5127575" cy="3878793"/>
              </a:xfrm>
              <a:prstGeom prst="rect">
                <a:avLst/>
              </a:prstGeom>
            </p:spPr>
          </p:pic>
          <p:sp>
            <p:nvSpPr>
              <p:cNvPr id="8" name="TextBox 7">
                <a:extLst>
                  <a:ext uri="{FF2B5EF4-FFF2-40B4-BE49-F238E27FC236}">
                    <a16:creationId xmlns:a16="http://schemas.microsoft.com/office/drawing/2014/main" id="{72B29FCF-F801-4C0E-B462-F26953AC91ED}"/>
                  </a:ext>
                </a:extLst>
              </p:cNvPr>
              <p:cNvSpPr txBox="1"/>
              <p:nvPr/>
            </p:nvSpPr>
            <p:spPr>
              <a:xfrm>
                <a:off x="3331780" y="1529256"/>
                <a:ext cx="977462" cy="461665"/>
              </a:xfrm>
              <a:prstGeom prst="rect">
                <a:avLst/>
              </a:prstGeom>
              <a:solidFill>
                <a:schemeClr val="bg1">
                  <a:lumMod val="85000"/>
                  <a:alpha val="35000"/>
                </a:schemeClr>
              </a:solidFill>
            </p:spPr>
            <p:txBody>
              <a:bodyPr wrap="square" rtlCol="0">
                <a:spAutoFit/>
              </a:bodyPr>
              <a:lstStyle/>
              <a:p>
                <a:pPr algn="ctr"/>
                <a:r>
                  <a:rPr lang="en-US" sz="2400" dirty="0">
                    <a:solidFill>
                      <a:srgbClr val="C00000"/>
                    </a:solidFill>
                    <a:latin typeface="Arial Black" panose="020B0A04020102020204" pitchFamily="34" charset="0"/>
                  </a:rPr>
                  <a:t>Glia</a:t>
                </a:r>
              </a:p>
            </p:txBody>
          </p:sp>
          <p:sp>
            <p:nvSpPr>
              <p:cNvPr id="9" name="Rectangle 8">
                <a:extLst>
                  <a:ext uri="{FF2B5EF4-FFF2-40B4-BE49-F238E27FC236}">
                    <a16:creationId xmlns:a16="http://schemas.microsoft.com/office/drawing/2014/main" id="{FF22CC5C-906B-40CD-8419-5554E80D11A2}"/>
                  </a:ext>
                </a:extLst>
              </p:cNvPr>
              <p:cNvSpPr/>
              <p:nvPr/>
            </p:nvSpPr>
            <p:spPr>
              <a:xfrm>
                <a:off x="4761186" y="1361090"/>
                <a:ext cx="420414" cy="36786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iamond 19">
              <a:extLst>
                <a:ext uri="{FF2B5EF4-FFF2-40B4-BE49-F238E27FC236}">
                  <a16:creationId xmlns:a16="http://schemas.microsoft.com/office/drawing/2014/main" id="{A456522E-C6C7-4ABA-8371-015875089F4E}"/>
                </a:ext>
              </a:extLst>
            </p:cNvPr>
            <p:cNvSpPr/>
            <p:nvPr/>
          </p:nvSpPr>
          <p:spPr>
            <a:xfrm rot="20982065">
              <a:off x="4579765" y="1877784"/>
              <a:ext cx="674455" cy="289272"/>
            </a:xfrm>
            <a:prstGeom prst="diamond">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AB12C7E-AED1-4E38-BA8B-31A35529FB4E}"/>
              </a:ext>
            </a:extLst>
          </p:cNvPr>
          <p:cNvGrpSpPr/>
          <p:nvPr/>
        </p:nvGrpSpPr>
        <p:grpSpPr>
          <a:xfrm>
            <a:off x="1984072" y="2081793"/>
            <a:ext cx="8209421" cy="4567254"/>
            <a:chOff x="2543510" y="1990921"/>
            <a:chExt cx="8209421" cy="4567254"/>
          </a:xfrm>
        </p:grpSpPr>
        <p:pic>
          <p:nvPicPr>
            <p:cNvPr id="3" name="Picture 2">
              <a:extLst>
                <a:ext uri="{FF2B5EF4-FFF2-40B4-BE49-F238E27FC236}">
                  <a16:creationId xmlns:a16="http://schemas.microsoft.com/office/drawing/2014/main" id="{035CDD82-4891-46AB-AB3E-C1A3617ADCDF}"/>
                </a:ext>
              </a:extLst>
            </p:cNvPr>
            <p:cNvPicPr>
              <a:picLocks noChangeAspect="1"/>
            </p:cNvPicPr>
            <p:nvPr/>
          </p:nvPicPr>
          <p:blipFill>
            <a:blip r:embed="rId3"/>
            <a:stretch>
              <a:fillRect/>
            </a:stretch>
          </p:blipFill>
          <p:spPr>
            <a:xfrm>
              <a:off x="7859734" y="3718457"/>
              <a:ext cx="2893197" cy="2839718"/>
            </a:xfrm>
            <a:prstGeom prst="rect">
              <a:avLst/>
            </a:prstGeom>
          </p:spPr>
        </p:pic>
        <p:sp>
          <p:nvSpPr>
            <p:cNvPr id="12" name="TextBox 11">
              <a:extLst>
                <a:ext uri="{FF2B5EF4-FFF2-40B4-BE49-F238E27FC236}">
                  <a16:creationId xmlns:a16="http://schemas.microsoft.com/office/drawing/2014/main" id="{44EC786D-8B10-44DC-B79D-8C08AD43DE85}"/>
                </a:ext>
              </a:extLst>
            </p:cNvPr>
            <p:cNvSpPr txBox="1"/>
            <p:nvPr/>
          </p:nvSpPr>
          <p:spPr>
            <a:xfrm>
              <a:off x="2543510" y="1990921"/>
              <a:ext cx="1216833" cy="646331"/>
            </a:xfrm>
            <a:prstGeom prst="rect">
              <a:avLst/>
            </a:prstGeom>
            <a:solidFill>
              <a:schemeClr val="bg2">
                <a:lumMod val="90000"/>
                <a:alpha val="50000"/>
              </a:schemeClr>
            </a:solidFill>
          </p:spPr>
          <p:txBody>
            <a:bodyPr wrap="square">
              <a:spAutoFit/>
            </a:bodyPr>
            <a:lstStyle/>
            <a:p>
              <a:pPr algn="ctr"/>
              <a:r>
                <a:rPr lang="en-US" dirty="0">
                  <a:solidFill>
                    <a:srgbClr val="0070C0"/>
                  </a:solidFill>
                  <a:latin typeface="Arial Black" panose="020B0A04020102020204" pitchFamily="34" charset="0"/>
                </a:rPr>
                <a:t>Nerve Axons</a:t>
              </a:r>
              <a:endParaRPr lang="en-US" sz="1800" dirty="0">
                <a:solidFill>
                  <a:srgbClr val="0070C0"/>
                </a:solidFill>
                <a:latin typeface="Arial Black" panose="020B0A04020102020204" pitchFamily="34" charset="0"/>
              </a:endParaRPr>
            </a:p>
          </p:txBody>
        </p:sp>
        <p:sp>
          <p:nvSpPr>
            <p:cNvPr id="14" name="TextBox 13">
              <a:extLst>
                <a:ext uri="{FF2B5EF4-FFF2-40B4-BE49-F238E27FC236}">
                  <a16:creationId xmlns:a16="http://schemas.microsoft.com/office/drawing/2014/main" id="{271E04B6-F666-49B2-82CD-D20AA7B17491}"/>
                </a:ext>
              </a:extLst>
            </p:cNvPr>
            <p:cNvSpPr txBox="1"/>
            <p:nvPr/>
          </p:nvSpPr>
          <p:spPr>
            <a:xfrm>
              <a:off x="8148667" y="5815729"/>
              <a:ext cx="1080526" cy="369332"/>
            </a:xfrm>
            <a:prstGeom prst="rect">
              <a:avLst/>
            </a:prstGeom>
            <a:noFill/>
          </p:spPr>
          <p:txBody>
            <a:bodyPr wrap="square">
              <a:spAutoFit/>
            </a:bodyPr>
            <a:lstStyle/>
            <a:p>
              <a:r>
                <a:rPr lang="en-US" dirty="0">
                  <a:solidFill>
                    <a:schemeClr val="accent2">
                      <a:lumMod val="75000"/>
                    </a:schemeClr>
                  </a:solidFill>
                  <a:latin typeface="Arial Black" panose="020B0A04020102020204" pitchFamily="34" charset="0"/>
                </a:rPr>
                <a:t>Nerve</a:t>
              </a:r>
              <a:endParaRPr lang="en-US" sz="1800" dirty="0">
                <a:solidFill>
                  <a:schemeClr val="accent2">
                    <a:lumMod val="75000"/>
                  </a:schemeClr>
                </a:solidFill>
                <a:latin typeface="Arial Black" panose="020B0A04020102020204" pitchFamily="34" charset="0"/>
              </a:endParaRPr>
            </a:p>
          </p:txBody>
        </p:sp>
      </p:grpSp>
      <p:grpSp>
        <p:nvGrpSpPr>
          <p:cNvPr id="18" name="Group 17">
            <a:extLst>
              <a:ext uri="{FF2B5EF4-FFF2-40B4-BE49-F238E27FC236}">
                <a16:creationId xmlns:a16="http://schemas.microsoft.com/office/drawing/2014/main" id="{D8F6D258-4748-42FA-A416-BCEF94224DD4}"/>
              </a:ext>
            </a:extLst>
          </p:cNvPr>
          <p:cNvGrpSpPr/>
          <p:nvPr/>
        </p:nvGrpSpPr>
        <p:grpSpPr>
          <a:xfrm>
            <a:off x="5835788" y="293077"/>
            <a:ext cx="5796005" cy="3395687"/>
            <a:chOff x="5801711" y="-60858"/>
            <a:chExt cx="5796005" cy="3395687"/>
          </a:xfrm>
        </p:grpSpPr>
        <p:pic>
          <p:nvPicPr>
            <p:cNvPr id="5" name="Picture 4">
              <a:extLst>
                <a:ext uri="{FF2B5EF4-FFF2-40B4-BE49-F238E27FC236}">
                  <a16:creationId xmlns:a16="http://schemas.microsoft.com/office/drawing/2014/main" id="{2D920A05-5B28-466D-94AE-BD7894BC5FEE}"/>
                </a:ext>
              </a:extLst>
            </p:cNvPr>
            <p:cNvPicPr>
              <a:picLocks noChangeAspect="1"/>
            </p:cNvPicPr>
            <p:nvPr/>
          </p:nvPicPr>
          <p:blipFill>
            <a:blip r:embed="rId4"/>
            <a:stretch>
              <a:fillRect/>
            </a:stretch>
          </p:blipFill>
          <p:spPr>
            <a:xfrm>
              <a:off x="5801711" y="-60858"/>
              <a:ext cx="5796005" cy="3395687"/>
            </a:xfrm>
            <a:prstGeom prst="rect">
              <a:avLst/>
            </a:prstGeom>
          </p:spPr>
        </p:pic>
        <p:sp>
          <p:nvSpPr>
            <p:cNvPr id="17" name="TextBox 16">
              <a:extLst>
                <a:ext uri="{FF2B5EF4-FFF2-40B4-BE49-F238E27FC236}">
                  <a16:creationId xmlns:a16="http://schemas.microsoft.com/office/drawing/2014/main" id="{25E6129F-2D1F-4A84-9976-E59CAF5179C5}"/>
                </a:ext>
              </a:extLst>
            </p:cNvPr>
            <p:cNvSpPr txBox="1"/>
            <p:nvPr/>
          </p:nvSpPr>
          <p:spPr>
            <a:xfrm>
              <a:off x="10511340" y="2180847"/>
              <a:ext cx="966936" cy="369332"/>
            </a:xfrm>
            <a:prstGeom prst="rect">
              <a:avLst/>
            </a:prstGeom>
            <a:solidFill>
              <a:srgbClr val="FFFFFF"/>
            </a:solidFill>
          </p:spPr>
          <p:txBody>
            <a:bodyPr wrap="square">
              <a:spAutoFit/>
            </a:bodyPr>
            <a:lstStyle/>
            <a:p>
              <a:r>
                <a:rPr lang="en-US" sz="1800" dirty="0">
                  <a:solidFill>
                    <a:srgbClr val="000000"/>
                  </a:solidFill>
                  <a:latin typeface="Arial Black" panose="020B0A04020102020204" pitchFamily="34" charset="0"/>
                </a:rPr>
                <a:t>Glia</a:t>
              </a:r>
            </a:p>
          </p:txBody>
        </p:sp>
      </p:grpSp>
      <p:sp>
        <p:nvSpPr>
          <p:cNvPr id="19" name="TextBox 18">
            <a:extLst>
              <a:ext uri="{FF2B5EF4-FFF2-40B4-BE49-F238E27FC236}">
                <a16:creationId xmlns:a16="http://schemas.microsoft.com/office/drawing/2014/main" id="{D7F2730F-0485-4B2D-AF51-B7FBC8BED6D3}"/>
              </a:ext>
            </a:extLst>
          </p:cNvPr>
          <p:cNvSpPr txBox="1"/>
          <p:nvPr/>
        </p:nvSpPr>
        <p:spPr>
          <a:xfrm>
            <a:off x="57808" y="162910"/>
            <a:ext cx="5207650" cy="615553"/>
          </a:xfrm>
          <a:prstGeom prst="rect">
            <a:avLst/>
          </a:prstGeom>
          <a:noFill/>
        </p:spPr>
        <p:txBody>
          <a:bodyPr wrap="square" rtlCol="0">
            <a:spAutoFit/>
          </a:bodyPr>
          <a:lstStyle/>
          <a:p>
            <a:pPr algn="ctr"/>
            <a:r>
              <a:rPr lang="en-US" dirty="0">
                <a:latin typeface="Arial Black" panose="020B0A04020102020204" pitchFamily="34" charset="0"/>
              </a:rPr>
              <a:t>Nerve</a:t>
            </a:r>
            <a:r>
              <a:rPr lang="en-US" b="1" dirty="0">
                <a:latin typeface="Arial Black" panose="020B0A04020102020204" pitchFamily="34" charset="0"/>
              </a:rPr>
              <a:t> Fiber:</a:t>
            </a:r>
            <a:br>
              <a:rPr lang="en-US" dirty="0">
                <a:latin typeface="Arial Black" panose="020B0A04020102020204" pitchFamily="34" charset="0"/>
              </a:rPr>
            </a:br>
            <a:r>
              <a:rPr lang="en-US" sz="1600" dirty="0">
                <a:solidFill>
                  <a:srgbClr val="C00000"/>
                </a:solidFill>
                <a:latin typeface="Arial Black" panose="020B0A04020102020204" pitchFamily="34" charset="0"/>
              </a:rPr>
              <a:t>GLIA</a:t>
            </a:r>
            <a:r>
              <a:rPr lang="en-US" sz="1600" dirty="0">
                <a:latin typeface="Arial Black" panose="020B0A04020102020204" pitchFamily="34" charset="0"/>
              </a:rPr>
              <a:t>, Extracellular Space and </a:t>
            </a:r>
            <a:r>
              <a:rPr lang="en-US" sz="1600" dirty="0">
                <a:solidFill>
                  <a:schemeClr val="accent1">
                    <a:lumMod val="75000"/>
                  </a:schemeClr>
                </a:solidFill>
                <a:latin typeface="Arial Black" panose="020B0A04020102020204" pitchFamily="34" charset="0"/>
              </a:rPr>
              <a:t>Nerve Axons</a:t>
            </a:r>
            <a:endParaRPr lang="en-US" dirty="0">
              <a:solidFill>
                <a:schemeClr val="accent1">
                  <a:lumMod val="75000"/>
                </a:schemeClr>
              </a:solidFill>
              <a:latin typeface="Arial Black" panose="020B0A04020102020204" pitchFamily="34" charset="0"/>
            </a:endParaRPr>
          </a:p>
        </p:txBody>
      </p:sp>
      <p:grpSp>
        <p:nvGrpSpPr>
          <p:cNvPr id="28" name="Group 27">
            <a:extLst>
              <a:ext uri="{FF2B5EF4-FFF2-40B4-BE49-F238E27FC236}">
                <a16:creationId xmlns:a16="http://schemas.microsoft.com/office/drawing/2014/main" id="{EC297239-6618-4F20-9746-64FB3A9B6E1C}"/>
              </a:ext>
            </a:extLst>
          </p:cNvPr>
          <p:cNvGrpSpPr/>
          <p:nvPr/>
        </p:nvGrpSpPr>
        <p:grpSpPr>
          <a:xfrm>
            <a:off x="2005093" y="2081793"/>
            <a:ext cx="8209421" cy="4567254"/>
            <a:chOff x="2543510" y="1990921"/>
            <a:chExt cx="8209421" cy="4567254"/>
          </a:xfrm>
        </p:grpSpPr>
        <p:pic>
          <p:nvPicPr>
            <p:cNvPr id="29" name="Picture 28">
              <a:extLst>
                <a:ext uri="{FF2B5EF4-FFF2-40B4-BE49-F238E27FC236}">
                  <a16:creationId xmlns:a16="http://schemas.microsoft.com/office/drawing/2014/main" id="{7EC1AB52-FA35-459D-A6BC-6C594CED0C1D}"/>
                </a:ext>
              </a:extLst>
            </p:cNvPr>
            <p:cNvPicPr>
              <a:picLocks noChangeAspect="1"/>
            </p:cNvPicPr>
            <p:nvPr/>
          </p:nvPicPr>
          <p:blipFill>
            <a:blip r:embed="rId3"/>
            <a:stretch>
              <a:fillRect/>
            </a:stretch>
          </p:blipFill>
          <p:spPr>
            <a:xfrm>
              <a:off x="7859734" y="3718457"/>
              <a:ext cx="2893197" cy="2839718"/>
            </a:xfrm>
            <a:prstGeom prst="rect">
              <a:avLst/>
            </a:prstGeom>
          </p:spPr>
        </p:pic>
        <p:sp>
          <p:nvSpPr>
            <p:cNvPr id="30" name="TextBox 29">
              <a:extLst>
                <a:ext uri="{FF2B5EF4-FFF2-40B4-BE49-F238E27FC236}">
                  <a16:creationId xmlns:a16="http://schemas.microsoft.com/office/drawing/2014/main" id="{28DB1C37-CE83-406E-85B5-2072E59A63C0}"/>
                </a:ext>
              </a:extLst>
            </p:cNvPr>
            <p:cNvSpPr txBox="1"/>
            <p:nvPr/>
          </p:nvSpPr>
          <p:spPr>
            <a:xfrm>
              <a:off x="2543510" y="1990921"/>
              <a:ext cx="1216833" cy="646331"/>
            </a:xfrm>
            <a:prstGeom prst="rect">
              <a:avLst/>
            </a:prstGeom>
            <a:solidFill>
              <a:schemeClr val="bg2">
                <a:lumMod val="90000"/>
                <a:alpha val="50000"/>
              </a:schemeClr>
            </a:solidFill>
          </p:spPr>
          <p:txBody>
            <a:bodyPr wrap="square">
              <a:spAutoFit/>
            </a:bodyPr>
            <a:lstStyle/>
            <a:p>
              <a:pPr algn="ctr"/>
              <a:r>
                <a:rPr lang="en-US" dirty="0">
                  <a:solidFill>
                    <a:srgbClr val="0070C0"/>
                  </a:solidFill>
                  <a:latin typeface="Arial Black" panose="020B0A04020102020204" pitchFamily="34" charset="0"/>
                </a:rPr>
                <a:t>Nerve Axons</a:t>
              </a:r>
              <a:endParaRPr lang="en-US" sz="1800" dirty="0">
                <a:solidFill>
                  <a:srgbClr val="0070C0"/>
                </a:solidFill>
                <a:latin typeface="Arial Black" panose="020B0A04020102020204" pitchFamily="34" charset="0"/>
              </a:endParaRPr>
            </a:p>
          </p:txBody>
        </p:sp>
        <p:sp>
          <p:nvSpPr>
            <p:cNvPr id="31" name="TextBox 30">
              <a:extLst>
                <a:ext uri="{FF2B5EF4-FFF2-40B4-BE49-F238E27FC236}">
                  <a16:creationId xmlns:a16="http://schemas.microsoft.com/office/drawing/2014/main" id="{9D71159B-CE6F-44EA-B49C-B408E622BFAA}"/>
                </a:ext>
              </a:extLst>
            </p:cNvPr>
            <p:cNvSpPr txBox="1"/>
            <p:nvPr/>
          </p:nvSpPr>
          <p:spPr>
            <a:xfrm>
              <a:off x="8148667" y="5815729"/>
              <a:ext cx="1080526" cy="369332"/>
            </a:xfrm>
            <a:prstGeom prst="rect">
              <a:avLst/>
            </a:prstGeom>
            <a:noFill/>
          </p:spPr>
          <p:txBody>
            <a:bodyPr wrap="square">
              <a:spAutoFit/>
            </a:bodyPr>
            <a:lstStyle/>
            <a:p>
              <a:r>
                <a:rPr lang="en-US" dirty="0">
                  <a:solidFill>
                    <a:schemeClr val="accent2">
                      <a:lumMod val="75000"/>
                    </a:schemeClr>
                  </a:solidFill>
                  <a:latin typeface="Arial Black" panose="020B0A04020102020204" pitchFamily="34" charset="0"/>
                </a:rPr>
                <a:t>Nerve</a:t>
              </a:r>
              <a:endParaRPr lang="en-US" sz="1800" dirty="0">
                <a:solidFill>
                  <a:schemeClr val="accent2">
                    <a:lumMod val="75000"/>
                  </a:schemeClr>
                </a:solidFill>
                <a:latin typeface="Arial Black" panose="020B0A04020102020204" pitchFamily="34" charset="0"/>
              </a:endParaRPr>
            </a:p>
          </p:txBody>
        </p:sp>
      </p:grpSp>
      <p:grpSp>
        <p:nvGrpSpPr>
          <p:cNvPr id="33" name="Group 32">
            <a:extLst>
              <a:ext uri="{FF2B5EF4-FFF2-40B4-BE49-F238E27FC236}">
                <a16:creationId xmlns:a16="http://schemas.microsoft.com/office/drawing/2014/main" id="{213244F1-7886-42C0-A7E9-FCB8487D8BAE}"/>
              </a:ext>
            </a:extLst>
          </p:cNvPr>
          <p:cNvGrpSpPr/>
          <p:nvPr/>
        </p:nvGrpSpPr>
        <p:grpSpPr>
          <a:xfrm>
            <a:off x="178173" y="1034426"/>
            <a:ext cx="5757038" cy="4348650"/>
            <a:chOff x="178173" y="1034426"/>
            <a:chExt cx="5757038" cy="4348650"/>
          </a:xfrm>
        </p:grpSpPr>
        <p:grpSp>
          <p:nvGrpSpPr>
            <p:cNvPr id="22" name="Group 21">
              <a:extLst>
                <a:ext uri="{FF2B5EF4-FFF2-40B4-BE49-F238E27FC236}">
                  <a16:creationId xmlns:a16="http://schemas.microsoft.com/office/drawing/2014/main" id="{701A99B0-8E05-4914-80E4-FD161059E0CD}"/>
                </a:ext>
              </a:extLst>
            </p:cNvPr>
            <p:cNvGrpSpPr/>
            <p:nvPr/>
          </p:nvGrpSpPr>
          <p:grpSpPr>
            <a:xfrm>
              <a:off x="394363" y="1034426"/>
              <a:ext cx="5127575" cy="3878793"/>
              <a:chOff x="278749" y="1350395"/>
              <a:chExt cx="5127575" cy="3878793"/>
            </a:xfrm>
          </p:grpSpPr>
          <p:grpSp>
            <p:nvGrpSpPr>
              <p:cNvPr id="23" name="Group 22">
                <a:extLst>
                  <a:ext uri="{FF2B5EF4-FFF2-40B4-BE49-F238E27FC236}">
                    <a16:creationId xmlns:a16="http://schemas.microsoft.com/office/drawing/2014/main" id="{A48FC243-0735-475A-95D9-5EDC4C2E067C}"/>
                  </a:ext>
                </a:extLst>
              </p:cNvPr>
              <p:cNvGrpSpPr/>
              <p:nvPr/>
            </p:nvGrpSpPr>
            <p:grpSpPr>
              <a:xfrm>
                <a:off x="278749" y="1350395"/>
                <a:ext cx="5127575" cy="3878793"/>
                <a:chOff x="194892" y="1259523"/>
                <a:chExt cx="5127575" cy="3878793"/>
              </a:xfrm>
            </p:grpSpPr>
            <p:pic>
              <p:nvPicPr>
                <p:cNvPr id="25" name="Picture 24">
                  <a:extLst>
                    <a:ext uri="{FF2B5EF4-FFF2-40B4-BE49-F238E27FC236}">
                      <a16:creationId xmlns:a16="http://schemas.microsoft.com/office/drawing/2014/main" id="{E644F9FE-5386-427B-93BA-FF2EF3507483}"/>
                    </a:ext>
                  </a:extLst>
                </p:cNvPr>
                <p:cNvPicPr>
                  <a:picLocks noChangeAspect="1"/>
                </p:cNvPicPr>
                <p:nvPr/>
              </p:nvPicPr>
              <p:blipFill>
                <a:blip r:embed="rId2"/>
                <a:stretch>
                  <a:fillRect/>
                </a:stretch>
              </p:blipFill>
              <p:spPr>
                <a:xfrm>
                  <a:off x="194892" y="1259523"/>
                  <a:ext cx="5127575" cy="3878793"/>
                </a:xfrm>
                <a:prstGeom prst="rect">
                  <a:avLst/>
                </a:prstGeom>
              </p:spPr>
            </p:pic>
            <p:sp>
              <p:nvSpPr>
                <p:cNvPr id="26" name="TextBox 25">
                  <a:extLst>
                    <a:ext uri="{FF2B5EF4-FFF2-40B4-BE49-F238E27FC236}">
                      <a16:creationId xmlns:a16="http://schemas.microsoft.com/office/drawing/2014/main" id="{15C013A8-C513-4129-8759-386C40BE3D22}"/>
                    </a:ext>
                  </a:extLst>
                </p:cNvPr>
                <p:cNvSpPr txBox="1"/>
                <p:nvPr/>
              </p:nvSpPr>
              <p:spPr>
                <a:xfrm>
                  <a:off x="3331780" y="1529256"/>
                  <a:ext cx="977462" cy="461665"/>
                </a:xfrm>
                <a:prstGeom prst="rect">
                  <a:avLst/>
                </a:prstGeom>
                <a:solidFill>
                  <a:schemeClr val="bg1">
                    <a:lumMod val="85000"/>
                    <a:alpha val="35000"/>
                  </a:schemeClr>
                </a:solidFill>
              </p:spPr>
              <p:txBody>
                <a:bodyPr wrap="square" rtlCol="0">
                  <a:spAutoFit/>
                </a:bodyPr>
                <a:lstStyle/>
                <a:p>
                  <a:pPr algn="ctr"/>
                  <a:r>
                    <a:rPr lang="en-US" sz="2400" dirty="0">
                      <a:solidFill>
                        <a:srgbClr val="C00000"/>
                      </a:solidFill>
                      <a:latin typeface="Arial Black" panose="020B0A04020102020204" pitchFamily="34" charset="0"/>
                    </a:rPr>
                    <a:t>Glia</a:t>
                  </a:r>
                </a:p>
              </p:txBody>
            </p:sp>
            <p:sp>
              <p:nvSpPr>
                <p:cNvPr id="27" name="Rectangle 26">
                  <a:extLst>
                    <a:ext uri="{FF2B5EF4-FFF2-40B4-BE49-F238E27FC236}">
                      <a16:creationId xmlns:a16="http://schemas.microsoft.com/office/drawing/2014/main" id="{4FA64548-0E5F-44E4-AA14-F0B57D8291F9}"/>
                    </a:ext>
                  </a:extLst>
                </p:cNvPr>
                <p:cNvSpPr/>
                <p:nvPr/>
              </p:nvSpPr>
              <p:spPr>
                <a:xfrm>
                  <a:off x="4761186" y="1361090"/>
                  <a:ext cx="420414" cy="36786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Diamond 23">
                <a:extLst>
                  <a:ext uri="{FF2B5EF4-FFF2-40B4-BE49-F238E27FC236}">
                    <a16:creationId xmlns:a16="http://schemas.microsoft.com/office/drawing/2014/main" id="{3E01C785-9E39-4FA1-8635-1459AF370895}"/>
                  </a:ext>
                </a:extLst>
              </p:cNvPr>
              <p:cNvSpPr/>
              <p:nvPr/>
            </p:nvSpPr>
            <p:spPr>
              <a:xfrm rot="20982065">
                <a:off x="4579765" y="1877784"/>
                <a:ext cx="674455" cy="289272"/>
              </a:xfrm>
              <a:prstGeom prst="diamond">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9945EBC4-14F0-4F24-BBC5-ECFB8B02E9B1}"/>
                </a:ext>
              </a:extLst>
            </p:cNvPr>
            <p:cNvSpPr txBox="1"/>
            <p:nvPr/>
          </p:nvSpPr>
          <p:spPr>
            <a:xfrm>
              <a:off x="178173" y="5044522"/>
              <a:ext cx="5757038" cy="338554"/>
            </a:xfrm>
            <a:prstGeom prst="rect">
              <a:avLst/>
            </a:prstGeom>
            <a:noFill/>
          </p:spPr>
          <p:txBody>
            <a:bodyPr wrap="square">
              <a:spAutoFit/>
            </a:bodyPr>
            <a:lstStyle/>
            <a:p>
              <a:pPr marR="0"/>
              <a:r>
                <a:rPr lang="en-US" sz="1600" dirty="0">
                  <a:latin typeface="Arial Black" panose="020B0A04020102020204" pitchFamily="34" charset="0"/>
                </a:rPr>
                <a:t>Kuffler</a:t>
              </a:r>
              <a:r>
                <a:rPr lang="en-US" sz="1600" dirty="0">
                  <a:latin typeface="Calibri" panose="020F0502020204030204" pitchFamily="34" charset="0"/>
                </a:rPr>
                <a:t>, Nicholls and Orkand (1966). J </a:t>
              </a:r>
              <a:r>
                <a:rPr lang="en-US" sz="1600" dirty="0" err="1">
                  <a:latin typeface="Calibri" panose="020F0502020204030204" pitchFamily="34" charset="0"/>
                </a:rPr>
                <a:t>Neurophysiol</a:t>
              </a:r>
              <a:r>
                <a:rPr lang="en-US" sz="1600" dirty="0">
                  <a:latin typeface="Calibri" panose="020F0502020204030204" pitchFamily="34" charset="0"/>
                </a:rPr>
                <a:t> 29: 768</a:t>
              </a:r>
              <a:endParaRPr lang="en-US" sz="1600" b="1" u="sng" dirty="0">
                <a:latin typeface="Calibri" panose="020F0502020204030204" pitchFamily="34" charset="0"/>
              </a:endParaRPr>
            </a:p>
          </p:txBody>
        </p:sp>
      </p:grpSp>
      <p:pic>
        <p:nvPicPr>
          <p:cNvPr id="39" name="Picture 2" descr="ADW: Necturus maculosus: INFORMATION">
            <a:extLst>
              <a:ext uri="{FF2B5EF4-FFF2-40B4-BE49-F238E27FC236}">
                <a16:creationId xmlns:a16="http://schemas.microsoft.com/office/drawing/2014/main" id="{B476C727-2727-4632-A7D7-597A098A62F3}"/>
              </a:ext>
            </a:extLst>
          </p:cNvPr>
          <p:cNvPicPr>
            <a:picLocks noChangeAspect="1" noChangeArrowheads="1"/>
          </p:cNvPicPr>
          <p:nvPr/>
        </p:nvPicPr>
        <p:blipFill>
          <a:blip r:embed="rId5">
            <a:duotone>
              <a:prstClr val="black"/>
              <a:schemeClr val="accent3">
                <a:tint val="45000"/>
                <a:satMod val="400000"/>
              </a:schemeClr>
            </a:duotone>
            <a:alphaModFix/>
            <a:extLst>
              <a:ext uri="{28A0092B-C50C-407E-A947-70E740481C1C}">
                <a14:useLocalDpi xmlns:a14="http://schemas.microsoft.com/office/drawing/2010/main" val="0"/>
              </a:ext>
            </a:extLst>
          </a:blip>
          <a:srcRect/>
          <a:stretch>
            <a:fillRect/>
          </a:stretch>
        </p:blipFill>
        <p:spPr bwMode="auto">
          <a:xfrm>
            <a:off x="1847851" y="5460921"/>
            <a:ext cx="1208841" cy="725305"/>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166F63A2-1C9C-4D46-A096-162A0F1B860D}"/>
              </a:ext>
            </a:extLst>
          </p:cNvPr>
          <p:cNvSpPr txBox="1"/>
          <p:nvPr/>
        </p:nvSpPr>
        <p:spPr>
          <a:xfrm>
            <a:off x="3015294" y="5691384"/>
            <a:ext cx="3602460" cy="646331"/>
          </a:xfrm>
          <a:prstGeom prst="rect">
            <a:avLst/>
          </a:prstGeom>
          <a:noFill/>
        </p:spPr>
        <p:txBody>
          <a:bodyPr wrap="square" rtlCol="0">
            <a:spAutoFit/>
          </a:bodyPr>
          <a:lstStyle/>
          <a:p>
            <a:r>
              <a:rPr lang="en-US" dirty="0">
                <a:latin typeface="Arial Black" panose="020B0A04020102020204" pitchFamily="34" charset="0"/>
              </a:rPr>
              <a:t>= </a:t>
            </a:r>
            <a:r>
              <a:rPr lang="en-US" b="1" dirty="0"/>
              <a:t>Necturus, mud puppy,</a:t>
            </a:r>
            <a:br>
              <a:rPr lang="en-US" b="1" dirty="0"/>
            </a:br>
            <a:r>
              <a:rPr lang="en-US" b="1" dirty="0"/>
              <a:t>                  salamander, amphibian</a:t>
            </a:r>
          </a:p>
        </p:txBody>
      </p:sp>
    </p:spTree>
    <p:extLst>
      <p:ext uri="{BB962C8B-B14F-4D97-AF65-F5344CB8AC3E}">
        <p14:creationId xmlns:p14="http://schemas.microsoft.com/office/powerpoint/2010/main" val="7583551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10.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11.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12.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13.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14.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15.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16.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17.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18.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19.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2.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20.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21.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22.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23.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24.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25.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26.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27.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28.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29.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3.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30.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31.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32.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33.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34.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35.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36.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37.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38.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39.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4.xml><?xml version="1.0" encoding="utf-8"?>
<p:tagLst xmlns:a="http://schemas.openxmlformats.org/drawingml/2006/main" xmlns:r="http://schemas.openxmlformats.org/officeDocument/2006/relationships" xmlns:p="http://schemas.openxmlformats.org/presentationml/2006/main">
  <p:tag name="DVSHAPEID" val="2BvwQOKg6c2RbmneX9THFx"/>
</p:tagLst>
</file>

<file path=ppt/tags/tag40.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41.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42.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43.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44.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45.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46.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47.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48.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49.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5.xml><?xml version="1.0" encoding="utf-8"?>
<p:tagLst xmlns:a="http://schemas.openxmlformats.org/drawingml/2006/main" xmlns:r="http://schemas.openxmlformats.org/officeDocument/2006/relationships" xmlns:p="http://schemas.openxmlformats.org/presentationml/2006/main">
  <p:tag name="DVSHAPEID" val="nzA1gyKixdS9jcst7BczVU"/>
</p:tagLst>
</file>

<file path=ppt/tags/tag50.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51.xml><?xml version="1.0" encoding="utf-8"?>
<p:tagLst xmlns:a="http://schemas.openxmlformats.org/drawingml/2006/main" xmlns:r="http://schemas.openxmlformats.org/officeDocument/2006/relationships" xmlns:p="http://schemas.openxmlformats.org/presentationml/2006/main">
  <p:tag name="DVSECTIONID" val="cSQAkKySQCFb8pwWpoBICw"/>
</p:tagLst>
</file>

<file path=ppt/tags/tag52.xml><?xml version="1.0" encoding="utf-8"?>
<p:tagLst xmlns:a="http://schemas.openxmlformats.org/drawingml/2006/main" xmlns:r="http://schemas.openxmlformats.org/officeDocument/2006/relationships" xmlns:p="http://schemas.openxmlformats.org/presentationml/2006/main">
  <p:tag name="DVSHAPEID" val="MrK035Zsn5OuwKECWnqlcX"/>
</p:tagLst>
</file>

<file path=ppt/tags/tag53.xml><?xml version="1.0" encoding="utf-8"?>
<p:tagLst xmlns:a="http://schemas.openxmlformats.org/drawingml/2006/main" xmlns:r="http://schemas.openxmlformats.org/officeDocument/2006/relationships" xmlns:p="http://schemas.openxmlformats.org/presentationml/2006/main">
  <p:tag name="DVSHAPEID" val="KvIKJMqZluv7tN5KbXa4mQ"/>
</p:tagLst>
</file>

<file path=ppt/tags/tag54.xml><?xml version="1.0" encoding="utf-8"?>
<p:tagLst xmlns:a="http://schemas.openxmlformats.org/drawingml/2006/main" xmlns:r="http://schemas.openxmlformats.org/officeDocument/2006/relationships" xmlns:p="http://schemas.openxmlformats.org/presentationml/2006/main">
  <p:tag name="DVSHAPEID" val="I66sRpXoWW7OGfhilc1oJj"/>
</p:tagLst>
</file>

<file path=ppt/tags/tag55.xml><?xml version="1.0" encoding="utf-8"?>
<p:tagLst xmlns:a="http://schemas.openxmlformats.org/drawingml/2006/main" xmlns:r="http://schemas.openxmlformats.org/officeDocument/2006/relationships" xmlns:p="http://schemas.openxmlformats.org/presentationml/2006/main">
  <p:tag name="DVSECTIONID" val="cSQAkKySQCFb8pwWpoBICw"/>
</p:tagLst>
</file>

<file path=ppt/tags/tag56.xml><?xml version="1.0" encoding="utf-8"?>
<p:tagLst xmlns:a="http://schemas.openxmlformats.org/drawingml/2006/main" xmlns:r="http://schemas.openxmlformats.org/officeDocument/2006/relationships" xmlns:p="http://schemas.openxmlformats.org/presentationml/2006/main">
  <p:tag name="DVSHAPEID" val="MrK035Zsn5OuwKECWnqlcX"/>
</p:tagLst>
</file>

<file path=ppt/tags/tag57.xml><?xml version="1.0" encoding="utf-8"?>
<p:tagLst xmlns:a="http://schemas.openxmlformats.org/drawingml/2006/main" xmlns:r="http://schemas.openxmlformats.org/officeDocument/2006/relationships" xmlns:p="http://schemas.openxmlformats.org/presentationml/2006/main">
  <p:tag name="DVSHAPEID" val="KvIKJMqZluv7tN5KbXa4mQ"/>
</p:tagLst>
</file>

<file path=ppt/tags/tag58.xml><?xml version="1.0" encoding="utf-8"?>
<p:tagLst xmlns:a="http://schemas.openxmlformats.org/drawingml/2006/main" xmlns:r="http://schemas.openxmlformats.org/officeDocument/2006/relationships" xmlns:p="http://schemas.openxmlformats.org/presentationml/2006/main">
  <p:tag name="DVSHAPEID" val="I66sRpXoWW7OGfhilc1oJj"/>
</p:tagLst>
</file>

<file path=ppt/tags/tag6.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ags/tag7.xml><?xml version="1.0" encoding="utf-8"?>
<p:tagLst xmlns:a="http://schemas.openxmlformats.org/drawingml/2006/main" xmlns:r="http://schemas.openxmlformats.org/officeDocument/2006/relationships" xmlns:p="http://schemas.openxmlformats.org/presentationml/2006/main">
  <p:tag name="DVSHAPEID" val="Y23aLu2hv5Csk7StUu7tya"/>
</p:tagLst>
</file>

<file path=ppt/tags/tag8.xml><?xml version="1.0" encoding="utf-8"?>
<p:tagLst xmlns:a="http://schemas.openxmlformats.org/drawingml/2006/main" xmlns:r="http://schemas.openxmlformats.org/officeDocument/2006/relationships" xmlns:p="http://schemas.openxmlformats.org/presentationml/2006/main">
  <p:tag name="DVSHAPEID" val="dOYwxi3Z37fqt6JsuH1ncP"/>
</p:tagLst>
</file>

<file path=ppt/tags/tag9.xml><?xml version="1.0" encoding="utf-8"?>
<p:tagLst xmlns:a="http://schemas.openxmlformats.org/drawingml/2006/main" xmlns:r="http://schemas.openxmlformats.org/officeDocument/2006/relationships" xmlns:p="http://schemas.openxmlformats.org/presentationml/2006/main">
  <p:tag name="DVSHAPEID" val="fs8NDgb3FHVvdVVOxcwNF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noFill/>
          <a:prstDash val="solid"/>
          <a:round/>
          <a:headEnd type="none" w="med" len="med"/>
          <a:tailEnd type="none" w="med" len="med"/>
        </a:ln>
        <a:effectLst/>
      </a:spPr>
      <a:bodyPr vert="horz" wrap="square" lIns="91440" tIns="137160" rIns="91440" bIns="13716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spDef>
    <a:lnDef>
      <a:spPr bwMode="auto">
        <a:noFill/>
        <a:ln w="15875" cap="flat" cmpd="sng" algn="ctr">
          <a:solidFill>
            <a:schemeClr val="tx2"/>
          </a:solidFill>
          <a:prstDash val="solid"/>
          <a:round/>
          <a:headEnd type="none" w="med" len="med"/>
          <a:tailEnd type="arrow"/>
        </a:ln>
        <a:effectLst/>
      </a:spPr>
      <a:body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11908</TotalTime>
  <Words>4381</Words>
  <Application>Microsoft Office PowerPoint</Application>
  <PresentationFormat>Widescreen</PresentationFormat>
  <Paragraphs>546</Paragraphs>
  <Slides>69</Slides>
  <Notes>2</Notes>
  <HiddenSlides>1</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69</vt:i4>
      </vt:variant>
    </vt:vector>
  </HeadingPairs>
  <TitlesOfParts>
    <vt:vector size="86" baseType="lpstr">
      <vt:lpstr>等线</vt:lpstr>
      <vt:lpstr>等线 Light</vt:lpstr>
      <vt:lpstr>Microsoft YaHei UI</vt:lpstr>
      <vt:lpstr>Arial</vt:lpstr>
      <vt:lpstr>Arial Black</vt:lpstr>
      <vt:lpstr>Calibri</vt:lpstr>
      <vt:lpstr>Calibri Light</vt:lpstr>
      <vt:lpstr>Cambria</vt:lpstr>
      <vt:lpstr>Cambria Math</vt:lpstr>
      <vt:lpstr>Comic Sans MS</vt:lpstr>
      <vt:lpstr>Helvetica Neue</vt:lpstr>
      <vt:lpstr>Segoe UI</vt:lpstr>
      <vt:lpstr>Times New Roman</vt:lpstr>
      <vt:lpstr>Office Theme</vt:lpstr>
      <vt:lpstr>Office 主题​​</vt:lpstr>
      <vt:lpstr>5_Default Design</vt:lpstr>
      <vt:lpstr>Equation</vt:lpstr>
      <vt:lpstr>Flushing Waste in the Central Nervous System in Sleep A Glymphatic Hypothesis K+ in Optic Neve of Necturus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Optic Nerve of Necturus </vt:lpstr>
      <vt:lpstr>PowerPoint Presentation</vt:lpstr>
      <vt:lpstr>PowerPoint Presentation</vt:lpstr>
      <vt:lpstr>PowerPoint Presentation</vt:lpstr>
      <vt:lpstr>Mathematical Model</vt:lpstr>
      <vt:lpstr>PowerPoint Presentation</vt:lpstr>
      <vt:lpstr>Mathematical Model: Assumptions </vt:lpstr>
      <vt:lpstr>Mathematical Model: Water Flow </vt:lpstr>
      <vt:lpstr>PowerPoint Presentation</vt:lpstr>
      <vt:lpstr>Numerical Method Challenges Overcome</vt:lpstr>
      <vt:lpstr>PowerPoint Presentation</vt:lpstr>
      <vt:lpstr>PowerPoint Presentation</vt:lpstr>
      <vt:lpstr>Microcirculation in Lens </vt:lpstr>
      <vt:lpstr>PowerPoint Presentation</vt:lpstr>
      <vt:lpstr>PowerPoint Presentation</vt:lpstr>
      <vt:lpstr>What experiments do we fit  for nerve fibers?     Harvard Group  at birth of Neurobiology Studied Glia in Optic Nerve Preparation of Necturus, mud puppy  </vt:lpstr>
      <vt:lpstr>PowerPoint Presentation</vt:lpstr>
      <vt:lpstr>Model Results: Calibration </vt:lpstr>
      <vt:lpstr>Model Results: Calibration</vt:lpstr>
      <vt:lpstr>Microcirculation: Water Circulation </vt:lpstr>
      <vt:lpstr>PowerPoint Presentation</vt:lpstr>
      <vt:lpstr>Water Flow Enhances Glial Space Buffering </vt:lpstr>
      <vt:lpstr>Water Flow Enhances Glial Space Buffering </vt:lpstr>
      <vt:lpstr>PowerPoint Presentation</vt:lpstr>
      <vt:lpstr>Potassium Clearance</vt:lpstr>
      <vt:lpstr>Microcirculation: Potassium </vt:lpstr>
      <vt:lpstr>Potassium Clearance: Stimulus Region Effect</vt:lpstr>
      <vt:lpstr>Potassium Clearance: Random (in space)</vt:lpstr>
      <vt:lpstr>PowerPoint Presentation</vt:lpstr>
      <vt:lpstr>PowerPoint Presentation</vt:lpstr>
      <vt:lpstr>Mathematical Model of Action Potential</vt:lpstr>
      <vt:lpstr>Na^+/K^+/Cl^- NKCC transporter Potassium Clearance</vt:lpstr>
      <vt:lpstr>Potassium Clearance: NKCC transporter</vt:lpstr>
      <vt:lpstr>More Details: Microcirculation: Ion</vt:lpstr>
      <vt:lpstr>Microcirculation: Convection</vt:lpstr>
      <vt:lpstr>Conclusions Field Theory of Glymphatic Flow</vt:lpstr>
      <vt:lpstr>Speculations and Future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Single action potential estimation</vt:lpstr>
      <vt:lpstr>Potassium Clearance  in outermost Shell, Pia Mater</vt:lpstr>
      <vt:lpstr>Potassium Clearance: Stimulus Region Effect</vt:lpstr>
      <vt:lpstr>Potassium Clearance: Stimulus Region Effect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Eisenberg</dc:creator>
  <cp:lastModifiedBy>Robert Eisenberg</cp:lastModifiedBy>
  <cp:revision>134</cp:revision>
  <dcterms:created xsi:type="dcterms:W3CDTF">2021-10-12T13:36:26Z</dcterms:created>
  <dcterms:modified xsi:type="dcterms:W3CDTF">2021-12-08T13:28:28Z</dcterms:modified>
</cp:coreProperties>
</file>